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93" r:id="rId4"/>
    <p:sldId id="323" r:id="rId5"/>
    <p:sldId id="394" r:id="rId6"/>
    <p:sldId id="389" r:id="rId7"/>
    <p:sldId id="324" r:id="rId8"/>
    <p:sldId id="395" r:id="rId9"/>
    <p:sldId id="325" r:id="rId10"/>
    <p:sldId id="396" r:id="rId11"/>
    <p:sldId id="383" r:id="rId12"/>
    <p:sldId id="326" r:id="rId13"/>
    <p:sldId id="384" r:id="rId14"/>
    <p:sldId id="328" r:id="rId15"/>
    <p:sldId id="385" r:id="rId16"/>
    <p:sldId id="386" r:id="rId17"/>
    <p:sldId id="377" r:id="rId18"/>
    <p:sldId id="329" r:id="rId19"/>
    <p:sldId id="330" r:id="rId20"/>
    <p:sldId id="380" r:id="rId21"/>
    <p:sldId id="332" r:id="rId22"/>
    <p:sldId id="331" r:id="rId23"/>
    <p:sldId id="378" r:id="rId24"/>
    <p:sldId id="333" r:id="rId25"/>
    <p:sldId id="334" r:id="rId26"/>
    <p:sldId id="335" r:id="rId27"/>
    <p:sldId id="336" r:id="rId28"/>
    <p:sldId id="342" r:id="rId29"/>
    <p:sldId id="374" r:id="rId30"/>
    <p:sldId id="340" r:id="rId31"/>
    <p:sldId id="343" r:id="rId32"/>
    <p:sldId id="382" r:id="rId33"/>
    <p:sldId id="348" r:id="rId34"/>
    <p:sldId id="400" r:id="rId35"/>
    <p:sldId id="376" r:id="rId36"/>
    <p:sldId id="387" r:id="rId37"/>
    <p:sldId id="392" r:id="rId38"/>
    <p:sldId id="388" r:id="rId39"/>
    <p:sldId id="390" r:id="rId40"/>
    <p:sldId id="391" r:id="rId41"/>
    <p:sldId id="347" r:id="rId42"/>
    <p:sldId id="346" r:id="rId43"/>
    <p:sldId id="398" r:id="rId44"/>
    <p:sldId id="345" r:id="rId45"/>
    <p:sldId id="349" r:id="rId46"/>
    <p:sldId id="375" r:id="rId47"/>
    <p:sldId id="399" r:id="rId48"/>
    <p:sldId id="350" r:id="rId49"/>
    <p:sldId id="351" r:id="rId50"/>
    <p:sldId id="352" r:id="rId51"/>
    <p:sldId id="401" r:id="rId52"/>
    <p:sldId id="354" r:id="rId53"/>
    <p:sldId id="405" r:id="rId54"/>
    <p:sldId id="397" r:id="rId55"/>
    <p:sldId id="355" r:id="rId56"/>
    <p:sldId id="356" r:id="rId57"/>
    <p:sldId id="358" r:id="rId58"/>
    <p:sldId id="360" r:id="rId59"/>
    <p:sldId id="366" r:id="rId60"/>
    <p:sldId id="367" r:id="rId61"/>
    <p:sldId id="364" r:id="rId62"/>
    <p:sldId id="365" r:id="rId63"/>
    <p:sldId id="361" r:id="rId64"/>
    <p:sldId id="402" r:id="rId65"/>
    <p:sldId id="403" r:id="rId66"/>
    <p:sldId id="404" r:id="rId67"/>
    <p:sldId id="368" r:id="rId68"/>
    <p:sldId id="381" r:id="rId69"/>
    <p:sldId id="370" r:id="rId70"/>
    <p:sldId id="373" r:id="rId71"/>
  </p:sldIdLst>
  <p:sldSz cx="9144000" cy="6858000" type="screen4x3"/>
  <p:notesSz cx="6858000" cy="9144000"/>
  <p:defaultTextStyle>
    <a:defPPr>
      <a:defRPr lang="sk-SK"/>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70" autoAdjust="0"/>
    <p:restoredTop sz="94660"/>
  </p:normalViewPr>
  <p:slideViewPr>
    <p:cSldViewPr>
      <p:cViewPr varScale="1">
        <p:scale>
          <a:sx n="114" d="100"/>
          <a:sy n="114" d="100"/>
        </p:scale>
        <p:origin x="1692"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CEA3CC3C-8BB3-4AAF-8134-CDF4ED0A3BAC}" type="slidenum">
              <a:rPr lang="sk-SK"/>
              <a:pPr>
                <a:defRPr/>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DD8E5667-A95F-4536-BAF5-CF5E32736191}" type="slidenum">
              <a:rPr lang="sk-SK"/>
              <a:pPr>
                <a:defRPr/>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E874D09B-4432-4992-9C6B-3A4C31406BE6}" type="slidenum">
              <a:rPr lang="sk-SK"/>
              <a:pPr>
                <a:defRPr/>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928D2C44-E010-4365-BAED-70D3F4BC06DA}" type="slidenum">
              <a:rPr lang="sk-SK"/>
              <a:pPr>
                <a:defRPr/>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61446195-D773-461D-A001-D5813D3D8709}" type="slidenum">
              <a:rPr lang="sk-SK"/>
              <a:pPr>
                <a:defRPr/>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3C428EC4-0C04-4D5D-A6BD-DDB29413471A}" type="slidenum">
              <a:rPr lang="sk-SK"/>
              <a:pPr>
                <a:defRPr/>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3543CE8-3B18-49A8-A473-9FABCADD591F}" type="slidenum">
              <a:rPr lang="sk-SK"/>
              <a:pPr>
                <a:defRPr/>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1185059A-C015-4334-A47C-278360FDA77D}" type="slidenum">
              <a:rPr lang="sk-SK"/>
              <a:pPr>
                <a:defRPr/>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9602A9F6-9392-4753-8BFE-188097E6BCF6}" type="slidenum">
              <a:rPr lang="sk-SK"/>
              <a:pPr>
                <a:defRPr/>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558A31FC-A444-4F61-B2BC-DC3FE531D12C}" type="slidenum">
              <a:rPr lang="sk-SK"/>
              <a:pPr>
                <a:defRPr/>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CB9DCAB3-094A-4743-AA94-A470FA258DEF}" type="slidenum">
              <a:rPr lang="sk-SK"/>
              <a:pPr>
                <a:defRPr/>
              </a:pPr>
              <a:t>‹#›</a:t>
            </a:fld>
            <a:endParaRPr lang="sk-S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Nadpis a tabuľka">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sk-SK"/>
              <a:t>Kliknite sem a upravte štýl predlohy nadpisov.</a:t>
            </a:r>
          </a:p>
        </p:txBody>
      </p:sp>
      <p:sp>
        <p:nvSpPr>
          <p:cNvPr id="3" name="Zástupný symbol tabuľky 2"/>
          <p:cNvSpPr>
            <a:spLocks noGrp="1"/>
          </p:cNvSpPr>
          <p:nvPr>
            <p:ph type="tbl" idx="1"/>
          </p:nvPr>
        </p:nvSpPr>
        <p:spPr>
          <a:xfrm>
            <a:off x="457200" y="1600200"/>
            <a:ext cx="8229600" cy="4525963"/>
          </a:xfrm>
        </p:spPr>
        <p:txBody>
          <a:bodyPr/>
          <a:lstStyle/>
          <a:p>
            <a:pPr lvl="0"/>
            <a:endParaRPr lang="sk-SK" noProof="0"/>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13344C00-0249-4BB4-A2F4-062F532BAF6C}" type="slidenum">
              <a:rPr lang="sk-SK"/>
              <a:pPr>
                <a:defRPr/>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k-SK" altLang="sk-SK"/>
              <a:t>Kliknite sem a upravte štýl predlohy nadpisov.</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k-SK" altLang="sk-SK"/>
              <a:t>Kliknite sem a upravte štýly predlohy textu.</a:t>
            </a:r>
          </a:p>
          <a:p>
            <a:pPr lvl="1"/>
            <a:r>
              <a:rPr lang="sk-SK" altLang="sk-SK"/>
              <a:t>Druhá úroveň</a:t>
            </a:r>
          </a:p>
          <a:p>
            <a:pPr lvl="2"/>
            <a:r>
              <a:rPr lang="sk-SK" altLang="sk-SK"/>
              <a:t>Tretia úroveň</a:t>
            </a:r>
          </a:p>
          <a:p>
            <a:pPr lvl="3"/>
            <a:r>
              <a:rPr lang="sk-SK" altLang="sk-SK"/>
              <a:t>Štvrtá úroveň</a:t>
            </a:r>
          </a:p>
          <a:p>
            <a:pPr lvl="4"/>
            <a:r>
              <a:rPr lang="sk-SK" altLang="sk-SK"/>
              <a:t>Piata úroveň</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sk-SK"/>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sk-SK"/>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97C2A74A-22DD-495F-A8BA-E38AD460090D}" type="slidenum">
              <a:rPr lang="sk-SK"/>
              <a:pPr>
                <a:defRPr/>
              </a:pPr>
              <a:t>‹#›</a:t>
            </a:fld>
            <a:endParaRPr lang="sk-S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k.wikipedia.org/wiki/Chemick%C3%BD_prvok" TargetMode="External"/><Relationship Id="rId7" Type="http://schemas.openxmlformats.org/officeDocument/2006/relationships/image" Target="../media/image6.png"/><Relationship Id="rId2" Type="http://schemas.openxmlformats.org/officeDocument/2006/relationships/hyperlink" Target="https://sk.wikipedia.org/wiki/%C4%8Castica" TargetMode="External"/><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sk.wikipedia.org/wiki/Excitovan%C3%BD_stav"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sk.wikipedia.org/wiki/Mez%C3%B3n" TargetMode="External"/><Relationship Id="rId13" Type="http://schemas.openxmlformats.org/officeDocument/2006/relationships/hyperlink" Target="https://sk.wikipedia.org/wiki/%C5%BDiarenie_gama" TargetMode="External"/><Relationship Id="rId3" Type="http://schemas.openxmlformats.org/officeDocument/2006/relationships/hyperlink" Target="https://sk.wikipedia.org/wiki/%C5%BDiarenie_alfa" TargetMode="External"/><Relationship Id="rId7" Type="http://schemas.openxmlformats.org/officeDocument/2006/relationships/hyperlink" Target="https://sk.wikipedia.org/w/index.php?title=Neutr%C3%B3nov%C3%A9_%C5%BEiarenie&amp;action=edit&amp;redlink=1" TargetMode="External"/><Relationship Id="rId12" Type="http://schemas.openxmlformats.org/officeDocument/2006/relationships/hyperlink" Target="https://sk.wikipedia.org/wiki/R%C3%B6ntgenov%C3%A9_%C5%BEiarenie" TargetMode="External"/><Relationship Id="rId2" Type="http://schemas.openxmlformats.org/officeDocument/2006/relationships/hyperlink" Target="https://sk.wikipedia.org/w/index.php?title=Alfa_%C4%8Dastice&amp;action=edit&amp;redlink=1" TargetMode="External"/><Relationship Id="rId1" Type="http://schemas.openxmlformats.org/officeDocument/2006/relationships/slideLayout" Target="../slideLayouts/slideLayout2.xml"/><Relationship Id="rId6" Type="http://schemas.openxmlformats.org/officeDocument/2006/relationships/hyperlink" Target="https://sk.wikipedia.org/wiki/Neutr%C3%B3n" TargetMode="External"/><Relationship Id="rId11" Type="http://schemas.openxmlformats.org/officeDocument/2006/relationships/hyperlink" Target="https://sk.wikipedia.org/wiki/Pozitr%C3%B3n" TargetMode="External"/><Relationship Id="rId5" Type="http://schemas.openxmlformats.org/officeDocument/2006/relationships/hyperlink" Target="https://sk.wikipedia.org/w/index.php?title=Prot%C3%B3nov%C3%A9_%C5%BEiarenie&amp;action=edit&amp;redlink=1" TargetMode="External"/><Relationship Id="rId10" Type="http://schemas.openxmlformats.org/officeDocument/2006/relationships/hyperlink" Target="https://sk.wikipedia.org/wiki/%C5%BDiarenie_beta" TargetMode="External"/><Relationship Id="rId4" Type="http://schemas.openxmlformats.org/officeDocument/2006/relationships/hyperlink" Target="https://sk.wikipedia.org/wiki/Prot%C3%B3n" TargetMode="External"/><Relationship Id="rId9" Type="http://schemas.openxmlformats.org/officeDocument/2006/relationships/hyperlink" Target="https://sk.wikipedia.org/wiki/Elektr%C3%B3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http://home.clara.net/darvill/nucrad/images/beta.gif"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s://sk.wikipedia.org/wiki/Elektromagnetick%C3%A9_spektrum" TargetMode="External"/><Relationship Id="rId13" Type="http://schemas.openxmlformats.org/officeDocument/2006/relationships/hyperlink" Target="https://sk.wikipedia.org/wiki/William_Henry_Bragg" TargetMode="External"/><Relationship Id="rId18" Type="http://schemas.openxmlformats.org/officeDocument/2006/relationships/hyperlink" Target="https://sk.wikipedia.org/wiki/R%C3%B6ntgen" TargetMode="External"/><Relationship Id="rId3" Type="http://schemas.openxmlformats.org/officeDocument/2006/relationships/hyperlink" Target="https://sk.wikipedia.org/wiki/Energia" TargetMode="External"/><Relationship Id="rId7" Type="http://schemas.openxmlformats.org/officeDocument/2006/relationships/hyperlink" Target="https://sk.wikipedia.org/wiki/Vlnov%C3%A1_d%C4%BA%C5%BEka" TargetMode="External"/><Relationship Id="rId12" Type="http://schemas.openxmlformats.org/officeDocument/2006/relationships/hyperlink" Target="https://sk.wikipedia.org/wiki/Ur%C3%A1n_(prvok)" TargetMode="External"/><Relationship Id="rId17" Type="http://schemas.openxmlformats.org/officeDocument/2006/relationships/hyperlink" Target="https://sk.wikipedia.org/w/index.php?title=Edward_Andrade&amp;action=edit&amp;redlink=1" TargetMode="External"/><Relationship Id="rId2" Type="http://schemas.openxmlformats.org/officeDocument/2006/relationships/hyperlink" Target="https://sk.wikipedia.org/wiki/%C5%BDiarenie" TargetMode="External"/><Relationship Id="rId16" Type="http://schemas.openxmlformats.org/officeDocument/2006/relationships/hyperlink" Target="https://sk.wikipedia.org/wiki/Ernest_Rutherford" TargetMode="External"/><Relationship Id="rId1" Type="http://schemas.openxmlformats.org/officeDocument/2006/relationships/slideLayout" Target="../slideLayouts/slideLayout2.xml"/><Relationship Id="rId6" Type="http://schemas.openxmlformats.org/officeDocument/2006/relationships/hyperlink" Target="https://sk.wikipedia.org/wiki/Frekvencia" TargetMode="External"/><Relationship Id="rId11" Type="http://schemas.openxmlformats.org/officeDocument/2006/relationships/hyperlink" Target="https://sk.wikipedia.org/wiki/1900" TargetMode="External"/><Relationship Id="rId5" Type="http://schemas.openxmlformats.org/officeDocument/2006/relationships/hyperlink" Target="https://sk.wikipedia.org/wiki/Elektr%C3%B3nvolt" TargetMode="External"/><Relationship Id="rId15" Type="http://schemas.openxmlformats.org/officeDocument/2006/relationships/hyperlink" Target="https://sk.wikipedia.org/wiki/1914" TargetMode="External"/><Relationship Id="rId10" Type="http://schemas.openxmlformats.org/officeDocument/2006/relationships/hyperlink" Target="https://sk.wikipedia.org/wiki/Paul_Ulrich_Villard" TargetMode="External"/><Relationship Id="rId19" Type="http://schemas.openxmlformats.org/officeDocument/2006/relationships/hyperlink" Target="https://sk.wikipedia.org/wiki/Kry%C5%A1talografia" TargetMode="External"/><Relationship Id="rId4" Type="http://schemas.openxmlformats.org/officeDocument/2006/relationships/hyperlink" Target="https://sk.wikipedia.org/wiki/Fot%C3%B3n" TargetMode="External"/><Relationship Id="rId9" Type="http://schemas.openxmlformats.org/officeDocument/2006/relationships/hyperlink" Target="https://sk.wikipedia.org/wiki/R%C3%B6ntgenov%C3%A9_%C5%BEiarenie" TargetMode="External"/><Relationship Id="rId14" Type="http://schemas.openxmlformats.org/officeDocument/2006/relationships/hyperlink" Target="https://sk.wikipedia.org/wiki/191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k.wikipedia.org/wiki/Elektromagnetick%C3%A9_%C5%BEiarenie" TargetMode="External"/><Relationship Id="rId2" Type="http://schemas.openxmlformats.org/officeDocument/2006/relationships/hyperlink" Target="https://sk.wikipedia.org/wiki/Absorpcia_(%C5%BEiarenie)" TargetMode="Externa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jpeg"/></Relationships>
</file>

<file path=ppt/slides/_rels/slide6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78.gif"/><Relationship Id="rId4" Type="http://schemas.openxmlformats.org/officeDocument/2006/relationships/image" Target="../media/image77.jpeg"/></Relationships>
</file>

<file path=ppt/slides/_rels/slide7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188" y="765175"/>
            <a:ext cx="7772400" cy="2406650"/>
          </a:xfrm>
        </p:spPr>
        <p:txBody>
          <a:bodyPr/>
          <a:lstStyle/>
          <a:p>
            <a:pPr eaLnBrk="1" hangingPunct="1"/>
            <a:r>
              <a:rPr lang="sk-SK" altLang="sk-SK" sz="4800" b="1" i="1" dirty="0">
                <a:solidFill>
                  <a:srgbClr val="FF0000"/>
                </a:solidFill>
              </a:rPr>
              <a:t>Ionizujúce žiarenie Rádioaktivita</a:t>
            </a:r>
          </a:p>
        </p:txBody>
      </p:sp>
      <p:sp>
        <p:nvSpPr>
          <p:cNvPr id="2051" name="Rectangle 3"/>
          <p:cNvSpPr>
            <a:spLocks noGrp="1" noChangeArrowheads="1"/>
          </p:cNvSpPr>
          <p:nvPr>
            <p:ph type="subTitle" idx="1"/>
          </p:nvPr>
        </p:nvSpPr>
        <p:spPr>
          <a:xfrm>
            <a:off x="1371600" y="3140968"/>
            <a:ext cx="6400800" cy="2497832"/>
          </a:xfrm>
        </p:spPr>
        <p:txBody>
          <a:bodyPr/>
          <a:lstStyle/>
          <a:p>
            <a:pPr eaLnBrk="1" hangingPunct="1"/>
            <a:r>
              <a:rPr lang="sk-SK" altLang="sk-SK" sz="1800" b="1" dirty="0" err="1"/>
              <a:t>I.Poliaček</a:t>
            </a:r>
            <a:endParaRPr lang="sk-SK" altLang="sk-SK" sz="1800" b="1" dirty="0"/>
          </a:p>
          <a:p>
            <a:pPr eaLnBrk="1" hangingPunct="1"/>
            <a:r>
              <a:rPr lang="sk-SK" altLang="sk-SK" sz="1800" b="1" dirty="0"/>
              <a:t> </a:t>
            </a:r>
            <a:r>
              <a:rPr lang="sk-SK" altLang="sk-SK" sz="1800" b="1" dirty="0" err="1"/>
              <a:t>N.Višňovcová</a:t>
            </a:r>
            <a:endParaRPr lang="sk-SK" altLang="sk-SK" sz="1800" b="1" dirty="0"/>
          </a:p>
          <a:p>
            <a:pPr eaLnBrk="1" hangingPunct="1"/>
            <a:r>
              <a:rPr lang="sk-SK" altLang="sk-SK" sz="1400" i="1" dirty="0"/>
              <a:t>Ústav lekárskej biofyziky JLF UK Martin</a:t>
            </a:r>
          </a:p>
        </p:txBody>
      </p:sp>
      <p:pic>
        <p:nvPicPr>
          <p:cNvPr id="2" name="Obrázok 1">
            <a:extLst>
              <a:ext uri="{FF2B5EF4-FFF2-40B4-BE49-F238E27FC236}">
                <a16:creationId xmlns:a16="http://schemas.microsoft.com/office/drawing/2014/main" id="{1C37E785-E806-4B72-B145-7A4B1D108D07}"/>
              </a:ext>
            </a:extLst>
          </p:cNvPr>
          <p:cNvPicPr>
            <a:picLocks noChangeAspect="1"/>
          </p:cNvPicPr>
          <p:nvPr/>
        </p:nvPicPr>
        <p:blipFill>
          <a:blip r:embed="rId2"/>
          <a:stretch>
            <a:fillRect/>
          </a:stretch>
        </p:blipFill>
        <p:spPr>
          <a:xfrm>
            <a:off x="2915816" y="4219220"/>
            <a:ext cx="3600401" cy="26387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Nadpis 1"/>
          <p:cNvSpPr>
            <a:spLocks noGrp="1"/>
          </p:cNvSpPr>
          <p:nvPr>
            <p:ph type="title"/>
          </p:nvPr>
        </p:nvSpPr>
        <p:spPr/>
        <p:txBody>
          <a:bodyPr/>
          <a:lstStyle/>
          <a:p>
            <a:r>
              <a:rPr lang="sk-SK" altLang="sk-SK" sz="3600" b="1" i="1" dirty="0">
                <a:solidFill>
                  <a:srgbClr val="FF0000"/>
                </a:solidFill>
              </a:rPr>
              <a:t>Ciele prednášky</a:t>
            </a:r>
          </a:p>
        </p:txBody>
      </p:sp>
      <p:sp>
        <p:nvSpPr>
          <p:cNvPr id="3075" name="Zástupný symbol obsahu 2"/>
          <p:cNvSpPr>
            <a:spLocks noGrp="1"/>
          </p:cNvSpPr>
          <p:nvPr>
            <p:ph idx="1"/>
          </p:nvPr>
        </p:nvSpPr>
        <p:spPr/>
        <p:txBody>
          <a:bodyPr/>
          <a:lstStyle/>
          <a:p>
            <a:pPr eaLnBrk="1" hangingPunct="1">
              <a:buFont typeface="Wingdings" panose="05000000000000000000" pitchFamily="2" charset="2"/>
              <a:buChar char="q"/>
            </a:pPr>
            <a:r>
              <a:rPr lang="sk-SK" altLang="sk-SK" sz="2400" dirty="0"/>
              <a:t>štruktúra atómu</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ionizácia </a:t>
            </a:r>
            <a:r>
              <a:rPr lang="sk-SK" altLang="sk-SK" sz="2400" dirty="0" err="1"/>
              <a:t>vs</a:t>
            </a:r>
            <a:r>
              <a:rPr lang="sk-SK" altLang="sk-SK" sz="2400" dirty="0"/>
              <a:t>. </a:t>
            </a:r>
            <a:r>
              <a:rPr lang="sk-SK" altLang="sk-SK" sz="2400" dirty="0" err="1"/>
              <a:t>excitácia</a:t>
            </a:r>
            <a:r>
              <a:rPr lang="sk-SK" altLang="sk-SK" sz="2400" dirty="0"/>
              <a:t> (energia fotónu)</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ionizujúce žiarenie, vznik ionizujúceho žiarenia, zdroje</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základné druhy ionizujúceho žiarenia, charakteristiky</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mechanizmy interakcie</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základné jednotky, princípy ochrany pred ionizujúcim žiarením</a:t>
            </a:r>
          </a:p>
          <a:p>
            <a:pPr eaLnBrk="1" hangingPunct="1"/>
            <a:endParaRPr lang="sk-SK" altLang="sk-SK"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F74CE75-2F55-4D8B-88D7-7F3538623AE5}"/>
              </a:ext>
            </a:extLst>
          </p:cNvPr>
          <p:cNvSpPr>
            <a:spLocks noGrp="1"/>
          </p:cNvSpPr>
          <p:nvPr>
            <p:ph type="title"/>
          </p:nvPr>
        </p:nvSpPr>
        <p:spPr/>
        <p:txBody>
          <a:bodyPr/>
          <a:lstStyle/>
          <a:p>
            <a:r>
              <a:rPr lang="sk-SK" sz="3600" b="1" i="1" dirty="0">
                <a:solidFill>
                  <a:srgbClr val="FF0000"/>
                </a:solidFill>
              </a:rPr>
              <a:t>Otázky na skúšku</a:t>
            </a:r>
          </a:p>
        </p:txBody>
      </p:sp>
      <p:sp>
        <p:nvSpPr>
          <p:cNvPr id="3" name="Zástupný objekt pre obsah 2">
            <a:extLst>
              <a:ext uri="{FF2B5EF4-FFF2-40B4-BE49-F238E27FC236}">
                <a16:creationId xmlns:a16="http://schemas.microsoft.com/office/drawing/2014/main" id="{679456E3-1951-44C4-BC15-03549C2672BE}"/>
              </a:ext>
            </a:extLst>
          </p:cNvPr>
          <p:cNvSpPr>
            <a:spLocks noGrp="1"/>
          </p:cNvSpPr>
          <p:nvPr>
            <p:ph idx="1"/>
          </p:nvPr>
        </p:nvSpPr>
        <p:spPr/>
        <p:txBody>
          <a:bodyPr/>
          <a:lstStyle/>
          <a:p>
            <a:pPr algn="just">
              <a:buFont typeface="Wingdings" panose="05000000000000000000" pitchFamily="2" charset="2"/>
              <a:buChar char="q"/>
            </a:pPr>
            <a:r>
              <a:rPr lang="sk-SK" sz="1800" dirty="0" err="1"/>
              <a:t>Excitácia</a:t>
            </a:r>
            <a:r>
              <a:rPr lang="sk-SK" sz="1800" dirty="0"/>
              <a:t> a ionizačný potenciál</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Prirodzená a umelá rádioaktivita</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Zdroje nejadrového ionizujúceho žiarenia</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Interakcia </a:t>
            </a:r>
            <a:r>
              <a:rPr lang="sk-SK" sz="1800" dirty="0" err="1"/>
              <a:t>alba</a:t>
            </a:r>
            <a:r>
              <a:rPr lang="sk-SK" sz="1800" dirty="0"/>
              <a:t>, beta a neutrónového žiarenia s hmotou</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Interakcia žiarenia gama s hmotou</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Metódy detekcie ionizujúceho žiarenia /praktické cvičenie/</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Základné mechanizmy biologického účinku ionizujúceho žiarenia</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Biologické účinky jadrových výbuchov</a:t>
            </a:r>
          </a:p>
        </p:txBody>
      </p:sp>
      <p:pic>
        <p:nvPicPr>
          <p:cNvPr id="4" name="Obrázok 3">
            <a:extLst>
              <a:ext uri="{FF2B5EF4-FFF2-40B4-BE49-F238E27FC236}">
                <a16:creationId xmlns:a16="http://schemas.microsoft.com/office/drawing/2014/main" id="{5608BEE0-56FC-427D-A4E5-540CA39D5B23}"/>
              </a:ext>
            </a:extLst>
          </p:cNvPr>
          <p:cNvPicPr>
            <a:picLocks noChangeAspect="1"/>
          </p:cNvPicPr>
          <p:nvPr/>
        </p:nvPicPr>
        <p:blipFill>
          <a:blip r:embed="rId2"/>
          <a:stretch>
            <a:fillRect/>
          </a:stretch>
        </p:blipFill>
        <p:spPr>
          <a:xfrm>
            <a:off x="5796136" y="1124744"/>
            <a:ext cx="2950720" cy="2523963"/>
          </a:xfrm>
          <a:prstGeom prst="rect">
            <a:avLst/>
          </a:prstGeom>
        </p:spPr>
      </p:pic>
    </p:spTree>
    <p:extLst>
      <p:ext uri="{BB962C8B-B14F-4D97-AF65-F5344CB8AC3E}">
        <p14:creationId xmlns:p14="http://schemas.microsoft.com/office/powerpoint/2010/main" val="3008806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Nadpis 1"/>
          <p:cNvSpPr>
            <a:spLocks noGrp="1"/>
          </p:cNvSpPr>
          <p:nvPr>
            <p:ph type="title"/>
          </p:nvPr>
        </p:nvSpPr>
        <p:spPr/>
        <p:txBody>
          <a:bodyPr/>
          <a:lstStyle/>
          <a:p>
            <a:r>
              <a:rPr lang="sk-SK" altLang="sk-SK" sz="3600" b="1" i="1" dirty="0">
                <a:solidFill>
                  <a:srgbClr val="FF0000"/>
                </a:solidFill>
              </a:rPr>
              <a:t>Atóm</a:t>
            </a:r>
            <a:br>
              <a:rPr lang="sk-SK" altLang="sk-SK" sz="3600" b="1" i="1" dirty="0">
                <a:solidFill>
                  <a:srgbClr val="FF0000"/>
                </a:solidFill>
              </a:rPr>
            </a:br>
            <a:r>
              <a:rPr lang="sk-SK" altLang="sk-SK" sz="3600" b="1" i="1" dirty="0">
                <a:solidFill>
                  <a:srgbClr val="FF0000"/>
                </a:solidFill>
              </a:rPr>
              <a:t> </a:t>
            </a:r>
            <a:r>
              <a:rPr lang="sk-SK" altLang="sk-SK" sz="3200" b="1" i="1" dirty="0">
                <a:solidFill>
                  <a:srgbClr val="FF0000"/>
                </a:solidFill>
              </a:rPr>
              <a:t>základná štruktúra 1</a:t>
            </a:r>
          </a:p>
        </p:txBody>
      </p:sp>
      <p:sp>
        <p:nvSpPr>
          <p:cNvPr id="4099" name="Zástupný symbol obsahu 2"/>
          <p:cNvSpPr>
            <a:spLocks noGrp="1"/>
          </p:cNvSpPr>
          <p:nvPr>
            <p:ph idx="1"/>
          </p:nvPr>
        </p:nvSpPr>
        <p:spPr/>
        <p:txBody>
          <a:bodyPr/>
          <a:lstStyle/>
          <a:p>
            <a:pPr>
              <a:buFont typeface="Wingdings" panose="05000000000000000000" pitchFamily="2" charset="2"/>
              <a:buChar char="q"/>
            </a:pPr>
            <a:r>
              <a:rPr lang="sk-SK" altLang="sk-SK" sz="2000" b="1" i="1" dirty="0">
                <a:solidFill>
                  <a:srgbClr val="FF0000"/>
                </a:solidFill>
              </a:rPr>
              <a:t>Atóm (</a:t>
            </a:r>
            <a:r>
              <a:rPr lang="sk-SK" altLang="sk-SK" sz="2000" b="1" i="1" dirty="0" err="1">
                <a:solidFill>
                  <a:srgbClr val="FF0000"/>
                </a:solidFill>
              </a:rPr>
              <a:t>gr</a:t>
            </a:r>
            <a:r>
              <a:rPr lang="sk-SK" altLang="sk-SK" sz="2000" b="1" i="1" dirty="0">
                <a:solidFill>
                  <a:srgbClr val="FF0000"/>
                </a:solidFill>
              </a:rPr>
              <a:t>. nedeliteľný) je najmenšia, chemicky ďalej nedeliteľná </a:t>
            </a:r>
            <a:r>
              <a:rPr lang="sk-SK" altLang="sk-SK" sz="2000" b="1" i="1" dirty="0">
                <a:solidFill>
                  <a:srgbClr val="FF0000"/>
                </a:solidFill>
                <a:hlinkClick r:id="rId2" tooltip="Častica">
                  <a:extLst>
                    <a:ext uri="{A12FA001-AC4F-418D-AE19-62706E023703}">
                      <ahyp:hlinkClr xmlns:ahyp="http://schemas.microsoft.com/office/drawing/2018/hyperlinkcolor" val="tx"/>
                    </a:ext>
                  </a:extLst>
                </a:hlinkClick>
              </a:rPr>
              <a:t>častica</a:t>
            </a:r>
            <a:r>
              <a:rPr lang="sk-SK" altLang="sk-SK" sz="2000" b="1" i="1" dirty="0">
                <a:solidFill>
                  <a:srgbClr val="FF0000"/>
                </a:solidFill>
              </a:rPr>
              <a:t> </a:t>
            </a:r>
            <a:r>
              <a:rPr lang="sk-SK" altLang="sk-SK" sz="2000" b="1" i="1" dirty="0">
                <a:solidFill>
                  <a:srgbClr val="FF0000"/>
                </a:solidFill>
                <a:hlinkClick r:id="rId3" tooltip="Chemický prvok">
                  <a:extLst>
                    <a:ext uri="{A12FA001-AC4F-418D-AE19-62706E023703}">
                      <ahyp:hlinkClr xmlns:ahyp="http://schemas.microsoft.com/office/drawing/2018/hyperlinkcolor" val="tx"/>
                    </a:ext>
                  </a:extLst>
                </a:hlinkClick>
              </a:rPr>
              <a:t>chemického prvku</a:t>
            </a:r>
            <a:r>
              <a:rPr lang="sk-SK" altLang="sk-SK" sz="2000" b="1" i="1" dirty="0">
                <a:solidFill>
                  <a:srgbClr val="FF0000"/>
                </a:solidFill>
              </a:rPr>
              <a:t>, ktorá je nositeľom jeho vlastností</a:t>
            </a:r>
          </a:p>
          <a:p>
            <a:r>
              <a:rPr lang="sk-SK" altLang="sk-SK" sz="2000" dirty="0"/>
              <a:t>Jadro je centrálnou časťou atómu a obsahuje protóny a neutróny</a:t>
            </a:r>
          </a:p>
          <a:p>
            <a:r>
              <a:rPr lang="sk-SK" altLang="sk-SK" sz="2000" dirty="0"/>
              <a:t>Protóny (p⁺): Majú kladný elektrický náboj (+1). Počet protónov v jadre určuje atómové číslo prvku a jeho identitu</a:t>
            </a:r>
          </a:p>
          <a:p>
            <a:r>
              <a:rPr lang="sk-SK" altLang="sk-SK" sz="2000" dirty="0"/>
              <a:t>Neutróny (n⁰): Nemajú žiadny elektrický náboj (sú neutrálne). Počet neutrónov ovplyvňuje hmotnosť atómu a vznik izotopov</a:t>
            </a:r>
          </a:p>
          <a:p>
            <a:r>
              <a:rPr lang="sk-SK" altLang="sk-SK" sz="2000" dirty="0"/>
              <a:t>Jadro obsahuje takmer všetku hmotnosť atómu, pretože protóny a neutróny sú oveľa ťažšie ako elektróny. </a:t>
            </a:r>
          </a:p>
        </p:txBody>
      </p:sp>
      <p:sp>
        <p:nvSpPr>
          <p:cNvPr id="4100" name="AutoShape 2" descr="https://upload.wikimedia.org/wikipedia/commons/thumb/9/92/Rutherford_atom.svg/220px-Rutherford_atom.svg.pn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sk-SK" altLang="sk-SK"/>
          </a:p>
        </p:txBody>
      </p:sp>
      <p:sp>
        <p:nvSpPr>
          <p:cNvPr id="4101" name="AutoShape 4" descr="Výsledok vyhľadávania obrázkov pre dopyt atóm základná štruktúra"/>
          <p:cNvSpPr>
            <a:spLocks noChangeAspect="1" noChangeArrowheads="1"/>
          </p:cNvSpPr>
          <p:nvPr/>
        </p:nvSpPr>
        <p:spPr bwMode="auto">
          <a:xfrm>
            <a:off x="307975" y="7938"/>
            <a:ext cx="304800" cy="304800"/>
          </a:xfrm>
          <a:prstGeom prst="rect">
            <a:avLst/>
          </a:prstGeom>
          <a:noFill/>
          <a:ln w="9525">
            <a:noFill/>
            <a:miter lim="800000"/>
            <a:headEnd/>
            <a:tailEnd/>
          </a:ln>
        </p:spPr>
        <p:txBody>
          <a:bodyPr/>
          <a:lstStyle/>
          <a:p>
            <a:endParaRPr lang="sk-SK" altLang="sk-SK"/>
          </a:p>
        </p:txBody>
      </p:sp>
      <p:pic>
        <p:nvPicPr>
          <p:cNvPr id="4103" name="Picture 10"/>
          <p:cNvPicPr>
            <a:picLocks noChangeAspect="1" noChangeArrowheads="1"/>
          </p:cNvPicPr>
          <p:nvPr/>
        </p:nvPicPr>
        <p:blipFill>
          <a:blip r:embed="rId4" cstate="print"/>
          <a:srcRect/>
          <a:stretch>
            <a:fillRect/>
          </a:stretch>
        </p:blipFill>
        <p:spPr bwMode="auto">
          <a:xfrm>
            <a:off x="5806480" y="4676874"/>
            <a:ext cx="2880320" cy="2448272"/>
          </a:xfrm>
          <a:prstGeom prst="rect">
            <a:avLst/>
          </a:prstGeom>
          <a:noFill/>
          <a:ln w="9525">
            <a:noFill/>
            <a:miter lim="800000"/>
            <a:headEnd/>
            <a:tailEnd/>
          </a:ln>
        </p:spPr>
      </p:pic>
      <p:pic>
        <p:nvPicPr>
          <p:cNvPr id="47106" name="Picture 2" descr="https://upload.wikimedia.org/wikipedia/commons/thumb/9/92/Quark_structure_proton.svg/220px-Quark_structure_proton.svg.png"/>
          <p:cNvPicPr>
            <a:picLocks noChangeAspect="1" noChangeArrowheads="1"/>
          </p:cNvPicPr>
          <p:nvPr/>
        </p:nvPicPr>
        <p:blipFill>
          <a:blip r:embed="rId5" cstate="print"/>
          <a:srcRect/>
          <a:stretch>
            <a:fillRect/>
          </a:stretch>
        </p:blipFill>
        <p:spPr bwMode="auto">
          <a:xfrm>
            <a:off x="457200" y="4568738"/>
            <a:ext cx="2095500" cy="2095501"/>
          </a:xfrm>
          <a:prstGeom prst="rect">
            <a:avLst/>
          </a:prstGeom>
          <a:noFill/>
        </p:spPr>
      </p:pic>
      <p:sp>
        <p:nvSpPr>
          <p:cNvPr id="9" name="Obdĺžnik 8"/>
          <p:cNvSpPr/>
          <p:nvPr/>
        </p:nvSpPr>
        <p:spPr>
          <a:xfrm>
            <a:off x="251520" y="3140967"/>
            <a:ext cx="3024336" cy="1169551"/>
          </a:xfrm>
          <a:prstGeom prst="rect">
            <a:avLst/>
          </a:prstGeom>
        </p:spPr>
        <p:txBody>
          <a:bodyPr wrap="square">
            <a:spAutoFit/>
          </a:bodyPr>
          <a:lstStyle/>
          <a:p>
            <a:r>
              <a:rPr lang="sk-SK" sz="1400" dirty="0"/>
              <a:t>                </a:t>
            </a:r>
          </a:p>
          <a:p>
            <a:r>
              <a:rPr lang="sk-SK" sz="1400" dirty="0"/>
              <a:t> </a:t>
            </a:r>
          </a:p>
          <a:p>
            <a:pPr algn="ctr"/>
            <a:r>
              <a:rPr lang="sk-SK" sz="1400" dirty="0"/>
              <a:t>                                                                    </a:t>
            </a:r>
            <a:endParaRPr lang="sk-SK" sz="2000" b="1" dirty="0"/>
          </a:p>
          <a:p>
            <a:endParaRPr lang="sk-SK" sz="1400" dirty="0"/>
          </a:p>
          <a:p>
            <a:endParaRPr lang="sk-SK" sz="1400" dirty="0"/>
          </a:p>
        </p:txBody>
      </p:sp>
      <p:pic>
        <p:nvPicPr>
          <p:cNvPr id="47110" name="Picture 6" descr="Jádro"/>
          <p:cNvPicPr>
            <a:picLocks noChangeAspect="1" noChangeArrowheads="1"/>
          </p:cNvPicPr>
          <p:nvPr/>
        </p:nvPicPr>
        <p:blipFill>
          <a:blip r:embed="rId6" cstate="print"/>
          <a:srcRect/>
          <a:stretch>
            <a:fillRect/>
          </a:stretch>
        </p:blipFill>
        <p:spPr bwMode="auto">
          <a:xfrm>
            <a:off x="7092280" y="260648"/>
            <a:ext cx="1085850" cy="1019176"/>
          </a:xfrm>
          <a:prstGeom prst="rect">
            <a:avLst/>
          </a:prstGeom>
          <a:noFill/>
        </p:spPr>
      </p:pic>
      <p:pic>
        <p:nvPicPr>
          <p:cNvPr id="47114" name="Picture 10" descr="https://upload.wikimedia.org/wikipedia/commons/thumb/8/81/Quark_structure_neutron.svg/220px-Quark_structure_neutron.svg.png"/>
          <p:cNvPicPr>
            <a:picLocks noChangeAspect="1" noChangeArrowheads="1"/>
          </p:cNvPicPr>
          <p:nvPr/>
        </p:nvPicPr>
        <p:blipFill>
          <a:blip r:embed="rId7" cstate="print"/>
          <a:srcRect/>
          <a:stretch>
            <a:fillRect/>
          </a:stretch>
        </p:blipFill>
        <p:spPr bwMode="auto">
          <a:xfrm>
            <a:off x="2417803" y="4548411"/>
            <a:ext cx="2095500" cy="2095501"/>
          </a:xfrm>
          <a:prstGeom prst="rect">
            <a:avLst/>
          </a:prstGeom>
          <a:noFill/>
        </p:spPr>
      </p:pic>
      <p:sp>
        <p:nvSpPr>
          <p:cNvPr id="15" name="BlokTextu 14"/>
          <p:cNvSpPr txBox="1"/>
          <p:nvPr/>
        </p:nvSpPr>
        <p:spPr>
          <a:xfrm>
            <a:off x="3491880" y="3068960"/>
            <a:ext cx="1584176" cy="1600438"/>
          </a:xfrm>
          <a:prstGeom prst="rect">
            <a:avLst/>
          </a:prstGeom>
          <a:noFill/>
        </p:spPr>
        <p:txBody>
          <a:bodyPr wrap="square" rtlCol="0">
            <a:spAutoFit/>
          </a:bodyPr>
          <a:lstStyle/>
          <a:p>
            <a:endParaRPr lang="sk-SK" sz="1400" dirty="0"/>
          </a:p>
          <a:p>
            <a:endParaRPr lang="sk-SK" sz="1400" dirty="0"/>
          </a:p>
          <a:p>
            <a:endParaRPr lang="sk-SK" sz="1400" dirty="0"/>
          </a:p>
          <a:p>
            <a:endParaRPr lang="sk-SK" sz="1400" dirty="0"/>
          </a:p>
          <a:p>
            <a:endParaRPr lang="sk-SK" sz="1400" dirty="0"/>
          </a:p>
          <a:p>
            <a:endParaRPr lang="sk-SK" sz="1400" dirty="0"/>
          </a:p>
          <a:p>
            <a:pPr algn="ctr"/>
            <a:r>
              <a:rPr lang="sk-SK" sz="1400" dirty="0"/>
              <a:t>neutrón</a:t>
            </a:r>
          </a:p>
        </p:txBody>
      </p:sp>
      <p:cxnSp>
        <p:nvCxnSpPr>
          <p:cNvPr id="5" name="Spojnica: zalomená 4">
            <a:extLst>
              <a:ext uri="{FF2B5EF4-FFF2-40B4-BE49-F238E27FC236}">
                <a16:creationId xmlns:a16="http://schemas.microsoft.com/office/drawing/2014/main" id="{21516068-F086-4635-BCDF-F82408989D3C}"/>
              </a:ext>
            </a:extLst>
          </p:cNvPr>
          <p:cNvCxnSpPr/>
          <p:nvPr/>
        </p:nvCxnSpPr>
        <p:spPr>
          <a:xfrm rot="10800000">
            <a:off x="1907704" y="4060090"/>
            <a:ext cx="72008" cy="127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 name="BlokTextu 1">
            <a:extLst>
              <a:ext uri="{FF2B5EF4-FFF2-40B4-BE49-F238E27FC236}">
                <a16:creationId xmlns:a16="http://schemas.microsoft.com/office/drawing/2014/main" id="{1A69DA80-B012-43BD-8172-5989238322B6}"/>
              </a:ext>
            </a:extLst>
          </p:cNvPr>
          <p:cNvSpPr txBox="1"/>
          <p:nvPr/>
        </p:nvSpPr>
        <p:spPr>
          <a:xfrm>
            <a:off x="723465" y="6453336"/>
            <a:ext cx="1199367" cy="307777"/>
          </a:xfrm>
          <a:prstGeom prst="rect">
            <a:avLst/>
          </a:prstGeom>
          <a:noFill/>
        </p:spPr>
        <p:txBody>
          <a:bodyPr wrap="none" rtlCol="0">
            <a:spAutoFit/>
          </a:bodyPr>
          <a:lstStyle/>
          <a:p>
            <a:r>
              <a:rPr lang="sk-SK" sz="1400" dirty="0"/>
              <a:t>Kvark protón</a:t>
            </a:r>
          </a:p>
        </p:txBody>
      </p:sp>
      <p:sp>
        <p:nvSpPr>
          <p:cNvPr id="8" name="BlokTextu 7">
            <a:extLst>
              <a:ext uri="{FF2B5EF4-FFF2-40B4-BE49-F238E27FC236}">
                <a16:creationId xmlns:a16="http://schemas.microsoft.com/office/drawing/2014/main" id="{DC0FDB14-742C-4CDD-AA85-F2156E81ECEC}"/>
              </a:ext>
            </a:extLst>
          </p:cNvPr>
          <p:cNvSpPr txBox="1"/>
          <p:nvPr/>
        </p:nvSpPr>
        <p:spPr>
          <a:xfrm>
            <a:off x="2929127" y="6392728"/>
            <a:ext cx="1786889" cy="307777"/>
          </a:xfrm>
          <a:prstGeom prst="rect">
            <a:avLst/>
          </a:prstGeom>
          <a:noFill/>
        </p:spPr>
        <p:txBody>
          <a:bodyPr wrap="square" rtlCol="0">
            <a:spAutoFit/>
          </a:bodyPr>
          <a:lstStyle/>
          <a:p>
            <a:r>
              <a:rPr lang="sk-SK" sz="1400" dirty="0"/>
              <a:t>Kvark neutrón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BB84F41-8BB3-46B3-BF6F-F26E62264775}"/>
              </a:ext>
            </a:extLst>
          </p:cNvPr>
          <p:cNvSpPr>
            <a:spLocks noGrp="1"/>
          </p:cNvSpPr>
          <p:nvPr>
            <p:ph type="title"/>
          </p:nvPr>
        </p:nvSpPr>
        <p:spPr/>
        <p:txBody>
          <a:bodyPr/>
          <a:lstStyle/>
          <a:p>
            <a:r>
              <a:rPr lang="sk-SK" sz="3600" b="1" dirty="0">
                <a:solidFill>
                  <a:srgbClr val="FF0000"/>
                </a:solidFill>
              </a:rPr>
              <a:t>Elektrónový obal</a:t>
            </a:r>
          </a:p>
        </p:txBody>
      </p:sp>
      <p:sp>
        <p:nvSpPr>
          <p:cNvPr id="3" name="Zástupný objekt pre obsah 2">
            <a:extLst>
              <a:ext uri="{FF2B5EF4-FFF2-40B4-BE49-F238E27FC236}">
                <a16:creationId xmlns:a16="http://schemas.microsoft.com/office/drawing/2014/main" id="{7F6EFC77-7C4C-40C8-87E6-B66C03638881}"/>
              </a:ext>
            </a:extLst>
          </p:cNvPr>
          <p:cNvSpPr>
            <a:spLocks noGrp="1"/>
          </p:cNvSpPr>
          <p:nvPr>
            <p:ph idx="1"/>
          </p:nvPr>
        </p:nvSpPr>
        <p:spPr/>
        <p:txBody>
          <a:bodyPr/>
          <a:lstStyle/>
          <a:p>
            <a:r>
              <a:rPr lang="sk-SK" sz="2400" dirty="0"/>
              <a:t>Elektróny obiehajú okolo jadra v elektrónových vrstvách alebo orbitáloch</a:t>
            </a:r>
          </a:p>
          <a:p>
            <a:endParaRPr lang="sk-SK" sz="2400" dirty="0"/>
          </a:p>
          <a:p>
            <a:r>
              <a:rPr lang="sk-SK" sz="2400" dirty="0"/>
              <a:t>Majú záporný náboj (-1), ich počet je rovnaký ako počet protónov v neutrálnom atóme</a:t>
            </a:r>
          </a:p>
          <a:p>
            <a:endParaRPr lang="sk-SK" sz="2400" dirty="0"/>
          </a:p>
          <a:p>
            <a:r>
              <a:rPr lang="sk-SK" sz="2400" dirty="0"/>
              <a:t>Elektróny sa pohybujú v vrstvách (energetických hladinách), ktoré sú očíslované od jadra smerom von (n = 1, 2, 3...)</a:t>
            </a:r>
          </a:p>
          <a:p>
            <a:endParaRPr lang="sk-SK" sz="2400" dirty="0"/>
          </a:p>
          <a:p>
            <a:r>
              <a:rPr lang="sk-SK" sz="2400" dirty="0"/>
              <a:t>Každá vrstva má obmedzený počet elektrónov (napríklad prvá vrstva max. 2, druhá max. 8)</a:t>
            </a:r>
          </a:p>
        </p:txBody>
      </p:sp>
    </p:spTree>
    <p:extLst>
      <p:ext uri="{BB962C8B-B14F-4D97-AF65-F5344CB8AC3E}">
        <p14:creationId xmlns:p14="http://schemas.microsoft.com/office/powerpoint/2010/main" val="4090780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B05AE3-5A06-4CAC-BA32-1C29DAA98FE0}"/>
              </a:ext>
            </a:extLst>
          </p:cNvPr>
          <p:cNvSpPr>
            <a:spLocks noGrp="1"/>
          </p:cNvSpPr>
          <p:nvPr>
            <p:ph type="title"/>
          </p:nvPr>
        </p:nvSpPr>
        <p:spPr>
          <a:xfrm>
            <a:off x="5542022" y="332656"/>
            <a:ext cx="3909120" cy="1143000"/>
          </a:xfrm>
        </p:spPr>
        <p:txBody>
          <a:bodyPr/>
          <a:lstStyle/>
          <a:p>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r>
              <a:rPr lang="sk-SK" sz="3600" b="1" dirty="0">
                <a:solidFill>
                  <a:srgbClr val="FF0000"/>
                </a:solidFill>
              </a:rPr>
              <a:t>Atóm </a:t>
            </a:r>
            <a:br>
              <a:rPr lang="sk-SK" sz="3600" b="1" dirty="0">
                <a:solidFill>
                  <a:srgbClr val="FF0000"/>
                </a:solidFill>
              </a:rPr>
            </a:br>
            <a:r>
              <a:rPr lang="sk-SK" sz="3600" b="1" dirty="0">
                <a:solidFill>
                  <a:srgbClr val="FF0000"/>
                </a:solidFill>
              </a:rPr>
              <a:t>základná štruktúra</a:t>
            </a:r>
          </a:p>
        </p:txBody>
      </p:sp>
      <p:pic>
        <p:nvPicPr>
          <p:cNvPr id="1026" name="Picture 2" descr="Atomová fyzika">
            <a:extLst>
              <a:ext uri="{FF2B5EF4-FFF2-40B4-BE49-F238E27FC236}">
                <a16:creationId xmlns:a16="http://schemas.microsoft.com/office/drawing/2014/main" id="{4D5BB664-7A84-4D44-B594-DF31C7AB2C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0734"/>
            <a:ext cx="4968552" cy="7025906"/>
          </a:xfrm>
          <a:prstGeom prst="rect">
            <a:avLst/>
          </a:prstGeom>
          <a:noFill/>
          <a:extLst>
            <a:ext uri="{909E8E84-426E-40DD-AFC4-6F175D3DCCD1}">
              <a14:hiddenFill xmlns:a14="http://schemas.microsoft.com/office/drawing/2010/main">
                <a:solidFill>
                  <a:srgbClr val="FFFFFF"/>
                </a:solidFill>
              </a14:hiddenFill>
            </a:ext>
          </a:extLst>
        </p:spPr>
      </p:pic>
      <p:sp>
        <p:nvSpPr>
          <p:cNvPr id="5" name="BlokTextu 4">
            <a:extLst>
              <a:ext uri="{FF2B5EF4-FFF2-40B4-BE49-F238E27FC236}">
                <a16:creationId xmlns:a16="http://schemas.microsoft.com/office/drawing/2014/main" id="{4A3C4A11-F158-42CD-91B9-FE25A75C0D84}"/>
              </a:ext>
            </a:extLst>
          </p:cNvPr>
          <p:cNvSpPr txBox="1"/>
          <p:nvPr/>
        </p:nvSpPr>
        <p:spPr>
          <a:xfrm>
            <a:off x="323528" y="260648"/>
            <a:ext cx="1440160" cy="461665"/>
          </a:xfrm>
          <a:prstGeom prst="rect">
            <a:avLst/>
          </a:prstGeom>
          <a:solidFill>
            <a:schemeClr val="bg1"/>
          </a:solidFill>
        </p:spPr>
        <p:txBody>
          <a:bodyPr wrap="square" rtlCol="0">
            <a:spAutoFit/>
          </a:bodyPr>
          <a:lstStyle/>
          <a:p>
            <a:r>
              <a:rPr lang="sk-SK" sz="2400" b="1" dirty="0"/>
              <a:t>Veľkosť</a:t>
            </a:r>
          </a:p>
        </p:txBody>
      </p:sp>
      <p:sp>
        <p:nvSpPr>
          <p:cNvPr id="8" name="BlokTextu 7">
            <a:extLst>
              <a:ext uri="{FF2B5EF4-FFF2-40B4-BE49-F238E27FC236}">
                <a16:creationId xmlns:a16="http://schemas.microsoft.com/office/drawing/2014/main" id="{A2C0F081-C1E9-4CCE-94CF-C789AF351F33}"/>
              </a:ext>
            </a:extLst>
          </p:cNvPr>
          <p:cNvSpPr txBox="1"/>
          <p:nvPr/>
        </p:nvSpPr>
        <p:spPr>
          <a:xfrm>
            <a:off x="1907704" y="2967335"/>
            <a:ext cx="1440160" cy="461665"/>
          </a:xfrm>
          <a:prstGeom prst="rect">
            <a:avLst/>
          </a:prstGeom>
          <a:solidFill>
            <a:schemeClr val="bg1"/>
          </a:solidFill>
        </p:spPr>
        <p:txBody>
          <a:bodyPr wrap="square" rtlCol="0">
            <a:spAutoFit/>
          </a:bodyPr>
          <a:lstStyle/>
          <a:p>
            <a:pPr algn="r"/>
            <a:r>
              <a:rPr lang="sk-SK" sz="2400" dirty="0"/>
              <a:t>jadro</a:t>
            </a:r>
          </a:p>
        </p:txBody>
      </p:sp>
    </p:spTree>
    <p:extLst>
      <p:ext uri="{BB962C8B-B14F-4D97-AF65-F5344CB8AC3E}">
        <p14:creationId xmlns:p14="http://schemas.microsoft.com/office/powerpoint/2010/main" val="559680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Nadpis 1"/>
          <p:cNvSpPr>
            <a:spLocks noGrp="1"/>
          </p:cNvSpPr>
          <p:nvPr>
            <p:ph type="title"/>
          </p:nvPr>
        </p:nvSpPr>
        <p:spPr/>
        <p:txBody>
          <a:bodyPr/>
          <a:lstStyle/>
          <a:p>
            <a:r>
              <a:rPr lang="sk-SK" altLang="sk-SK" sz="3600" b="1" dirty="0">
                <a:solidFill>
                  <a:srgbClr val="FF0000"/>
                </a:solidFill>
              </a:rPr>
              <a:t>Atóm</a:t>
            </a:r>
            <a:br>
              <a:rPr lang="sk-SK" altLang="sk-SK" sz="3600" b="1" dirty="0">
                <a:solidFill>
                  <a:srgbClr val="FF0000"/>
                </a:solidFill>
              </a:rPr>
            </a:br>
            <a:r>
              <a:rPr lang="sk-SK" altLang="sk-SK" sz="3600" b="1" dirty="0">
                <a:solidFill>
                  <a:srgbClr val="FF0000"/>
                </a:solidFill>
              </a:rPr>
              <a:t> </a:t>
            </a:r>
            <a:r>
              <a:rPr lang="sk-SK" altLang="sk-SK" sz="3200" b="1" dirty="0">
                <a:solidFill>
                  <a:srgbClr val="FF0000"/>
                </a:solidFill>
              </a:rPr>
              <a:t>základná štruktúra 2</a:t>
            </a:r>
          </a:p>
        </p:txBody>
      </p:sp>
      <p:sp>
        <p:nvSpPr>
          <p:cNvPr id="5125" name="BlokTextu 3"/>
          <p:cNvSpPr txBox="1">
            <a:spLocks noChangeArrowheads="1"/>
          </p:cNvSpPr>
          <p:nvPr/>
        </p:nvSpPr>
        <p:spPr bwMode="auto">
          <a:xfrm>
            <a:off x="5292080" y="2852937"/>
            <a:ext cx="2951807" cy="2308324"/>
          </a:xfrm>
          <a:prstGeom prst="rect">
            <a:avLst/>
          </a:prstGeom>
          <a:noFill/>
          <a:ln w="9525">
            <a:noFill/>
            <a:miter lim="800000"/>
            <a:headEnd/>
            <a:tailEnd/>
          </a:ln>
        </p:spPr>
        <p:txBody>
          <a:bodyPr wrap="square">
            <a:spAutoFit/>
          </a:bodyPr>
          <a:lstStyle/>
          <a:p>
            <a:pPr algn="ctr"/>
            <a:r>
              <a:rPr lang="sk-SK" altLang="sk-SK" b="1" dirty="0">
                <a:solidFill>
                  <a:srgbClr val="FF0000"/>
                </a:solidFill>
              </a:rPr>
              <a:t>Atóm vodíka </a:t>
            </a:r>
          </a:p>
          <a:p>
            <a:pPr algn="ctr"/>
            <a:endParaRPr lang="sk-SK" altLang="sk-SK" dirty="0"/>
          </a:p>
          <a:p>
            <a:pPr marL="285750" indent="-285750" algn="ctr">
              <a:buFont typeface="Wingdings" panose="05000000000000000000" pitchFamily="2" charset="2"/>
              <a:buChar char="§"/>
            </a:pPr>
            <a:r>
              <a:rPr lang="sk-SK" altLang="sk-SK" dirty="0"/>
              <a:t>Jadro: Obsahuje 1 protón, 0 neutrónov (najbežnejší izotop)</a:t>
            </a:r>
          </a:p>
          <a:p>
            <a:pPr algn="ctr"/>
            <a:endParaRPr lang="sk-SK" altLang="sk-SK" dirty="0"/>
          </a:p>
          <a:p>
            <a:pPr marL="285750" indent="-285750" algn="ctr">
              <a:buFont typeface="Wingdings" panose="05000000000000000000" pitchFamily="2" charset="2"/>
              <a:buChar char="§"/>
            </a:pPr>
            <a:r>
              <a:rPr lang="sk-SK" altLang="sk-SK" dirty="0"/>
              <a:t>Elektrónový obal: Obsahuje 1 elektrón.</a:t>
            </a:r>
          </a:p>
        </p:txBody>
      </p:sp>
      <p:sp>
        <p:nvSpPr>
          <p:cNvPr id="5126" name="BlokTextu 4"/>
          <p:cNvSpPr txBox="1">
            <a:spLocks noChangeArrowheads="1"/>
          </p:cNvSpPr>
          <p:nvPr/>
        </p:nvSpPr>
        <p:spPr bwMode="auto">
          <a:xfrm>
            <a:off x="900113" y="5224463"/>
            <a:ext cx="2089150" cy="276225"/>
          </a:xfrm>
          <a:prstGeom prst="rect">
            <a:avLst/>
          </a:prstGeom>
          <a:noFill/>
          <a:ln w="9525">
            <a:noFill/>
            <a:miter lim="800000"/>
            <a:headEnd/>
            <a:tailEnd/>
          </a:ln>
        </p:spPr>
        <p:txBody>
          <a:bodyPr wrap="none">
            <a:spAutoFit/>
          </a:bodyPr>
          <a:lstStyle/>
          <a:p>
            <a:pPr algn="ctr"/>
            <a:r>
              <a:rPr lang="sk-SK" altLang="sk-SK" sz="1200"/>
              <a:t>Štruktúry vybraných atómov</a:t>
            </a:r>
          </a:p>
        </p:txBody>
      </p:sp>
      <p:pic>
        <p:nvPicPr>
          <p:cNvPr id="4" name="Zástupný objekt pre obsah 3">
            <a:extLst>
              <a:ext uri="{FF2B5EF4-FFF2-40B4-BE49-F238E27FC236}">
                <a16:creationId xmlns:a16="http://schemas.microsoft.com/office/drawing/2014/main" id="{F8454F04-A9B7-4CA7-9DAB-101F13FFE400}"/>
              </a:ext>
            </a:extLst>
          </p:cNvPr>
          <p:cNvPicPr>
            <a:picLocks noGrp="1" noChangeAspect="1"/>
          </p:cNvPicPr>
          <p:nvPr>
            <p:ph idx="1"/>
          </p:nvPr>
        </p:nvPicPr>
        <p:blipFill>
          <a:blip r:embed="rId2"/>
          <a:stretch>
            <a:fillRect/>
          </a:stretch>
        </p:blipFill>
        <p:spPr>
          <a:xfrm>
            <a:off x="323528" y="1772816"/>
            <a:ext cx="4525963" cy="452596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C78863-8354-43DF-8418-2513BA958585}"/>
              </a:ext>
            </a:extLst>
          </p:cNvPr>
          <p:cNvSpPr>
            <a:spLocks noGrp="1"/>
          </p:cNvSpPr>
          <p:nvPr>
            <p:ph type="title"/>
          </p:nvPr>
        </p:nvSpPr>
        <p:spPr/>
        <p:txBody>
          <a:bodyPr/>
          <a:lstStyle/>
          <a:p>
            <a:r>
              <a:rPr lang="sk-SK" sz="3600" b="1" dirty="0">
                <a:solidFill>
                  <a:srgbClr val="FF0000"/>
                </a:solidFill>
              </a:rPr>
              <a:t>Atóm štruktúra</a:t>
            </a:r>
          </a:p>
        </p:txBody>
      </p:sp>
      <p:pic>
        <p:nvPicPr>
          <p:cNvPr id="4" name="Zástupný objekt pre obsah 3">
            <a:extLst>
              <a:ext uri="{FF2B5EF4-FFF2-40B4-BE49-F238E27FC236}">
                <a16:creationId xmlns:a16="http://schemas.microsoft.com/office/drawing/2014/main" id="{10457D15-417A-4612-9F72-FBD79222456C}"/>
              </a:ext>
            </a:extLst>
          </p:cNvPr>
          <p:cNvPicPr>
            <a:picLocks noGrp="1" noChangeAspect="1"/>
          </p:cNvPicPr>
          <p:nvPr>
            <p:ph idx="1"/>
          </p:nvPr>
        </p:nvPicPr>
        <p:blipFill>
          <a:blip r:embed="rId2"/>
          <a:stretch>
            <a:fillRect/>
          </a:stretch>
        </p:blipFill>
        <p:spPr>
          <a:xfrm>
            <a:off x="457200" y="1844824"/>
            <a:ext cx="4525963" cy="4525963"/>
          </a:xfrm>
          <a:prstGeom prst="rect">
            <a:avLst/>
          </a:prstGeom>
        </p:spPr>
      </p:pic>
      <p:sp>
        <p:nvSpPr>
          <p:cNvPr id="6" name="BlokTextu 5">
            <a:extLst>
              <a:ext uri="{FF2B5EF4-FFF2-40B4-BE49-F238E27FC236}">
                <a16:creationId xmlns:a16="http://schemas.microsoft.com/office/drawing/2014/main" id="{619F0CE4-9112-4A6F-A034-25E05216F1FE}"/>
              </a:ext>
            </a:extLst>
          </p:cNvPr>
          <p:cNvSpPr txBox="1"/>
          <p:nvPr/>
        </p:nvSpPr>
        <p:spPr>
          <a:xfrm>
            <a:off x="4983163" y="3667382"/>
            <a:ext cx="3837309" cy="2585323"/>
          </a:xfrm>
          <a:prstGeom prst="rect">
            <a:avLst/>
          </a:prstGeom>
          <a:noFill/>
        </p:spPr>
        <p:txBody>
          <a:bodyPr wrap="square" rtlCol="0">
            <a:spAutoFit/>
          </a:bodyPr>
          <a:lstStyle/>
          <a:p>
            <a:pPr marL="285750" indent="-285750">
              <a:buFont typeface="Wingdings" panose="05000000000000000000" pitchFamily="2" charset="2"/>
              <a:buChar char="§"/>
            </a:pPr>
            <a:r>
              <a:rPr lang="sk-SK" dirty="0"/>
              <a:t>Molekula vody má uhlový (V-tvarový) tvar</a:t>
            </a:r>
          </a:p>
          <a:p>
            <a:pPr marL="285750" indent="-285750">
              <a:buFont typeface="Wingdings" panose="05000000000000000000" pitchFamily="2" charset="2"/>
              <a:buChar char="§"/>
            </a:pPr>
            <a:endParaRPr lang="sk-SK" dirty="0"/>
          </a:p>
          <a:p>
            <a:pPr marL="285750" indent="-285750">
              <a:buFont typeface="Wingdings" panose="05000000000000000000" pitchFamily="2" charset="2"/>
              <a:buChar char="§"/>
            </a:pPr>
            <a:r>
              <a:rPr lang="sk-SK" dirty="0"/>
              <a:t>Atóm kyslíka je v strede, spojený kovalentnými väzbami s dvoma atómami vodíka</a:t>
            </a:r>
          </a:p>
          <a:p>
            <a:pPr marL="285750" indent="-285750">
              <a:buFont typeface="Wingdings" panose="05000000000000000000" pitchFamily="2" charset="2"/>
              <a:buChar char="§"/>
            </a:pPr>
            <a:endParaRPr lang="sk-SK" dirty="0"/>
          </a:p>
          <a:p>
            <a:pPr marL="285750" indent="-285750">
              <a:buFont typeface="Wingdings" panose="05000000000000000000" pitchFamily="2" charset="2"/>
              <a:buChar char="§"/>
            </a:pPr>
            <a:r>
              <a:rPr lang="sk-SK" dirty="0"/>
              <a:t>Uhol medzi väzbami H–O–H je približne 104,5°</a:t>
            </a:r>
          </a:p>
        </p:txBody>
      </p:sp>
    </p:spTree>
    <p:extLst>
      <p:ext uri="{BB962C8B-B14F-4D97-AF65-F5344CB8AC3E}">
        <p14:creationId xmlns:p14="http://schemas.microsoft.com/office/powerpoint/2010/main" val="111861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adpis 1"/>
          <p:cNvSpPr>
            <a:spLocks noGrp="1"/>
          </p:cNvSpPr>
          <p:nvPr>
            <p:ph type="title"/>
          </p:nvPr>
        </p:nvSpPr>
        <p:spPr/>
        <p:txBody>
          <a:bodyPr/>
          <a:lstStyle/>
          <a:p>
            <a:r>
              <a:rPr lang="sk-SK" altLang="sk-SK" sz="3600" b="1" dirty="0">
                <a:solidFill>
                  <a:srgbClr val="FF0000"/>
                </a:solidFill>
              </a:rPr>
              <a:t>Energetické stavy atómu 1</a:t>
            </a:r>
            <a:br>
              <a:rPr lang="sk-SK" altLang="sk-SK" sz="3600" b="1" dirty="0">
                <a:solidFill>
                  <a:srgbClr val="FF0000"/>
                </a:solidFill>
              </a:rPr>
            </a:br>
            <a:r>
              <a:rPr lang="sk-SK" altLang="sk-SK" sz="3600" b="1" dirty="0">
                <a:solidFill>
                  <a:srgbClr val="FF0000"/>
                </a:solidFill>
              </a:rPr>
              <a:t> </a:t>
            </a:r>
            <a:r>
              <a:rPr lang="sk-SK" altLang="sk-SK" sz="3600" b="1" dirty="0" err="1">
                <a:solidFill>
                  <a:srgbClr val="FF0000"/>
                </a:solidFill>
              </a:rPr>
              <a:t>excitácia</a:t>
            </a:r>
            <a:r>
              <a:rPr lang="sk-SK" altLang="sk-SK" sz="3600" b="1" dirty="0">
                <a:solidFill>
                  <a:srgbClr val="FF0000"/>
                </a:solidFill>
              </a:rPr>
              <a:t> </a:t>
            </a:r>
          </a:p>
        </p:txBody>
      </p:sp>
      <p:sp>
        <p:nvSpPr>
          <p:cNvPr id="6147" name="Zástupný symbol obsahu 2"/>
          <p:cNvSpPr>
            <a:spLocks noGrp="1"/>
          </p:cNvSpPr>
          <p:nvPr>
            <p:ph idx="1"/>
          </p:nvPr>
        </p:nvSpPr>
        <p:spPr/>
        <p:txBody>
          <a:bodyPr/>
          <a:lstStyle/>
          <a:p>
            <a:pPr>
              <a:buFont typeface="Wingdings" panose="05000000000000000000" pitchFamily="2" charset="2"/>
              <a:buChar char="q"/>
            </a:pPr>
            <a:r>
              <a:rPr lang="sk-SK" altLang="sk-SK" sz="2000" b="1" i="1" dirty="0" err="1">
                <a:solidFill>
                  <a:srgbClr val="FF0000"/>
                </a:solidFill>
              </a:rPr>
              <a:t>Excitácia</a:t>
            </a:r>
            <a:r>
              <a:rPr lang="sk-SK" altLang="sk-SK" sz="2000" b="1" i="1" dirty="0">
                <a:solidFill>
                  <a:srgbClr val="FF0000"/>
                </a:solidFill>
              </a:rPr>
              <a:t> alebo (</a:t>
            </a:r>
            <a:r>
              <a:rPr lang="sk-SK" altLang="sk-SK" sz="2000" b="1" i="1" dirty="0" err="1">
                <a:solidFill>
                  <a:srgbClr val="FF0000"/>
                </a:solidFill>
              </a:rPr>
              <a:t>vz</a:t>
            </a:r>
            <a:r>
              <a:rPr lang="sk-SK" altLang="sk-SK" sz="2000" b="1" i="1" dirty="0">
                <a:solidFill>
                  <a:srgbClr val="FF0000"/>
                </a:solidFill>
              </a:rPr>
              <a:t>)budenie je zvýšenie energie atómu, jadra atómu, molekuly či kryštálu nad jeho základnú energiu. Po </a:t>
            </a:r>
            <a:r>
              <a:rPr lang="sk-SK" altLang="sk-SK" sz="2000" b="1" i="1" dirty="0" err="1">
                <a:solidFill>
                  <a:srgbClr val="FF0000"/>
                </a:solidFill>
              </a:rPr>
              <a:t>excitácii</a:t>
            </a:r>
            <a:r>
              <a:rPr lang="sk-SK" altLang="sk-SK" sz="2000" b="1" i="1" dirty="0">
                <a:solidFill>
                  <a:srgbClr val="FF0000"/>
                </a:solidFill>
              </a:rPr>
              <a:t> je daný systém v tzv. </a:t>
            </a:r>
            <a:r>
              <a:rPr lang="sk-SK" altLang="sk-SK" sz="2000" b="1" i="1" dirty="0" err="1">
                <a:solidFill>
                  <a:srgbClr val="009999"/>
                </a:solidFill>
                <a:hlinkClick r:id="rId2" tooltip="Excitovaný stav">
                  <a:extLst>
                    <a:ext uri="{A12FA001-AC4F-418D-AE19-62706E023703}">
                      <ahyp:hlinkClr xmlns:ahyp="http://schemas.microsoft.com/office/drawing/2018/hyperlinkcolor" val="tx"/>
                    </a:ext>
                  </a:extLst>
                </a:hlinkClick>
              </a:rPr>
              <a:t>excitovanom</a:t>
            </a:r>
            <a:r>
              <a:rPr lang="sk-SK" altLang="sk-SK" sz="2000" b="1" i="1" dirty="0">
                <a:solidFill>
                  <a:srgbClr val="FF0000"/>
                </a:solidFill>
                <a:hlinkClick r:id="rId2" tooltip="Excitovaný stav">
                  <a:extLst>
                    <a:ext uri="{A12FA001-AC4F-418D-AE19-62706E023703}">
                      <ahyp:hlinkClr xmlns:ahyp="http://schemas.microsoft.com/office/drawing/2018/hyperlinkcolor" val="tx"/>
                    </a:ext>
                  </a:extLst>
                </a:hlinkClick>
              </a:rPr>
              <a:t> stave</a:t>
            </a:r>
            <a:endParaRPr lang="sk-SK" altLang="sk-SK" sz="2000" b="1" i="1" dirty="0">
              <a:solidFill>
                <a:srgbClr val="FF0000"/>
              </a:solidFill>
            </a:endParaRPr>
          </a:p>
          <a:p>
            <a:endParaRPr lang="sk-SK" altLang="sk-SK" sz="2000" dirty="0"/>
          </a:p>
          <a:p>
            <a:endParaRPr lang="sk-SK" altLang="sk-SK" sz="2000" dirty="0"/>
          </a:p>
          <a:p>
            <a:endParaRPr lang="sk-SK" altLang="sk-SK" sz="2000" dirty="0"/>
          </a:p>
          <a:p>
            <a:endParaRPr lang="sk-SK" altLang="sk-SK" sz="2000" dirty="0"/>
          </a:p>
          <a:p>
            <a:endParaRPr lang="sk-SK" altLang="sk-SK" sz="2000" dirty="0"/>
          </a:p>
          <a:p>
            <a:pPr>
              <a:buFont typeface="Wingdings" pitchFamily="2" charset="2"/>
              <a:buChar char="ü"/>
            </a:pPr>
            <a:endParaRPr lang="sk-SK" altLang="sk-SK" sz="2000" dirty="0"/>
          </a:p>
        </p:txBody>
      </p:sp>
      <p:pic>
        <p:nvPicPr>
          <p:cNvPr id="6148" name="Picture 3"/>
          <p:cNvPicPr>
            <a:picLocks noChangeAspect="1" noChangeArrowheads="1"/>
          </p:cNvPicPr>
          <p:nvPr/>
        </p:nvPicPr>
        <p:blipFill>
          <a:blip r:embed="rId3" cstate="print"/>
          <a:srcRect/>
          <a:stretch>
            <a:fillRect/>
          </a:stretch>
        </p:blipFill>
        <p:spPr bwMode="auto">
          <a:xfrm>
            <a:off x="107504" y="2708920"/>
            <a:ext cx="2746647" cy="3312368"/>
          </a:xfrm>
          <a:prstGeom prst="rect">
            <a:avLst/>
          </a:prstGeom>
          <a:noFill/>
          <a:ln w="9525">
            <a:noFill/>
            <a:miter lim="800000"/>
            <a:headEnd/>
            <a:tailEnd/>
          </a:ln>
        </p:spPr>
      </p:pic>
      <p:pic>
        <p:nvPicPr>
          <p:cNvPr id="2" name="Obrázok 1">
            <a:extLst>
              <a:ext uri="{FF2B5EF4-FFF2-40B4-BE49-F238E27FC236}">
                <a16:creationId xmlns:a16="http://schemas.microsoft.com/office/drawing/2014/main" id="{5CFED54C-C9C3-4F11-90F9-3318A588BD64}"/>
              </a:ext>
            </a:extLst>
          </p:cNvPr>
          <p:cNvPicPr>
            <a:picLocks noChangeAspect="1"/>
          </p:cNvPicPr>
          <p:nvPr/>
        </p:nvPicPr>
        <p:blipFill>
          <a:blip r:embed="rId4"/>
          <a:stretch>
            <a:fillRect/>
          </a:stretch>
        </p:blipFill>
        <p:spPr>
          <a:xfrm>
            <a:off x="2987825" y="3429000"/>
            <a:ext cx="6156176" cy="25922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B92EAC-7318-42C9-A1A9-090A91ED3996}"/>
              </a:ext>
            </a:extLst>
          </p:cNvPr>
          <p:cNvSpPr>
            <a:spLocks noGrp="1"/>
          </p:cNvSpPr>
          <p:nvPr>
            <p:ph type="title"/>
          </p:nvPr>
        </p:nvSpPr>
        <p:spPr/>
        <p:txBody>
          <a:bodyPr/>
          <a:lstStyle/>
          <a:p>
            <a:r>
              <a:rPr lang="sk-SK" sz="3600" b="1" dirty="0" err="1">
                <a:solidFill>
                  <a:srgbClr val="FF0000"/>
                </a:solidFill>
              </a:rPr>
              <a:t>Excitácia</a:t>
            </a:r>
            <a:r>
              <a:rPr lang="sk-SK" sz="3600" b="1" dirty="0">
                <a:solidFill>
                  <a:srgbClr val="FF0000"/>
                </a:solidFill>
              </a:rPr>
              <a:t> atómu</a:t>
            </a:r>
          </a:p>
        </p:txBody>
      </p:sp>
      <p:pic>
        <p:nvPicPr>
          <p:cNvPr id="4" name="Zástupný objekt pre obsah 3">
            <a:extLst>
              <a:ext uri="{FF2B5EF4-FFF2-40B4-BE49-F238E27FC236}">
                <a16:creationId xmlns:a16="http://schemas.microsoft.com/office/drawing/2014/main" id="{760C8594-ABAB-4835-8329-6598F5845C47}"/>
              </a:ext>
            </a:extLst>
          </p:cNvPr>
          <p:cNvPicPr>
            <a:picLocks noGrp="1" noChangeAspect="1"/>
          </p:cNvPicPr>
          <p:nvPr>
            <p:ph idx="1"/>
          </p:nvPr>
        </p:nvPicPr>
        <p:blipFill>
          <a:blip r:embed="rId2"/>
          <a:stretch>
            <a:fillRect/>
          </a:stretch>
        </p:blipFill>
        <p:spPr>
          <a:xfrm>
            <a:off x="0" y="1422557"/>
            <a:ext cx="5400600" cy="4886003"/>
          </a:xfrm>
          <a:prstGeom prst="rect">
            <a:avLst/>
          </a:prstGeom>
        </p:spPr>
      </p:pic>
      <p:sp>
        <p:nvSpPr>
          <p:cNvPr id="5" name="BlokTextu 4">
            <a:extLst>
              <a:ext uri="{FF2B5EF4-FFF2-40B4-BE49-F238E27FC236}">
                <a16:creationId xmlns:a16="http://schemas.microsoft.com/office/drawing/2014/main" id="{A8F2E1DB-22F7-4E62-AFCA-B42076923BFB}"/>
              </a:ext>
            </a:extLst>
          </p:cNvPr>
          <p:cNvSpPr txBox="1"/>
          <p:nvPr/>
        </p:nvSpPr>
        <p:spPr>
          <a:xfrm flipH="1">
            <a:off x="5580110" y="2060848"/>
            <a:ext cx="3563889" cy="2862322"/>
          </a:xfrm>
          <a:prstGeom prst="rect">
            <a:avLst/>
          </a:prstGeom>
          <a:noFill/>
        </p:spPr>
        <p:txBody>
          <a:bodyPr wrap="square" rtlCol="0">
            <a:spAutoFit/>
          </a:bodyPr>
          <a:lstStyle/>
          <a:p>
            <a:pPr algn="just"/>
            <a:r>
              <a:rPr lang="sk-SK" b="1" i="1" dirty="0"/>
              <a:t>Atóm získa </a:t>
            </a:r>
            <a:r>
              <a:rPr lang="sk-SK" b="1" i="1" dirty="0" err="1"/>
              <a:t>excitačnú</a:t>
            </a:r>
            <a:r>
              <a:rPr lang="sk-SK" b="1" i="1" dirty="0"/>
              <a:t> energiu (prechod na vyššiu energetickú hladinu), keď prijme energiu vo forme žiarenia alebo sa jeho elektrón zrazí s inou časticou.</a:t>
            </a:r>
          </a:p>
          <a:p>
            <a:pPr algn="just"/>
            <a:r>
              <a:rPr lang="sk-SK" b="1" i="1" dirty="0"/>
              <a:t>absorpcia energie </a:t>
            </a:r>
            <a:r>
              <a:rPr lang="sk-SK" b="1" i="1" dirty="0" err="1"/>
              <a:t>atomárnym</a:t>
            </a:r>
            <a:r>
              <a:rPr lang="sk-SK" b="1" i="1" dirty="0"/>
              <a:t> alebo molekulovým systémom</a:t>
            </a:r>
          </a:p>
          <a:p>
            <a:pPr algn="just"/>
            <a:endParaRPr lang="sk-SK" b="1" i="1" dirty="0"/>
          </a:p>
          <a:p>
            <a:pPr marL="285750" indent="-285750" algn="ctr">
              <a:buFont typeface="Wingdings" panose="05000000000000000000" pitchFamily="2" charset="2"/>
              <a:buChar char="q"/>
            </a:pPr>
            <a:r>
              <a:rPr lang="sk-SK" b="1" dirty="0">
                <a:solidFill>
                  <a:srgbClr val="FF0000"/>
                </a:solidFill>
              </a:rPr>
              <a:t>energia </a:t>
            </a:r>
            <a:r>
              <a:rPr lang="el-GR" b="1" dirty="0">
                <a:solidFill>
                  <a:srgbClr val="FF0000"/>
                </a:solidFill>
              </a:rPr>
              <a:t>Δ</a:t>
            </a:r>
            <a:r>
              <a:rPr lang="sk-SK" b="1" dirty="0">
                <a:solidFill>
                  <a:srgbClr val="FF0000"/>
                </a:solidFill>
              </a:rPr>
              <a:t>W = (</a:t>
            </a:r>
            <a:r>
              <a:rPr lang="sk-SK" b="1" dirty="0" err="1">
                <a:solidFill>
                  <a:srgbClr val="FF0000"/>
                </a:solidFill>
              </a:rPr>
              <a:t>Wu-Wl</a:t>
            </a:r>
            <a:r>
              <a:rPr lang="sk-SK" b="1" dirty="0">
                <a:solidFill>
                  <a:srgbClr val="FF0000"/>
                </a:solidFill>
              </a:rPr>
              <a:t>)</a:t>
            </a:r>
          </a:p>
        </p:txBody>
      </p:sp>
    </p:spTree>
    <p:extLst>
      <p:ext uri="{BB962C8B-B14F-4D97-AF65-F5344CB8AC3E}">
        <p14:creationId xmlns:p14="http://schemas.microsoft.com/office/powerpoint/2010/main" val="884004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20959E-4C71-4FF2-96EA-F36B6A7ECDEA}"/>
              </a:ext>
            </a:extLst>
          </p:cNvPr>
          <p:cNvSpPr>
            <a:spLocks noGrp="1"/>
          </p:cNvSpPr>
          <p:nvPr>
            <p:ph type="title"/>
          </p:nvPr>
        </p:nvSpPr>
        <p:spPr/>
        <p:txBody>
          <a:bodyPr/>
          <a:lstStyle/>
          <a:p>
            <a:r>
              <a:rPr lang="sk-SK" sz="3600" b="1" dirty="0" err="1">
                <a:solidFill>
                  <a:srgbClr val="FF0000"/>
                </a:solidFill>
              </a:rPr>
              <a:t>Excitácia</a:t>
            </a:r>
            <a:r>
              <a:rPr lang="sk-SK" sz="3600" b="1" dirty="0">
                <a:solidFill>
                  <a:srgbClr val="FF0000"/>
                </a:solidFill>
              </a:rPr>
              <a:t> a de-</a:t>
            </a:r>
            <a:r>
              <a:rPr lang="sk-SK" sz="3600" b="1" dirty="0" err="1">
                <a:solidFill>
                  <a:srgbClr val="FF0000"/>
                </a:solidFill>
              </a:rPr>
              <a:t>excitácia</a:t>
            </a:r>
            <a:r>
              <a:rPr lang="sk-SK" sz="3600" b="1" dirty="0">
                <a:solidFill>
                  <a:srgbClr val="FF0000"/>
                </a:solidFill>
              </a:rPr>
              <a:t> atómu</a:t>
            </a:r>
          </a:p>
        </p:txBody>
      </p:sp>
      <p:pic>
        <p:nvPicPr>
          <p:cNvPr id="4" name="Zástupný objekt pre obsah 3">
            <a:extLst>
              <a:ext uri="{FF2B5EF4-FFF2-40B4-BE49-F238E27FC236}">
                <a16:creationId xmlns:a16="http://schemas.microsoft.com/office/drawing/2014/main" id="{C4C2C376-7C6B-48E9-A054-4F7BC03AE7EB}"/>
              </a:ext>
            </a:extLst>
          </p:cNvPr>
          <p:cNvPicPr>
            <a:picLocks noGrp="1" noChangeAspect="1"/>
          </p:cNvPicPr>
          <p:nvPr>
            <p:ph idx="1"/>
          </p:nvPr>
        </p:nvPicPr>
        <p:blipFill>
          <a:blip r:embed="rId2"/>
          <a:stretch>
            <a:fillRect/>
          </a:stretch>
        </p:blipFill>
        <p:spPr>
          <a:xfrm>
            <a:off x="2771800" y="1772816"/>
            <a:ext cx="3919614" cy="4525963"/>
          </a:xfrm>
          <a:prstGeom prst="rect">
            <a:avLst/>
          </a:prstGeom>
        </p:spPr>
      </p:pic>
    </p:spTree>
    <p:extLst>
      <p:ext uri="{BB962C8B-B14F-4D97-AF65-F5344CB8AC3E}">
        <p14:creationId xmlns:p14="http://schemas.microsoft.com/office/powerpoint/2010/main" val="3318799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Nadpis 1"/>
          <p:cNvSpPr>
            <a:spLocks noGrp="1"/>
          </p:cNvSpPr>
          <p:nvPr>
            <p:ph type="title"/>
          </p:nvPr>
        </p:nvSpPr>
        <p:spPr/>
        <p:txBody>
          <a:bodyPr/>
          <a:lstStyle/>
          <a:p>
            <a:r>
              <a:rPr lang="sk-SK" altLang="sk-SK" sz="3600" b="1" dirty="0">
                <a:solidFill>
                  <a:srgbClr val="FF0000"/>
                </a:solidFill>
              </a:rPr>
              <a:t>Energetické stavy atómu 2</a:t>
            </a:r>
            <a:br>
              <a:rPr lang="sk-SK" altLang="sk-SK" sz="3600" b="1" dirty="0">
                <a:solidFill>
                  <a:srgbClr val="FF0000"/>
                </a:solidFill>
              </a:rPr>
            </a:br>
            <a:r>
              <a:rPr lang="sk-SK" altLang="sk-SK" sz="3600" b="1" dirty="0" err="1">
                <a:solidFill>
                  <a:srgbClr val="FF0000"/>
                </a:solidFill>
              </a:rPr>
              <a:t>excitácia</a:t>
            </a:r>
            <a:r>
              <a:rPr lang="sk-SK" altLang="sk-SK" sz="3600" b="1" dirty="0">
                <a:solidFill>
                  <a:srgbClr val="FF0000"/>
                </a:solidFill>
              </a:rPr>
              <a:t> </a:t>
            </a:r>
          </a:p>
        </p:txBody>
      </p:sp>
      <p:sp>
        <p:nvSpPr>
          <p:cNvPr id="7171" name="Zástupný symbol obsahu 2"/>
          <p:cNvSpPr>
            <a:spLocks noGrp="1"/>
          </p:cNvSpPr>
          <p:nvPr>
            <p:ph idx="1"/>
          </p:nvPr>
        </p:nvSpPr>
        <p:spPr/>
        <p:txBody>
          <a:bodyPr/>
          <a:lstStyle/>
          <a:p>
            <a:pPr algn="ctr" eaLnBrk="1" hangingPunct="1">
              <a:lnSpc>
                <a:spcPct val="90000"/>
              </a:lnSpc>
              <a:buFont typeface="Wingdings" pitchFamily="2" charset="2"/>
              <a:buChar char="ü"/>
            </a:pPr>
            <a:r>
              <a:rPr lang="sk-SK" altLang="sk-SK" dirty="0"/>
              <a:t>fotón </a:t>
            </a:r>
            <a:r>
              <a:rPr lang="sk-SK" altLang="sk-SK" b="1" dirty="0"/>
              <a:t>energia </a:t>
            </a:r>
            <a:r>
              <a:rPr lang="el-GR" altLang="sk-SK" b="1" dirty="0">
                <a:cs typeface="Arial" charset="0"/>
              </a:rPr>
              <a:t>Δ</a:t>
            </a:r>
            <a:r>
              <a:rPr lang="sk-SK" altLang="sk-SK" b="1" dirty="0"/>
              <a:t>W = (</a:t>
            </a:r>
            <a:r>
              <a:rPr lang="sk-SK" altLang="sk-SK" b="1" dirty="0" err="1"/>
              <a:t>W</a:t>
            </a:r>
            <a:r>
              <a:rPr lang="sk-SK" altLang="sk-SK" b="1" baseline="-25000" dirty="0" err="1"/>
              <a:t>u</a:t>
            </a:r>
            <a:r>
              <a:rPr lang="sk-SK" altLang="sk-SK" b="1" dirty="0" err="1"/>
              <a:t>-W</a:t>
            </a:r>
            <a:r>
              <a:rPr lang="sk-SK" altLang="sk-SK" b="1" baseline="-25000" dirty="0" err="1"/>
              <a:t>l</a:t>
            </a:r>
            <a:r>
              <a:rPr lang="sk-SK" altLang="sk-SK" b="1" dirty="0"/>
              <a:t>)</a:t>
            </a:r>
          </a:p>
          <a:p>
            <a:pPr algn="ctr" eaLnBrk="1" hangingPunct="1">
              <a:lnSpc>
                <a:spcPct val="90000"/>
              </a:lnSpc>
              <a:buFont typeface="Wingdings" pitchFamily="2" charset="2"/>
              <a:buChar char="ü"/>
            </a:pPr>
            <a:endParaRPr lang="sk-SK" altLang="sk-SK" b="1" dirty="0"/>
          </a:p>
          <a:p>
            <a:pPr algn="just">
              <a:buFont typeface="Wingdings" panose="05000000000000000000" pitchFamily="2" charset="2"/>
              <a:buChar char="q"/>
            </a:pPr>
            <a:r>
              <a:rPr lang="sk-SK" sz="1800" dirty="0"/>
              <a:t>Fotón je objekt mikrosveta, ktorý má aj časticové aj vlnové vlastnosti, ale nie je ani vlnou ani časticou v zmysle klasickej fyziky</a:t>
            </a:r>
          </a:p>
          <a:p>
            <a:pPr algn="just">
              <a:buFont typeface="Wingdings" panose="05000000000000000000" pitchFamily="2" charset="2"/>
              <a:buChar char="q"/>
            </a:pPr>
            <a:r>
              <a:rPr lang="sk-SK" sz="1800" dirty="0"/>
              <a:t>Fotóny sa pohybujú vo vákuu rýchlosťou svetla </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b="1" i="1" dirty="0">
                <a:solidFill>
                  <a:srgbClr val="FF0000"/>
                </a:solidFill>
              </a:rPr>
              <a:t>Fotón je elementárna častica svetla a všetkých foriem elektromagnetického žiarenia. Nemá hmotnosť v pokoji, nulový elektrický náboj a šíri sa rýchlosťou svetla. Fotóny sa považujú za kvantá elektromagnetického poľa, čo znamená, že predstavujú najmenšiu jednotku energie elektromagnetického žiarenia</a:t>
            </a:r>
          </a:p>
          <a:p>
            <a:pPr algn="just">
              <a:buFont typeface="Wingdings" panose="05000000000000000000" pitchFamily="2" charset="2"/>
              <a:buChar char="q"/>
            </a:pPr>
            <a:endParaRPr lang="sk-SK" sz="1800" b="1" i="1" dirty="0">
              <a:solidFill>
                <a:srgbClr val="FF0000"/>
              </a:solidFill>
            </a:endParaRPr>
          </a:p>
          <a:p>
            <a:pPr algn="just">
              <a:buFont typeface="Wingdings" panose="05000000000000000000" pitchFamily="2" charset="2"/>
              <a:buChar char="q"/>
            </a:pPr>
            <a:r>
              <a:rPr lang="sk-SK" sz="1800" dirty="0"/>
              <a:t>Energia fotónu je priamo úmerná frekvencii žiarenia, podľa vzťahu 𝐸=ℎ⋅𝑓E=</a:t>
            </a:r>
            <a:r>
              <a:rPr lang="sk-SK" sz="1800" dirty="0" err="1"/>
              <a:t>h⋅f</a:t>
            </a:r>
            <a:r>
              <a:rPr lang="sk-SK" sz="1800" dirty="0"/>
              <a:t>, kde 𝐸E je energia fotónu, </a:t>
            </a:r>
            <a:r>
              <a:rPr lang="sk-SK" sz="1800" dirty="0" err="1"/>
              <a:t>ℎh</a:t>
            </a:r>
            <a:r>
              <a:rPr lang="sk-SK" sz="1800" dirty="0"/>
              <a:t> je </a:t>
            </a:r>
            <a:r>
              <a:rPr lang="sk-SK" sz="1800" dirty="0" err="1"/>
              <a:t>Planckova</a:t>
            </a:r>
            <a:r>
              <a:rPr lang="sk-SK" sz="1800" dirty="0"/>
              <a:t> konštanta a 𝑓f je frekvencia žiarenia</a:t>
            </a:r>
          </a:p>
          <a:p>
            <a:endParaRPr lang="sk-SK" sz="1800" dirty="0"/>
          </a:p>
        </p:txBody>
      </p:sp>
      <p:sp>
        <p:nvSpPr>
          <p:cNvPr id="7172" name="Obdĺžnik 3"/>
          <p:cNvSpPr>
            <a:spLocks noChangeArrowheads="1"/>
          </p:cNvSpPr>
          <p:nvPr/>
        </p:nvSpPr>
        <p:spPr bwMode="auto">
          <a:xfrm>
            <a:off x="539750" y="3257550"/>
            <a:ext cx="5286375" cy="342900"/>
          </a:xfrm>
          <a:prstGeom prst="rect">
            <a:avLst/>
          </a:prstGeom>
          <a:noFill/>
          <a:ln w="9525">
            <a:noFill/>
            <a:miter lim="800000"/>
            <a:headEnd/>
            <a:tailEnd/>
          </a:ln>
        </p:spPr>
        <p:txBody>
          <a:bodyPr>
            <a:spAutoFit/>
          </a:bodyPr>
          <a:lstStyle/>
          <a:p>
            <a:pPr algn="ctr">
              <a:lnSpc>
                <a:spcPct val="90000"/>
              </a:lnSpc>
            </a:pPr>
            <a:endParaRPr lang="sk-SK" altLang="sk-SK"/>
          </a:p>
        </p:txBody>
      </p:sp>
      <p:sp>
        <p:nvSpPr>
          <p:cNvPr id="7175" name="Obdĺžnik 5"/>
          <p:cNvSpPr>
            <a:spLocks noChangeArrowheads="1"/>
          </p:cNvSpPr>
          <p:nvPr/>
        </p:nvSpPr>
        <p:spPr bwMode="auto">
          <a:xfrm>
            <a:off x="2286000" y="2690813"/>
            <a:ext cx="4572000" cy="369332"/>
          </a:xfrm>
          <a:prstGeom prst="rect">
            <a:avLst/>
          </a:prstGeom>
          <a:noFill/>
          <a:ln w="9525">
            <a:noFill/>
            <a:miter lim="800000"/>
            <a:headEnd/>
            <a:tailEnd/>
          </a:ln>
        </p:spPr>
        <p:txBody>
          <a:bodyPr>
            <a:spAutoFit/>
          </a:bodyPr>
          <a:lstStyle/>
          <a:p>
            <a:endParaRPr lang="sk-SK" altLang="sk-SK"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17C82C-48BF-423A-975C-F97C3C2AC0C9}"/>
              </a:ext>
            </a:extLst>
          </p:cNvPr>
          <p:cNvSpPr>
            <a:spLocks noGrp="1"/>
          </p:cNvSpPr>
          <p:nvPr>
            <p:ph type="title"/>
          </p:nvPr>
        </p:nvSpPr>
        <p:spPr/>
        <p:txBody>
          <a:bodyPr/>
          <a:lstStyle/>
          <a:p>
            <a:r>
              <a:rPr lang="sk-SK" sz="3600" b="1" dirty="0" err="1">
                <a:solidFill>
                  <a:srgbClr val="FF0000"/>
                </a:solidFill>
              </a:rPr>
              <a:t>Excitácia</a:t>
            </a:r>
            <a:r>
              <a:rPr lang="sk-SK" sz="3600" b="1" dirty="0">
                <a:solidFill>
                  <a:srgbClr val="FF0000"/>
                </a:solidFill>
              </a:rPr>
              <a:t> atómu vodíka</a:t>
            </a:r>
          </a:p>
        </p:txBody>
      </p:sp>
      <p:sp>
        <p:nvSpPr>
          <p:cNvPr id="3" name="Zástupný objekt pre obsah 2">
            <a:extLst>
              <a:ext uri="{FF2B5EF4-FFF2-40B4-BE49-F238E27FC236}">
                <a16:creationId xmlns:a16="http://schemas.microsoft.com/office/drawing/2014/main" id="{CA539149-D9FA-4FB1-A4E6-2310B7D77BB1}"/>
              </a:ext>
            </a:extLst>
          </p:cNvPr>
          <p:cNvSpPr>
            <a:spLocks noGrp="1"/>
          </p:cNvSpPr>
          <p:nvPr>
            <p:ph idx="1"/>
          </p:nvPr>
        </p:nvSpPr>
        <p:spPr>
          <a:xfrm>
            <a:off x="457200" y="1600200"/>
            <a:ext cx="4474840" cy="4525963"/>
          </a:xfrm>
        </p:spPr>
        <p:txBody>
          <a:bodyPr/>
          <a:lstStyle/>
          <a:p>
            <a:pPr algn="just">
              <a:buFont typeface="Wingdings" panose="05000000000000000000" pitchFamily="2" charset="2"/>
              <a:buChar char="q"/>
            </a:pPr>
            <a:r>
              <a:rPr lang="sk-SK" sz="1400" dirty="0" err="1"/>
              <a:t>Excitácia</a:t>
            </a:r>
            <a:r>
              <a:rPr lang="sk-SK" sz="1400" dirty="0"/>
              <a:t> atómu vodíka nastáva, keď atóm absorbuje energiu a jeho elektrón sa presunie z nižšej energetickej hladiny (tzv. základného stavu) na vyššiu energetickú hladinu (tzv. </a:t>
            </a:r>
            <a:r>
              <a:rPr lang="sk-SK" sz="1400" dirty="0" err="1"/>
              <a:t>excitovaný</a:t>
            </a:r>
            <a:r>
              <a:rPr lang="sk-SK" sz="1400" dirty="0"/>
              <a:t> stav)</a:t>
            </a:r>
          </a:p>
          <a:p>
            <a:pPr algn="just">
              <a:buFont typeface="Wingdings" panose="05000000000000000000" pitchFamily="2" charset="2"/>
              <a:buChar char="q"/>
            </a:pPr>
            <a:r>
              <a:rPr lang="sk-SK" sz="1400" dirty="0"/>
              <a:t>Tento proces možno dosiahnuť rôznymi spôsobmi, napríklad absorpciou fotónu so špecifickou energiou alebo interakciou s inou časticou.</a:t>
            </a:r>
          </a:p>
          <a:p>
            <a:pPr algn="just">
              <a:buFont typeface="Wingdings" panose="05000000000000000000" pitchFamily="2" charset="2"/>
              <a:buChar char="q"/>
            </a:pPr>
            <a:r>
              <a:rPr lang="sk-SK" sz="1400" dirty="0"/>
              <a:t>V prípade vodíkového atómu má elektrón v základnom stave (najnižšej energetickej hladine, označenej ako 𝑛=1n=1) najnižšiu možnú energiu.</a:t>
            </a:r>
          </a:p>
          <a:p>
            <a:pPr algn="just">
              <a:buFont typeface="Wingdings" panose="05000000000000000000" pitchFamily="2" charset="2"/>
              <a:buChar char="q"/>
            </a:pPr>
            <a:r>
              <a:rPr lang="sk-SK" sz="1400" dirty="0"/>
              <a:t>Pri </a:t>
            </a:r>
            <a:r>
              <a:rPr lang="sk-SK" sz="1400" dirty="0" err="1"/>
              <a:t>excitácii</a:t>
            </a:r>
            <a:r>
              <a:rPr lang="sk-SK" sz="1400" dirty="0"/>
              <a:t> absorbuje fotón s energiou presne zodpovedajúcou rozdielu medzi dvoma hladinami a prechádza na vyššiu hladinu, napríklad 𝑛=2n=2 alebo 𝑛=3n=3.Po </a:t>
            </a:r>
            <a:r>
              <a:rPr lang="sk-SK" sz="1400" dirty="0" err="1"/>
              <a:t>excitácii</a:t>
            </a:r>
            <a:r>
              <a:rPr lang="sk-SK" sz="1400" dirty="0"/>
              <a:t> sa elektrón snaží vrátiť späť do nižšieho energetického stavu, čím emituje fotón s energiou rovnou rozdielu medzi hladinami.</a:t>
            </a:r>
          </a:p>
          <a:p>
            <a:pPr algn="just">
              <a:buFont typeface="Wingdings" panose="05000000000000000000" pitchFamily="2" charset="2"/>
              <a:buChar char="q"/>
            </a:pPr>
            <a:r>
              <a:rPr lang="sk-SK" sz="1400" dirty="0"/>
              <a:t>Tento proces vedie k vzniku spektrálnych čiar, ktoré sú charakteristické pre vodík , spektrálne série </a:t>
            </a:r>
          </a:p>
          <a:p>
            <a:pPr algn="just">
              <a:buFont typeface="Wingdings" panose="05000000000000000000" pitchFamily="2" charset="2"/>
              <a:buChar char="q"/>
            </a:pPr>
            <a:r>
              <a:rPr lang="sk-SK" sz="1400" dirty="0" err="1"/>
              <a:t>Excitácia</a:t>
            </a:r>
            <a:r>
              <a:rPr lang="sk-SK" sz="1400" dirty="0"/>
              <a:t> atómu vodíka je základom </a:t>
            </a:r>
            <a:r>
              <a:rPr lang="sk-SK" sz="1400" dirty="0" err="1"/>
              <a:t>spektroskopie</a:t>
            </a:r>
            <a:endParaRPr lang="sk-SK" sz="1400" dirty="0"/>
          </a:p>
        </p:txBody>
      </p:sp>
      <p:pic>
        <p:nvPicPr>
          <p:cNvPr id="4" name="Obrázok 3">
            <a:extLst>
              <a:ext uri="{FF2B5EF4-FFF2-40B4-BE49-F238E27FC236}">
                <a16:creationId xmlns:a16="http://schemas.microsoft.com/office/drawing/2014/main" id="{F2288DDB-72E3-48A2-BDBD-E18F1CB816DA}"/>
              </a:ext>
            </a:extLst>
          </p:cNvPr>
          <p:cNvPicPr>
            <a:picLocks noChangeAspect="1"/>
          </p:cNvPicPr>
          <p:nvPr/>
        </p:nvPicPr>
        <p:blipFill>
          <a:blip r:embed="rId2"/>
          <a:stretch>
            <a:fillRect/>
          </a:stretch>
        </p:blipFill>
        <p:spPr>
          <a:xfrm>
            <a:off x="5004048" y="1635852"/>
            <a:ext cx="4139952" cy="5222147"/>
          </a:xfrm>
          <a:prstGeom prst="rect">
            <a:avLst/>
          </a:prstGeom>
        </p:spPr>
      </p:pic>
    </p:spTree>
    <p:extLst>
      <p:ext uri="{BB962C8B-B14F-4D97-AF65-F5344CB8AC3E}">
        <p14:creationId xmlns:p14="http://schemas.microsoft.com/office/powerpoint/2010/main" val="1330217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Nadpis 1"/>
          <p:cNvSpPr>
            <a:spLocks noGrp="1"/>
          </p:cNvSpPr>
          <p:nvPr>
            <p:ph type="title"/>
          </p:nvPr>
        </p:nvSpPr>
        <p:spPr/>
        <p:txBody>
          <a:bodyPr/>
          <a:lstStyle/>
          <a:p>
            <a:r>
              <a:rPr lang="sk-SK" altLang="sk-SK" sz="3600" b="1" dirty="0">
                <a:solidFill>
                  <a:srgbClr val="FF0000"/>
                </a:solidFill>
              </a:rPr>
              <a:t>Energetické stavy atómu 3</a:t>
            </a:r>
            <a:br>
              <a:rPr lang="sk-SK" altLang="sk-SK" sz="3600" b="1" dirty="0">
                <a:solidFill>
                  <a:srgbClr val="FF0000"/>
                </a:solidFill>
              </a:rPr>
            </a:br>
            <a:r>
              <a:rPr lang="sk-SK" altLang="sk-SK" sz="3600" b="1" dirty="0">
                <a:solidFill>
                  <a:srgbClr val="FF0000"/>
                </a:solidFill>
              </a:rPr>
              <a:t> ionizácia </a:t>
            </a:r>
          </a:p>
        </p:txBody>
      </p:sp>
      <p:sp>
        <p:nvSpPr>
          <p:cNvPr id="9219" name="Zástupný symbol obsahu 2"/>
          <p:cNvSpPr>
            <a:spLocks noGrp="1"/>
          </p:cNvSpPr>
          <p:nvPr>
            <p:ph idx="1"/>
          </p:nvPr>
        </p:nvSpPr>
        <p:spPr/>
        <p:txBody>
          <a:bodyPr/>
          <a:lstStyle/>
          <a:p>
            <a:pPr algn="just">
              <a:buFont typeface="Wingdings" panose="05000000000000000000" pitchFamily="2" charset="2"/>
              <a:buChar char="q"/>
            </a:pPr>
            <a:r>
              <a:rPr lang="sk-SK" altLang="sk-SK" sz="2000" b="1" i="1" dirty="0">
                <a:solidFill>
                  <a:srgbClr val="FF0000"/>
                </a:solidFill>
              </a:rPr>
              <a:t>Ionizácia atómu je proces, pri ktorom atóm získa alebo stratí elektrón, čím sa z neho stane ión. Tento proces môže byť iniciovaný dodaním dostatočnej energie, aby sa elektrón odtrhol od atómu, alebo pridaním ďalšieho </a:t>
            </a:r>
            <a:r>
              <a:rPr lang="sk-SK" altLang="sk-SK" sz="2000" b="1" i="1" dirty="0" err="1">
                <a:solidFill>
                  <a:srgbClr val="FF0000"/>
                </a:solidFill>
              </a:rPr>
              <a:t>elektrónu,tento</a:t>
            </a:r>
            <a:r>
              <a:rPr lang="sk-SK" altLang="sk-SK" sz="2000" b="1" i="1" dirty="0">
                <a:solidFill>
                  <a:srgbClr val="FF0000"/>
                </a:solidFill>
              </a:rPr>
              <a:t> proces vedie k narušeniu </a:t>
            </a:r>
            <a:r>
              <a:rPr lang="sk-SK" altLang="sk-SK" sz="2000" b="1" i="1" dirty="0" err="1">
                <a:solidFill>
                  <a:srgbClr val="FF0000"/>
                </a:solidFill>
              </a:rPr>
              <a:t>elektroneutrality</a:t>
            </a:r>
            <a:r>
              <a:rPr lang="sk-SK" altLang="sk-SK" sz="2000" b="1" i="1" dirty="0">
                <a:solidFill>
                  <a:srgbClr val="FF0000"/>
                </a:solidFill>
              </a:rPr>
              <a:t> atómu.</a:t>
            </a:r>
          </a:p>
          <a:p>
            <a:endParaRPr lang="sk-SK" altLang="sk-SK" sz="2000" dirty="0"/>
          </a:p>
          <a:p>
            <a:pPr algn="ctr" eaLnBrk="1" hangingPunct="1">
              <a:buFontTx/>
              <a:buNone/>
            </a:pPr>
            <a:r>
              <a:rPr lang="sk-SK" altLang="sk-SK" sz="2400" b="1" dirty="0"/>
              <a:t>     </a:t>
            </a:r>
            <a:r>
              <a:rPr lang="en-US" altLang="sk-SK" sz="2000" b="1" dirty="0"/>
              <a:t>E</a:t>
            </a:r>
            <a:r>
              <a:rPr lang="sk-SK" altLang="sk-SK" sz="2000" b="1" dirty="0" err="1"/>
              <a:t>lektrón</a:t>
            </a:r>
            <a:r>
              <a:rPr lang="sk-SK" altLang="sk-SK" sz="2000" b="1" dirty="0"/>
              <a:t> získa viac než ionizačnú energiu (prácu)</a:t>
            </a:r>
          </a:p>
          <a:p>
            <a:pPr eaLnBrk="1" hangingPunct="1">
              <a:buFont typeface="Wingdings" pitchFamily="2" charset="2"/>
              <a:buChar char="§"/>
            </a:pPr>
            <a:r>
              <a:rPr lang="sk-SK" altLang="sk-SK" sz="2400" dirty="0"/>
              <a:t>	 </a:t>
            </a:r>
            <a:r>
              <a:rPr lang="sk-SK" altLang="sk-SK" sz="2000" dirty="0"/>
              <a:t>rádovo 10 </a:t>
            </a:r>
            <a:r>
              <a:rPr lang="sk-SK" altLang="sk-SK" sz="2000" dirty="0" err="1"/>
              <a:t>eV</a:t>
            </a:r>
            <a:r>
              <a:rPr lang="sk-SK" altLang="sk-SK" sz="2000" dirty="0"/>
              <a:t> (zvyšok sa premení na kinetickú energiu)</a:t>
            </a:r>
          </a:p>
          <a:p>
            <a:endParaRPr lang="sk-SK" altLang="sk-SK" sz="2000" dirty="0"/>
          </a:p>
        </p:txBody>
      </p:sp>
      <p:pic>
        <p:nvPicPr>
          <p:cNvPr id="9220" name="Picture 2"/>
          <p:cNvPicPr>
            <a:picLocks noChangeAspect="1" noChangeArrowheads="1"/>
          </p:cNvPicPr>
          <p:nvPr/>
        </p:nvPicPr>
        <p:blipFill>
          <a:blip r:embed="rId2" cstate="print"/>
          <a:srcRect/>
          <a:stretch>
            <a:fillRect/>
          </a:stretch>
        </p:blipFill>
        <p:spPr bwMode="auto">
          <a:xfrm>
            <a:off x="457200" y="4593193"/>
            <a:ext cx="4032250" cy="2262710"/>
          </a:xfrm>
          <a:prstGeom prst="rect">
            <a:avLst/>
          </a:prstGeom>
          <a:noFill/>
          <a:ln w="9525">
            <a:noFill/>
            <a:miter lim="800000"/>
            <a:headEnd/>
            <a:tailEnd/>
          </a:ln>
        </p:spPr>
      </p:pic>
      <p:pic>
        <p:nvPicPr>
          <p:cNvPr id="9221" name="Picture 3"/>
          <p:cNvPicPr>
            <a:picLocks noChangeAspect="1" noChangeArrowheads="1"/>
          </p:cNvPicPr>
          <p:nvPr/>
        </p:nvPicPr>
        <p:blipFill>
          <a:blip r:embed="rId3" cstate="print"/>
          <a:srcRect/>
          <a:stretch>
            <a:fillRect/>
          </a:stretch>
        </p:blipFill>
        <p:spPr bwMode="auto">
          <a:xfrm>
            <a:off x="5097463" y="4621227"/>
            <a:ext cx="3959225" cy="2262709"/>
          </a:xfrm>
          <a:prstGeom prst="rect">
            <a:avLst/>
          </a:prstGeom>
          <a:noFill/>
          <a:ln w="9525">
            <a:noFill/>
            <a:miter lim="800000"/>
            <a:headEnd/>
            <a:tailEnd/>
          </a:ln>
        </p:spPr>
      </p:pic>
      <p:sp>
        <p:nvSpPr>
          <p:cNvPr id="9222" name="BlokTextu 3"/>
          <p:cNvSpPr txBox="1">
            <a:spLocks noChangeArrowheads="1"/>
          </p:cNvSpPr>
          <p:nvPr/>
        </p:nvSpPr>
        <p:spPr bwMode="auto">
          <a:xfrm>
            <a:off x="4859338" y="6381750"/>
            <a:ext cx="4033837" cy="246063"/>
          </a:xfrm>
          <a:prstGeom prst="rect">
            <a:avLst/>
          </a:prstGeom>
          <a:noFill/>
          <a:ln w="9525">
            <a:noFill/>
            <a:miter lim="800000"/>
            <a:headEnd/>
            <a:tailEnd/>
          </a:ln>
        </p:spPr>
        <p:txBody>
          <a:bodyPr>
            <a:spAutoFit/>
          </a:bodyPr>
          <a:lstStyle/>
          <a:p>
            <a:pPr algn="ctr"/>
            <a:r>
              <a:rPr lang="sk-SK" altLang="sk-SK" sz="1000"/>
              <a:t>Ionizácia vzduchu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1CE33A-2DCF-46D5-AB4F-67A46BCAE418}"/>
              </a:ext>
            </a:extLst>
          </p:cNvPr>
          <p:cNvSpPr>
            <a:spLocks noGrp="1"/>
          </p:cNvSpPr>
          <p:nvPr>
            <p:ph type="title"/>
          </p:nvPr>
        </p:nvSpPr>
        <p:spPr/>
        <p:txBody>
          <a:bodyPr/>
          <a:lstStyle/>
          <a:p>
            <a:r>
              <a:rPr lang="sk-SK" sz="3600" b="1" dirty="0">
                <a:solidFill>
                  <a:srgbClr val="FF0000"/>
                </a:solidFill>
              </a:rPr>
              <a:t>Typy ionizácie</a:t>
            </a:r>
          </a:p>
        </p:txBody>
      </p:sp>
      <p:sp>
        <p:nvSpPr>
          <p:cNvPr id="3" name="Zástupný objekt pre obsah 2">
            <a:extLst>
              <a:ext uri="{FF2B5EF4-FFF2-40B4-BE49-F238E27FC236}">
                <a16:creationId xmlns:a16="http://schemas.microsoft.com/office/drawing/2014/main" id="{998BC075-9F93-4AA8-81E9-22B074DA7104}"/>
              </a:ext>
            </a:extLst>
          </p:cNvPr>
          <p:cNvSpPr>
            <a:spLocks noGrp="1"/>
          </p:cNvSpPr>
          <p:nvPr>
            <p:ph idx="1"/>
          </p:nvPr>
        </p:nvSpPr>
        <p:spPr/>
        <p:txBody>
          <a:bodyPr/>
          <a:lstStyle/>
          <a:p>
            <a:pPr algn="ctr">
              <a:buFont typeface="Wingdings" panose="05000000000000000000" pitchFamily="2" charset="2"/>
              <a:buChar char="q"/>
            </a:pPr>
            <a:r>
              <a:rPr lang="sk-SK" sz="1400" b="1" dirty="0">
                <a:solidFill>
                  <a:srgbClr val="FF0000"/>
                </a:solidFill>
              </a:rPr>
              <a:t>Kladná ionizácia (vznik kladných iónov, alebo katiónov)</a:t>
            </a:r>
          </a:p>
          <a:p>
            <a:pPr marL="0" indent="0">
              <a:buNone/>
            </a:pPr>
            <a:r>
              <a:rPr lang="sk-SK" sz="1400" b="1" i="1" dirty="0"/>
              <a:t>Atóm stratí jeden alebo viac elektrónov, čím získa kladný elektrický náboj. To sa stane, keď je atómu dodaná energia, ktorá je väčšia alebo rovná jeho ionizačnej energii (energie potrebnej na odstránenie elektrónu z najvyššej obsadenej hladiny)</a:t>
            </a:r>
          </a:p>
          <a:p>
            <a:pPr algn="ctr">
              <a:buFont typeface="Wingdings" panose="05000000000000000000" pitchFamily="2" charset="2"/>
              <a:buChar char="q"/>
            </a:pPr>
            <a:r>
              <a:rPr lang="sk-SK" sz="1400" b="1" dirty="0">
                <a:solidFill>
                  <a:srgbClr val="FF0000"/>
                </a:solidFill>
              </a:rPr>
              <a:t>Záporná ionizácia (vznik záporných iónov, alebo aniónov)</a:t>
            </a:r>
          </a:p>
          <a:p>
            <a:pPr marL="0" indent="0">
              <a:buNone/>
            </a:pPr>
            <a:r>
              <a:rPr lang="sk-SK" sz="1400" b="1" i="1" dirty="0"/>
              <a:t>Atóm prijme jeden alebo viac elektrónov, čím získa záporný elektrický náboj. Táto forma ionizácie sa vyskytuje hlavne pri atómoch, ktoré majú vysokú afinitu k elektrónom, ako sú napríklad halogény</a:t>
            </a:r>
          </a:p>
          <a:p>
            <a:pPr>
              <a:buFont typeface="Wingdings" panose="05000000000000000000" pitchFamily="2" charset="2"/>
              <a:buChar char="q"/>
            </a:pPr>
            <a:endParaRPr lang="sk-SK" sz="1800" dirty="0"/>
          </a:p>
        </p:txBody>
      </p:sp>
      <p:pic>
        <p:nvPicPr>
          <p:cNvPr id="4" name="Obrázok 3">
            <a:extLst>
              <a:ext uri="{FF2B5EF4-FFF2-40B4-BE49-F238E27FC236}">
                <a16:creationId xmlns:a16="http://schemas.microsoft.com/office/drawing/2014/main" id="{1E82D3A5-8626-423C-AD8D-48E8790DD6AC}"/>
              </a:ext>
            </a:extLst>
          </p:cNvPr>
          <p:cNvPicPr>
            <a:picLocks noChangeAspect="1"/>
          </p:cNvPicPr>
          <p:nvPr/>
        </p:nvPicPr>
        <p:blipFill>
          <a:blip r:embed="rId2"/>
          <a:stretch>
            <a:fillRect/>
          </a:stretch>
        </p:blipFill>
        <p:spPr>
          <a:xfrm>
            <a:off x="1551170" y="3645024"/>
            <a:ext cx="6041660" cy="2109399"/>
          </a:xfrm>
          <a:prstGeom prst="rect">
            <a:avLst/>
          </a:prstGeom>
        </p:spPr>
      </p:pic>
      <p:sp>
        <p:nvSpPr>
          <p:cNvPr id="5" name="BlokTextu 4">
            <a:extLst>
              <a:ext uri="{FF2B5EF4-FFF2-40B4-BE49-F238E27FC236}">
                <a16:creationId xmlns:a16="http://schemas.microsoft.com/office/drawing/2014/main" id="{E4879B78-7775-46A4-9612-A9F054C87C2D}"/>
              </a:ext>
            </a:extLst>
          </p:cNvPr>
          <p:cNvSpPr txBox="1"/>
          <p:nvPr/>
        </p:nvSpPr>
        <p:spPr>
          <a:xfrm>
            <a:off x="2051720" y="6237312"/>
            <a:ext cx="5472608" cy="369332"/>
          </a:xfrm>
          <a:prstGeom prst="rect">
            <a:avLst/>
          </a:prstGeom>
          <a:noFill/>
        </p:spPr>
        <p:txBody>
          <a:bodyPr wrap="square" rtlCol="0">
            <a:spAutoFit/>
          </a:bodyPr>
          <a:lstStyle/>
          <a:p>
            <a:r>
              <a:rPr lang="da-DK" b="1" i="1" dirty="0">
                <a:solidFill>
                  <a:srgbClr val="FF0000"/>
                </a:solidFill>
              </a:rPr>
              <a:t>6.24 milion MeV = 1 J       1 eV = 1.602 x 10-19 J</a:t>
            </a:r>
          </a:p>
        </p:txBody>
      </p:sp>
    </p:spTree>
    <p:extLst>
      <p:ext uri="{BB962C8B-B14F-4D97-AF65-F5344CB8AC3E}">
        <p14:creationId xmlns:p14="http://schemas.microsoft.com/office/powerpoint/2010/main" val="3608341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FC5659-1225-4D95-B9E2-36936EA4D216}"/>
              </a:ext>
            </a:extLst>
          </p:cNvPr>
          <p:cNvSpPr>
            <a:spLocks noGrp="1"/>
          </p:cNvSpPr>
          <p:nvPr>
            <p:ph type="title"/>
          </p:nvPr>
        </p:nvSpPr>
        <p:spPr/>
        <p:txBody>
          <a:bodyPr/>
          <a:lstStyle/>
          <a:p>
            <a:r>
              <a:rPr lang="sk-SK" sz="3600" b="1" dirty="0">
                <a:solidFill>
                  <a:srgbClr val="FF0000"/>
                </a:solidFill>
              </a:rPr>
              <a:t>Typy ionizácie</a:t>
            </a:r>
          </a:p>
        </p:txBody>
      </p:sp>
      <p:pic>
        <p:nvPicPr>
          <p:cNvPr id="4" name="Zástupný objekt pre obsah 3">
            <a:extLst>
              <a:ext uri="{FF2B5EF4-FFF2-40B4-BE49-F238E27FC236}">
                <a16:creationId xmlns:a16="http://schemas.microsoft.com/office/drawing/2014/main" id="{DEAC46A6-8323-413D-954C-B2DEBC261554}"/>
              </a:ext>
            </a:extLst>
          </p:cNvPr>
          <p:cNvPicPr>
            <a:picLocks noGrp="1" noChangeAspect="1"/>
          </p:cNvPicPr>
          <p:nvPr>
            <p:ph idx="1"/>
          </p:nvPr>
        </p:nvPicPr>
        <p:blipFill>
          <a:blip r:embed="rId2"/>
          <a:stretch>
            <a:fillRect/>
          </a:stretch>
        </p:blipFill>
        <p:spPr>
          <a:xfrm>
            <a:off x="5463" y="2013358"/>
            <a:ext cx="4782561" cy="3550651"/>
          </a:xfrm>
          <a:prstGeom prst="rect">
            <a:avLst/>
          </a:prstGeom>
        </p:spPr>
      </p:pic>
      <p:pic>
        <p:nvPicPr>
          <p:cNvPr id="5" name="Obrázok 4">
            <a:extLst>
              <a:ext uri="{FF2B5EF4-FFF2-40B4-BE49-F238E27FC236}">
                <a16:creationId xmlns:a16="http://schemas.microsoft.com/office/drawing/2014/main" id="{EA8EFCCD-E7CB-4D0F-8AFE-89D173AE046D}"/>
              </a:ext>
            </a:extLst>
          </p:cNvPr>
          <p:cNvPicPr>
            <a:picLocks noChangeAspect="1"/>
          </p:cNvPicPr>
          <p:nvPr/>
        </p:nvPicPr>
        <p:blipFill>
          <a:blip r:embed="rId3"/>
          <a:stretch>
            <a:fillRect/>
          </a:stretch>
        </p:blipFill>
        <p:spPr>
          <a:xfrm>
            <a:off x="4703559" y="1988840"/>
            <a:ext cx="4456562" cy="3550651"/>
          </a:xfrm>
          <a:prstGeom prst="rect">
            <a:avLst/>
          </a:prstGeom>
        </p:spPr>
      </p:pic>
    </p:spTree>
    <p:extLst>
      <p:ext uri="{BB962C8B-B14F-4D97-AF65-F5344CB8AC3E}">
        <p14:creationId xmlns:p14="http://schemas.microsoft.com/office/powerpoint/2010/main" val="2359769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ltLang="sk-SK" sz="3600" b="1" dirty="0">
                <a:solidFill>
                  <a:srgbClr val="FF0000"/>
                </a:solidFill>
              </a:rPr>
              <a:t>Elektromagnetické spektrum</a:t>
            </a:r>
            <a:endParaRPr lang="sk-SK" sz="3600" dirty="0">
              <a:solidFill>
                <a:srgbClr val="FF0000"/>
              </a:solidFill>
            </a:endParaRPr>
          </a:p>
        </p:txBody>
      </p:sp>
      <p:pic>
        <p:nvPicPr>
          <p:cNvPr id="4" name="Obrázok 1"/>
          <p:cNvPicPr>
            <a:picLocks noGrp="1" noChangeAspect="1"/>
          </p:cNvPicPr>
          <p:nvPr>
            <p:ph idx="1"/>
          </p:nvPr>
        </p:nvPicPr>
        <p:blipFill>
          <a:blip r:embed="rId2" cstate="print"/>
          <a:srcRect/>
          <a:stretch>
            <a:fillRect/>
          </a:stretch>
        </p:blipFill>
        <p:spPr bwMode="auto">
          <a:xfrm>
            <a:off x="755576" y="1786970"/>
            <a:ext cx="7632848" cy="4752527"/>
          </a:xfrm>
          <a:prstGeom prst="rect">
            <a:avLst/>
          </a:prstGeom>
          <a:noFill/>
          <a:ln w="9525">
            <a:noFill/>
            <a:miter lim="800000"/>
            <a:headEnd/>
            <a:tailEnd/>
          </a:ln>
        </p:spPr>
      </p:pic>
      <p:cxnSp>
        <p:nvCxnSpPr>
          <p:cNvPr id="6" name="Rovná spojovacia šípka 5">
            <a:extLst>
              <a:ext uri="{FF2B5EF4-FFF2-40B4-BE49-F238E27FC236}">
                <a16:creationId xmlns:a16="http://schemas.microsoft.com/office/drawing/2014/main" id="{2CE6C1CA-C3CB-439F-8C4C-DC37274CB643}"/>
              </a:ext>
            </a:extLst>
          </p:cNvPr>
          <p:cNvCxnSpPr/>
          <p:nvPr/>
        </p:nvCxnSpPr>
        <p:spPr>
          <a:xfrm>
            <a:off x="6804248" y="1329770"/>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Rovná spojovacia šípka 7">
            <a:extLst>
              <a:ext uri="{FF2B5EF4-FFF2-40B4-BE49-F238E27FC236}">
                <a16:creationId xmlns:a16="http://schemas.microsoft.com/office/drawing/2014/main" id="{EF677627-D5D7-4758-902D-A030AA429BF3}"/>
              </a:ext>
            </a:extLst>
          </p:cNvPr>
          <p:cNvCxnSpPr>
            <a:cxnSpLocks/>
          </p:cNvCxnSpPr>
          <p:nvPr/>
        </p:nvCxnSpPr>
        <p:spPr>
          <a:xfrm>
            <a:off x="4653514" y="1700808"/>
            <a:ext cx="2016224" cy="6432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Šípka: nadol 8">
            <a:extLst>
              <a:ext uri="{FF2B5EF4-FFF2-40B4-BE49-F238E27FC236}">
                <a16:creationId xmlns:a16="http://schemas.microsoft.com/office/drawing/2014/main" id="{735E5891-5129-4003-9C79-4671D28768CC}"/>
              </a:ext>
            </a:extLst>
          </p:cNvPr>
          <p:cNvSpPr/>
          <p:nvPr/>
        </p:nvSpPr>
        <p:spPr>
          <a:xfrm>
            <a:off x="6059016" y="1563869"/>
            <a:ext cx="115212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0" name="Šípka: nadol 9">
            <a:extLst>
              <a:ext uri="{FF2B5EF4-FFF2-40B4-BE49-F238E27FC236}">
                <a16:creationId xmlns:a16="http://schemas.microsoft.com/office/drawing/2014/main" id="{EC95B12C-A40F-4EDD-9F44-ACAFE39B2683}"/>
              </a:ext>
            </a:extLst>
          </p:cNvPr>
          <p:cNvSpPr/>
          <p:nvPr/>
        </p:nvSpPr>
        <p:spPr>
          <a:xfrm>
            <a:off x="7421396" y="1606950"/>
            <a:ext cx="66977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3" name="BlokTextu 2">
            <a:extLst>
              <a:ext uri="{FF2B5EF4-FFF2-40B4-BE49-F238E27FC236}">
                <a16:creationId xmlns:a16="http://schemas.microsoft.com/office/drawing/2014/main" id="{782E1311-6D1B-48F0-BC28-8FDE800AC633}"/>
              </a:ext>
            </a:extLst>
          </p:cNvPr>
          <p:cNvSpPr txBox="1"/>
          <p:nvPr/>
        </p:nvSpPr>
        <p:spPr>
          <a:xfrm>
            <a:off x="6059016" y="1124744"/>
            <a:ext cx="2329408" cy="369332"/>
          </a:xfrm>
          <a:prstGeom prst="rect">
            <a:avLst/>
          </a:prstGeom>
          <a:noFill/>
        </p:spPr>
        <p:txBody>
          <a:bodyPr wrap="square" rtlCol="0">
            <a:spAutoFit/>
          </a:bodyPr>
          <a:lstStyle/>
          <a:p>
            <a:r>
              <a:rPr lang="sk-SK" dirty="0"/>
              <a:t>Ionizujúce žiarenie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Nadpis 1"/>
          <p:cNvSpPr>
            <a:spLocks noGrp="1"/>
          </p:cNvSpPr>
          <p:nvPr>
            <p:ph type="title"/>
          </p:nvPr>
        </p:nvSpPr>
        <p:spPr/>
        <p:txBody>
          <a:bodyPr/>
          <a:lstStyle/>
          <a:p>
            <a:r>
              <a:rPr lang="sk-SK" altLang="sk-SK" sz="3600" b="1" dirty="0">
                <a:solidFill>
                  <a:srgbClr val="FF0000"/>
                </a:solidFill>
              </a:rPr>
              <a:t>Ionizujúce žiarenie 1</a:t>
            </a:r>
            <a:br>
              <a:rPr lang="sk-SK" altLang="sk-SK" sz="3600" b="1" dirty="0">
                <a:solidFill>
                  <a:srgbClr val="FF0000"/>
                </a:solidFill>
              </a:rPr>
            </a:br>
            <a:r>
              <a:rPr lang="sk-SK" altLang="sk-SK" sz="3600" b="1" dirty="0">
                <a:solidFill>
                  <a:srgbClr val="FF0000"/>
                </a:solidFill>
              </a:rPr>
              <a:t> definícia</a:t>
            </a:r>
          </a:p>
        </p:txBody>
      </p:sp>
      <p:sp>
        <p:nvSpPr>
          <p:cNvPr id="3" name="Zástupný symbol obsahu 2"/>
          <p:cNvSpPr>
            <a:spLocks noGrp="1"/>
          </p:cNvSpPr>
          <p:nvPr>
            <p:ph idx="1"/>
          </p:nvPr>
        </p:nvSpPr>
        <p:spPr>
          <a:xfrm>
            <a:off x="457200" y="1600200"/>
            <a:ext cx="8362950" cy="4525963"/>
          </a:xfrm>
        </p:spPr>
        <p:txBody>
          <a:bodyPr/>
          <a:lstStyle/>
          <a:p>
            <a:pPr algn="just">
              <a:buFont typeface="Wingdings" panose="05000000000000000000" pitchFamily="2" charset="2"/>
              <a:buChar char="q"/>
              <a:defRPr/>
            </a:pPr>
            <a:r>
              <a:rPr lang="sk-SK" sz="2400" b="1" i="1" dirty="0">
                <a:solidFill>
                  <a:srgbClr val="FF0000"/>
                </a:solidFill>
              </a:rPr>
              <a:t>Ionizujúce žiarenie je žiarenie prenášajúce energiu vo forme častíc (</a:t>
            </a:r>
            <a:r>
              <a:rPr lang="en-US" sz="2400" b="1" i="1" dirty="0">
                <a:solidFill>
                  <a:srgbClr val="FF0000"/>
                </a:solidFill>
              </a:rPr>
              <a:t>&gt;10 eV</a:t>
            </a:r>
            <a:r>
              <a:rPr lang="sk-SK" sz="2400" b="1" i="1" dirty="0">
                <a:solidFill>
                  <a:srgbClr val="FF0000"/>
                </a:solidFill>
              </a:rPr>
              <a:t>) alebo elektromagnetických vĺn s vlnovou</a:t>
            </a:r>
            <a:r>
              <a:rPr lang="en-US" sz="2400" b="1" i="1" dirty="0">
                <a:solidFill>
                  <a:srgbClr val="FF0000"/>
                </a:solidFill>
              </a:rPr>
              <a:t> </a:t>
            </a:r>
            <a:r>
              <a:rPr lang="sk-SK" sz="2400" b="1" i="1" dirty="0">
                <a:solidFill>
                  <a:srgbClr val="FF0000"/>
                </a:solidFill>
              </a:rPr>
              <a:t>dĺžkou do 100</a:t>
            </a:r>
            <a:r>
              <a:rPr lang="en-US" sz="2400" b="1" i="1" dirty="0">
                <a:solidFill>
                  <a:srgbClr val="FF0000"/>
                </a:solidFill>
              </a:rPr>
              <a:t> </a:t>
            </a:r>
            <a:r>
              <a:rPr lang="sk-SK" sz="2400" b="1" i="1" dirty="0">
                <a:solidFill>
                  <a:srgbClr val="FF0000"/>
                </a:solidFill>
              </a:rPr>
              <a:t>nm alebo frekvenciou 10</a:t>
            </a:r>
            <a:r>
              <a:rPr lang="sk-SK" sz="2400" b="1" i="1" baseline="30000" dirty="0">
                <a:solidFill>
                  <a:srgbClr val="FF0000"/>
                </a:solidFill>
              </a:rPr>
              <a:t>15</a:t>
            </a:r>
            <a:r>
              <a:rPr lang="sk-SK" sz="2400" b="1" i="1" dirty="0">
                <a:solidFill>
                  <a:srgbClr val="FF0000"/>
                </a:solidFill>
              </a:rPr>
              <a:t> Hz a má schopnosť priamo alebo nepriamo utvárať ióny v látke</a:t>
            </a:r>
          </a:p>
          <a:p>
            <a:pPr algn="just">
              <a:buFont typeface="Wingdings" panose="05000000000000000000" pitchFamily="2" charset="2"/>
              <a:buChar char="q"/>
              <a:defRPr/>
            </a:pPr>
            <a:endParaRPr lang="sk-SK" sz="2000" dirty="0"/>
          </a:p>
          <a:p>
            <a:pPr marL="0" indent="0">
              <a:buFontTx/>
              <a:buNone/>
              <a:defRPr/>
            </a:pPr>
            <a:r>
              <a:rPr lang="en-US" sz="2000" dirty="0"/>
              <a:t>	</a:t>
            </a:r>
            <a:r>
              <a:rPr lang="sk-SK" sz="2000" dirty="0"/>
              <a:t>(mobily 900 </a:t>
            </a:r>
            <a:r>
              <a:rPr lang="sk-SK" sz="2000" dirty="0" err="1"/>
              <a:t>rsp</a:t>
            </a:r>
            <a:r>
              <a:rPr lang="sk-SK" sz="2000" dirty="0"/>
              <a:t>. 1800 MHz – neionizujúce žiarenie)</a:t>
            </a:r>
          </a:p>
          <a:p>
            <a:pPr marL="0" indent="0">
              <a:buFontTx/>
              <a:buNone/>
              <a:defRPr/>
            </a:pPr>
            <a:endParaRPr lang="sk-SK" sz="2000" dirty="0"/>
          </a:p>
          <a:p>
            <a:pPr>
              <a:buFont typeface="Wingdings" panose="05000000000000000000" pitchFamily="2" charset="2"/>
              <a:buChar char="q"/>
              <a:defRPr/>
            </a:pPr>
            <a:r>
              <a:rPr lang="sk-SK" sz="2400" dirty="0"/>
              <a:t>Zdroj ionizujúceho žiarenia je rádioaktívna látka, prístroj alebo zariadenie schopné emitovať ionizujúce žiarenie alebo produkovať rádioaktívnu látku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Nadpis 1"/>
          <p:cNvSpPr>
            <a:spLocks noGrp="1"/>
          </p:cNvSpPr>
          <p:nvPr>
            <p:ph type="title"/>
          </p:nvPr>
        </p:nvSpPr>
        <p:spPr/>
        <p:txBody>
          <a:bodyPr/>
          <a:lstStyle/>
          <a:p>
            <a:r>
              <a:rPr lang="sk-SK" altLang="sk-SK" sz="3600" b="1" dirty="0">
                <a:solidFill>
                  <a:srgbClr val="FF0000"/>
                </a:solidFill>
              </a:rPr>
              <a:t>Ionizujúce žiarenie 2</a:t>
            </a:r>
            <a:br>
              <a:rPr lang="sk-SK" altLang="sk-SK" sz="3600" b="1" dirty="0">
                <a:solidFill>
                  <a:srgbClr val="FF0000"/>
                </a:solidFill>
              </a:rPr>
            </a:br>
            <a:r>
              <a:rPr lang="sk-SK" altLang="sk-SK" sz="3200" b="1" dirty="0">
                <a:solidFill>
                  <a:srgbClr val="FF0000"/>
                </a:solidFill>
              </a:rPr>
              <a:t>zdroje</a:t>
            </a:r>
          </a:p>
        </p:txBody>
      </p:sp>
      <p:sp>
        <p:nvSpPr>
          <p:cNvPr id="11267" name="Zástupný symbol obsahu 2"/>
          <p:cNvSpPr>
            <a:spLocks noGrp="1"/>
          </p:cNvSpPr>
          <p:nvPr>
            <p:ph idx="1"/>
          </p:nvPr>
        </p:nvSpPr>
        <p:spPr>
          <a:xfrm>
            <a:off x="457200" y="1600200"/>
            <a:ext cx="8435975" cy="4525963"/>
          </a:xfrm>
        </p:spPr>
        <p:txBody>
          <a:bodyPr/>
          <a:lstStyle/>
          <a:p>
            <a:pPr algn="ctr">
              <a:buFont typeface="Wingdings" panose="05000000000000000000" pitchFamily="2" charset="2"/>
              <a:buChar char="q"/>
            </a:pPr>
            <a:r>
              <a:rPr lang="sk-SK" altLang="sk-SK" sz="2400" b="1" i="1" dirty="0">
                <a:solidFill>
                  <a:srgbClr val="FF0000"/>
                </a:solidFill>
              </a:rPr>
              <a:t>Prírodné zdroje </a:t>
            </a:r>
          </a:p>
          <a:p>
            <a:pPr marL="0" indent="0">
              <a:buNone/>
            </a:pPr>
            <a:r>
              <a:rPr lang="sk-SK" altLang="sk-SK" sz="2400" b="1" i="1" dirty="0"/>
              <a:t>(slnko,</a:t>
            </a:r>
            <a:r>
              <a:rPr lang="en-US" altLang="sk-SK" sz="2400" b="1" i="1" dirty="0"/>
              <a:t> </a:t>
            </a:r>
            <a:r>
              <a:rPr lang="sk-SK" altLang="sk-SK" sz="2400" b="1" i="1" dirty="0"/>
              <a:t>hviezdy, vesmír,</a:t>
            </a:r>
            <a:r>
              <a:rPr lang="en-US" altLang="sk-SK" sz="2400" b="1" i="1" dirty="0"/>
              <a:t> </a:t>
            </a:r>
            <a:r>
              <a:rPr lang="sk-SK" altLang="sk-SK" sz="2400" b="1" i="1" dirty="0"/>
              <a:t>horniny,</a:t>
            </a:r>
            <a:r>
              <a:rPr lang="en-US" altLang="sk-SK" sz="2400" b="1" i="1" dirty="0"/>
              <a:t> </a:t>
            </a:r>
            <a:r>
              <a:rPr lang="sk-SK" altLang="sk-SK" sz="2400" b="1" i="1" dirty="0"/>
              <a:t>prírodné prostredie)</a:t>
            </a:r>
          </a:p>
          <a:p>
            <a:pPr>
              <a:buFont typeface="Wingdings" pitchFamily="2" charset="2"/>
              <a:buChar char="ü"/>
            </a:pPr>
            <a:endParaRPr lang="sk-SK" altLang="sk-SK" sz="2400" dirty="0"/>
          </a:p>
          <a:p>
            <a:pPr algn="ctr">
              <a:buFont typeface="Wingdings" panose="05000000000000000000" pitchFamily="2" charset="2"/>
              <a:buChar char="q"/>
            </a:pPr>
            <a:r>
              <a:rPr lang="sk-SK" altLang="sk-SK" sz="2400" b="1" i="1" dirty="0">
                <a:solidFill>
                  <a:srgbClr val="FF0000"/>
                </a:solidFill>
              </a:rPr>
              <a:t>Umelé zdroje (používané v medicíne)</a:t>
            </a:r>
          </a:p>
          <a:p>
            <a:pPr marL="0" indent="0">
              <a:buNone/>
            </a:pPr>
            <a:r>
              <a:rPr lang="sk-SK" altLang="sk-SK" sz="2000" dirty="0"/>
              <a:t>rtg prístroje,</a:t>
            </a:r>
            <a:r>
              <a:rPr lang="en-US" altLang="sk-SK" sz="2000" dirty="0"/>
              <a:t> </a:t>
            </a:r>
            <a:r>
              <a:rPr lang="sk-SK" altLang="sk-SK" sz="2000" dirty="0"/>
              <a:t>rádioterapeutické prístroje</a:t>
            </a:r>
            <a:r>
              <a:rPr lang="en-US" altLang="sk-SK" sz="2000" dirty="0"/>
              <a:t>, </a:t>
            </a:r>
            <a:r>
              <a:rPr lang="sk-SK" altLang="sk-SK" sz="2000" dirty="0"/>
              <a:t>urýchľovače</a:t>
            </a:r>
            <a:r>
              <a:rPr lang="en-US" altLang="sk-SK" sz="2000" dirty="0"/>
              <a:t> </a:t>
            </a:r>
            <a:r>
              <a:rPr lang="en-US" altLang="sk-SK" sz="2000" dirty="0" err="1"/>
              <a:t>napr</a:t>
            </a:r>
            <a:r>
              <a:rPr lang="en-US" altLang="sk-SK" sz="2000" dirty="0"/>
              <a:t>. </a:t>
            </a:r>
            <a:r>
              <a:rPr lang="sk-SK" altLang="sk-SK" sz="2000" dirty="0"/>
              <a:t>  cyklotróny)</a:t>
            </a:r>
          </a:p>
          <a:p>
            <a:pPr algn="ctr">
              <a:buFont typeface="Wingdings" panose="05000000000000000000" pitchFamily="2" charset="2"/>
              <a:buChar char="q"/>
            </a:pPr>
            <a:r>
              <a:rPr lang="sk-SK" altLang="sk-SK" sz="2400" b="1" i="1" dirty="0">
                <a:solidFill>
                  <a:srgbClr val="FF0000"/>
                </a:solidFill>
              </a:rPr>
              <a:t>Žiariče používané v medicíne </a:t>
            </a:r>
          </a:p>
          <a:p>
            <a:pPr>
              <a:buFont typeface="Wingdings" panose="05000000000000000000" pitchFamily="2" charset="2"/>
              <a:buChar char="ü"/>
            </a:pPr>
            <a:r>
              <a:rPr lang="sk-SK" altLang="sk-SK" sz="2000" b="1" dirty="0"/>
              <a:t>uzatvorené žiariče </a:t>
            </a:r>
            <a:r>
              <a:rPr lang="sk-SK" altLang="sk-SK" sz="2000" dirty="0"/>
              <a:t>(žiariče, ktoré sú v pevnom obale, z ktorého sa vysúvajú len počas expozície a obal spĺňa podmienky tesnosti podľa </a:t>
            </a:r>
            <a:r>
              <a:rPr lang="sk-SK" altLang="sk-SK" sz="2000" dirty="0" err="1"/>
              <a:t>hyg.noriem</a:t>
            </a:r>
            <a:r>
              <a:rPr lang="sk-SK" altLang="sk-SK" sz="2000" dirty="0"/>
              <a:t>, napr. Co</a:t>
            </a:r>
            <a:r>
              <a:rPr lang="sk-SK" altLang="sk-SK" sz="2000" baseline="30000" dirty="0"/>
              <a:t>60</a:t>
            </a:r>
            <a:r>
              <a:rPr lang="sk-SK" altLang="sk-SK" sz="2000" dirty="0"/>
              <a:t> v rádioterapii)</a:t>
            </a:r>
          </a:p>
          <a:p>
            <a:pPr marL="0" indent="0">
              <a:buNone/>
            </a:pPr>
            <a:endParaRPr lang="sk-SK" altLang="sk-SK" sz="2000" dirty="0"/>
          </a:p>
          <a:p>
            <a:pPr>
              <a:buFont typeface="Wingdings" panose="05000000000000000000" pitchFamily="2" charset="2"/>
              <a:buChar char="ü"/>
            </a:pPr>
            <a:r>
              <a:rPr lang="sk-SK" altLang="sk-SK" sz="2000" b="1" dirty="0"/>
              <a:t>otvorené</a:t>
            </a:r>
            <a:r>
              <a:rPr lang="en-US" altLang="sk-SK" sz="2000" b="1" dirty="0"/>
              <a:t> </a:t>
            </a:r>
            <a:r>
              <a:rPr lang="sk-SK" altLang="sk-SK" sz="2000" b="1" dirty="0"/>
              <a:t>žiariče </a:t>
            </a:r>
            <a:r>
              <a:rPr lang="sk-SK" altLang="sk-SK" sz="2000" dirty="0"/>
              <a:t>(nespĺňajú podmienky uzatvorených ž</a:t>
            </a:r>
            <a:r>
              <a:rPr lang="en-US" altLang="sk-SK" sz="2000" dirty="0" err="1"/>
              <a:t>iari</a:t>
            </a:r>
            <a:r>
              <a:rPr lang="sk-SK" altLang="sk-SK" sz="2000" dirty="0" err="1"/>
              <a:t>čov</a:t>
            </a:r>
            <a:r>
              <a:rPr lang="sk-SK" altLang="sk-SK" sz="2000" dirty="0"/>
              <a:t>, aplikujú sa priamo do organizmu </a:t>
            </a:r>
            <a:r>
              <a:rPr lang="sk-SK" altLang="sk-SK" sz="2000" dirty="0" err="1"/>
              <a:t>i.v</a:t>
            </a:r>
            <a:r>
              <a:rPr lang="sk-SK" altLang="sk-SK" sz="2000" dirty="0"/>
              <a:t>, inhalačne, napr. 99m </a:t>
            </a:r>
            <a:r>
              <a:rPr lang="sk-SK" altLang="sk-SK" sz="2000" dirty="0" err="1"/>
              <a:t>Tc</a:t>
            </a:r>
            <a:r>
              <a:rPr lang="sk-SK" altLang="sk-SK" sz="2000" dirty="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z="3600" b="1" dirty="0">
                <a:solidFill>
                  <a:srgbClr val="FF0000"/>
                </a:solidFill>
              </a:rPr>
              <a:t>Druhy ionizujúceho žiarenia </a:t>
            </a:r>
            <a:endParaRPr lang="sk-SK" sz="3600" dirty="0">
              <a:solidFill>
                <a:srgbClr val="FF0000"/>
              </a:solidFill>
            </a:endParaRPr>
          </a:p>
        </p:txBody>
      </p:sp>
      <p:sp>
        <p:nvSpPr>
          <p:cNvPr id="3" name="Zástupný symbol obsahu 2"/>
          <p:cNvSpPr>
            <a:spLocks noGrp="1"/>
          </p:cNvSpPr>
          <p:nvPr>
            <p:ph idx="1"/>
          </p:nvPr>
        </p:nvSpPr>
        <p:spPr>
          <a:xfrm>
            <a:off x="457200" y="1196752"/>
            <a:ext cx="8229600" cy="5661248"/>
          </a:xfrm>
        </p:spPr>
        <p:txBody>
          <a:bodyPr/>
          <a:lstStyle/>
          <a:p>
            <a:pPr marL="0" indent="0" algn="ctr">
              <a:buNone/>
            </a:pPr>
            <a:r>
              <a:rPr lang="sk-SK" sz="2000" i="1" dirty="0"/>
              <a:t>podľa fyzikálnej podstaty žiarenia delíme ionizujúce žiarenie na</a:t>
            </a:r>
          </a:p>
          <a:p>
            <a:pPr algn="ctr">
              <a:buFont typeface="Wingdings" panose="05000000000000000000" pitchFamily="2" charset="2"/>
              <a:buChar char="q"/>
            </a:pPr>
            <a:r>
              <a:rPr lang="sk-SK" sz="1800" b="1" dirty="0">
                <a:solidFill>
                  <a:srgbClr val="FF0000"/>
                </a:solidFill>
              </a:rPr>
              <a:t>korpuskulárne ionizujúce žiarenie</a:t>
            </a:r>
            <a:r>
              <a:rPr lang="sk-SK" sz="1800" dirty="0"/>
              <a:t> </a:t>
            </a:r>
          </a:p>
          <a:p>
            <a:pPr lvl="1" algn="ctr">
              <a:buFont typeface="Wingdings" pitchFamily="2" charset="2"/>
              <a:buChar char="q"/>
            </a:pPr>
            <a:r>
              <a:rPr lang="sk-SK" sz="1600" dirty="0"/>
              <a:t>ťažké </a:t>
            </a:r>
          </a:p>
          <a:p>
            <a:pPr lvl="2">
              <a:buFont typeface="Wingdings" pitchFamily="2" charset="2"/>
              <a:buChar char="§"/>
            </a:pPr>
            <a:r>
              <a:rPr lang="sk-SK" sz="1600" u="sng" dirty="0">
                <a:hlinkClick r:id="rId2" tooltip="Alfa častice (stránka neexistuje)"/>
              </a:rPr>
              <a:t>alfa častice</a:t>
            </a:r>
            <a:r>
              <a:rPr lang="sk-SK" sz="1600" u="sng" dirty="0"/>
              <a:t> (</a:t>
            </a:r>
            <a:r>
              <a:rPr lang="sk-SK" sz="1600" u="sng" dirty="0">
                <a:hlinkClick r:id="rId3" tooltip="Žiarenie alfa"/>
              </a:rPr>
              <a:t>žiarenie alfa</a:t>
            </a:r>
            <a:r>
              <a:rPr lang="sk-SK" sz="1600" u="sng" dirty="0"/>
              <a:t>)</a:t>
            </a:r>
          </a:p>
          <a:p>
            <a:pPr lvl="2">
              <a:buFont typeface="Wingdings" pitchFamily="2" charset="2"/>
              <a:buChar char="§"/>
            </a:pPr>
            <a:r>
              <a:rPr lang="sk-SK" sz="1600" u="sng" dirty="0">
                <a:hlinkClick r:id="rId4" tooltip="Protón"/>
              </a:rPr>
              <a:t>protóny</a:t>
            </a:r>
            <a:r>
              <a:rPr lang="sk-SK" sz="1600" u="sng" dirty="0"/>
              <a:t> (</a:t>
            </a:r>
            <a:r>
              <a:rPr lang="sk-SK" sz="1600" u="sng" dirty="0">
                <a:hlinkClick r:id="rId5" tooltip="Protónové žiarenie (stránka neexistuje)"/>
              </a:rPr>
              <a:t>protónové žiarenie</a:t>
            </a:r>
            <a:r>
              <a:rPr lang="sk-SK" sz="1600" u="sng" dirty="0"/>
              <a:t>)</a:t>
            </a:r>
          </a:p>
          <a:p>
            <a:pPr lvl="2">
              <a:buFont typeface="Wingdings" pitchFamily="2" charset="2"/>
              <a:buChar char="§"/>
            </a:pPr>
            <a:r>
              <a:rPr lang="sk-SK" sz="1600" u="sng" dirty="0">
                <a:hlinkClick r:id="rId6" tooltip="Neutrón"/>
              </a:rPr>
              <a:t>neutrón</a:t>
            </a:r>
            <a:r>
              <a:rPr lang="sk-SK" sz="1600" u="sng" dirty="0"/>
              <a:t> (</a:t>
            </a:r>
            <a:r>
              <a:rPr lang="sk-SK" sz="1600" u="sng" dirty="0">
                <a:hlinkClick r:id="rId7" tooltip="Neutrónové žiarenie (stránka neexistuje)"/>
              </a:rPr>
              <a:t>neutrónové žiarenie</a:t>
            </a:r>
            <a:r>
              <a:rPr lang="sk-SK" sz="1600" u="sng" dirty="0"/>
              <a:t>)</a:t>
            </a:r>
          </a:p>
          <a:p>
            <a:pPr lvl="2">
              <a:buFont typeface="Wingdings" pitchFamily="2" charset="2"/>
              <a:buChar char="§"/>
            </a:pPr>
            <a:endParaRPr lang="sk-SK" sz="1600" u="sng" dirty="0"/>
          </a:p>
          <a:p>
            <a:pPr lvl="1" algn="ctr">
              <a:buFont typeface="Wingdings" pitchFamily="2" charset="2"/>
              <a:buChar char="q"/>
            </a:pPr>
            <a:r>
              <a:rPr lang="sk-SK" sz="1600" dirty="0"/>
              <a:t>stredne ťažké </a:t>
            </a:r>
          </a:p>
          <a:p>
            <a:pPr lvl="1" algn="ctr">
              <a:buFont typeface="Wingdings" panose="05000000000000000000" pitchFamily="2" charset="2"/>
              <a:buChar char="§"/>
            </a:pPr>
            <a:r>
              <a:rPr lang="sk-SK" sz="1600" dirty="0"/>
              <a:t>(</a:t>
            </a:r>
            <a:r>
              <a:rPr lang="sk-SK" sz="1600" dirty="0" err="1">
                <a:hlinkClick r:id="rId8" tooltip="Mezón"/>
              </a:rPr>
              <a:t>mezóny</a:t>
            </a:r>
            <a:r>
              <a:rPr lang="sk-SK" sz="1600" dirty="0"/>
              <a:t>)</a:t>
            </a:r>
          </a:p>
          <a:p>
            <a:pPr lvl="1" algn="ctr">
              <a:buFont typeface="Wingdings" panose="05000000000000000000" pitchFamily="2" charset="2"/>
              <a:buChar char="§"/>
            </a:pPr>
            <a:endParaRPr lang="sk-SK" sz="1600" dirty="0"/>
          </a:p>
          <a:p>
            <a:pPr lvl="1" algn="ctr">
              <a:buFont typeface="Wingdings" pitchFamily="2" charset="2"/>
              <a:buChar char="q"/>
            </a:pPr>
            <a:r>
              <a:rPr lang="sk-SK" sz="1600" dirty="0"/>
              <a:t>ľahké </a:t>
            </a:r>
          </a:p>
          <a:p>
            <a:pPr lvl="2">
              <a:buFont typeface="Wingdings" pitchFamily="2" charset="2"/>
              <a:buChar char="§"/>
            </a:pPr>
            <a:r>
              <a:rPr lang="sk-SK" sz="1600" dirty="0">
                <a:hlinkClick r:id="rId9" tooltip="Elektrón"/>
              </a:rPr>
              <a:t>elektróny</a:t>
            </a:r>
            <a:r>
              <a:rPr lang="sk-SK" sz="1600" dirty="0"/>
              <a:t> (najmä </a:t>
            </a:r>
            <a:r>
              <a:rPr lang="sk-SK" sz="1600" dirty="0">
                <a:hlinkClick r:id="rId10" tooltip="Žiarenie beta"/>
              </a:rPr>
              <a:t>žiarenie beta mínus</a:t>
            </a:r>
            <a:r>
              <a:rPr lang="sk-SK" sz="1600" dirty="0"/>
              <a:t>)</a:t>
            </a:r>
          </a:p>
          <a:p>
            <a:pPr lvl="2">
              <a:buFont typeface="Wingdings" pitchFamily="2" charset="2"/>
              <a:buChar char="§"/>
            </a:pPr>
            <a:r>
              <a:rPr lang="sk-SK" sz="1600" dirty="0">
                <a:hlinkClick r:id="rId11" tooltip="Pozitrón"/>
              </a:rPr>
              <a:t>pozitróny</a:t>
            </a:r>
            <a:r>
              <a:rPr lang="sk-SK" sz="1600" dirty="0"/>
              <a:t> (najmä </a:t>
            </a:r>
            <a:r>
              <a:rPr lang="sk-SK" sz="1600" dirty="0">
                <a:hlinkClick r:id="rId10" tooltip="Žiarenie beta"/>
              </a:rPr>
              <a:t>žiarenie beta plus</a:t>
            </a:r>
            <a:r>
              <a:rPr lang="sk-SK" sz="1600" dirty="0"/>
              <a:t>)</a:t>
            </a:r>
          </a:p>
          <a:p>
            <a:pPr lvl="2">
              <a:buFont typeface="Wingdings" pitchFamily="2" charset="2"/>
              <a:buChar char="§"/>
            </a:pPr>
            <a:endParaRPr lang="sk-SK" sz="1600" dirty="0"/>
          </a:p>
          <a:p>
            <a:pPr algn="ctr">
              <a:buFont typeface="Wingdings" panose="05000000000000000000" pitchFamily="2" charset="2"/>
              <a:buChar char="q"/>
            </a:pPr>
            <a:r>
              <a:rPr lang="sk-SK" sz="1800" b="1" dirty="0">
                <a:solidFill>
                  <a:srgbClr val="FF0000"/>
                </a:solidFill>
              </a:rPr>
              <a:t>fotónové ionizujúce žiarenie</a:t>
            </a:r>
          </a:p>
          <a:p>
            <a:pPr>
              <a:buNone/>
            </a:pPr>
            <a:r>
              <a:rPr lang="sk-SK" sz="1600" dirty="0"/>
              <a:t>       (elektromagnetické ionizujúce žiarenie, vlnové ionizujúce žiarenie) :</a:t>
            </a:r>
          </a:p>
          <a:p>
            <a:pPr lvl="1">
              <a:buFont typeface="Wingdings" pitchFamily="2" charset="2"/>
              <a:buChar char="§"/>
            </a:pPr>
            <a:r>
              <a:rPr lang="sk-SK" sz="1600" dirty="0">
                <a:hlinkClick r:id="rId12" tooltip="Röntgenové žiarenie"/>
              </a:rPr>
              <a:t>      röntgenové žiarenie</a:t>
            </a:r>
            <a:r>
              <a:rPr lang="sk-SK" sz="1600" dirty="0"/>
              <a:t>,</a:t>
            </a:r>
          </a:p>
          <a:p>
            <a:pPr lvl="1">
              <a:buFont typeface="Wingdings" pitchFamily="2" charset="2"/>
              <a:buChar char="§"/>
            </a:pPr>
            <a:r>
              <a:rPr lang="sk-SK" sz="1600" dirty="0">
                <a:hlinkClick r:id="rId13" tooltip="Žiarenie gama"/>
              </a:rPr>
              <a:t>       žiarenie gama</a:t>
            </a:r>
            <a:endParaRPr lang="sk-SK" sz="1600" dirty="0"/>
          </a:p>
          <a:p>
            <a:endParaRPr lang="sk-SK"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Nadpis 1"/>
          <p:cNvSpPr>
            <a:spLocks noGrp="1"/>
          </p:cNvSpPr>
          <p:nvPr>
            <p:ph type="title"/>
          </p:nvPr>
        </p:nvSpPr>
        <p:spPr/>
        <p:txBody>
          <a:bodyPr/>
          <a:lstStyle/>
          <a:p>
            <a:r>
              <a:rPr lang="sk-SK" altLang="sk-SK" sz="3600" b="1" dirty="0">
                <a:solidFill>
                  <a:srgbClr val="FF0000"/>
                </a:solidFill>
              </a:rPr>
              <a:t>Rádioaktivita 1</a:t>
            </a:r>
            <a:br>
              <a:rPr lang="sk-SK" altLang="sk-SK" sz="3600" b="1" dirty="0">
                <a:solidFill>
                  <a:srgbClr val="FF0000"/>
                </a:solidFill>
              </a:rPr>
            </a:br>
            <a:r>
              <a:rPr lang="sk-SK" altLang="sk-SK" sz="3600" b="1" dirty="0">
                <a:solidFill>
                  <a:srgbClr val="FF0000"/>
                </a:solidFill>
              </a:rPr>
              <a:t>druhy rádioaktívneho rozpadu</a:t>
            </a:r>
          </a:p>
        </p:txBody>
      </p:sp>
      <p:sp>
        <p:nvSpPr>
          <p:cNvPr id="12291" name="Zástupný symbol obsahu 2"/>
          <p:cNvSpPr>
            <a:spLocks noGrp="1"/>
          </p:cNvSpPr>
          <p:nvPr>
            <p:ph idx="1"/>
          </p:nvPr>
        </p:nvSpPr>
        <p:spPr/>
        <p:txBody>
          <a:bodyPr/>
          <a:lstStyle/>
          <a:p>
            <a:pPr eaLnBrk="1" hangingPunct="1">
              <a:spcBef>
                <a:spcPct val="0"/>
              </a:spcBef>
              <a:buFont typeface="Wingdings" panose="05000000000000000000" pitchFamily="2" charset="2"/>
              <a:buChar char="q"/>
            </a:pPr>
            <a:r>
              <a:rPr lang="sk-SK" altLang="sk-SK" sz="2400" b="1" i="1" dirty="0">
                <a:solidFill>
                  <a:srgbClr val="FF0000"/>
                </a:solidFill>
              </a:rPr>
              <a:t>Rádioaktívnemu rozpadu podliehajú v čase nestabilné jadrá atómov </a:t>
            </a:r>
            <a:r>
              <a:rPr lang="sk-SK" altLang="sk-SK" sz="2400" b="1" i="1" dirty="0" err="1">
                <a:solidFill>
                  <a:srgbClr val="FF0000"/>
                </a:solidFill>
              </a:rPr>
              <a:t>t.j</a:t>
            </a:r>
            <a:r>
              <a:rPr lang="sk-SK" altLang="sk-SK" sz="2400" b="1" i="1" dirty="0">
                <a:solidFill>
                  <a:srgbClr val="FF0000"/>
                </a:solidFill>
              </a:rPr>
              <a:t>. rádionuklidy </a:t>
            </a:r>
          </a:p>
          <a:p>
            <a:pPr eaLnBrk="1" hangingPunct="1">
              <a:spcBef>
                <a:spcPct val="0"/>
              </a:spcBef>
              <a:buFont typeface="Wingdings" panose="05000000000000000000" pitchFamily="2" charset="2"/>
              <a:buChar char="q"/>
            </a:pPr>
            <a:endParaRPr lang="sk-SK" altLang="sk-SK" sz="2400" b="1" i="1" dirty="0">
              <a:solidFill>
                <a:srgbClr val="FF0000"/>
              </a:solidFill>
            </a:endParaRPr>
          </a:p>
          <a:p>
            <a:pPr marL="0" indent="0" eaLnBrk="1" hangingPunct="1">
              <a:spcBef>
                <a:spcPct val="0"/>
              </a:spcBef>
              <a:buNone/>
            </a:pPr>
            <a:r>
              <a:rPr lang="sk-SK" altLang="sk-SK" sz="2400" dirty="0"/>
              <a:t>tieto jadrá sa časom samovoľne rozpadnú na jadrá iných chemických prvkov</a:t>
            </a:r>
          </a:p>
          <a:p>
            <a:pPr eaLnBrk="1" hangingPunct="1">
              <a:spcBef>
                <a:spcPct val="10000"/>
              </a:spcBef>
              <a:buFont typeface="Arial" panose="020B0604020202020204" pitchFamily="34" charset="0"/>
              <a:buChar char="•"/>
            </a:pPr>
            <a:r>
              <a:rPr lang="sk-SK" altLang="sk-SK" sz="2400" dirty="0"/>
              <a:t>	</a:t>
            </a:r>
            <a:r>
              <a:rPr lang="sk-SK" altLang="sk-SK" sz="2400" b="1" dirty="0">
                <a:solidFill>
                  <a:srgbClr val="FF0000"/>
                </a:solidFill>
              </a:rPr>
              <a:t>zmena atómového čísla  Z</a:t>
            </a:r>
          </a:p>
          <a:p>
            <a:pPr eaLnBrk="1" hangingPunct="1">
              <a:spcBef>
                <a:spcPct val="10000"/>
              </a:spcBef>
              <a:buFont typeface="Arial" panose="020B0604020202020204" pitchFamily="34" charset="0"/>
              <a:buChar char="•"/>
            </a:pPr>
            <a:r>
              <a:rPr lang="sk-SK" altLang="sk-SK" sz="2400" b="1" dirty="0">
                <a:solidFill>
                  <a:srgbClr val="FF0000"/>
                </a:solidFill>
              </a:rPr>
              <a:t>	hmotnostného čísla         A</a:t>
            </a:r>
          </a:p>
          <a:p>
            <a:pPr eaLnBrk="1" hangingPunct="1">
              <a:spcBef>
                <a:spcPct val="10000"/>
              </a:spcBef>
              <a:buFont typeface="Arial" panose="020B0604020202020204" pitchFamily="34" charset="0"/>
              <a:buChar char="•"/>
            </a:pPr>
            <a:r>
              <a:rPr lang="sk-SK" altLang="sk-SK" sz="2400" b="1" dirty="0">
                <a:solidFill>
                  <a:srgbClr val="FF0000"/>
                </a:solidFill>
              </a:rPr>
              <a:t>	jadrovej energie</a:t>
            </a:r>
          </a:p>
          <a:p>
            <a:pPr eaLnBrk="1" hangingPunct="1">
              <a:spcBef>
                <a:spcPct val="10000"/>
              </a:spcBef>
              <a:buFont typeface="Wingdings" pitchFamily="2" charset="2"/>
              <a:buChar char="§"/>
            </a:pPr>
            <a:endParaRPr lang="sk-SK" altLang="sk-SK" sz="2400" b="1" dirty="0"/>
          </a:p>
          <a:p>
            <a:pPr eaLnBrk="1" hangingPunct="1">
              <a:buFont typeface="Wingdings" panose="05000000000000000000" pitchFamily="2" charset="2"/>
              <a:buChar char="q"/>
            </a:pPr>
            <a:r>
              <a:rPr lang="sk-SK" altLang="sk-SK" sz="2400" dirty="0"/>
              <a:t>2 typy rádioaktívneho rozpadu </a:t>
            </a:r>
          </a:p>
          <a:p>
            <a:pPr eaLnBrk="1" hangingPunct="1">
              <a:buFont typeface="Wingdings" pitchFamily="2" charset="2"/>
              <a:buChar char="§"/>
            </a:pPr>
            <a:r>
              <a:rPr lang="sk-SK" altLang="sk-SK" sz="2000" dirty="0"/>
              <a:t>prirodzený rozpad</a:t>
            </a:r>
          </a:p>
          <a:p>
            <a:pPr eaLnBrk="1" hangingPunct="1">
              <a:buFont typeface="Wingdings" pitchFamily="2" charset="2"/>
              <a:buChar char="§"/>
            </a:pPr>
            <a:r>
              <a:rPr lang="sk-SK" altLang="sk-SK" sz="2000" dirty="0"/>
              <a:t>umelý rozpad (jadrá z urýchľovača, umelo pripravované jadrá napr. ožiarením neutrónmi)</a:t>
            </a:r>
          </a:p>
          <a:p>
            <a:endParaRPr lang="sk-SK" altLang="sk-SK"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Nadpis 1"/>
          <p:cNvSpPr>
            <a:spLocks noGrp="1"/>
          </p:cNvSpPr>
          <p:nvPr>
            <p:ph type="title"/>
          </p:nvPr>
        </p:nvSpPr>
        <p:spPr/>
        <p:txBody>
          <a:bodyPr/>
          <a:lstStyle/>
          <a:p>
            <a:r>
              <a:rPr lang="sk-SK" altLang="sk-SK" sz="3600" b="1" dirty="0">
                <a:solidFill>
                  <a:srgbClr val="FF0000"/>
                </a:solidFill>
              </a:rPr>
              <a:t>Rádioaktivita 2</a:t>
            </a:r>
            <a:br>
              <a:rPr lang="sk-SK" altLang="sk-SK" sz="3600" b="1" dirty="0">
                <a:solidFill>
                  <a:srgbClr val="FF0000"/>
                </a:solidFill>
              </a:rPr>
            </a:br>
            <a:r>
              <a:rPr lang="sk-SK" altLang="sk-SK" sz="3600" b="1" dirty="0">
                <a:solidFill>
                  <a:srgbClr val="FF0000"/>
                </a:solidFill>
              </a:rPr>
              <a:t> pojmy</a:t>
            </a:r>
          </a:p>
        </p:txBody>
      </p:sp>
      <p:sp>
        <p:nvSpPr>
          <p:cNvPr id="3" name="Zástupný symbol obsahu 2"/>
          <p:cNvSpPr>
            <a:spLocks noGrp="1"/>
          </p:cNvSpPr>
          <p:nvPr>
            <p:ph idx="1"/>
          </p:nvPr>
        </p:nvSpPr>
        <p:spPr>
          <a:xfrm>
            <a:off x="323850" y="1557338"/>
            <a:ext cx="8642350" cy="5068887"/>
          </a:xfrm>
        </p:spPr>
        <p:txBody>
          <a:bodyPr/>
          <a:lstStyle/>
          <a:p>
            <a:pPr lvl="1" algn="ctr" eaLnBrk="1" hangingPunct="1">
              <a:buFont typeface="Wingdings" panose="05000000000000000000" pitchFamily="2" charset="2"/>
              <a:buChar char="q"/>
              <a:defRPr/>
            </a:pPr>
            <a:r>
              <a:rPr lang="sk-SK" altLang="sk-SK" sz="2000" b="1" dirty="0" err="1"/>
              <a:t>R</a:t>
            </a:r>
            <a:r>
              <a:rPr lang="en-US" altLang="sk-SK" sz="2000" b="1" dirty="0" err="1"/>
              <a:t>ádioaktivita</a:t>
            </a:r>
            <a:r>
              <a:rPr lang="en-US" altLang="sk-SK" sz="2000" dirty="0"/>
              <a:t> </a:t>
            </a:r>
            <a:endParaRPr lang="sk-SK" altLang="sk-SK" sz="2000" dirty="0"/>
          </a:p>
          <a:p>
            <a:pPr lvl="1" eaLnBrk="1" hangingPunct="1">
              <a:buFont typeface="Wingdings" panose="05000000000000000000" pitchFamily="2" charset="2"/>
              <a:buChar char="ü"/>
              <a:defRPr/>
            </a:pPr>
            <a:r>
              <a:rPr lang="sk-SK" sz="2000" dirty="0"/>
              <a:t>jav, objavený Henrym </a:t>
            </a:r>
            <a:r>
              <a:rPr lang="sk-SK" sz="2000" dirty="0" err="1"/>
              <a:t>Bequerelom</a:t>
            </a:r>
            <a:r>
              <a:rPr lang="sk-SK" sz="2000" dirty="0"/>
              <a:t> a </a:t>
            </a:r>
            <a:r>
              <a:rPr lang="sk-SK" sz="2000" dirty="0" err="1"/>
              <a:t>Pierrom</a:t>
            </a:r>
            <a:r>
              <a:rPr lang="sk-SK" sz="2000" dirty="0"/>
              <a:t> </a:t>
            </a:r>
            <a:r>
              <a:rPr lang="sk-SK" sz="2000" dirty="0" err="1"/>
              <a:t>a</a:t>
            </a:r>
            <a:r>
              <a:rPr lang="sk-SK" sz="2000" dirty="0"/>
              <a:t> Máriou </a:t>
            </a:r>
            <a:r>
              <a:rPr lang="sk-SK" sz="2000" dirty="0" err="1"/>
              <a:t>Curie</a:t>
            </a:r>
            <a:r>
              <a:rPr lang="sk-SK" sz="2000" dirty="0"/>
              <a:t> v rokoch 1896-1898 </a:t>
            </a:r>
            <a:endParaRPr lang="sk-SK" altLang="sk-SK" sz="2000" dirty="0"/>
          </a:p>
          <a:p>
            <a:pPr lvl="1" eaLnBrk="1" hangingPunct="1">
              <a:buFont typeface="Wingdings" panose="05000000000000000000" pitchFamily="2" charset="2"/>
              <a:buChar char="§"/>
              <a:defRPr/>
            </a:pPr>
            <a:r>
              <a:rPr lang="sk-SK" altLang="sk-SK" sz="2000" b="1" i="1" dirty="0">
                <a:solidFill>
                  <a:srgbClr val="FF0000"/>
                </a:solidFill>
              </a:rPr>
              <a:t>významná </a:t>
            </a:r>
            <a:r>
              <a:rPr lang="en-US" altLang="sk-SK" sz="2000" b="1" i="1" dirty="0" err="1">
                <a:solidFill>
                  <a:srgbClr val="FF0000"/>
                </a:solidFill>
              </a:rPr>
              <a:t>zmena</a:t>
            </a:r>
            <a:r>
              <a:rPr lang="en-US" altLang="sk-SK" sz="2000" b="1" i="1" dirty="0">
                <a:solidFill>
                  <a:srgbClr val="FF0000"/>
                </a:solidFill>
              </a:rPr>
              <a:t> </a:t>
            </a:r>
            <a:r>
              <a:rPr lang="en-US" altLang="sk-SK" sz="2000" b="1" i="1" dirty="0" err="1">
                <a:solidFill>
                  <a:srgbClr val="FF0000"/>
                </a:solidFill>
              </a:rPr>
              <a:t>jadra</a:t>
            </a:r>
            <a:r>
              <a:rPr lang="en-US" altLang="sk-SK" sz="2000" b="1" i="1" dirty="0">
                <a:solidFill>
                  <a:srgbClr val="FF0000"/>
                </a:solidFill>
              </a:rPr>
              <a:t> </a:t>
            </a:r>
            <a:r>
              <a:rPr lang="en-US" altLang="sk-SK" sz="2000" b="1" i="1" dirty="0" err="1">
                <a:solidFill>
                  <a:srgbClr val="FF0000"/>
                </a:solidFill>
              </a:rPr>
              <a:t>atómu</a:t>
            </a:r>
            <a:r>
              <a:rPr lang="sk-SK" altLang="sk-SK" sz="2000" b="1" i="1" dirty="0">
                <a:solidFill>
                  <a:srgbClr val="FF0000"/>
                </a:solidFill>
              </a:rPr>
              <a:t> – hmotnosti, náboja, energie definuje ho aktivita vzorky,</a:t>
            </a:r>
            <a:r>
              <a:rPr lang="en-US" altLang="sk-SK" sz="2000" b="1" i="1" dirty="0">
                <a:solidFill>
                  <a:srgbClr val="FF0000"/>
                </a:solidFill>
              </a:rPr>
              <a:t> </a:t>
            </a:r>
            <a:r>
              <a:rPr lang="sk-SK" altLang="sk-SK" sz="2000" b="1" i="1" dirty="0">
                <a:solidFill>
                  <a:srgbClr val="FF0000"/>
                </a:solidFill>
              </a:rPr>
              <a:t>z</a:t>
            </a:r>
            <a:r>
              <a:rPr lang="en-US" altLang="sk-SK" sz="2000" b="1" i="1" dirty="0" err="1">
                <a:solidFill>
                  <a:srgbClr val="FF0000"/>
                </a:solidFill>
              </a:rPr>
              <a:t>ákladný</a:t>
            </a:r>
            <a:r>
              <a:rPr lang="en-US" altLang="sk-SK" sz="2000" b="1" i="1" dirty="0">
                <a:solidFill>
                  <a:srgbClr val="FF0000"/>
                </a:solidFill>
              </a:rPr>
              <a:t> </a:t>
            </a:r>
            <a:r>
              <a:rPr lang="en-US" altLang="sk-SK" sz="2000" b="1" i="1" dirty="0" err="1">
                <a:solidFill>
                  <a:srgbClr val="FF0000"/>
                </a:solidFill>
              </a:rPr>
              <a:t>zákon</a:t>
            </a:r>
            <a:r>
              <a:rPr lang="en-US" altLang="sk-SK" sz="2000" b="1" i="1" dirty="0">
                <a:solidFill>
                  <a:srgbClr val="FF0000"/>
                </a:solidFill>
              </a:rPr>
              <a:t> </a:t>
            </a:r>
            <a:r>
              <a:rPr lang="en-US" altLang="sk-SK" sz="2000" b="1" i="1" dirty="0" err="1">
                <a:solidFill>
                  <a:srgbClr val="FF0000"/>
                </a:solidFill>
              </a:rPr>
              <a:t>rozpadu</a:t>
            </a:r>
            <a:endParaRPr lang="sk-SK" altLang="sk-SK" sz="2000" b="1" i="1" dirty="0">
              <a:solidFill>
                <a:srgbClr val="FF0000"/>
              </a:solidFill>
            </a:endParaRPr>
          </a:p>
          <a:p>
            <a:pPr lvl="1" algn="ctr" eaLnBrk="1" hangingPunct="1">
              <a:buFont typeface="Wingdings" panose="05000000000000000000" pitchFamily="2" charset="2"/>
              <a:buChar char="q"/>
              <a:defRPr/>
            </a:pPr>
            <a:r>
              <a:rPr lang="sk-SK" altLang="sk-SK" sz="2000" b="1" dirty="0"/>
              <a:t>Rádioaktívna látka </a:t>
            </a:r>
          </a:p>
          <a:p>
            <a:pPr lvl="1" eaLnBrk="1" hangingPunct="1">
              <a:buFont typeface="Wingdings" panose="05000000000000000000" pitchFamily="2" charset="2"/>
              <a:buChar char="§"/>
              <a:defRPr/>
            </a:pPr>
            <a:r>
              <a:rPr lang="sk-SK" altLang="sk-SK" sz="2000" b="1" i="1" dirty="0">
                <a:solidFill>
                  <a:srgbClr val="FF0000"/>
                </a:solidFill>
              </a:rPr>
              <a:t>každá látka, kt. obsahuje jeden alebo viac </a:t>
            </a:r>
            <a:r>
              <a:rPr lang="sk-SK" altLang="sk-SK" sz="2000" b="1" i="1" dirty="0" err="1">
                <a:solidFill>
                  <a:srgbClr val="FF0000"/>
                </a:solidFill>
              </a:rPr>
              <a:t>rádionuklidov</a:t>
            </a:r>
            <a:r>
              <a:rPr lang="sk-SK" altLang="sk-SK" sz="2000" b="1" i="1" dirty="0">
                <a:solidFill>
                  <a:srgbClr val="FF0000"/>
                </a:solidFill>
              </a:rPr>
              <a:t>, kt. aktivita alebo hmotnostná aktivita alebo objemová aktivita nie je z hľadiska radiačnej ochrany zanedbateľná</a:t>
            </a:r>
          </a:p>
          <a:p>
            <a:pPr lvl="1" algn="ctr" eaLnBrk="1" hangingPunct="1">
              <a:buFont typeface="Wingdings" panose="05000000000000000000" pitchFamily="2" charset="2"/>
              <a:buChar char="q"/>
              <a:defRPr/>
            </a:pPr>
            <a:r>
              <a:rPr lang="sk-SK" altLang="sk-SK" sz="2000" b="1" dirty="0" err="1"/>
              <a:t>Rádionuklid</a:t>
            </a:r>
            <a:r>
              <a:rPr lang="sk-SK" altLang="sk-SK" sz="2000" b="1" dirty="0"/>
              <a:t> </a:t>
            </a:r>
          </a:p>
          <a:p>
            <a:pPr lvl="1" eaLnBrk="1" hangingPunct="1">
              <a:buFont typeface="Wingdings" panose="05000000000000000000" pitchFamily="2" charset="2"/>
              <a:buChar char="§"/>
              <a:defRPr/>
            </a:pPr>
            <a:r>
              <a:rPr lang="sk-SK" altLang="sk-SK" sz="2000" b="1" i="1" dirty="0">
                <a:solidFill>
                  <a:srgbClr val="FF0000"/>
                </a:solidFill>
              </a:rPr>
              <a:t>druh atómu, kt. majú rovnaký počet protónov, neutrónov, rovnaký energetický stav a podliehajú samovoľnej premene v zložení alebo v stave atómových jadier</a:t>
            </a:r>
          </a:p>
          <a:p>
            <a:pPr marL="457200" lvl="1" indent="0" eaLnBrk="1" hangingPunct="1">
              <a:buFontTx/>
              <a:buNone/>
              <a:defRPr/>
            </a:pPr>
            <a:r>
              <a:rPr lang="sk-SK" altLang="sk-SK" sz="2000" dirty="0"/>
              <a:t>	(</a:t>
            </a:r>
            <a:r>
              <a:rPr lang="sk-SK" altLang="sk-SK" sz="1800" dirty="0"/>
              <a:t>Rádioaktívny žiarič je rádioaktívna látka, kt. aktivita alebo     	hmotnostná aktivita presahujú hodnoty uvedené v prílohe  č.2 v 	tabuľke č. 1 Nariadenia vlády 345/2006 </a:t>
            </a:r>
            <a:r>
              <a:rPr lang="sk-SK" altLang="sk-SK" sz="1800" dirty="0" err="1"/>
              <a:t>Z.z</a:t>
            </a:r>
            <a:r>
              <a:rPr lang="sk-SK" altLang="sk-SK" sz="1800" dirty="0"/>
              <a:t>. SR)</a:t>
            </a:r>
          </a:p>
          <a:p>
            <a:pPr marL="457200" lvl="1" indent="0" eaLnBrk="1" hangingPunct="1">
              <a:buFontTx/>
              <a:buNone/>
              <a:defRPr/>
            </a:pPr>
            <a:endParaRPr lang="sk-SK" altLang="sk-SK"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77788" y="0"/>
            <a:ext cx="9066212" cy="68580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Nadpis 1"/>
          <p:cNvSpPr>
            <a:spLocks noGrp="1"/>
          </p:cNvSpPr>
          <p:nvPr>
            <p:ph type="title"/>
          </p:nvPr>
        </p:nvSpPr>
        <p:spPr/>
        <p:txBody>
          <a:bodyPr/>
          <a:lstStyle/>
          <a:p>
            <a:r>
              <a:rPr lang="sk-SK" altLang="sk-SK" sz="3600" b="1" dirty="0">
                <a:solidFill>
                  <a:srgbClr val="FF0000"/>
                </a:solidFill>
              </a:rPr>
              <a:t>Rádioaktivita 3</a:t>
            </a:r>
            <a:br>
              <a:rPr lang="sk-SK" altLang="sk-SK" sz="3600" b="1" dirty="0">
                <a:solidFill>
                  <a:srgbClr val="FF0000"/>
                </a:solidFill>
              </a:rPr>
            </a:br>
            <a:r>
              <a:rPr lang="sk-SK" altLang="sk-SK" sz="3200" b="1" dirty="0">
                <a:solidFill>
                  <a:srgbClr val="FF0000"/>
                </a:solidFill>
              </a:rPr>
              <a:t>alfa rozpad, premena</a:t>
            </a:r>
          </a:p>
        </p:txBody>
      </p:sp>
      <p:pic>
        <p:nvPicPr>
          <p:cNvPr id="14339" name="Picture 2"/>
          <p:cNvPicPr>
            <a:picLocks noGrp="1" noChangeAspect="1" noChangeArrowheads="1"/>
          </p:cNvPicPr>
          <p:nvPr>
            <p:ph idx="1"/>
          </p:nvPr>
        </p:nvPicPr>
        <p:blipFill>
          <a:blip r:embed="rId2" cstate="print"/>
          <a:srcRect/>
          <a:stretch>
            <a:fillRect/>
          </a:stretch>
        </p:blipFill>
        <p:spPr>
          <a:xfrm>
            <a:off x="2555875" y="1557338"/>
            <a:ext cx="4275138" cy="3455987"/>
          </a:xfrm>
          <a:noFill/>
        </p:spPr>
      </p:pic>
      <p:pic>
        <p:nvPicPr>
          <p:cNvPr id="14340" name="Picture 4"/>
          <p:cNvPicPr>
            <a:picLocks noChangeAspect="1" noChangeArrowheads="1"/>
          </p:cNvPicPr>
          <p:nvPr/>
        </p:nvPicPr>
        <p:blipFill>
          <a:blip r:embed="rId3" cstate="print"/>
          <a:srcRect/>
          <a:stretch>
            <a:fillRect/>
          </a:stretch>
        </p:blipFill>
        <p:spPr bwMode="auto">
          <a:xfrm>
            <a:off x="1692275" y="5300663"/>
            <a:ext cx="6264275" cy="1223962"/>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Nadpis 1"/>
          <p:cNvSpPr>
            <a:spLocks noGrp="1"/>
          </p:cNvSpPr>
          <p:nvPr>
            <p:ph type="title"/>
          </p:nvPr>
        </p:nvSpPr>
        <p:spPr>
          <a:xfrm>
            <a:off x="169863" y="269875"/>
            <a:ext cx="8218561" cy="710853"/>
          </a:xfrm>
        </p:spPr>
        <p:txBody>
          <a:bodyPr/>
          <a:lstStyle/>
          <a:p>
            <a:r>
              <a:rPr lang="sk-SK" altLang="sk-SK" sz="3600" b="1" dirty="0">
                <a:solidFill>
                  <a:srgbClr val="FF0000"/>
                </a:solidFill>
              </a:rPr>
              <a:t>Rádioaktivita 4</a:t>
            </a:r>
            <a:br>
              <a:rPr lang="sk-SK" altLang="sk-SK" sz="3600" b="1" dirty="0">
                <a:solidFill>
                  <a:srgbClr val="FF0000"/>
                </a:solidFill>
              </a:rPr>
            </a:br>
            <a:r>
              <a:rPr lang="sk-SK" altLang="sk-SK" sz="3200" b="1" dirty="0">
                <a:solidFill>
                  <a:srgbClr val="FF0000"/>
                </a:solidFill>
              </a:rPr>
              <a:t>alfa častica, charakteristika</a:t>
            </a:r>
          </a:p>
        </p:txBody>
      </p:sp>
      <p:sp>
        <p:nvSpPr>
          <p:cNvPr id="15363" name="Zástupný symbol obsahu 2"/>
          <p:cNvSpPr>
            <a:spLocks noGrp="1"/>
          </p:cNvSpPr>
          <p:nvPr>
            <p:ph idx="1"/>
          </p:nvPr>
        </p:nvSpPr>
        <p:spPr>
          <a:xfrm>
            <a:off x="5364163" y="1600200"/>
            <a:ext cx="3322637" cy="4525963"/>
          </a:xfrm>
        </p:spPr>
        <p:txBody>
          <a:bodyPr/>
          <a:lstStyle/>
          <a:p>
            <a:pPr>
              <a:buFont typeface="Wingdings" panose="05000000000000000000" pitchFamily="2" charset="2"/>
              <a:buChar char="q"/>
            </a:pPr>
            <a:r>
              <a:rPr lang="sk-SK" altLang="sk-SK" sz="2000" b="1" dirty="0">
                <a:solidFill>
                  <a:srgbClr val="FF0000"/>
                </a:solidFill>
              </a:rPr>
              <a:t>2 protóny a 2 neutróny</a:t>
            </a:r>
          </a:p>
          <a:p>
            <a:pPr>
              <a:buFont typeface="Wingdings" pitchFamily="2" charset="2"/>
              <a:buChar char="§"/>
            </a:pPr>
            <a:r>
              <a:rPr lang="sk-SK" altLang="sk-SK" sz="2000" dirty="0"/>
              <a:t>náboj +2</a:t>
            </a:r>
          </a:p>
          <a:p>
            <a:pPr>
              <a:buFont typeface="Wingdings" pitchFamily="2" charset="2"/>
              <a:buChar char="§"/>
            </a:pPr>
            <a:r>
              <a:rPr lang="sk-SK" altLang="sk-SK" sz="2000" dirty="0"/>
              <a:t>hmotnosť 4</a:t>
            </a:r>
            <a:br>
              <a:rPr lang="sk-SK" altLang="sk-SK" sz="2000" dirty="0"/>
            </a:br>
            <a:r>
              <a:rPr lang="sk-SK" altLang="sk-SK" sz="2000" dirty="0"/>
              <a:t>(</a:t>
            </a:r>
            <a:r>
              <a:rPr lang="sk-SK" altLang="sk-SK" sz="1400" dirty="0"/>
              <a:t>v atómových jednotkách, každý protón alebo neutrón = 1</a:t>
            </a:r>
            <a:r>
              <a:rPr lang="sk-SK" altLang="sk-SK" sz="2000" dirty="0"/>
              <a:t>)</a:t>
            </a:r>
          </a:p>
          <a:p>
            <a:pPr>
              <a:buFont typeface="Wingdings" pitchFamily="2" charset="2"/>
              <a:buChar char="§"/>
            </a:pPr>
            <a:r>
              <a:rPr lang="sk-SK" altLang="sk-SK" sz="2000" b="1" i="1" dirty="0">
                <a:solidFill>
                  <a:srgbClr val="FF0000"/>
                </a:solidFill>
              </a:rPr>
              <a:t>pomerne „pomalé“ a „ťažké“ </a:t>
            </a:r>
          </a:p>
          <a:p>
            <a:pPr>
              <a:buFont typeface="Wingdings" pitchFamily="2" charset="2"/>
              <a:buChar char="§"/>
            </a:pPr>
            <a:r>
              <a:rPr lang="sk-SK" altLang="sk-SK" sz="2000" b="1" i="1" dirty="0">
                <a:solidFill>
                  <a:srgbClr val="FF0000"/>
                </a:solidFill>
              </a:rPr>
              <a:t>malá priechodnosť</a:t>
            </a:r>
          </a:p>
          <a:p>
            <a:pPr>
              <a:buFont typeface="Wingdings" pitchFamily="2" charset="2"/>
              <a:buChar char="§"/>
            </a:pPr>
            <a:r>
              <a:rPr lang="sk-SK" altLang="sk-SK" sz="2000" b="1" i="1" dirty="0">
                <a:solidFill>
                  <a:srgbClr val="FF0000"/>
                </a:solidFill>
              </a:rPr>
              <a:t>vysoký náboj hmotnosť</a:t>
            </a:r>
            <a:r>
              <a:rPr lang="sk-SK" altLang="sk-SK" sz="2000" dirty="0"/>
              <a:t> </a:t>
            </a:r>
          </a:p>
          <a:p>
            <a:pPr>
              <a:buFont typeface="Wingdings" pitchFamily="2" charset="2"/>
              <a:buChar char="ü"/>
            </a:pPr>
            <a:r>
              <a:rPr lang="sk-SK" altLang="sk-SK" sz="2000" b="1" dirty="0"/>
              <a:t>ionizujú silno prostredie </a:t>
            </a:r>
          </a:p>
          <a:p>
            <a:pPr>
              <a:buFont typeface="Wingdings" pitchFamily="2" charset="2"/>
              <a:buChar char="ü"/>
            </a:pPr>
            <a:r>
              <a:rPr lang="sk-SK" altLang="sk-SK" sz="2000" b="1" dirty="0">
                <a:solidFill>
                  <a:srgbClr val="FF0000"/>
                </a:solidFill>
              </a:rPr>
              <a:t>značná </a:t>
            </a:r>
            <a:r>
              <a:rPr lang="sk-SK" altLang="sk-SK" sz="2000" b="1" dirty="0" err="1">
                <a:solidFill>
                  <a:srgbClr val="FF0000"/>
                </a:solidFill>
              </a:rPr>
              <a:t>excitácia</a:t>
            </a:r>
            <a:r>
              <a:rPr lang="sk-SK" altLang="sk-SK" sz="2000" b="1" dirty="0">
                <a:solidFill>
                  <a:srgbClr val="FF0000"/>
                </a:solidFill>
              </a:rPr>
              <a:t> atómov</a:t>
            </a:r>
          </a:p>
        </p:txBody>
      </p:sp>
      <p:pic>
        <p:nvPicPr>
          <p:cNvPr id="15364" name="Picture 2"/>
          <p:cNvPicPr>
            <a:picLocks noChangeAspect="1" noChangeArrowheads="1"/>
          </p:cNvPicPr>
          <p:nvPr/>
        </p:nvPicPr>
        <p:blipFill>
          <a:blip r:embed="rId2" cstate="print"/>
          <a:srcRect/>
          <a:stretch>
            <a:fillRect/>
          </a:stretch>
        </p:blipFill>
        <p:spPr bwMode="auto">
          <a:xfrm>
            <a:off x="827584" y="2276871"/>
            <a:ext cx="3457079" cy="3960441"/>
          </a:xfrm>
          <a:prstGeom prst="rect">
            <a:avLst/>
          </a:prstGeom>
          <a:noFill/>
          <a:ln w="9525">
            <a:noFill/>
            <a:miter lim="800000"/>
            <a:headEnd/>
            <a:tailEnd/>
          </a:ln>
          <a:effectLst/>
        </p:spPr>
      </p:pic>
      <p:sp>
        <p:nvSpPr>
          <p:cNvPr id="6" name="Obdĺžnik 5"/>
          <p:cNvSpPr/>
          <p:nvPr/>
        </p:nvSpPr>
        <p:spPr>
          <a:xfrm>
            <a:off x="323528" y="980728"/>
            <a:ext cx="4032448" cy="1200329"/>
          </a:xfrm>
          <a:prstGeom prst="rect">
            <a:avLst/>
          </a:prstGeom>
        </p:spPr>
        <p:txBody>
          <a:bodyPr wrap="square">
            <a:spAutoFit/>
          </a:bodyPr>
          <a:lstStyle/>
          <a:p>
            <a:endParaRPr lang="sk-SK" dirty="0"/>
          </a:p>
          <a:p>
            <a:endParaRPr lang="sk-SK" dirty="0"/>
          </a:p>
          <a:p>
            <a:r>
              <a:rPr lang="sk-SK" dirty="0"/>
              <a:t>Objaviteľ : H. Becquerel, prvý názov  </a:t>
            </a:r>
            <a:r>
              <a:rPr lang="sk-SK" b="1" dirty="0" err="1"/>
              <a:t>Becquerelove</a:t>
            </a:r>
            <a:r>
              <a:rPr lang="sk-SK" b="1" dirty="0"/>
              <a:t> lúče</a:t>
            </a:r>
            <a:endParaRPr lang="sk-SK" dirty="0"/>
          </a:p>
        </p:txBody>
      </p:sp>
      <p:sp>
        <p:nvSpPr>
          <p:cNvPr id="2" name="BlokTextu 1">
            <a:extLst>
              <a:ext uri="{FF2B5EF4-FFF2-40B4-BE49-F238E27FC236}">
                <a16:creationId xmlns:a16="http://schemas.microsoft.com/office/drawing/2014/main" id="{0D8A78C1-252B-4691-A258-A8326F26DE7F}"/>
              </a:ext>
            </a:extLst>
          </p:cNvPr>
          <p:cNvSpPr txBox="1"/>
          <p:nvPr/>
        </p:nvSpPr>
        <p:spPr>
          <a:xfrm>
            <a:off x="683568" y="6237312"/>
            <a:ext cx="3744416" cy="307777"/>
          </a:xfrm>
          <a:prstGeom prst="rect">
            <a:avLst/>
          </a:prstGeom>
          <a:noFill/>
        </p:spPr>
        <p:txBody>
          <a:bodyPr wrap="square" rtlCol="0">
            <a:spAutoFit/>
          </a:bodyPr>
          <a:lstStyle/>
          <a:p>
            <a:pPr algn="ctr"/>
            <a:r>
              <a:rPr lang="pl-PL" sz="1400" dirty="0"/>
              <a:t>atóm helia-4, bez elektrónového obalu.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571500" y="925513"/>
            <a:ext cx="7999413" cy="5005387"/>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723900" y="538163"/>
            <a:ext cx="7694613" cy="5780087"/>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Nadpis 1"/>
          <p:cNvSpPr>
            <a:spLocks noGrp="1"/>
          </p:cNvSpPr>
          <p:nvPr>
            <p:ph type="title"/>
          </p:nvPr>
        </p:nvSpPr>
        <p:spPr/>
        <p:txBody>
          <a:bodyPr/>
          <a:lstStyle/>
          <a:p>
            <a:r>
              <a:rPr lang="sk-SK" altLang="sk-SK" sz="3600" b="1" dirty="0">
                <a:solidFill>
                  <a:srgbClr val="FF0000"/>
                </a:solidFill>
              </a:rPr>
              <a:t>Rádioaktivita 5</a:t>
            </a:r>
            <a:br>
              <a:rPr lang="sk-SK" altLang="sk-SK" sz="3600" b="1" dirty="0">
                <a:solidFill>
                  <a:srgbClr val="FF0000"/>
                </a:solidFill>
              </a:rPr>
            </a:br>
            <a:r>
              <a:rPr lang="sk-SK" altLang="sk-SK" sz="3200" b="1" dirty="0">
                <a:solidFill>
                  <a:srgbClr val="FF0000"/>
                </a:solidFill>
              </a:rPr>
              <a:t>beta </a:t>
            </a:r>
            <a:r>
              <a:rPr lang="sk-SK" altLang="sk-SK" sz="3200" b="1" dirty="0" err="1">
                <a:solidFill>
                  <a:srgbClr val="FF0000"/>
                </a:solidFill>
              </a:rPr>
              <a:t>rozpad,premena</a:t>
            </a:r>
            <a:endParaRPr lang="sk-SK" altLang="sk-SK" sz="3200" b="1" dirty="0">
              <a:solidFill>
                <a:srgbClr val="FF0000"/>
              </a:solidFill>
            </a:endParaRPr>
          </a:p>
        </p:txBody>
      </p:sp>
      <p:pic>
        <p:nvPicPr>
          <p:cNvPr id="18435" name="Picture 2"/>
          <p:cNvPicPr>
            <a:picLocks noGrp="1" noChangeAspect="1" noChangeArrowheads="1"/>
          </p:cNvPicPr>
          <p:nvPr>
            <p:ph idx="1"/>
          </p:nvPr>
        </p:nvPicPr>
        <p:blipFill>
          <a:blip r:embed="rId2" cstate="print"/>
          <a:srcRect/>
          <a:stretch>
            <a:fillRect/>
          </a:stretch>
        </p:blipFill>
        <p:spPr>
          <a:xfrm>
            <a:off x="576262" y="1844675"/>
            <a:ext cx="3240088" cy="2232025"/>
          </a:xfrm>
          <a:noFill/>
        </p:spPr>
      </p:pic>
      <p:sp>
        <p:nvSpPr>
          <p:cNvPr id="18436" name="Obdĺžnik 3"/>
          <p:cNvSpPr>
            <a:spLocks noChangeArrowheads="1"/>
          </p:cNvSpPr>
          <p:nvPr/>
        </p:nvSpPr>
        <p:spPr bwMode="auto">
          <a:xfrm>
            <a:off x="4067175" y="1844675"/>
            <a:ext cx="4826000" cy="923925"/>
          </a:xfrm>
          <a:prstGeom prst="rect">
            <a:avLst/>
          </a:prstGeom>
          <a:noFill/>
          <a:ln w="9525">
            <a:noFill/>
            <a:miter lim="800000"/>
            <a:headEnd/>
            <a:tailEnd/>
          </a:ln>
        </p:spPr>
        <p:txBody>
          <a:bodyPr>
            <a:spAutoFit/>
          </a:bodyPr>
          <a:lstStyle/>
          <a:p>
            <a:pPr marL="285750" indent="-285750">
              <a:buFont typeface="Wingdings" panose="05000000000000000000" pitchFamily="2" charset="2"/>
              <a:buChar char="q"/>
            </a:pPr>
            <a:r>
              <a:rPr lang="sk-SK" altLang="sk-SK" b="1" dirty="0">
                <a:solidFill>
                  <a:srgbClr val="FF0000"/>
                </a:solidFill>
              </a:rPr>
              <a:t>Beta mínus rozpad </a:t>
            </a:r>
          </a:p>
          <a:p>
            <a:pPr marL="285750" indent="-285750">
              <a:buFont typeface="Wingdings" pitchFamily="2" charset="2"/>
              <a:buChar char="§"/>
            </a:pPr>
            <a:r>
              <a:rPr lang="sk-SK" altLang="sk-SK" dirty="0"/>
              <a:t>jadrový neutrón sa mení na protón, jadro emituje elektrón a </a:t>
            </a:r>
            <a:r>
              <a:rPr lang="sk-SK" altLang="sk-SK" dirty="0" err="1"/>
              <a:t>antineutríno</a:t>
            </a:r>
            <a:endParaRPr lang="sk-SK" altLang="sk-SK" dirty="0"/>
          </a:p>
        </p:txBody>
      </p:sp>
      <p:pic>
        <p:nvPicPr>
          <p:cNvPr id="18437" name="Picture 3"/>
          <p:cNvPicPr>
            <a:picLocks noChangeAspect="1" noChangeArrowheads="1"/>
          </p:cNvPicPr>
          <p:nvPr/>
        </p:nvPicPr>
        <p:blipFill>
          <a:blip r:embed="rId3" cstate="print"/>
          <a:srcRect/>
          <a:stretch>
            <a:fillRect/>
          </a:stretch>
        </p:blipFill>
        <p:spPr bwMode="auto">
          <a:xfrm>
            <a:off x="4067175" y="2997200"/>
            <a:ext cx="5076825" cy="936625"/>
          </a:xfrm>
          <a:prstGeom prst="rect">
            <a:avLst/>
          </a:prstGeom>
          <a:noFill/>
          <a:ln w="9525">
            <a:noFill/>
            <a:miter lim="800000"/>
            <a:headEnd/>
            <a:tailEnd/>
          </a:ln>
          <a:effectLst/>
        </p:spPr>
      </p:pic>
      <p:pic>
        <p:nvPicPr>
          <p:cNvPr id="18438" name="Picture 4"/>
          <p:cNvPicPr>
            <a:picLocks noChangeAspect="1" noChangeArrowheads="1"/>
          </p:cNvPicPr>
          <p:nvPr/>
        </p:nvPicPr>
        <p:blipFill>
          <a:blip r:embed="rId4" cstate="print"/>
          <a:srcRect/>
          <a:stretch>
            <a:fillRect/>
          </a:stretch>
        </p:blipFill>
        <p:spPr bwMode="auto">
          <a:xfrm>
            <a:off x="360363" y="4511947"/>
            <a:ext cx="3455987" cy="2157413"/>
          </a:xfrm>
          <a:prstGeom prst="rect">
            <a:avLst/>
          </a:prstGeom>
          <a:noFill/>
          <a:ln w="9525">
            <a:noFill/>
            <a:miter lim="800000"/>
            <a:headEnd/>
            <a:tailEnd/>
          </a:ln>
          <a:effectLst/>
        </p:spPr>
      </p:pic>
      <p:sp>
        <p:nvSpPr>
          <p:cNvPr id="18439" name="Obdĺžnik 4"/>
          <p:cNvSpPr>
            <a:spLocks noChangeArrowheads="1"/>
          </p:cNvSpPr>
          <p:nvPr/>
        </p:nvSpPr>
        <p:spPr bwMode="auto">
          <a:xfrm>
            <a:off x="4067175" y="4833938"/>
            <a:ext cx="5076825" cy="923925"/>
          </a:xfrm>
          <a:prstGeom prst="rect">
            <a:avLst/>
          </a:prstGeom>
          <a:noFill/>
          <a:ln w="9525">
            <a:noFill/>
            <a:miter lim="800000"/>
            <a:headEnd/>
            <a:tailEnd/>
          </a:ln>
        </p:spPr>
        <p:txBody>
          <a:bodyPr>
            <a:spAutoFit/>
          </a:bodyPr>
          <a:lstStyle/>
          <a:p>
            <a:pPr marL="285750" indent="-285750">
              <a:buFont typeface="Wingdings" panose="05000000000000000000" pitchFamily="2" charset="2"/>
              <a:buChar char="q"/>
            </a:pPr>
            <a:r>
              <a:rPr lang="sk-SK" altLang="sk-SK" b="1" dirty="0">
                <a:solidFill>
                  <a:srgbClr val="FF0000"/>
                </a:solidFill>
              </a:rPr>
              <a:t>Beta plus rozpad </a:t>
            </a:r>
          </a:p>
          <a:p>
            <a:pPr marL="285750" indent="-285750">
              <a:buFont typeface="Wingdings" pitchFamily="2" charset="2"/>
              <a:buChar char="§"/>
            </a:pPr>
            <a:r>
              <a:rPr lang="sk-SK" altLang="sk-SK" dirty="0"/>
              <a:t>jadro emituje pozitrón a </a:t>
            </a:r>
            <a:r>
              <a:rPr lang="sk-SK" altLang="sk-SK" dirty="0" err="1"/>
              <a:t>neutríno</a:t>
            </a:r>
            <a:r>
              <a:rPr lang="sk-SK" altLang="sk-SK" dirty="0"/>
              <a:t>, jadrový protón sa mení na neutrón</a:t>
            </a:r>
          </a:p>
        </p:txBody>
      </p:sp>
      <p:pic>
        <p:nvPicPr>
          <p:cNvPr id="18440" name="Picture 5"/>
          <p:cNvPicPr>
            <a:picLocks noChangeAspect="1" noChangeArrowheads="1"/>
          </p:cNvPicPr>
          <p:nvPr/>
        </p:nvPicPr>
        <p:blipFill>
          <a:blip r:embed="rId5" cstate="print"/>
          <a:srcRect/>
          <a:stretch>
            <a:fillRect/>
          </a:stretch>
        </p:blipFill>
        <p:spPr bwMode="auto">
          <a:xfrm>
            <a:off x="4067175" y="5780088"/>
            <a:ext cx="5076825" cy="790575"/>
          </a:xfrm>
          <a:prstGeom prst="rect">
            <a:avLst/>
          </a:prstGeom>
          <a:noFill/>
          <a:ln w="9525">
            <a:noFill/>
            <a:miter lim="800000"/>
            <a:headEnd/>
            <a:tailEnd/>
          </a:ln>
          <a:effectLst/>
        </p:spPr>
      </p:pic>
      <p:sp>
        <p:nvSpPr>
          <p:cNvPr id="9" name="Obdĺžnik 8"/>
          <p:cNvSpPr/>
          <p:nvPr/>
        </p:nvSpPr>
        <p:spPr>
          <a:xfrm>
            <a:off x="4572000" y="1340768"/>
            <a:ext cx="4572000" cy="307777"/>
          </a:xfrm>
          <a:prstGeom prst="rect">
            <a:avLst/>
          </a:prstGeom>
        </p:spPr>
        <p:txBody>
          <a:bodyPr wrap="square">
            <a:spAutoFit/>
          </a:bodyPr>
          <a:lstStyle/>
          <a:p>
            <a:r>
              <a:rPr lang="sk-SK" sz="1400" b="1" dirty="0"/>
              <a:t>Objaviteľ :Ernest </a:t>
            </a:r>
            <a:r>
              <a:rPr lang="sk-SK" sz="1400" b="1" dirty="0" err="1"/>
              <a:t>Rutherford</a:t>
            </a:r>
            <a:r>
              <a:rPr lang="sk-SK" sz="1400" b="1" dirty="0"/>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Nadpis 1"/>
          <p:cNvSpPr>
            <a:spLocks noGrp="1"/>
          </p:cNvSpPr>
          <p:nvPr>
            <p:ph type="title"/>
          </p:nvPr>
        </p:nvSpPr>
        <p:spPr/>
        <p:txBody>
          <a:bodyPr/>
          <a:lstStyle/>
          <a:p>
            <a:r>
              <a:rPr lang="sk-SK" altLang="sk-SK" sz="3600" b="1" dirty="0">
                <a:solidFill>
                  <a:srgbClr val="FF0000"/>
                </a:solidFill>
              </a:rPr>
              <a:t>Rádioaktivita 6</a:t>
            </a:r>
            <a:br>
              <a:rPr lang="sk-SK" altLang="sk-SK" sz="3600" b="1" dirty="0">
                <a:solidFill>
                  <a:srgbClr val="FF0000"/>
                </a:solidFill>
              </a:rPr>
            </a:br>
            <a:r>
              <a:rPr lang="sk-SK" altLang="sk-SK" sz="3200" b="1" dirty="0">
                <a:solidFill>
                  <a:srgbClr val="FF0000"/>
                </a:solidFill>
              </a:rPr>
              <a:t>beta </a:t>
            </a:r>
            <a:r>
              <a:rPr lang="sk-SK" altLang="sk-SK" sz="3200" b="1" dirty="0" err="1">
                <a:solidFill>
                  <a:srgbClr val="FF0000"/>
                </a:solidFill>
              </a:rPr>
              <a:t>častica,charakteristika</a:t>
            </a:r>
            <a:endParaRPr lang="sk-SK" altLang="sk-SK" sz="3200" b="1" dirty="0">
              <a:solidFill>
                <a:srgbClr val="FF0000"/>
              </a:solidFill>
            </a:endParaRPr>
          </a:p>
        </p:txBody>
      </p:sp>
      <p:sp>
        <p:nvSpPr>
          <p:cNvPr id="19459" name="Zástupný symbol obsahu 2"/>
          <p:cNvSpPr>
            <a:spLocks noGrp="1"/>
          </p:cNvSpPr>
          <p:nvPr>
            <p:ph idx="1"/>
          </p:nvPr>
        </p:nvSpPr>
        <p:spPr>
          <a:xfrm>
            <a:off x="5364163" y="1600200"/>
            <a:ext cx="3322637" cy="4525963"/>
          </a:xfrm>
        </p:spPr>
        <p:txBody>
          <a:bodyPr/>
          <a:lstStyle/>
          <a:p>
            <a:pPr eaLnBrk="1" hangingPunct="1">
              <a:spcBef>
                <a:spcPct val="0"/>
              </a:spcBef>
              <a:buFont typeface="Wingdings" panose="05000000000000000000" pitchFamily="2" charset="2"/>
              <a:buChar char="q"/>
              <a:defRPr/>
            </a:pPr>
            <a:r>
              <a:rPr lang="sk-SK" altLang="sk-SK" sz="2000" dirty="0"/>
              <a:t>elektrický náboj : -</a:t>
            </a:r>
            <a:r>
              <a:rPr lang="sk-SK" altLang="sk-SK" sz="2000" b="1" dirty="0"/>
              <a:t>1</a:t>
            </a:r>
            <a:endParaRPr lang="en-US" altLang="sk-SK" sz="2000" b="1" dirty="0"/>
          </a:p>
          <a:p>
            <a:pPr eaLnBrk="1" hangingPunct="1">
              <a:spcBef>
                <a:spcPct val="0"/>
              </a:spcBef>
              <a:buFont typeface="Wingdings" panose="05000000000000000000" pitchFamily="2" charset="2"/>
              <a:buChar char="q"/>
              <a:defRPr/>
            </a:pPr>
            <a:r>
              <a:rPr lang="sk-SK" altLang="sk-SK" sz="2000" dirty="0"/>
              <a:t>hmotnosť cca </a:t>
            </a:r>
            <a:r>
              <a:rPr lang="sk-SK" altLang="sk-SK" sz="2000" b="1" dirty="0"/>
              <a:t>1/2000</a:t>
            </a:r>
            <a:endParaRPr lang="en-US" altLang="sk-SK" sz="2000" b="1" dirty="0"/>
          </a:p>
          <a:p>
            <a:pPr eaLnBrk="1" hangingPunct="1">
              <a:spcBef>
                <a:spcPct val="0"/>
              </a:spcBef>
              <a:buFont typeface="Wingdings" pitchFamily="2" charset="2"/>
              <a:buChar char="ü"/>
              <a:defRPr/>
            </a:pPr>
            <a:endParaRPr lang="en-US" altLang="sk-SK" sz="2000" b="1" dirty="0"/>
          </a:p>
          <a:p>
            <a:pPr eaLnBrk="1" hangingPunct="1">
              <a:spcBef>
                <a:spcPct val="0"/>
              </a:spcBef>
              <a:buFont typeface="Wingdings" panose="05000000000000000000" pitchFamily="2" charset="2"/>
              <a:buChar char="q"/>
              <a:defRPr/>
            </a:pPr>
            <a:r>
              <a:rPr lang="sk-SK" altLang="sk-SK" sz="2000" b="1" i="1" dirty="0">
                <a:solidFill>
                  <a:srgbClr val="FF0000"/>
                </a:solidFill>
              </a:rPr>
              <a:t>rýchle a ľahké</a:t>
            </a:r>
            <a:endParaRPr lang="en-US" altLang="sk-SK" sz="2000" b="1" i="1" dirty="0">
              <a:solidFill>
                <a:srgbClr val="FF0000"/>
              </a:solidFill>
            </a:endParaRPr>
          </a:p>
          <a:p>
            <a:pPr eaLnBrk="1" hangingPunct="1">
              <a:spcBef>
                <a:spcPct val="0"/>
              </a:spcBef>
              <a:buFont typeface="Wingdings" panose="05000000000000000000" pitchFamily="2" charset="2"/>
              <a:buChar char="q"/>
              <a:defRPr/>
            </a:pPr>
            <a:r>
              <a:rPr lang="sk-SK" altLang="sk-SK" sz="2000" b="1" i="1" dirty="0">
                <a:solidFill>
                  <a:srgbClr val="FF0000"/>
                </a:solidFill>
              </a:rPr>
              <a:t>stredná prenikavosť</a:t>
            </a:r>
            <a:endParaRPr lang="en-US" altLang="sk-SK" sz="2000" b="1" i="1" dirty="0">
              <a:solidFill>
                <a:srgbClr val="FF0000"/>
              </a:solidFill>
            </a:endParaRPr>
          </a:p>
          <a:p>
            <a:pPr eaLnBrk="1" hangingPunct="1">
              <a:spcBef>
                <a:spcPct val="0"/>
              </a:spcBef>
              <a:buFont typeface="Wingdings" pitchFamily="2" charset="2"/>
              <a:buChar char="ü"/>
              <a:defRPr/>
            </a:pPr>
            <a:endParaRPr lang="en-US" altLang="sk-SK" sz="2000" b="1" dirty="0">
              <a:solidFill>
                <a:srgbClr val="CC3300"/>
              </a:solidFill>
            </a:endParaRPr>
          </a:p>
          <a:p>
            <a:pPr eaLnBrk="1" hangingPunct="1">
              <a:spcBef>
                <a:spcPct val="0"/>
              </a:spcBef>
              <a:buFont typeface="Wingdings" pitchFamily="2" charset="2"/>
              <a:buChar char="ü"/>
              <a:defRPr/>
            </a:pPr>
            <a:r>
              <a:rPr lang="sk-SK" altLang="sk-SK" sz="2000" b="1" dirty="0"/>
              <a:t>ionizujú</a:t>
            </a:r>
            <a:r>
              <a:rPr lang="sk-SK" altLang="sk-SK" sz="2000" dirty="0"/>
              <a:t> menej než alfa častice</a:t>
            </a:r>
          </a:p>
          <a:p>
            <a:pPr eaLnBrk="1" hangingPunct="1">
              <a:spcBef>
                <a:spcPct val="0"/>
              </a:spcBef>
              <a:buFont typeface="Wingdings" pitchFamily="2" charset="2"/>
              <a:buChar char="ü"/>
              <a:defRPr/>
            </a:pPr>
            <a:endParaRPr lang="en-US" altLang="sk-SK" sz="2000" dirty="0"/>
          </a:p>
          <a:p>
            <a:pPr eaLnBrk="1" hangingPunct="1">
              <a:spcBef>
                <a:spcPct val="0"/>
              </a:spcBef>
              <a:buFont typeface="Wingdings" pitchFamily="2" charset="2"/>
              <a:buChar char="ü"/>
              <a:defRPr/>
            </a:pPr>
            <a:r>
              <a:rPr lang="sk-SK" altLang="sk-SK" sz="2000" dirty="0"/>
              <a:t>produkcia </a:t>
            </a:r>
            <a:r>
              <a:rPr lang="sk-SK" altLang="sk-SK" sz="2000" b="1" dirty="0"/>
              <a:t>brzdného </a:t>
            </a:r>
            <a:r>
              <a:rPr lang="sk-SK" altLang="sk-SK" sz="2000" b="1" dirty="0" err="1"/>
              <a:t>rtg</a:t>
            </a:r>
            <a:endParaRPr lang="sk-SK" altLang="sk-SK" sz="2000" b="1" dirty="0"/>
          </a:p>
          <a:p>
            <a:pPr marL="0" indent="0">
              <a:buFontTx/>
              <a:buNone/>
              <a:defRPr/>
            </a:pPr>
            <a:r>
              <a:rPr lang="sk-SK" altLang="sk-SK" sz="2000" dirty="0"/>
              <a:t>     žiarenia</a:t>
            </a:r>
          </a:p>
        </p:txBody>
      </p:sp>
      <p:pic>
        <p:nvPicPr>
          <p:cNvPr id="19460" name="Picture 4" descr="Beta particle"/>
          <p:cNvPicPr>
            <a:picLocks noChangeAspect="1" noChangeArrowheads="1"/>
          </p:cNvPicPr>
          <p:nvPr/>
        </p:nvPicPr>
        <p:blipFill>
          <a:blip r:embed="rId2" r:link="rId3" cstate="print"/>
          <a:srcRect/>
          <a:stretch>
            <a:fillRect/>
          </a:stretch>
        </p:blipFill>
        <p:spPr bwMode="auto">
          <a:xfrm>
            <a:off x="1043608" y="1417638"/>
            <a:ext cx="3425825" cy="5256212"/>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685800" y="333375"/>
            <a:ext cx="7772400" cy="599757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adpis 1"/>
          <p:cNvSpPr>
            <a:spLocks noGrp="1"/>
          </p:cNvSpPr>
          <p:nvPr>
            <p:ph type="title"/>
          </p:nvPr>
        </p:nvSpPr>
        <p:spPr/>
        <p:txBody>
          <a:bodyPr/>
          <a:lstStyle/>
          <a:p>
            <a:r>
              <a:rPr lang="sk-SK" altLang="sk-SK" sz="3600" b="1" dirty="0">
                <a:solidFill>
                  <a:srgbClr val="FF0000"/>
                </a:solidFill>
              </a:rPr>
              <a:t>Rádioaktivita 7</a:t>
            </a:r>
            <a:br>
              <a:rPr lang="sk-SK" altLang="sk-SK" sz="3600" b="1" dirty="0">
                <a:solidFill>
                  <a:srgbClr val="FF0000"/>
                </a:solidFill>
              </a:rPr>
            </a:br>
            <a:r>
              <a:rPr lang="sk-SK" altLang="sk-SK" sz="3200" b="1" dirty="0">
                <a:solidFill>
                  <a:srgbClr val="FF0000"/>
                </a:solidFill>
              </a:rPr>
              <a:t>gama a röntgenové</a:t>
            </a:r>
            <a:r>
              <a:rPr lang="sk-SK" altLang="sk-SK" sz="3200" dirty="0">
                <a:solidFill>
                  <a:srgbClr val="FF0000"/>
                </a:solidFill>
              </a:rPr>
              <a:t> </a:t>
            </a:r>
            <a:r>
              <a:rPr lang="sk-SK" altLang="sk-SK" sz="3200" b="1" dirty="0">
                <a:solidFill>
                  <a:srgbClr val="FF0000"/>
                </a:solidFill>
              </a:rPr>
              <a:t>žiarenie</a:t>
            </a:r>
          </a:p>
        </p:txBody>
      </p:sp>
      <p:sp>
        <p:nvSpPr>
          <p:cNvPr id="22531" name="Zástupný symbol obsahu 2"/>
          <p:cNvSpPr>
            <a:spLocks noGrp="1"/>
          </p:cNvSpPr>
          <p:nvPr>
            <p:ph idx="1"/>
          </p:nvPr>
        </p:nvSpPr>
        <p:spPr>
          <a:xfrm>
            <a:off x="468313" y="1679575"/>
            <a:ext cx="8229600" cy="4525963"/>
          </a:xfrm>
        </p:spPr>
        <p:txBody>
          <a:bodyPr/>
          <a:lstStyle/>
          <a:p>
            <a:pPr>
              <a:buFont typeface="Wingdings" panose="05000000000000000000" pitchFamily="2" charset="2"/>
              <a:buChar char="q"/>
            </a:pPr>
            <a:r>
              <a:rPr lang="sk-SK" altLang="sk-SK" sz="2000" b="1" i="1" dirty="0">
                <a:solidFill>
                  <a:srgbClr val="FF0000"/>
                </a:solidFill>
              </a:rPr>
              <a:t>je často definované ako </a:t>
            </a:r>
            <a:r>
              <a:rPr lang="sk-SK" altLang="sk-SK" sz="2000" b="1" i="1" dirty="0">
                <a:solidFill>
                  <a:srgbClr val="FF0000"/>
                </a:solidFill>
                <a:hlinkClick r:id="rId2" tooltip="Žiarenie">
                  <a:extLst>
                    <a:ext uri="{A12FA001-AC4F-418D-AE19-62706E023703}">
                      <ahyp:hlinkClr xmlns:ahyp="http://schemas.microsoft.com/office/drawing/2018/hyperlinkcolor" val="tx"/>
                    </a:ext>
                  </a:extLst>
                </a:hlinkClick>
              </a:rPr>
              <a:t>žiarenie</a:t>
            </a:r>
            <a:r>
              <a:rPr lang="sk-SK" altLang="sk-SK" sz="2000" b="1" i="1" dirty="0">
                <a:solidFill>
                  <a:srgbClr val="FF0000"/>
                </a:solidFill>
              </a:rPr>
              <a:t> s </a:t>
            </a:r>
            <a:r>
              <a:rPr lang="sk-SK" altLang="sk-SK" sz="2000" b="1" i="1" dirty="0">
                <a:solidFill>
                  <a:srgbClr val="FF0000"/>
                </a:solidFill>
                <a:hlinkClick r:id="rId3" tooltip="Energia">
                  <a:extLst>
                    <a:ext uri="{A12FA001-AC4F-418D-AE19-62706E023703}">
                      <ahyp:hlinkClr xmlns:ahyp="http://schemas.microsoft.com/office/drawing/2018/hyperlinkcolor" val="tx"/>
                    </a:ext>
                  </a:extLst>
                </a:hlinkClick>
              </a:rPr>
              <a:t>energiou</a:t>
            </a:r>
            <a:r>
              <a:rPr lang="sk-SK" altLang="sk-SK" sz="2000" b="1" i="1" dirty="0">
                <a:solidFill>
                  <a:srgbClr val="FF0000"/>
                </a:solidFill>
              </a:rPr>
              <a:t> </a:t>
            </a:r>
            <a:r>
              <a:rPr lang="sk-SK" altLang="sk-SK" sz="2000" b="1" i="1" dirty="0">
                <a:solidFill>
                  <a:srgbClr val="FF0000"/>
                </a:solidFill>
                <a:hlinkClick r:id="rId4" tooltip="Fotón">
                  <a:extLst>
                    <a:ext uri="{A12FA001-AC4F-418D-AE19-62706E023703}">
                      <ahyp:hlinkClr xmlns:ahyp="http://schemas.microsoft.com/office/drawing/2018/hyperlinkcolor" val="tx"/>
                    </a:ext>
                  </a:extLst>
                </a:hlinkClick>
              </a:rPr>
              <a:t>fotónov</a:t>
            </a:r>
            <a:r>
              <a:rPr lang="sk-SK" altLang="sk-SK" sz="2000" b="1" i="1" dirty="0">
                <a:solidFill>
                  <a:srgbClr val="FF0000"/>
                </a:solidFill>
              </a:rPr>
              <a:t> nad 10 </a:t>
            </a:r>
            <a:r>
              <a:rPr lang="sk-SK" altLang="sk-SK" sz="2000" b="1" i="1" dirty="0" err="1">
                <a:solidFill>
                  <a:srgbClr val="FF0000"/>
                </a:solidFill>
                <a:hlinkClick r:id="rId5" tooltip="Elektrónvolt">
                  <a:extLst>
                    <a:ext uri="{A12FA001-AC4F-418D-AE19-62706E023703}">
                      <ahyp:hlinkClr xmlns:ahyp="http://schemas.microsoft.com/office/drawing/2018/hyperlinkcolor" val="tx"/>
                    </a:ext>
                  </a:extLst>
                </a:hlinkClick>
              </a:rPr>
              <a:t>keV</a:t>
            </a:r>
            <a:r>
              <a:rPr lang="sk-SK" altLang="sk-SK" sz="2000" b="1" i="1" dirty="0">
                <a:solidFill>
                  <a:srgbClr val="FF0000"/>
                </a:solidFill>
              </a:rPr>
              <a:t>, čo zodpovedá </a:t>
            </a:r>
            <a:r>
              <a:rPr lang="sk-SK" altLang="sk-SK" sz="2000" b="1" i="1" dirty="0">
                <a:solidFill>
                  <a:srgbClr val="FF0000"/>
                </a:solidFill>
                <a:hlinkClick r:id="rId6" tooltip="Frekvencia">
                  <a:extLst>
                    <a:ext uri="{A12FA001-AC4F-418D-AE19-62706E023703}">
                      <ahyp:hlinkClr xmlns:ahyp="http://schemas.microsoft.com/office/drawing/2018/hyperlinkcolor" val="tx"/>
                    </a:ext>
                  </a:extLst>
                </a:hlinkClick>
              </a:rPr>
              <a:t>frekvenciám</a:t>
            </a:r>
            <a:r>
              <a:rPr lang="sk-SK" altLang="sk-SK" sz="2000" b="1" i="1" dirty="0">
                <a:solidFill>
                  <a:srgbClr val="FF0000"/>
                </a:solidFill>
              </a:rPr>
              <a:t> nad 2,42 </a:t>
            </a:r>
            <a:r>
              <a:rPr lang="sk-SK" altLang="sk-SK" sz="2000" b="1" i="1" dirty="0" err="1">
                <a:solidFill>
                  <a:srgbClr val="FF0000"/>
                </a:solidFill>
              </a:rPr>
              <a:t>EHz</a:t>
            </a:r>
            <a:r>
              <a:rPr lang="sk-SK" altLang="sk-SK" sz="2000" b="1" i="1" dirty="0">
                <a:solidFill>
                  <a:srgbClr val="FF0000"/>
                </a:solidFill>
              </a:rPr>
              <a:t>, resp. </a:t>
            </a:r>
            <a:r>
              <a:rPr lang="sk-SK" altLang="sk-SK" sz="2000" b="1" i="1" dirty="0">
                <a:solidFill>
                  <a:srgbClr val="FF0000"/>
                </a:solidFill>
                <a:hlinkClick r:id="rId7" tooltip="Vlnová dĺžka">
                  <a:extLst>
                    <a:ext uri="{A12FA001-AC4F-418D-AE19-62706E023703}">
                      <ahyp:hlinkClr xmlns:ahyp="http://schemas.microsoft.com/office/drawing/2018/hyperlinkcolor" val="tx"/>
                    </a:ext>
                  </a:extLst>
                </a:hlinkClick>
              </a:rPr>
              <a:t>vlnovej dĺžke</a:t>
            </a:r>
            <a:r>
              <a:rPr lang="sk-SK" altLang="sk-SK" sz="2000" b="1" i="1" dirty="0">
                <a:solidFill>
                  <a:srgbClr val="FF0000"/>
                </a:solidFill>
              </a:rPr>
              <a:t> kratšej ako 124 </a:t>
            </a:r>
            <a:r>
              <a:rPr lang="sk-SK" altLang="sk-SK" sz="2000" b="1" i="1" dirty="0" err="1">
                <a:solidFill>
                  <a:srgbClr val="FF0000"/>
                </a:solidFill>
              </a:rPr>
              <a:t>pm</a:t>
            </a:r>
            <a:r>
              <a:rPr lang="sk-SK" altLang="sk-SK" sz="2000" b="1" i="1" dirty="0">
                <a:solidFill>
                  <a:srgbClr val="FF0000"/>
                </a:solidFill>
              </a:rPr>
              <a:t>, do tohto </a:t>
            </a:r>
            <a:r>
              <a:rPr lang="sk-SK" altLang="sk-SK" sz="2000" b="1" i="1" dirty="0">
                <a:solidFill>
                  <a:srgbClr val="FF0000"/>
                </a:solidFill>
                <a:hlinkClick r:id="rId8" tooltip="Elektromagnetické spektrum">
                  <a:extLst>
                    <a:ext uri="{A12FA001-AC4F-418D-AE19-62706E023703}">
                      <ahyp:hlinkClr xmlns:ahyp="http://schemas.microsoft.com/office/drawing/2018/hyperlinkcolor" val="tx"/>
                    </a:ext>
                  </a:extLst>
                </a:hlinkClick>
              </a:rPr>
              <a:t>spektra</a:t>
            </a:r>
            <a:r>
              <a:rPr lang="sk-SK" altLang="sk-SK" sz="2000" b="1" i="1" dirty="0">
                <a:solidFill>
                  <a:srgbClr val="FF0000"/>
                </a:solidFill>
              </a:rPr>
              <a:t> patrí aj </a:t>
            </a:r>
            <a:r>
              <a:rPr lang="sk-SK" altLang="sk-SK" sz="2000" b="1" i="1" dirty="0">
                <a:solidFill>
                  <a:srgbClr val="FF0000"/>
                </a:solidFill>
                <a:hlinkClick r:id="rId9" tooltip="Röntgenové žiarenie">
                  <a:extLst>
                    <a:ext uri="{A12FA001-AC4F-418D-AE19-62706E023703}">
                      <ahyp:hlinkClr xmlns:ahyp="http://schemas.microsoft.com/office/drawing/2018/hyperlinkcolor" val="tx"/>
                    </a:ext>
                  </a:extLst>
                </a:hlinkClick>
              </a:rPr>
              <a:t>röntgenové žiarenie</a:t>
            </a:r>
            <a:r>
              <a:rPr lang="sk-SK" altLang="sk-SK" sz="2000" b="1" i="1" dirty="0">
                <a:solidFill>
                  <a:srgbClr val="FF0000"/>
                </a:solidFill>
              </a:rPr>
              <a:t>. </a:t>
            </a:r>
          </a:p>
          <a:p>
            <a:pPr>
              <a:buFont typeface="Wingdings" pitchFamily="2" charset="2"/>
              <a:buChar char="ü"/>
            </a:pPr>
            <a:r>
              <a:rPr lang="sk-SK" altLang="sk-SK" sz="1400" b="1" i="1" dirty="0">
                <a:solidFill>
                  <a:srgbClr val="FF0000"/>
                </a:solidFill>
              </a:rPr>
              <a:t>fyzikálny rozdiel medzi gama žiarením a röntgenovým žiarením nejestvuje, žiarenia sa líšia len svojim zdrojom</a:t>
            </a:r>
          </a:p>
          <a:p>
            <a:endParaRPr lang="sk-SK" altLang="sk-SK" sz="2000" dirty="0"/>
          </a:p>
        </p:txBody>
      </p:sp>
      <p:sp>
        <p:nvSpPr>
          <p:cNvPr id="5" name="BlokTextu 4"/>
          <p:cNvSpPr txBox="1"/>
          <p:nvPr/>
        </p:nvSpPr>
        <p:spPr>
          <a:xfrm>
            <a:off x="2916238" y="3767138"/>
            <a:ext cx="400050" cy="254000"/>
          </a:xfrm>
          <a:prstGeom prst="rect">
            <a:avLst/>
          </a:prstGeom>
          <a:noFill/>
        </p:spPr>
        <p:txBody>
          <a:bodyPr>
            <a:spAutoFit/>
          </a:bodyPr>
          <a:lstStyle/>
          <a:p>
            <a:pPr>
              <a:defRPr/>
            </a:pPr>
            <a:r>
              <a:rPr lang="sk-SK" sz="1050" dirty="0">
                <a:latin typeface="Arial" pitchFamily="34" charset="0"/>
                <a:cs typeface="+mn-cs"/>
              </a:rPr>
              <a:t>  </a:t>
            </a:r>
          </a:p>
        </p:txBody>
      </p:sp>
      <p:sp>
        <p:nvSpPr>
          <p:cNvPr id="10" name="Obdĺžnik 9"/>
          <p:cNvSpPr/>
          <p:nvPr/>
        </p:nvSpPr>
        <p:spPr>
          <a:xfrm>
            <a:off x="611560" y="3428999"/>
            <a:ext cx="8352928" cy="3077766"/>
          </a:xfrm>
          <a:prstGeom prst="rect">
            <a:avLst/>
          </a:prstGeom>
        </p:spPr>
        <p:txBody>
          <a:bodyPr wrap="square">
            <a:spAutoFit/>
          </a:bodyPr>
          <a:lstStyle/>
          <a:p>
            <a:pPr marL="285750" indent="-285750">
              <a:buFont typeface="Wingdings" panose="05000000000000000000" pitchFamily="2" charset="2"/>
              <a:buChar char="§"/>
            </a:pPr>
            <a:r>
              <a:rPr lang="sk-SK" dirty="0"/>
              <a:t>   </a:t>
            </a:r>
            <a:r>
              <a:rPr lang="sk-SK" sz="1600" i="1" dirty="0"/>
              <a:t>žiarenie gama objavil francúzsky chemik a fyzik </a:t>
            </a:r>
            <a:r>
              <a:rPr lang="sk-SK" sz="1600" i="1" dirty="0">
                <a:hlinkClick r:id="rId10" tooltip="Paul Ulrich Villard"/>
              </a:rPr>
              <a:t>Paul </a:t>
            </a:r>
            <a:r>
              <a:rPr lang="sk-SK" sz="1600" i="1" dirty="0" err="1">
                <a:hlinkClick r:id="rId10" tooltip="Paul Ulrich Villard"/>
              </a:rPr>
              <a:t>Ulrich</a:t>
            </a:r>
            <a:r>
              <a:rPr lang="sk-SK" sz="1600" i="1" dirty="0">
                <a:hlinkClick r:id="rId10" tooltip="Paul Ulrich Villard"/>
              </a:rPr>
              <a:t> </a:t>
            </a:r>
            <a:r>
              <a:rPr lang="sk-SK" sz="1600" i="1" dirty="0" err="1">
                <a:hlinkClick r:id="rId10" tooltip="Paul Ulrich Villard"/>
              </a:rPr>
              <a:t>Villard</a:t>
            </a:r>
            <a:r>
              <a:rPr lang="sk-SK" sz="1600" i="1" dirty="0"/>
              <a:t> v roku </a:t>
            </a:r>
            <a:r>
              <a:rPr lang="sk-SK" sz="1600" i="1" dirty="0">
                <a:hlinkClick r:id="rId11" tooltip="1900"/>
              </a:rPr>
              <a:t>1900</a:t>
            </a:r>
            <a:r>
              <a:rPr lang="sk-SK" sz="1600" i="1" dirty="0"/>
              <a:t>  pri štúdiu </a:t>
            </a:r>
            <a:r>
              <a:rPr lang="sk-SK" sz="1600" i="1" dirty="0">
                <a:hlinkClick r:id="rId12" tooltip="Urán (prvok)"/>
              </a:rPr>
              <a:t>uránu</a:t>
            </a:r>
            <a:endParaRPr lang="sk-SK" sz="1600" i="1" dirty="0"/>
          </a:p>
          <a:p>
            <a:pPr>
              <a:buFont typeface="Wingdings" pitchFamily="2" charset="2"/>
              <a:buChar char="ü"/>
            </a:pPr>
            <a:endParaRPr lang="sk-SK" sz="1600" i="1" dirty="0"/>
          </a:p>
          <a:p>
            <a:pPr marL="285750" indent="-285750">
              <a:buFont typeface="Wingdings" panose="05000000000000000000" pitchFamily="2" charset="2"/>
              <a:buChar char="§"/>
            </a:pPr>
            <a:r>
              <a:rPr lang="sk-SK" sz="1600" i="1" dirty="0"/>
              <a:t>britský fyzik </a:t>
            </a:r>
            <a:r>
              <a:rPr lang="sk-SK" sz="1600" i="1" dirty="0">
                <a:hlinkClick r:id="rId13" tooltip="William Henry Bragg"/>
              </a:rPr>
              <a:t>William </a:t>
            </a:r>
            <a:r>
              <a:rPr lang="sk-SK" sz="1600" i="1" dirty="0" err="1">
                <a:hlinkClick r:id="rId13" tooltip="William Henry Bragg"/>
              </a:rPr>
              <a:t>Bragg</a:t>
            </a:r>
            <a:r>
              <a:rPr lang="sk-SK" sz="1600" i="1" dirty="0"/>
              <a:t> v roku </a:t>
            </a:r>
            <a:r>
              <a:rPr lang="sk-SK" sz="1600" i="1" dirty="0">
                <a:hlinkClick r:id="rId14" tooltip="1910"/>
              </a:rPr>
              <a:t>1910</a:t>
            </a:r>
            <a:r>
              <a:rPr lang="sk-SK" sz="1600" i="1" dirty="0"/>
              <a:t> ukázal jeho vlnový charakter tým, že ionizuje plyn obdobne ako röntgenové žiarenie</a:t>
            </a:r>
          </a:p>
          <a:p>
            <a:pPr>
              <a:buFont typeface="Wingdings" pitchFamily="2" charset="2"/>
              <a:buChar char="ü"/>
            </a:pPr>
            <a:endParaRPr lang="sk-SK" sz="1600" i="1" dirty="0"/>
          </a:p>
          <a:p>
            <a:pPr marL="285750" indent="-285750">
              <a:buFont typeface="Wingdings" panose="05000000000000000000" pitchFamily="2" charset="2"/>
              <a:buChar char="§"/>
            </a:pPr>
            <a:r>
              <a:rPr lang="sk-SK" sz="1600" i="1" dirty="0">
                <a:hlinkClick r:id="rId15" tooltip="1914"/>
              </a:rPr>
              <a:t>1914</a:t>
            </a:r>
            <a:r>
              <a:rPr lang="sk-SK" sz="1600" i="1" dirty="0"/>
              <a:t> </a:t>
            </a:r>
            <a:r>
              <a:rPr lang="sk-SK" sz="1600" i="1" dirty="0">
                <a:hlinkClick r:id="rId16" tooltip="Ernest Rutherford"/>
              </a:rPr>
              <a:t>Ernest </a:t>
            </a:r>
            <a:r>
              <a:rPr lang="sk-SK" sz="1600" i="1" dirty="0" err="1">
                <a:hlinkClick r:id="rId16" tooltip="Ernest Rutherford"/>
              </a:rPr>
              <a:t>Rutherford</a:t>
            </a:r>
            <a:r>
              <a:rPr lang="sk-SK" sz="1600" i="1" dirty="0"/>
              <a:t> a </a:t>
            </a:r>
            <a:r>
              <a:rPr lang="sk-SK" sz="1600" i="1" dirty="0">
                <a:hlinkClick r:id="rId17" tooltip="Edward Andrade (stránka neexistuje)"/>
              </a:rPr>
              <a:t>Edward </a:t>
            </a:r>
            <a:r>
              <a:rPr lang="sk-SK" sz="1600" i="1" dirty="0" err="1">
                <a:hlinkClick r:id="rId17" tooltip="Edward Andrade (stránka neexistuje)"/>
              </a:rPr>
              <a:t>Andrade</a:t>
            </a:r>
            <a:r>
              <a:rPr lang="sk-SK" sz="1600" i="1" dirty="0"/>
              <a:t> dokázali zmeraním jeho vlnovej dĺžky pomocou </a:t>
            </a:r>
            <a:r>
              <a:rPr lang="sk-SK" sz="1600" i="1" dirty="0">
                <a:hlinkClick r:id="rId18" tooltip="Röntgen"/>
              </a:rPr>
              <a:t>röntgenovej</a:t>
            </a:r>
            <a:r>
              <a:rPr lang="sk-SK" sz="1600" i="1" dirty="0"/>
              <a:t> </a:t>
            </a:r>
            <a:r>
              <a:rPr lang="sk-SK" sz="1600" i="1" dirty="0">
                <a:hlinkClick r:id="rId19" tooltip="Kryštalografia"/>
              </a:rPr>
              <a:t>kryštalografie</a:t>
            </a:r>
            <a:endParaRPr lang="sk-SK" sz="1600" i="1" dirty="0"/>
          </a:p>
          <a:p>
            <a:r>
              <a:rPr lang="sk-SK" sz="1600" i="1" dirty="0"/>
              <a:t> </a:t>
            </a:r>
          </a:p>
          <a:p>
            <a:pPr marL="285750" indent="-285750">
              <a:buFont typeface="Wingdings" panose="05000000000000000000" pitchFamily="2" charset="2"/>
              <a:buChar char="§"/>
            </a:pPr>
            <a:r>
              <a:rPr lang="sk-SK" sz="1600" i="1" dirty="0"/>
              <a:t>pomenovanie „žiarenie gama“ zaviedol </a:t>
            </a:r>
            <a:r>
              <a:rPr lang="sk-SK" sz="1600" i="1" dirty="0">
                <a:hlinkClick r:id="rId16" tooltip="Ernest Rutherford"/>
              </a:rPr>
              <a:t>Ernest </a:t>
            </a:r>
            <a:r>
              <a:rPr lang="sk-SK" sz="1600" i="1" dirty="0" err="1">
                <a:hlinkClick r:id="rId16" tooltip="Ernest Rutherford"/>
              </a:rPr>
              <a:t>Rutherford</a:t>
            </a:r>
            <a:r>
              <a:rPr lang="sk-SK" sz="1600" i="1" dirty="0"/>
              <a:t> ako obdobu alfa a beta žiarenia ešte v dobe, keď nebol známy rozdiel vo fyzikálnej podstate týchto druhov žiarenia.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z="3600" b="1" i="1" dirty="0">
                <a:solidFill>
                  <a:srgbClr val="FF0000"/>
                </a:solidFill>
              </a:rPr>
              <a:t>Rtg a gama žiarenie </a:t>
            </a:r>
            <a:br>
              <a:rPr lang="sk-SK" sz="3600" b="1" i="1" dirty="0">
                <a:solidFill>
                  <a:srgbClr val="FF0000"/>
                </a:solidFill>
              </a:rPr>
            </a:br>
            <a:r>
              <a:rPr lang="sk-SK" sz="3600" b="1" i="1" dirty="0">
                <a:solidFill>
                  <a:srgbClr val="FF0000"/>
                </a:solidFill>
              </a:rPr>
              <a:t>/ zdroj /</a:t>
            </a:r>
          </a:p>
        </p:txBody>
      </p:sp>
      <p:pic>
        <p:nvPicPr>
          <p:cNvPr id="4" name="Picture 2"/>
          <p:cNvPicPr>
            <a:picLocks noGrp="1" noChangeAspect="1" noChangeArrowheads="1"/>
          </p:cNvPicPr>
          <p:nvPr>
            <p:ph idx="1"/>
          </p:nvPr>
        </p:nvPicPr>
        <p:blipFill>
          <a:blip r:embed="rId2" cstate="print"/>
          <a:srcRect/>
          <a:stretch>
            <a:fillRect/>
          </a:stretch>
        </p:blipFill>
        <p:spPr bwMode="auto">
          <a:xfrm>
            <a:off x="-32899" y="2492896"/>
            <a:ext cx="4271654" cy="2831529"/>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4572000" y="2256640"/>
            <a:ext cx="4271654" cy="2779754"/>
          </a:xfrm>
          <a:prstGeom prst="rect">
            <a:avLst/>
          </a:prstGeom>
          <a:noFill/>
          <a:ln w="9525">
            <a:noFill/>
            <a:miter lim="800000"/>
            <a:headEnd/>
            <a:tailEnd/>
          </a:ln>
        </p:spPr>
      </p:pic>
      <p:sp>
        <p:nvSpPr>
          <p:cNvPr id="3" name="BlokTextu 2">
            <a:extLst>
              <a:ext uri="{FF2B5EF4-FFF2-40B4-BE49-F238E27FC236}">
                <a16:creationId xmlns:a16="http://schemas.microsoft.com/office/drawing/2014/main" id="{DFD295FB-4FC8-48B1-820B-7F50D26F9593}"/>
              </a:ext>
            </a:extLst>
          </p:cNvPr>
          <p:cNvSpPr txBox="1"/>
          <p:nvPr/>
        </p:nvSpPr>
        <p:spPr>
          <a:xfrm>
            <a:off x="1331640" y="6021288"/>
            <a:ext cx="1685077" cy="369332"/>
          </a:xfrm>
          <a:prstGeom prst="rect">
            <a:avLst/>
          </a:prstGeom>
          <a:noFill/>
        </p:spPr>
        <p:txBody>
          <a:bodyPr wrap="none" rtlCol="0">
            <a:spAutoFit/>
          </a:bodyPr>
          <a:lstStyle/>
          <a:p>
            <a:r>
              <a:rPr lang="sk-SK" dirty="0"/>
              <a:t>Gama žiarenie</a:t>
            </a:r>
          </a:p>
        </p:txBody>
      </p:sp>
      <p:sp>
        <p:nvSpPr>
          <p:cNvPr id="5" name="BlokTextu 4">
            <a:extLst>
              <a:ext uri="{FF2B5EF4-FFF2-40B4-BE49-F238E27FC236}">
                <a16:creationId xmlns:a16="http://schemas.microsoft.com/office/drawing/2014/main" id="{D0F5EFDE-06CA-45E1-817A-45404045048B}"/>
              </a:ext>
            </a:extLst>
          </p:cNvPr>
          <p:cNvSpPr txBox="1"/>
          <p:nvPr/>
        </p:nvSpPr>
        <p:spPr>
          <a:xfrm>
            <a:off x="5004049" y="5949280"/>
            <a:ext cx="4032448" cy="369332"/>
          </a:xfrm>
          <a:prstGeom prst="rect">
            <a:avLst/>
          </a:prstGeom>
          <a:noFill/>
        </p:spPr>
        <p:txBody>
          <a:bodyPr wrap="square" rtlCol="0">
            <a:spAutoFit/>
          </a:bodyPr>
          <a:lstStyle/>
          <a:p>
            <a:r>
              <a:rPr lang="sk-SK" dirty="0"/>
              <a:t>Zdroj rtg a gama žiarenia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Nadpis 1"/>
          <p:cNvSpPr>
            <a:spLocks noGrp="1"/>
          </p:cNvSpPr>
          <p:nvPr>
            <p:ph type="title"/>
          </p:nvPr>
        </p:nvSpPr>
        <p:spPr/>
        <p:txBody>
          <a:bodyPr/>
          <a:lstStyle/>
          <a:p>
            <a:r>
              <a:rPr lang="sk-SK" altLang="sk-SK" sz="3600" b="1" i="1" dirty="0">
                <a:solidFill>
                  <a:srgbClr val="FF0000"/>
                </a:solidFill>
              </a:rPr>
              <a:t>Rádioaktivita 8</a:t>
            </a:r>
            <a:br>
              <a:rPr lang="sk-SK" altLang="sk-SK" sz="3600" b="1" i="1" dirty="0">
                <a:solidFill>
                  <a:srgbClr val="FF0000"/>
                </a:solidFill>
              </a:rPr>
            </a:br>
            <a:r>
              <a:rPr lang="sk-SK" altLang="sk-SK" sz="3200" b="1" i="1" dirty="0">
                <a:solidFill>
                  <a:srgbClr val="FF0000"/>
                </a:solidFill>
              </a:rPr>
              <a:t>gama rtg charakteristika</a:t>
            </a:r>
          </a:p>
        </p:txBody>
      </p:sp>
      <p:pic>
        <p:nvPicPr>
          <p:cNvPr id="24579" name="Picture 2"/>
          <p:cNvPicPr>
            <a:picLocks noGrp="1" noChangeAspect="1" noChangeArrowheads="1"/>
          </p:cNvPicPr>
          <p:nvPr>
            <p:ph idx="1"/>
          </p:nvPr>
        </p:nvPicPr>
        <p:blipFill>
          <a:blip r:embed="rId2" cstate="print"/>
          <a:srcRect/>
          <a:stretch>
            <a:fillRect/>
          </a:stretch>
        </p:blipFill>
        <p:spPr>
          <a:xfrm>
            <a:off x="442912" y="2057400"/>
            <a:ext cx="3040062" cy="4525962"/>
          </a:xfrm>
          <a:noFill/>
        </p:spPr>
      </p:pic>
      <p:sp>
        <p:nvSpPr>
          <p:cNvPr id="4" name="BlokTextu 3"/>
          <p:cNvSpPr txBox="1"/>
          <p:nvPr/>
        </p:nvSpPr>
        <p:spPr>
          <a:xfrm>
            <a:off x="3948113" y="2593975"/>
            <a:ext cx="4752975" cy="4278094"/>
          </a:xfrm>
          <a:prstGeom prst="rect">
            <a:avLst/>
          </a:prstGeom>
          <a:noFill/>
        </p:spPr>
        <p:txBody>
          <a:bodyPr>
            <a:spAutoFit/>
          </a:bodyPr>
          <a:lstStyle/>
          <a:p>
            <a:pPr marL="342900" indent="-342900">
              <a:buFont typeface="Wingdings" panose="05000000000000000000" pitchFamily="2" charset="2"/>
              <a:buChar char="§"/>
              <a:defRPr/>
            </a:pPr>
            <a:r>
              <a:rPr lang="sk-SK" sz="2000" b="1" i="1" dirty="0">
                <a:solidFill>
                  <a:srgbClr val="FF0000"/>
                </a:solidFill>
                <a:latin typeface="Arial" pitchFamily="34" charset="0"/>
                <a:cs typeface="+mn-cs"/>
              </a:rPr>
              <a:t>Nulová </a:t>
            </a:r>
            <a:r>
              <a:rPr lang="sk-SK" sz="2000" b="1" i="1" dirty="0" err="1">
                <a:solidFill>
                  <a:srgbClr val="FF0000"/>
                </a:solidFill>
                <a:latin typeface="Arial" pitchFamily="34" charset="0"/>
                <a:cs typeface="+mn-cs"/>
              </a:rPr>
              <a:t>kľudová</a:t>
            </a:r>
            <a:r>
              <a:rPr lang="sk-SK" sz="2000" b="1" i="1" dirty="0">
                <a:solidFill>
                  <a:srgbClr val="FF0000"/>
                </a:solidFill>
                <a:latin typeface="Arial" pitchFamily="34" charset="0"/>
                <a:cs typeface="+mn-cs"/>
              </a:rPr>
              <a:t> hmotnosť</a:t>
            </a:r>
          </a:p>
          <a:p>
            <a:pPr marL="342900" indent="-342900">
              <a:buFont typeface="Wingdings" panose="05000000000000000000" pitchFamily="2" charset="2"/>
              <a:buChar char="§"/>
              <a:defRPr/>
            </a:pPr>
            <a:r>
              <a:rPr lang="sk-SK" sz="2000" b="1" i="1" dirty="0">
                <a:solidFill>
                  <a:srgbClr val="FF0000"/>
                </a:solidFill>
                <a:latin typeface="Arial" pitchFamily="34" charset="0"/>
                <a:cs typeface="+mn-cs"/>
              </a:rPr>
              <a:t>Nulový náboj</a:t>
            </a:r>
          </a:p>
          <a:p>
            <a:pPr marL="342900" indent="-342900">
              <a:buFont typeface="Wingdings" panose="05000000000000000000" pitchFamily="2" charset="2"/>
              <a:buChar char="§"/>
              <a:defRPr/>
            </a:pPr>
            <a:r>
              <a:rPr lang="sk-SK" sz="2000" b="1" i="1" dirty="0">
                <a:solidFill>
                  <a:srgbClr val="FF0000"/>
                </a:solidFill>
                <a:latin typeface="Arial" pitchFamily="34" charset="0"/>
                <a:cs typeface="+mn-cs"/>
              </a:rPr>
              <a:t>Vysoká prenikavosť</a:t>
            </a:r>
          </a:p>
          <a:p>
            <a:pPr marL="342900" indent="-342900">
              <a:buFont typeface="Wingdings" panose="05000000000000000000" pitchFamily="2" charset="2"/>
              <a:buChar char="§"/>
              <a:defRPr/>
            </a:pPr>
            <a:endParaRPr lang="sk-SK" sz="2000" b="1" i="1" dirty="0">
              <a:solidFill>
                <a:srgbClr val="FF0000"/>
              </a:solidFill>
              <a:latin typeface="Arial" pitchFamily="34" charset="0"/>
              <a:cs typeface="+mn-cs"/>
            </a:endParaRPr>
          </a:p>
          <a:p>
            <a:pPr marL="285750" indent="-285750">
              <a:buFont typeface="Wingdings" panose="05000000000000000000" pitchFamily="2" charset="2"/>
              <a:buChar char="q"/>
              <a:defRPr/>
            </a:pPr>
            <a:r>
              <a:rPr lang="sk-SK" sz="1600" dirty="0">
                <a:latin typeface="Arial" pitchFamily="34" charset="0"/>
                <a:cs typeface="+mn-cs"/>
              </a:rPr>
              <a:t>Interakcia s hmotou, prostredím 3 spôsobmi</a:t>
            </a:r>
          </a:p>
          <a:p>
            <a:pPr marL="342900" indent="-342900">
              <a:buFont typeface="Wingdings" panose="05000000000000000000" pitchFamily="2" charset="2"/>
              <a:buChar char="§"/>
              <a:defRPr/>
            </a:pPr>
            <a:r>
              <a:rPr lang="sk-SK" sz="1600" dirty="0">
                <a:latin typeface="Arial" pitchFamily="34" charset="0"/>
                <a:cs typeface="+mn-cs"/>
              </a:rPr>
              <a:t>     </a:t>
            </a:r>
            <a:r>
              <a:rPr lang="sk-SK" sz="1600" dirty="0" err="1">
                <a:latin typeface="Arial" pitchFamily="34" charset="0"/>
                <a:cs typeface="+mn-cs"/>
              </a:rPr>
              <a:t>Fotoefekt</a:t>
            </a:r>
            <a:endParaRPr lang="sk-SK" sz="1600" dirty="0">
              <a:latin typeface="Arial" pitchFamily="34" charset="0"/>
              <a:cs typeface="+mn-cs"/>
            </a:endParaRPr>
          </a:p>
          <a:p>
            <a:pPr marL="342900" indent="-342900">
              <a:buFont typeface="Wingdings" panose="05000000000000000000" pitchFamily="2" charset="2"/>
              <a:buChar char="§"/>
              <a:defRPr/>
            </a:pPr>
            <a:r>
              <a:rPr lang="sk-SK" sz="1600" dirty="0">
                <a:latin typeface="Arial" pitchFamily="34" charset="0"/>
                <a:cs typeface="+mn-cs"/>
              </a:rPr>
              <a:t>     </a:t>
            </a:r>
            <a:r>
              <a:rPr lang="sk-SK" sz="1600" dirty="0" err="1">
                <a:latin typeface="Arial" pitchFamily="34" charset="0"/>
                <a:cs typeface="+mn-cs"/>
              </a:rPr>
              <a:t>Comptonov</a:t>
            </a:r>
            <a:r>
              <a:rPr lang="sk-SK" sz="1600" dirty="0">
                <a:latin typeface="Arial" pitchFamily="34" charset="0"/>
                <a:cs typeface="+mn-cs"/>
              </a:rPr>
              <a:t> rozptyl</a:t>
            </a:r>
          </a:p>
          <a:p>
            <a:pPr marL="342900" indent="-342900">
              <a:buFont typeface="Wingdings" panose="05000000000000000000" pitchFamily="2" charset="2"/>
              <a:buChar char="§"/>
              <a:tabLst>
                <a:tab pos="717550" algn="l"/>
              </a:tabLst>
              <a:defRPr/>
            </a:pPr>
            <a:r>
              <a:rPr lang="sk-SK" sz="1600" dirty="0">
                <a:latin typeface="Arial" pitchFamily="34" charset="0"/>
                <a:cs typeface="+mn-cs"/>
              </a:rPr>
              <a:t>     Tvorba </a:t>
            </a:r>
            <a:r>
              <a:rPr lang="sk-SK" sz="1600" dirty="0" err="1">
                <a:latin typeface="Arial" pitchFamily="34" charset="0"/>
                <a:cs typeface="+mn-cs"/>
              </a:rPr>
              <a:t>elektrón-pozitrónových</a:t>
            </a:r>
            <a:r>
              <a:rPr lang="en-US" sz="1600" dirty="0">
                <a:latin typeface="Arial" pitchFamily="34" charset="0"/>
                <a:cs typeface="+mn-cs"/>
              </a:rPr>
              <a:t> 	</a:t>
            </a:r>
            <a:r>
              <a:rPr lang="sk-SK" sz="1600" dirty="0">
                <a:latin typeface="Arial" pitchFamily="34" charset="0"/>
                <a:cs typeface="+mn-cs"/>
              </a:rPr>
              <a:t>párov</a:t>
            </a:r>
          </a:p>
          <a:p>
            <a:pPr marL="342900" indent="-342900">
              <a:buFont typeface="Wingdings" panose="05000000000000000000" pitchFamily="2" charset="2"/>
              <a:buChar char="§"/>
              <a:tabLst>
                <a:tab pos="717550" algn="l"/>
              </a:tabLst>
              <a:defRPr/>
            </a:pPr>
            <a:r>
              <a:rPr lang="sk-SK" sz="1600" dirty="0">
                <a:latin typeface="Arial" pitchFamily="34" charset="0"/>
                <a:cs typeface="+mn-cs"/>
              </a:rPr>
              <a:t> </a:t>
            </a:r>
            <a:r>
              <a:rPr lang="sk-SK" sz="1600" dirty="0" err="1">
                <a:latin typeface="Arial" pitchFamily="34" charset="0"/>
                <a:cs typeface="+mn-cs"/>
              </a:rPr>
              <a:t>Rayleighov</a:t>
            </a:r>
            <a:r>
              <a:rPr lang="sk-SK" sz="1600" dirty="0">
                <a:latin typeface="Arial" pitchFamily="34" charset="0"/>
                <a:cs typeface="+mn-cs"/>
              </a:rPr>
              <a:t> rozptyl (koherentný rozptyl) rtg žiarenie</a:t>
            </a:r>
          </a:p>
          <a:p>
            <a:pPr marL="342900" indent="-342900">
              <a:buFont typeface="Wingdings" panose="05000000000000000000" pitchFamily="2" charset="2"/>
              <a:buChar char="§"/>
              <a:tabLst>
                <a:tab pos="717550" algn="l"/>
              </a:tabLst>
              <a:defRPr/>
            </a:pPr>
            <a:endParaRPr lang="sk-SK" sz="1600" dirty="0">
              <a:latin typeface="Arial" pitchFamily="34" charset="0"/>
              <a:cs typeface="+mn-cs"/>
            </a:endParaRPr>
          </a:p>
          <a:p>
            <a:pPr marL="342900" indent="-342900">
              <a:buFont typeface="Wingdings" panose="05000000000000000000" pitchFamily="2" charset="2"/>
              <a:buChar char="§"/>
              <a:tabLst>
                <a:tab pos="717550" algn="l"/>
              </a:tabLst>
              <a:defRPr/>
            </a:pPr>
            <a:endParaRPr lang="sk-SK" sz="1600" dirty="0">
              <a:latin typeface="Arial" pitchFamily="34" charset="0"/>
              <a:cs typeface="+mn-cs"/>
            </a:endParaRPr>
          </a:p>
          <a:p>
            <a:pPr marL="285750" indent="-285750">
              <a:buFont typeface="Wingdings" panose="05000000000000000000" pitchFamily="2" charset="2"/>
              <a:buChar char="q"/>
              <a:defRPr/>
            </a:pPr>
            <a:r>
              <a:rPr lang="sk-SK" sz="1600" dirty="0">
                <a:latin typeface="Arial" pitchFamily="34" charset="0"/>
                <a:cs typeface="+mn-cs"/>
              </a:rPr>
              <a:t>Fotóny interagujú s látkami s vysokým počtom elektrónov</a:t>
            </a:r>
          </a:p>
          <a:p>
            <a:pPr marL="285750" indent="-285750">
              <a:buFont typeface="Wingdings" panose="05000000000000000000" pitchFamily="2" charset="2"/>
              <a:buChar char="q"/>
              <a:defRPr/>
            </a:pPr>
            <a:endParaRPr lang="sk-SK" sz="1600" dirty="0">
              <a:latin typeface="Arial" pitchFamily="34" charset="0"/>
              <a:cs typeface="+mn-cs"/>
            </a:endParaRPr>
          </a:p>
          <a:p>
            <a:pPr>
              <a:defRPr/>
            </a:pPr>
            <a:r>
              <a:rPr lang="sk-SK" sz="1600" dirty="0">
                <a:latin typeface="Arial" pitchFamily="34" charset="0"/>
                <a:cs typeface="+mn-cs"/>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5E0405-8C31-4D43-A109-A3BD30E8BCB3}"/>
              </a:ext>
            </a:extLst>
          </p:cNvPr>
          <p:cNvSpPr>
            <a:spLocks noGrp="1"/>
          </p:cNvSpPr>
          <p:nvPr>
            <p:ph type="title"/>
          </p:nvPr>
        </p:nvSpPr>
        <p:spPr/>
        <p:txBody>
          <a:bodyPr/>
          <a:lstStyle/>
          <a:p>
            <a:r>
              <a:rPr lang="sk-SK" sz="3600" b="1" dirty="0">
                <a:solidFill>
                  <a:srgbClr val="FF0000"/>
                </a:solidFill>
              </a:rPr>
              <a:t>Porovnanie rtg a gama žiarenia</a:t>
            </a:r>
          </a:p>
        </p:txBody>
      </p:sp>
      <p:pic>
        <p:nvPicPr>
          <p:cNvPr id="5" name="Zástupný objekt pre obsah 4">
            <a:extLst>
              <a:ext uri="{FF2B5EF4-FFF2-40B4-BE49-F238E27FC236}">
                <a16:creationId xmlns:a16="http://schemas.microsoft.com/office/drawing/2014/main" id="{E3F5678D-C2F9-4DBD-90EC-C74067094449}"/>
              </a:ext>
            </a:extLst>
          </p:cNvPr>
          <p:cNvPicPr>
            <a:picLocks noGrp="1" noChangeAspect="1"/>
          </p:cNvPicPr>
          <p:nvPr>
            <p:ph idx="1"/>
          </p:nvPr>
        </p:nvPicPr>
        <p:blipFill>
          <a:blip r:embed="rId2"/>
          <a:stretch>
            <a:fillRect/>
          </a:stretch>
        </p:blipFill>
        <p:spPr>
          <a:xfrm>
            <a:off x="611560" y="1556792"/>
            <a:ext cx="7848871" cy="3528392"/>
          </a:xfrm>
        </p:spPr>
      </p:pic>
    </p:spTree>
    <p:extLst>
      <p:ext uri="{BB962C8B-B14F-4D97-AF65-F5344CB8AC3E}">
        <p14:creationId xmlns:p14="http://schemas.microsoft.com/office/powerpoint/2010/main" val="516339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152400" y="352425"/>
            <a:ext cx="8839200" cy="6151563"/>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6CFD81-53D4-4F74-B609-91A0DF73F1E2}"/>
              </a:ext>
            </a:extLst>
          </p:cNvPr>
          <p:cNvSpPr>
            <a:spLocks noGrp="1"/>
          </p:cNvSpPr>
          <p:nvPr>
            <p:ph type="title"/>
          </p:nvPr>
        </p:nvSpPr>
        <p:spPr/>
        <p:txBody>
          <a:bodyPr/>
          <a:lstStyle/>
          <a:p>
            <a:r>
              <a:rPr lang="sk-SK" sz="3600" b="1" dirty="0">
                <a:solidFill>
                  <a:srgbClr val="FF0000"/>
                </a:solidFill>
              </a:rPr>
              <a:t>Neutróny</a:t>
            </a:r>
          </a:p>
        </p:txBody>
      </p:sp>
      <p:sp>
        <p:nvSpPr>
          <p:cNvPr id="3" name="Zástupný objekt pre obsah 2">
            <a:extLst>
              <a:ext uri="{FF2B5EF4-FFF2-40B4-BE49-F238E27FC236}">
                <a16:creationId xmlns:a16="http://schemas.microsoft.com/office/drawing/2014/main" id="{CB6298BB-A206-4D20-AD90-B4EDF98B6FAF}"/>
              </a:ext>
            </a:extLst>
          </p:cNvPr>
          <p:cNvSpPr>
            <a:spLocks noGrp="1"/>
          </p:cNvSpPr>
          <p:nvPr>
            <p:ph idx="1"/>
          </p:nvPr>
        </p:nvSpPr>
        <p:spPr/>
        <p:txBody>
          <a:bodyPr/>
          <a:lstStyle/>
          <a:p>
            <a:pPr algn="just">
              <a:buFont typeface="Wingdings" panose="05000000000000000000" pitchFamily="2" charset="2"/>
              <a:buChar char="q"/>
            </a:pPr>
            <a:r>
              <a:rPr lang="sk-SK" sz="2000" b="1" i="1" dirty="0">
                <a:solidFill>
                  <a:srgbClr val="FF0000"/>
                </a:solidFill>
              </a:rPr>
              <a:t>Neutrónové žiarenie vzniká pri jadrových reakciách ktoré môžu spôsobiť ionizáciu atómov v materiáli</a:t>
            </a:r>
          </a:p>
          <a:p>
            <a:pPr algn="just"/>
            <a:endParaRPr lang="sk-SK" sz="2000" dirty="0"/>
          </a:p>
          <a:p>
            <a:pPr algn="just">
              <a:buFont typeface="Wingdings" panose="05000000000000000000" pitchFamily="2" charset="2"/>
              <a:buChar char="q"/>
            </a:pPr>
            <a:r>
              <a:rPr lang="sk-SK" sz="2000" dirty="0"/>
              <a:t>Neutrón je neutrálna subatomárna častica, ktorá sa nachádza v atómovom jadre hmotnosť </a:t>
            </a:r>
          </a:p>
          <a:p>
            <a:pPr algn="just"/>
            <a:endParaRPr lang="sk-SK" sz="2000" dirty="0"/>
          </a:p>
          <a:p>
            <a:pPr algn="just">
              <a:buFont typeface="Wingdings" panose="05000000000000000000" pitchFamily="2" charset="2"/>
              <a:buChar char="q"/>
            </a:pPr>
            <a:r>
              <a:rPr lang="sk-SK" sz="2000" dirty="0"/>
              <a:t>Neutrón reaguje s jadrami atómov a nie obalom</a:t>
            </a:r>
          </a:p>
          <a:p>
            <a:pPr marL="0" indent="0" algn="just">
              <a:buNone/>
            </a:pPr>
            <a:r>
              <a:rPr lang="sk-SK" sz="2000" dirty="0"/>
              <a:t>atómov</a:t>
            </a:r>
          </a:p>
          <a:p>
            <a:pPr algn="just">
              <a:buFont typeface="Wingdings" panose="05000000000000000000" pitchFamily="2" charset="2"/>
              <a:buChar char="q"/>
            </a:pPr>
            <a:endParaRPr lang="sk-SK" sz="2000" dirty="0"/>
          </a:p>
          <a:p>
            <a:pPr algn="just">
              <a:buFont typeface="Wingdings" panose="05000000000000000000" pitchFamily="2" charset="2"/>
              <a:buChar char="q"/>
            </a:pPr>
            <a:r>
              <a:rPr lang="sk-SK" sz="2000" dirty="0"/>
              <a:t>Biologický ekvivalent  5-20</a:t>
            </a:r>
          </a:p>
          <a:p>
            <a:pPr algn="just">
              <a:buFont typeface="Wingdings" panose="05000000000000000000" pitchFamily="2" charset="2"/>
              <a:buChar char="q"/>
            </a:pPr>
            <a:endParaRPr lang="sk-SK" sz="2000" dirty="0"/>
          </a:p>
          <a:p>
            <a:endParaRPr lang="sk-SK" dirty="0"/>
          </a:p>
        </p:txBody>
      </p:sp>
      <p:pic>
        <p:nvPicPr>
          <p:cNvPr id="5" name="Obrázok 4">
            <a:extLst>
              <a:ext uri="{FF2B5EF4-FFF2-40B4-BE49-F238E27FC236}">
                <a16:creationId xmlns:a16="http://schemas.microsoft.com/office/drawing/2014/main" id="{1DFF5FB0-C09C-42FA-B513-5E81FED6354C}"/>
              </a:ext>
            </a:extLst>
          </p:cNvPr>
          <p:cNvPicPr>
            <a:picLocks noChangeAspect="1"/>
          </p:cNvPicPr>
          <p:nvPr/>
        </p:nvPicPr>
        <p:blipFill>
          <a:blip r:embed="rId2"/>
          <a:stretch>
            <a:fillRect/>
          </a:stretch>
        </p:blipFill>
        <p:spPr>
          <a:xfrm>
            <a:off x="6660232" y="3089111"/>
            <a:ext cx="2483768" cy="3752850"/>
          </a:xfrm>
          <a:prstGeom prst="rect">
            <a:avLst/>
          </a:prstGeom>
        </p:spPr>
      </p:pic>
    </p:spTree>
    <p:extLst>
      <p:ext uri="{BB962C8B-B14F-4D97-AF65-F5344CB8AC3E}">
        <p14:creationId xmlns:p14="http://schemas.microsoft.com/office/powerpoint/2010/main" val="981884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F95819-7A2D-4EB6-9145-4522B063032F}"/>
              </a:ext>
            </a:extLst>
          </p:cNvPr>
          <p:cNvSpPr>
            <a:spLocks noGrp="1"/>
          </p:cNvSpPr>
          <p:nvPr>
            <p:ph type="title"/>
          </p:nvPr>
        </p:nvSpPr>
        <p:spPr/>
        <p:txBody>
          <a:bodyPr/>
          <a:lstStyle/>
          <a:p>
            <a:r>
              <a:rPr lang="sk-SK" sz="3600" b="1" dirty="0">
                <a:solidFill>
                  <a:srgbClr val="FF0000"/>
                </a:solidFill>
              </a:rPr>
              <a:t>Interakcia neutrónov s hmotou</a:t>
            </a:r>
          </a:p>
        </p:txBody>
      </p:sp>
      <p:sp>
        <p:nvSpPr>
          <p:cNvPr id="3" name="Zástupný objekt pre obsah 2">
            <a:extLst>
              <a:ext uri="{FF2B5EF4-FFF2-40B4-BE49-F238E27FC236}">
                <a16:creationId xmlns:a16="http://schemas.microsoft.com/office/drawing/2014/main" id="{091B407F-8C5A-4073-A430-1C88A0540F77}"/>
              </a:ext>
            </a:extLst>
          </p:cNvPr>
          <p:cNvSpPr>
            <a:spLocks noGrp="1"/>
          </p:cNvSpPr>
          <p:nvPr>
            <p:ph idx="1"/>
          </p:nvPr>
        </p:nvSpPr>
        <p:spPr/>
        <p:txBody>
          <a:bodyPr/>
          <a:lstStyle/>
          <a:p>
            <a:pPr algn="ctr">
              <a:buFont typeface="Wingdings" panose="05000000000000000000" pitchFamily="2" charset="2"/>
              <a:buChar char="q"/>
            </a:pPr>
            <a:r>
              <a:rPr lang="sk-SK" sz="1800" b="1" dirty="0">
                <a:solidFill>
                  <a:srgbClr val="FF0000"/>
                </a:solidFill>
              </a:rPr>
              <a:t>Pružný rozptyl</a:t>
            </a:r>
          </a:p>
          <a:p>
            <a:pPr marL="0" indent="0">
              <a:buNone/>
            </a:pPr>
            <a:r>
              <a:rPr lang="sk-SK" sz="1800" dirty="0"/>
              <a:t>Pri elastickom rozptyle neutrón interaguje s jadrom a odráža sa od neho, pričom jadro môže získať kinetickú energiu a neutrón stratí časť svojej energie</a:t>
            </a:r>
          </a:p>
          <a:p>
            <a:pPr algn="ctr">
              <a:buFont typeface="Wingdings" panose="05000000000000000000" pitchFamily="2" charset="2"/>
              <a:buChar char="q"/>
            </a:pPr>
            <a:r>
              <a:rPr lang="sk-SK" sz="1800" b="1" dirty="0">
                <a:solidFill>
                  <a:srgbClr val="FF0000"/>
                </a:solidFill>
              </a:rPr>
              <a:t>Nepružný rozptyl</a:t>
            </a:r>
          </a:p>
          <a:p>
            <a:pPr marL="0" indent="0">
              <a:buNone/>
            </a:pPr>
            <a:r>
              <a:rPr lang="sk-SK" sz="1800" dirty="0"/>
              <a:t>Pri tejto interakcii neutrón prenesie časť svojej energie na jadro, čím jadro prejde do </a:t>
            </a:r>
            <a:r>
              <a:rPr lang="sk-SK" sz="1800" dirty="0" err="1"/>
              <a:t>excitovaného</a:t>
            </a:r>
            <a:r>
              <a:rPr lang="sk-SK" sz="1800" dirty="0"/>
              <a:t> stavu</a:t>
            </a:r>
          </a:p>
          <a:p>
            <a:pPr algn="ctr">
              <a:buFont typeface="Wingdings" panose="05000000000000000000" pitchFamily="2" charset="2"/>
              <a:buChar char="q"/>
            </a:pPr>
            <a:r>
              <a:rPr lang="sk-SK" sz="1800" b="1" dirty="0">
                <a:solidFill>
                  <a:srgbClr val="FF0000"/>
                </a:solidFill>
              </a:rPr>
              <a:t>Záchyt neutrónov</a:t>
            </a:r>
          </a:p>
          <a:p>
            <a:pPr marL="0" indent="0">
              <a:buNone/>
            </a:pPr>
            <a:r>
              <a:rPr lang="sk-SK" sz="1800" dirty="0"/>
              <a:t>(</a:t>
            </a:r>
            <a:r>
              <a:rPr lang="sk-SK" sz="1800" dirty="0" err="1"/>
              <a:t>radiatívny</a:t>
            </a:r>
            <a:r>
              <a:rPr lang="sk-SK" sz="1800" dirty="0"/>
              <a:t> záchyt):Neutrón sa môže zachytiť jadrom a vytvoriť nové izotopy, často s uvoľnením gama žiarenia. Príkladom je reakcia neutrónov s vodíkom, pri ktorej vzniká deutérium. Využíva sa v medicíne na prípravu rádioizotopov</a:t>
            </a:r>
          </a:p>
          <a:p>
            <a:pPr algn="ctr">
              <a:buFont typeface="Wingdings" panose="05000000000000000000" pitchFamily="2" charset="2"/>
              <a:buChar char="q"/>
            </a:pPr>
            <a:r>
              <a:rPr lang="sk-SK" sz="1800" b="1" dirty="0">
                <a:solidFill>
                  <a:srgbClr val="FF0000"/>
                </a:solidFill>
              </a:rPr>
              <a:t>Štiepenie jadra</a:t>
            </a:r>
          </a:p>
          <a:p>
            <a:pPr marL="0" indent="0">
              <a:buNone/>
            </a:pPr>
            <a:r>
              <a:rPr lang="sk-SK" sz="1800" dirty="0"/>
              <a:t>Niektoré ťažké jadrá, napríklad urán-235 alebo plutónium-239, môžu po zachytení neutrónu prejsť do nestabilného stavu a rozštiepiť sa na dva ľahšie jadrá spolu s uvoľnením niekoľkých ďalších neutrónov a veľkého množstva energie</a:t>
            </a:r>
          </a:p>
          <a:p>
            <a:endParaRPr lang="sk-SK" dirty="0"/>
          </a:p>
        </p:txBody>
      </p:sp>
    </p:spTree>
    <p:extLst>
      <p:ext uri="{BB962C8B-B14F-4D97-AF65-F5344CB8AC3E}">
        <p14:creationId xmlns:p14="http://schemas.microsoft.com/office/powerpoint/2010/main" val="4164886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19C4F2-62C3-4E1D-AB32-E35EE7C4FD72}"/>
              </a:ext>
            </a:extLst>
          </p:cNvPr>
          <p:cNvSpPr>
            <a:spLocks noGrp="1"/>
          </p:cNvSpPr>
          <p:nvPr>
            <p:ph type="title"/>
          </p:nvPr>
        </p:nvSpPr>
        <p:spPr/>
        <p:txBody>
          <a:bodyPr/>
          <a:lstStyle/>
          <a:p>
            <a:r>
              <a:rPr lang="sk-SK" sz="3600" b="1" dirty="0">
                <a:solidFill>
                  <a:srgbClr val="FF0000"/>
                </a:solidFill>
              </a:rPr>
              <a:t>Neutróny v medicíne</a:t>
            </a:r>
          </a:p>
        </p:txBody>
      </p:sp>
      <p:sp>
        <p:nvSpPr>
          <p:cNvPr id="3" name="Zástupný objekt pre obsah 2">
            <a:extLst>
              <a:ext uri="{FF2B5EF4-FFF2-40B4-BE49-F238E27FC236}">
                <a16:creationId xmlns:a16="http://schemas.microsoft.com/office/drawing/2014/main" id="{47CA9FB6-A283-4769-8D0C-4704674BD9CE}"/>
              </a:ext>
            </a:extLst>
          </p:cNvPr>
          <p:cNvSpPr>
            <a:spLocks noGrp="1"/>
          </p:cNvSpPr>
          <p:nvPr>
            <p:ph idx="1"/>
          </p:nvPr>
        </p:nvSpPr>
        <p:spPr/>
        <p:txBody>
          <a:bodyPr/>
          <a:lstStyle/>
          <a:p>
            <a:pPr>
              <a:buFont typeface="Wingdings" panose="05000000000000000000" pitchFamily="2" charset="2"/>
              <a:buChar char="q"/>
            </a:pPr>
            <a:r>
              <a:rPr lang="sk-SK" sz="1600" b="1" i="1" dirty="0">
                <a:solidFill>
                  <a:srgbClr val="FF0000"/>
                </a:solidFill>
              </a:rPr>
              <a:t>Záchytná neutrónová terapia </a:t>
            </a:r>
            <a:r>
              <a:rPr lang="sk-SK" sz="1600" b="1" i="1" dirty="0"/>
              <a:t>alebo NCT (</a:t>
            </a:r>
            <a:r>
              <a:rPr lang="sk-SK" sz="1600" b="1" i="1" dirty="0" err="1"/>
              <a:t>neutron</a:t>
            </a:r>
            <a:r>
              <a:rPr lang="sk-SK" sz="1600" b="1" i="1" dirty="0"/>
              <a:t> </a:t>
            </a:r>
            <a:r>
              <a:rPr lang="sk-SK" sz="1600" b="1" i="1" dirty="0" err="1"/>
              <a:t>capture</a:t>
            </a:r>
            <a:r>
              <a:rPr lang="sk-SK" sz="1600" b="1" i="1" dirty="0"/>
              <a:t> </a:t>
            </a:r>
            <a:r>
              <a:rPr lang="sk-SK" sz="1600" b="1" i="1" dirty="0" err="1"/>
              <a:t>therapy</a:t>
            </a:r>
            <a:r>
              <a:rPr lang="sk-SK" sz="1600" b="1" i="1" dirty="0"/>
              <a:t>) je neinvazívna terapeutická metóda, určená na liečbu lokálnych invazívnych malígnych nádorov, ako sú primárne nádory mozgu ( </a:t>
            </a:r>
            <a:r>
              <a:rPr lang="sk-SK" sz="1600" b="1" i="1" dirty="0" err="1"/>
              <a:t>gliómy</a:t>
            </a:r>
            <a:r>
              <a:rPr lang="sk-SK" sz="1600" b="1" i="1" dirty="0"/>
              <a:t> ) a pretrvávajúce karcinómy krku a hlavy. Ide o experimentálnu formu rádioterapie , pri ktorej tok neutrónov integruje s molekulami bóru, ktorý bol pacientovi vopred podaný formou zlúčeniny obsahujúcej bór 10</a:t>
            </a:r>
          </a:p>
          <a:p>
            <a:pPr>
              <a:buFont typeface="Wingdings" panose="05000000000000000000" pitchFamily="2" charset="2"/>
              <a:buChar char="q"/>
            </a:pPr>
            <a:endParaRPr lang="sk-SK" sz="1600" b="1" i="1" dirty="0"/>
          </a:p>
          <a:p>
            <a:endParaRPr lang="sk-SK" sz="1600" dirty="0"/>
          </a:p>
        </p:txBody>
      </p:sp>
      <p:pic>
        <p:nvPicPr>
          <p:cNvPr id="4" name="Obrázok 3">
            <a:extLst>
              <a:ext uri="{FF2B5EF4-FFF2-40B4-BE49-F238E27FC236}">
                <a16:creationId xmlns:a16="http://schemas.microsoft.com/office/drawing/2014/main" id="{F214B42D-785B-4190-AF05-4FE0A041C096}"/>
              </a:ext>
            </a:extLst>
          </p:cNvPr>
          <p:cNvPicPr>
            <a:picLocks noChangeAspect="1"/>
          </p:cNvPicPr>
          <p:nvPr/>
        </p:nvPicPr>
        <p:blipFill>
          <a:blip r:embed="rId2"/>
          <a:stretch>
            <a:fillRect/>
          </a:stretch>
        </p:blipFill>
        <p:spPr>
          <a:xfrm>
            <a:off x="2555776" y="3379812"/>
            <a:ext cx="4248472" cy="3203550"/>
          </a:xfrm>
          <a:prstGeom prst="rect">
            <a:avLst/>
          </a:prstGeom>
        </p:spPr>
      </p:pic>
    </p:spTree>
    <p:extLst>
      <p:ext uri="{BB962C8B-B14F-4D97-AF65-F5344CB8AC3E}">
        <p14:creationId xmlns:p14="http://schemas.microsoft.com/office/powerpoint/2010/main" val="2992693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4391B76-8CD1-42E0-A1A3-373DBF7FF7B6}"/>
              </a:ext>
            </a:extLst>
          </p:cNvPr>
          <p:cNvSpPr>
            <a:spLocks noGrp="1"/>
          </p:cNvSpPr>
          <p:nvPr>
            <p:ph type="title"/>
          </p:nvPr>
        </p:nvSpPr>
        <p:spPr/>
        <p:txBody>
          <a:bodyPr/>
          <a:lstStyle/>
          <a:p>
            <a:r>
              <a:rPr lang="sk-SK" sz="3600" b="1" dirty="0">
                <a:solidFill>
                  <a:srgbClr val="FF0000"/>
                </a:solidFill>
              </a:rPr>
              <a:t>Protóny</a:t>
            </a:r>
          </a:p>
        </p:txBody>
      </p:sp>
      <p:sp>
        <p:nvSpPr>
          <p:cNvPr id="3" name="Zástupný objekt pre obsah 2">
            <a:extLst>
              <a:ext uri="{FF2B5EF4-FFF2-40B4-BE49-F238E27FC236}">
                <a16:creationId xmlns:a16="http://schemas.microsoft.com/office/drawing/2014/main" id="{9695152B-0C77-4E29-ACB5-41ABDAD19582}"/>
              </a:ext>
            </a:extLst>
          </p:cNvPr>
          <p:cNvSpPr>
            <a:spLocks noGrp="1"/>
          </p:cNvSpPr>
          <p:nvPr>
            <p:ph idx="1"/>
          </p:nvPr>
        </p:nvSpPr>
        <p:spPr/>
        <p:txBody>
          <a:bodyPr/>
          <a:lstStyle/>
          <a:p>
            <a:pPr algn="just">
              <a:buFont typeface="Wingdings" panose="05000000000000000000" pitchFamily="2" charset="2"/>
              <a:buChar char="q"/>
            </a:pPr>
            <a:r>
              <a:rPr lang="sk-SK" sz="1800" b="1" i="1" dirty="0">
                <a:solidFill>
                  <a:srgbClr val="FF0000"/>
                </a:solidFill>
              </a:rPr>
              <a:t>Protónové žiarenie je označenie radiácie spôsobené prúdom protónov , jedná sa teda o korpuskulárne žiarenie . Protóny sú kladne nabité častice, ktorých náboj je rovný +1 e, a majú nenulovú </a:t>
            </a:r>
            <a:r>
              <a:rPr lang="sk-SK" sz="1800" b="1" i="1" dirty="0" err="1">
                <a:solidFill>
                  <a:srgbClr val="FF0000"/>
                </a:solidFill>
              </a:rPr>
              <a:t>kľudovú</a:t>
            </a:r>
            <a:r>
              <a:rPr lang="sk-SK" sz="1800" b="1" i="1" dirty="0">
                <a:solidFill>
                  <a:srgbClr val="FF0000"/>
                </a:solidFill>
              </a:rPr>
              <a:t> hmotnosť</a:t>
            </a:r>
          </a:p>
        </p:txBody>
      </p:sp>
      <p:pic>
        <p:nvPicPr>
          <p:cNvPr id="7" name="Obrázok 6">
            <a:extLst>
              <a:ext uri="{FF2B5EF4-FFF2-40B4-BE49-F238E27FC236}">
                <a16:creationId xmlns:a16="http://schemas.microsoft.com/office/drawing/2014/main" id="{14C8AE90-26F1-42D5-9C09-4E17D23151F6}"/>
              </a:ext>
            </a:extLst>
          </p:cNvPr>
          <p:cNvPicPr>
            <a:picLocks noChangeAspect="1"/>
          </p:cNvPicPr>
          <p:nvPr/>
        </p:nvPicPr>
        <p:blipFill>
          <a:blip r:embed="rId2"/>
          <a:stretch>
            <a:fillRect/>
          </a:stretch>
        </p:blipFill>
        <p:spPr>
          <a:xfrm>
            <a:off x="2591780" y="4077072"/>
            <a:ext cx="3960440" cy="2780928"/>
          </a:xfrm>
          <a:prstGeom prst="rect">
            <a:avLst/>
          </a:prstGeom>
        </p:spPr>
      </p:pic>
      <p:pic>
        <p:nvPicPr>
          <p:cNvPr id="9" name="Obrázok 8">
            <a:extLst>
              <a:ext uri="{FF2B5EF4-FFF2-40B4-BE49-F238E27FC236}">
                <a16:creationId xmlns:a16="http://schemas.microsoft.com/office/drawing/2014/main" id="{770BB72D-E4AB-443A-BF03-5788733DEDA0}"/>
              </a:ext>
            </a:extLst>
          </p:cNvPr>
          <p:cNvPicPr>
            <a:picLocks noChangeAspect="1"/>
          </p:cNvPicPr>
          <p:nvPr/>
        </p:nvPicPr>
        <p:blipFill>
          <a:blip r:embed="rId3"/>
          <a:stretch>
            <a:fillRect/>
          </a:stretch>
        </p:blipFill>
        <p:spPr>
          <a:xfrm>
            <a:off x="5220072" y="2517278"/>
            <a:ext cx="1332148" cy="1559794"/>
          </a:xfrm>
          <a:prstGeom prst="rect">
            <a:avLst/>
          </a:prstGeom>
        </p:spPr>
      </p:pic>
    </p:spTree>
    <p:extLst>
      <p:ext uri="{BB962C8B-B14F-4D97-AF65-F5344CB8AC3E}">
        <p14:creationId xmlns:p14="http://schemas.microsoft.com/office/powerpoint/2010/main" val="2578972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4EFC07-8C18-4524-8912-12217A0D3BC3}"/>
              </a:ext>
            </a:extLst>
          </p:cNvPr>
          <p:cNvSpPr>
            <a:spLocks noGrp="1"/>
          </p:cNvSpPr>
          <p:nvPr>
            <p:ph type="title"/>
          </p:nvPr>
        </p:nvSpPr>
        <p:spPr/>
        <p:txBody>
          <a:bodyPr/>
          <a:lstStyle/>
          <a:p>
            <a:r>
              <a:rPr lang="sk-SK" sz="3600" b="1" dirty="0">
                <a:solidFill>
                  <a:srgbClr val="FF0000"/>
                </a:solidFill>
              </a:rPr>
              <a:t>Protóny v medicíne</a:t>
            </a:r>
          </a:p>
        </p:txBody>
      </p:sp>
      <p:sp>
        <p:nvSpPr>
          <p:cNvPr id="5" name="BlokTextu 4">
            <a:extLst>
              <a:ext uri="{FF2B5EF4-FFF2-40B4-BE49-F238E27FC236}">
                <a16:creationId xmlns:a16="http://schemas.microsoft.com/office/drawing/2014/main" id="{C2AD7DF2-168D-40F0-8B20-30351201DA9F}"/>
              </a:ext>
            </a:extLst>
          </p:cNvPr>
          <p:cNvSpPr txBox="1"/>
          <p:nvPr/>
        </p:nvSpPr>
        <p:spPr>
          <a:xfrm>
            <a:off x="4716016" y="2564904"/>
            <a:ext cx="3888432" cy="2308324"/>
          </a:xfrm>
          <a:prstGeom prst="rect">
            <a:avLst/>
          </a:prstGeom>
          <a:noFill/>
        </p:spPr>
        <p:txBody>
          <a:bodyPr wrap="square" rtlCol="0">
            <a:spAutoFit/>
          </a:bodyPr>
          <a:lstStyle/>
          <a:p>
            <a:pPr marL="285750" indent="-285750">
              <a:buFont typeface="Wingdings" panose="05000000000000000000" pitchFamily="2" charset="2"/>
              <a:buChar char="q"/>
            </a:pPr>
            <a:r>
              <a:rPr lang="sk-SK" dirty="0"/>
              <a:t>Ide o typ rádioterapie, ktorá zabezpečuje usmernenie protónového lúča priamo do nádoru, presne cielené dodanie dávky nevyhnutnej na jeho zničenie, čím sa minimalizuje ožiarenie a poškodenie okolitých tkanív a orgánov.</a:t>
            </a:r>
          </a:p>
        </p:txBody>
      </p:sp>
      <p:pic>
        <p:nvPicPr>
          <p:cNvPr id="6" name="Obrázok 5">
            <a:extLst>
              <a:ext uri="{FF2B5EF4-FFF2-40B4-BE49-F238E27FC236}">
                <a16:creationId xmlns:a16="http://schemas.microsoft.com/office/drawing/2014/main" id="{D2AEFBA0-8CFC-4A3E-B190-773720BA627E}"/>
              </a:ext>
            </a:extLst>
          </p:cNvPr>
          <p:cNvPicPr>
            <a:picLocks noChangeAspect="1"/>
          </p:cNvPicPr>
          <p:nvPr/>
        </p:nvPicPr>
        <p:blipFill>
          <a:blip r:embed="rId2"/>
          <a:stretch>
            <a:fillRect/>
          </a:stretch>
        </p:blipFill>
        <p:spPr>
          <a:xfrm>
            <a:off x="5030210" y="4911502"/>
            <a:ext cx="3048000" cy="1946498"/>
          </a:xfrm>
          <a:prstGeom prst="rect">
            <a:avLst/>
          </a:prstGeom>
        </p:spPr>
      </p:pic>
      <p:pic>
        <p:nvPicPr>
          <p:cNvPr id="7" name="Obrázok 6">
            <a:extLst>
              <a:ext uri="{FF2B5EF4-FFF2-40B4-BE49-F238E27FC236}">
                <a16:creationId xmlns:a16="http://schemas.microsoft.com/office/drawing/2014/main" id="{29C1085B-2C04-4536-981D-8A9F98ED3E5C}"/>
              </a:ext>
            </a:extLst>
          </p:cNvPr>
          <p:cNvPicPr>
            <a:picLocks noChangeAspect="1"/>
          </p:cNvPicPr>
          <p:nvPr/>
        </p:nvPicPr>
        <p:blipFill rotWithShape="1">
          <a:blip r:embed="rId3"/>
          <a:srcRect l="12230" t="28828" r="14361" b="29173"/>
          <a:stretch/>
        </p:blipFill>
        <p:spPr>
          <a:xfrm>
            <a:off x="14598" y="1176427"/>
            <a:ext cx="4193521" cy="2880320"/>
          </a:xfrm>
          <a:prstGeom prst="rect">
            <a:avLst/>
          </a:prstGeom>
        </p:spPr>
      </p:pic>
      <p:pic>
        <p:nvPicPr>
          <p:cNvPr id="8" name="Obrázok 7">
            <a:extLst>
              <a:ext uri="{FF2B5EF4-FFF2-40B4-BE49-F238E27FC236}">
                <a16:creationId xmlns:a16="http://schemas.microsoft.com/office/drawing/2014/main" id="{2419754D-75B4-4E12-83CF-1873B763A1FC}"/>
              </a:ext>
            </a:extLst>
          </p:cNvPr>
          <p:cNvPicPr>
            <a:picLocks noChangeAspect="1"/>
          </p:cNvPicPr>
          <p:nvPr/>
        </p:nvPicPr>
        <p:blipFill rotWithShape="1">
          <a:blip r:embed="rId4"/>
          <a:srcRect l="11732" t="24800" r="15832" b="27951"/>
          <a:stretch/>
        </p:blipFill>
        <p:spPr>
          <a:xfrm>
            <a:off x="14598" y="3789040"/>
            <a:ext cx="4193521" cy="3068960"/>
          </a:xfrm>
          <a:prstGeom prst="rect">
            <a:avLst/>
          </a:prstGeom>
        </p:spPr>
      </p:pic>
      <p:sp>
        <p:nvSpPr>
          <p:cNvPr id="9" name="Zástupný objekt pre obsah 8">
            <a:extLst>
              <a:ext uri="{FF2B5EF4-FFF2-40B4-BE49-F238E27FC236}">
                <a16:creationId xmlns:a16="http://schemas.microsoft.com/office/drawing/2014/main" id="{0750BF6C-B5B0-4365-892A-AB8DF67A6D2D}"/>
              </a:ext>
            </a:extLst>
          </p:cNvPr>
          <p:cNvSpPr>
            <a:spLocks noGrp="1"/>
          </p:cNvSpPr>
          <p:nvPr>
            <p:ph idx="1"/>
          </p:nvPr>
        </p:nvSpPr>
        <p:spPr/>
        <p:txBody>
          <a:bodyPr/>
          <a:lstStyle/>
          <a:p>
            <a:endParaRPr lang="sk-SK" dirty="0"/>
          </a:p>
        </p:txBody>
      </p:sp>
    </p:spTree>
    <p:extLst>
      <p:ext uri="{BB962C8B-B14F-4D97-AF65-F5344CB8AC3E}">
        <p14:creationId xmlns:p14="http://schemas.microsoft.com/office/powerpoint/2010/main" val="507193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Nadpis 1"/>
          <p:cNvSpPr>
            <a:spLocks noGrp="1"/>
          </p:cNvSpPr>
          <p:nvPr>
            <p:ph type="title"/>
          </p:nvPr>
        </p:nvSpPr>
        <p:spPr>
          <a:xfrm>
            <a:off x="457200" y="249471"/>
            <a:ext cx="8229600" cy="1143000"/>
          </a:xfrm>
        </p:spPr>
        <p:txBody>
          <a:bodyPr/>
          <a:lstStyle/>
          <a:p>
            <a:r>
              <a:rPr lang="sk-SK" altLang="sk-SK" sz="3200" b="1" dirty="0">
                <a:solidFill>
                  <a:srgbClr val="FF0000"/>
                </a:solidFill>
              </a:rPr>
              <a:t>Zákon rádioaktívneho rozpadu</a:t>
            </a:r>
            <a:br>
              <a:rPr lang="sk-SK" altLang="sk-SK" sz="3200" b="1" dirty="0">
                <a:solidFill>
                  <a:srgbClr val="FF0000"/>
                </a:solidFill>
              </a:rPr>
            </a:br>
            <a:r>
              <a:rPr lang="sk-SK" altLang="sk-SK" sz="3200" b="1" dirty="0">
                <a:solidFill>
                  <a:srgbClr val="FF0000"/>
                </a:solidFill>
              </a:rPr>
              <a:t> rozpadová rovnica</a:t>
            </a:r>
          </a:p>
        </p:txBody>
      </p:sp>
      <p:sp>
        <p:nvSpPr>
          <p:cNvPr id="3" name="Zástupný symbol obsahu 2"/>
          <p:cNvSpPr>
            <a:spLocks noGrp="1"/>
          </p:cNvSpPr>
          <p:nvPr>
            <p:ph idx="1"/>
          </p:nvPr>
        </p:nvSpPr>
        <p:spPr>
          <a:xfrm>
            <a:off x="395288" y="1773238"/>
            <a:ext cx="8229600" cy="4525962"/>
          </a:xfrm>
        </p:spPr>
        <p:txBody>
          <a:bodyPr/>
          <a:lstStyle/>
          <a:p>
            <a:pPr algn="ctr" eaLnBrk="1" hangingPunct="1">
              <a:lnSpc>
                <a:spcPct val="80000"/>
              </a:lnSpc>
              <a:buFont typeface="Wingdings" panose="05000000000000000000" pitchFamily="2" charset="2"/>
              <a:buChar char="q"/>
              <a:defRPr/>
            </a:pPr>
            <a:r>
              <a:rPr lang="sk-SK" altLang="sk-SK" sz="4400" b="1" dirty="0">
                <a:solidFill>
                  <a:srgbClr val="FF0000"/>
                </a:solidFill>
              </a:rPr>
              <a:t>N = N</a:t>
            </a:r>
            <a:r>
              <a:rPr lang="sk-SK" altLang="sk-SK" sz="4400" b="1" baseline="-25000" dirty="0">
                <a:solidFill>
                  <a:srgbClr val="FF0000"/>
                </a:solidFill>
              </a:rPr>
              <a:t>0</a:t>
            </a:r>
            <a:r>
              <a:rPr lang="sk-SK" altLang="sk-SK" sz="4400" b="1" dirty="0">
                <a:solidFill>
                  <a:srgbClr val="FF0000"/>
                </a:solidFill>
              </a:rPr>
              <a:t> e</a:t>
            </a:r>
            <a:r>
              <a:rPr lang="sk-SK" altLang="sk-SK" sz="4400" b="1" baseline="30000" dirty="0">
                <a:solidFill>
                  <a:srgbClr val="FF0000"/>
                </a:solidFill>
              </a:rPr>
              <a:t>-</a:t>
            </a:r>
            <a:r>
              <a:rPr lang="el-GR" altLang="sk-SK" sz="4400" b="1" baseline="30000" dirty="0">
                <a:solidFill>
                  <a:srgbClr val="FF0000"/>
                </a:solidFill>
                <a:cs typeface="Arial" pitchFamily="34" charset="0"/>
              </a:rPr>
              <a:t>λ</a:t>
            </a:r>
            <a:r>
              <a:rPr lang="sk-SK" altLang="sk-SK" sz="4400" b="1" baseline="30000" dirty="0">
                <a:solidFill>
                  <a:srgbClr val="FF0000"/>
                </a:solidFill>
                <a:cs typeface="Arial" pitchFamily="34" charset="0"/>
              </a:rPr>
              <a:t>t</a:t>
            </a:r>
          </a:p>
          <a:p>
            <a:pPr algn="ctr" eaLnBrk="1" hangingPunct="1">
              <a:lnSpc>
                <a:spcPct val="80000"/>
              </a:lnSpc>
              <a:buFont typeface="Wingdings" panose="05000000000000000000" pitchFamily="2" charset="2"/>
              <a:buChar char="q"/>
              <a:defRPr/>
            </a:pPr>
            <a:endParaRPr lang="sk-SK" altLang="sk-SK" sz="2400" b="1" baseline="30000" dirty="0">
              <a:solidFill>
                <a:srgbClr val="FF0000"/>
              </a:solidFill>
              <a:cs typeface="Arial" pitchFamily="34" charset="0"/>
            </a:endParaRPr>
          </a:p>
          <a:p>
            <a:pPr algn="ctr" eaLnBrk="1" hangingPunct="1">
              <a:lnSpc>
                <a:spcPct val="80000"/>
              </a:lnSpc>
              <a:buFont typeface="Wingdings" panose="05000000000000000000" pitchFamily="2" charset="2"/>
              <a:buChar char="q"/>
              <a:defRPr/>
            </a:pPr>
            <a:r>
              <a:rPr lang="sk-SK" altLang="sk-SK" sz="2400" b="1" baseline="30000" dirty="0">
                <a:solidFill>
                  <a:srgbClr val="FF0000"/>
                </a:solidFill>
                <a:cs typeface="Arial" pitchFamily="34" charset="0"/>
              </a:rPr>
              <a:t>Rozpadová rovnica popisuje proces, pri ktorom nestabilný rádioaktívny izotop (nazývaný aj rádioizotop) spontánne prechádza do stabilnejšej formy, pričom pri tom vyžaruje žiarenie (alfa, beta, gama alebo iné formy ionizujúceho žiarenia). Tento proces sa nazýva rádioaktívny rozpad.</a:t>
            </a:r>
            <a:endParaRPr lang="sk-SK" altLang="sk-SK" sz="4400" b="1" baseline="30000" dirty="0">
              <a:cs typeface="Arial" pitchFamily="34" charset="0"/>
            </a:endParaRPr>
          </a:p>
          <a:p>
            <a:pPr marL="0" indent="0" eaLnBrk="1" hangingPunct="1">
              <a:lnSpc>
                <a:spcPct val="80000"/>
              </a:lnSpc>
              <a:buFontTx/>
              <a:buNone/>
              <a:defRPr/>
            </a:pPr>
            <a:r>
              <a:rPr lang="sk-SK" altLang="sk-SK" sz="2400" b="1" dirty="0">
                <a:cs typeface="Arial" pitchFamily="34" charset="0"/>
              </a:rPr>
              <a:t>N</a:t>
            </a:r>
            <a:r>
              <a:rPr lang="sk-SK" altLang="sk-SK" sz="2400" dirty="0">
                <a:cs typeface="Arial" pitchFamily="34" charset="0"/>
              </a:rPr>
              <a:t> – počet jadier v čase t</a:t>
            </a:r>
          </a:p>
          <a:p>
            <a:pPr marL="0" indent="0" eaLnBrk="1" hangingPunct="1">
              <a:lnSpc>
                <a:spcPct val="80000"/>
              </a:lnSpc>
              <a:buFontTx/>
              <a:buNone/>
              <a:defRPr/>
            </a:pPr>
            <a:r>
              <a:rPr lang="sk-SK" altLang="sk-SK" sz="2400" b="1" dirty="0">
                <a:cs typeface="Arial" pitchFamily="34" charset="0"/>
              </a:rPr>
              <a:t>N</a:t>
            </a:r>
            <a:r>
              <a:rPr lang="sk-SK" altLang="sk-SK" sz="2400" b="1" baseline="-25000" dirty="0">
                <a:cs typeface="Arial" pitchFamily="34" charset="0"/>
              </a:rPr>
              <a:t>0</a:t>
            </a:r>
            <a:r>
              <a:rPr lang="sk-SK" altLang="sk-SK" sz="2400" dirty="0">
                <a:cs typeface="Arial" pitchFamily="34" charset="0"/>
              </a:rPr>
              <a:t> – počet jadier v čase 0</a:t>
            </a:r>
          </a:p>
          <a:p>
            <a:pPr marL="0" indent="0" eaLnBrk="1" hangingPunct="1">
              <a:lnSpc>
                <a:spcPct val="80000"/>
              </a:lnSpc>
              <a:buFontTx/>
              <a:buNone/>
              <a:defRPr/>
            </a:pPr>
            <a:r>
              <a:rPr lang="el-GR" altLang="sk-SK" sz="2400" b="1" dirty="0">
                <a:cs typeface="Arial" pitchFamily="34" charset="0"/>
              </a:rPr>
              <a:t>λ</a:t>
            </a:r>
            <a:r>
              <a:rPr lang="sk-SK" altLang="sk-SK" sz="2400" dirty="0">
                <a:cs typeface="Arial" pitchFamily="34" charset="0"/>
              </a:rPr>
              <a:t> – rozpadová konštanta </a:t>
            </a:r>
            <a:r>
              <a:rPr lang="sk-SK" altLang="sk-SK" sz="1400" dirty="0">
                <a:cs typeface="Arial" pitchFamily="34" charset="0"/>
              </a:rPr>
              <a:t>(jednotka </a:t>
            </a:r>
            <a:r>
              <a:rPr lang="sk-SK" altLang="sk-SK" sz="1400" dirty="0" err="1">
                <a:cs typeface="Arial" pitchFamily="34" charset="0"/>
              </a:rPr>
              <a:t>reciproká</a:t>
            </a:r>
            <a:r>
              <a:rPr lang="sk-SK" altLang="sk-SK" sz="1400" dirty="0">
                <a:cs typeface="Arial" pitchFamily="34" charset="0"/>
              </a:rPr>
              <a:t> sekunda )</a:t>
            </a:r>
          </a:p>
          <a:p>
            <a:pPr marL="0" indent="0" eaLnBrk="1" hangingPunct="1">
              <a:lnSpc>
                <a:spcPct val="80000"/>
              </a:lnSpc>
              <a:buFontTx/>
              <a:buNone/>
              <a:tabLst>
                <a:tab pos="541338" algn="l"/>
              </a:tabLst>
              <a:defRPr/>
            </a:pPr>
            <a:r>
              <a:rPr lang="sk-SK" altLang="sk-SK" sz="1400" dirty="0">
                <a:cs typeface="Arial" pitchFamily="34" charset="0"/>
              </a:rPr>
              <a:t>	</a:t>
            </a:r>
            <a:r>
              <a:rPr lang="el-GR" altLang="sk-SK" sz="2400" dirty="0">
                <a:cs typeface="Arial" pitchFamily="34" charset="0"/>
              </a:rPr>
              <a:t>λ</a:t>
            </a:r>
            <a:r>
              <a:rPr lang="sk-SK" altLang="sk-SK" sz="2400" dirty="0">
                <a:cs typeface="Arial" pitchFamily="34" charset="0"/>
              </a:rPr>
              <a:t> = </a:t>
            </a:r>
            <a:r>
              <a:rPr lang="sk-SK" altLang="sk-SK" sz="2400" dirty="0" err="1">
                <a:cs typeface="Arial" pitchFamily="34" charset="0"/>
              </a:rPr>
              <a:t>ln</a:t>
            </a:r>
            <a:r>
              <a:rPr lang="sk-SK" altLang="sk-SK" sz="2400" dirty="0">
                <a:cs typeface="Arial" pitchFamily="34" charset="0"/>
              </a:rPr>
              <a:t> 2 / polčas</a:t>
            </a:r>
            <a:endParaRPr lang="el-GR" altLang="sk-SK" sz="2400" dirty="0">
              <a:cs typeface="Arial" pitchFamily="34" charset="0"/>
            </a:endParaRPr>
          </a:p>
          <a:p>
            <a:pPr marL="0" indent="0" eaLnBrk="1" hangingPunct="1">
              <a:lnSpc>
                <a:spcPct val="80000"/>
              </a:lnSpc>
              <a:buFontTx/>
              <a:buNone/>
              <a:defRPr/>
            </a:pPr>
            <a:endParaRPr lang="sk-SK" altLang="sk-SK" sz="2400" dirty="0">
              <a:cs typeface="Arial" pitchFamily="34" charset="0"/>
            </a:endParaRPr>
          </a:p>
          <a:p>
            <a:pPr marL="0" indent="0" algn="ctr" eaLnBrk="1" hangingPunct="1">
              <a:lnSpc>
                <a:spcPct val="80000"/>
              </a:lnSpc>
              <a:buFontTx/>
              <a:buNone/>
              <a:defRPr/>
            </a:pPr>
            <a:r>
              <a:rPr lang="sk-SK" altLang="sk-SK" sz="2400" b="1" dirty="0">
                <a:cs typeface="Arial" pitchFamily="34" charset="0"/>
              </a:rPr>
              <a:t>Jednotka /pre čas/</a:t>
            </a:r>
          </a:p>
          <a:p>
            <a:pPr marL="0" indent="0" algn="ctr" eaLnBrk="1" hangingPunct="1">
              <a:lnSpc>
                <a:spcPct val="80000"/>
              </a:lnSpc>
              <a:buFontTx/>
              <a:buNone/>
              <a:defRPr/>
            </a:pPr>
            <a:r>
              <a:rPr lang="sk-SK" altLang="sk-SK" sz="2800" dirty="0">
                <a:cs typeface="Arial" pitchFamily="34" charset="0"/>
              </a:rPr>
              <a:t> </a:t>
            </a:r>
            <a:r>
              <a:rPr lang="sk-SK" altLang="sk-SK" sz="2000" dirty="0">
                <a:cs typeface="Arial" pitchFamily="34" charset="0"/>
              </a:rPr>
              <a:t>(rok, mesiac...)</a:t>
            </a:r>
          </a:p>
          <a:p>
            <a:pPr marL="0" indent="0" eaLnBrk="1" hangingPunct="1">
              <a:lnSpc>
                <a:spcPct val="80000"/>
              </a:lnSpc>
              <a:buFontTx/>
              <a:buNone/>
              <a:defRPr/>
            </a:pPr>
            <a:endParaRPr lang="sk-SK" altLang="sk-SK" dirty="0">
              <a:cs typeface="Arial" pitchFamily="34" charset="0"/>
            </a:endParaRPr>
          </a:p>
          <a:p>
            <a:pPr eaLnBrk="1" hangingPunct="1">
              <a:lnSpc>
                <a:spcPct val="80000"/>
              </a:lnSpc>
              <a:defRPr/>
            </a:pPr>
            <a:endParaRPr lang="el-GR" altLang="sk-SK" dirty="0">
              <a:cs typeface="Arial" pitchFamily="34" charset="0"/>
            </a:endParaRPr>
          </a:p>
          <a:p>
            <a:pPr>
              <a:defRPr/>
            </a:pPr>
            <a:endParaRPr lang="sk-SK"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Nadpis 1"/>
          <p:cNvSpPr>
            <a:spLocks noGrp="1"/>
          </p:cNvSpPr>
          <p:nvPr>
            <p:ph type="title"/>
          </p:nvPr>
        </p:nvSpPr>
        <p:spPr>
          <a:xfrm>
            <a:off x="395536" y="692696"/>
            <a:ext cx="8229600" cy="1143000"/>
          </a:xfrm>
        </p:spPr>
        <p:txBody>
          <a:bodyPr/>
          <a:lstStyle/>
          <a:p>
            <a:br>
              <a:rPr lang="sk-SK" altLang="sk-SK" sz="3600" b="1" dirty="0">
                <a:solidFill>
                  <a:srgbClr val="FF0000"/>
                </a:solidFill>
              </a:rPr>
            </a:br>
            <a:br>
              <a:rPr lang="sk-SK" altLang="sk-SK" sz="3600" b="1" dirty="0">
                <a:solidFill>
                  <a:srgbClr val="FF0000"/>
                </a:solidFill>
              </a:rPr>
            </a:br>
            <a:r>
              <a:rPr lang="sk-SK" altLang="sk-SK" sz="3600" b="1" dirty="0">
                <a:solidFill>
                  <a:srgbClr val="FF0000"/>
                </a:solidFill>
              </a:rPr>
              <a:t>Fyzikálny polčas rozpadu</a:t>
            </a:r>
            <a:br>
              <a:rPr lang="sk-SK" altLang="sk-SK" sz="3600" b="1" dirty="0">
                <a:solidFill>
                  <a:srgbClr val="FF0000"/>
                </a:solidFill>
              </a:rPr>
            </a:br>
            <a:br>
              <a:rPr lang="sk-SK" altLang="sk-SK" sz="3600" b="1" dirty="0">
                <a:solidFill>
                  <a:srgbClr val="FF0000"/>
                </a:solidFill>
              </a:rPr>
            </a:br>
            <a:r>
              <a:rPr lang="sk-SK" altLang="sk-SK" sz="1600" b="1" dirty="0">
                <a:solidFill>
                  <a:srgbClr val="FF0000"/>
                </a:solidFill>
              </a:rPr>
              <a:t>Fyzikálny polčas rozpadu (tiež polčas rozpadu, alebo polčas života) je čas, za ktorý sa polovica atómov v danom množstve rádioaktívneho izotopu rozpadne. Je to štatistická hodnota, ktorá popisuje, ako rýchlo sa daný izotop rozpadá a tým sa znižuje jeho počet v čase izotop rozpadá a tým sa znižuje jeho počet v čase.</a:t>
            </a:r>
          </a:p>
        </p:txBody>
      </p:sp>
      <p:pic>
        <p:nvPicPr>
          <p:cNvPr id="29699" name="Picture 2"/>
          <p:cNvPicPr>
            <a:picLocks noGrp="1" noChangeAspect="1" noChangeArrowheads="1"/>
          </p:cNvPicPr>
          <p:nvPr>
            <p:ph idx="1"/>
          </p:nvPr>
        </p:nvPicPr>
        <p:blipFill>
          <a:blip r:embed="rId2" cstate="print"/>
          <a:srcRect/>
          <a:stretch>
            <a:fillRect/>
          </a:stretch>
        </p:blipFill>
        <p:spPr>
          <a:xfrm>
            <a:off x="1619672" y="2956137"/>
            <a:ext cx="5619019" cy="3901864"/>
          </a:xfr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7C13A9-9B2A-4444-8459-AEE735962D3B}"/>
              </a:ext>
            </a:extLst>
          </p:cNvPr>
          <p:cNvSpPr>
            <a:spLocks noGrp="1"/>
          </p:cNvSpPr>
          <p:nvPr>
            <p:ph type="title"/>
          </p:nvPr>
        </p:nvSpPr>
        <p:spPr/>
        <p:txBody>
          <a:bodyPr/>
          <a:lstStyle/>
          <a:p>
            <a:r>
              <a:rPr lang="sk-SK" sz="3600" b="1" dirty="0">
                <a:solidFill>
                  <a:srgbClr val="FF0000"/>
                </a:solidFill>
              </a:rPr>
              <a:t>Príklady polčasov rozpadu</a:t>
            </a:r>
          </a:p>
        </p:txBody>
      </p:sp>
      <p:pic>
        <p:nvPicPr>
          <p:cNvPr id="5" name="Zástupný objekt pre obsah 4">
            <a:extLst>
              <a:ext uri="{FF2B5EF4-FFF2-40B4-BE49-F238E27FC236}">
                <a16:creationId xmlns:a16="http://schemas.microsoft.com/office/drawing/2014/main" id="{F9E9839A-E3B3-4CAC-AB9E-28C3136132CA}"/>
              </a:ext>
            </a:extLst>
          </p:cNvPr>
          <p:cNvPicPr>
            <a:picLocks noGrp="1" noChangeAspect="1"/>
          </p:cNvPicPr>
          <p:nvPr>
            <p:ph idx="1"/>
          </p:nvPr>
        </p:nvPicPr>
        <p:blipFill>
          <a:blip r:embed="rId2"/>
          <a:stretch>
            <a:fillRect/>
          </a:stretch>
        </p:blipFill>
        <p:spPr>
          <a:xfrm>
            <a:off x="1331640" y="1556792"/>
            <a:ext cx="7007683" cy="2480518"/>
          </a:xfrm>
        </p:spPr>
      </p:pic>
      <p:sp>
        <p:nvSpPr>
          <p:cNvPr id="6" name="BlokTextu 5">
            <a:extLst>
              <a:ext uri="{FF2B5EF4-FFF2-40B4-BE49-F238E27FC236}">
                <a16:creationId xmlns:a16="http://schemas.microsoft.com/office/drawing/2014/main" id="{8E893547-5C45-4447-B110-6C4878C5B588}"/>
              </a:ext>
            </a:extLst>
          </p:cNvPr>
          <p:cNvSpPr txBox="1"/>
          <p:nvPr/>
        </p:nvSpPr>
        <p:spPr>
          <a:xfrm>
            <a:off x="539553" y="4581128"/>
            <a:ext cx="8280920" cy="1754326"/>
          </a:xfrm>
          <a:prstGeom prst="rect">
            <a:avLst/>
          </a:prstGeom>
          <a:noFill/>
        </p:spPr>
        <p:txBody>
          <a:bodyPr wrap="square" rtlCol="0">
            <a:spAutoFit/>
          </a:bodyPr>
          <a:lstStyle/>
          <a:p>
            <a:pPr marL="285750" indent="-285750" algn="just">
              <a:buFont typeface="Wingdings" panose="05000000000000000000" pitchFamily="2" charset="2"/>
              <a:buChar char="q"/>
            </a:pPr>
            <a:r>
              <a:rPr lang="sk-SK" b="1" i="1" dirty="0"/>
              <a:t>Fyzikálny polčas rozpadu je dôležitý najmä v oblasti radiačnej ochrany, kde pomáha určiť, ako dlho bude daný izotop stále emitovať žiarenie a teda potenciálne nebezpečný.</a:t>
            </a:r>
          </a:p>
          <a:p>
            <a:pPr marL="285750" indent="-285750" algn="just">
              <a:buFont typeface="Wingdings" panose="05000000000000000000" pitchFamily="2" charset="2"/>
              <a:buChar char="q"/>
            </a:pPr>
            <a:r>
              <a:rPr lang="sk-SK" b="1" i="1" dirty="0"/>
              <a:t>V medicíne sa rádioaktívne izotopy s krátkym polčasom rozpadu používajú pri diagnostických a terapeutických postupoch, ako je rádioterapia.</a:t>
            </a:r>
          </a:p>
        </p:txBody>
      </p:sp>
    </p:spTree>
    <p:extLst>
      <p:ext uri="{BB962C8B-B14F-4D97-AF65-F5344CB8AC3E}">
        <p14:creationId xmlns:p14="http://schemas.microsoft.com/office/powerpoint/2010/main" val="3277696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Nadpis 1"/>
          <p:cNvSpPr>
            <a:spLocks noGrp="1"/>
          </p:cNvSpPr>
          <p:nvPr>
            <p:ph type="title"/>
          </p:nvPr>
        </p:nvSpPr>
        <p:spPr>
          <a:xfrm>
            <a:off x="395288" y="260350"/>
            <a:ext cx="8229600" cy="1143000"/>
          </a:xfrm>
        </p:spPr>
        <p:txBody>
          <a:bodyPr/>
          <a:lstStyle/>
          <a:p>
            <a:r>
              <a:rPr lang="sk-SK" altLang="sk-SK" sz="3600" b="1" dirty="0">
                <a:solidFill>
                  <a:srgbClr val="FF0000"/>
                </a:solidFill>
              </a:rPr>
              <a:t>Veličiny, jednotky 1</a:t>
            </a:r>
          </a:p>
        </p:txBody>
      </p:sp>
      <p:sp>
        <p:nvSpPr>
          <p:cNvPr id="25603" name="Zástupný symbol obsahu 2"/>
          <p:cNvSpPr>
            <a:spLocks noGrp="1"/>
          </p:cNvSpPr>
          <p:nvPr>
            <p:ph idx="1"/>
          </p:nvPr>
        </p:nvSpPr>
        <p:spPr/>
        <p:txBody>
          <a:bodyPr/>
          <a:lstStyle/>
          <a:p>
            <a:pPr algn="ctr" eaLnBrk="1" hangingPunct="1">
              <a:spcBef>
                <a:spcPct val="0"/>
              </a:spcBef>
              <a:buFont typeface="Wingdings" panose="05000000000000000000" pitchFamily="2" charset="2"/>
              <a:buChar char="q"/>
            </a:pPr>
            <a:r>
              <a:rPr lang="sk-SK" altLang="sk-SK" sz="2400" b="1" dirty="0">
                <a:solidFill>
                  <a:srgbClr val="FF0000"/>
                </a:solidFill>
              </a:rPr>
              <a:t>AKTIVITA  </a:t>
            </a:r>
            <a:r>
              <a:rPr lang="en-US" altLang="sk-SK" sz="2400" b="1" dirty="0">
                <a:solidFill>
                  <a:srgbClr val="FF0000"/>
                </a:solidFill>
              </a:rPr>
              <a:t>VZORKY</a:t>
            </a:r>
            <a:endParaRPr lang="sk-SK" altLang="sk-SK" sz="2400" b="1" dirty="0">
              <a:solidFill>
                <a:srgbClr val="FF0000"/>
              </a:solidFill>
            </a:endParaRPr>
          </a:p>
          <a:p>
            <a:pPr algn="ctr" eaLnBrk="1" hangingPunct="1">
              <a:spcBef>
                <a:spcPct val="0"/>
              </a:spcBef>
              <a:buFontTx/>
              <a:buNone/>
            </a:pPr>
            <a:r>
              <a:rPr lang="sk-SK" altLang="sk-SK" sz="2400" b="1" dirty="0">
                <a:solidFill>
                  <a:srgbClr val="FF0000"/>
                </a:solidFill>
              </a:rPr>
              <a:t>počet rozpadov za sekundu</a:t>
            </a:r>
          </a:p>
          <a:p>
            <a:pPr algn="ctr" eaLnBrk="1" hangingPunct="1">
              <a:spcBef>
                <a:spcPct val="0"/>
              </a:spcBef>
              <a:buFontTx/>
              <a:buNone/>
            </a:pPr>
            <a:endParaRPr lang="sk-SK" altLang="sk-SK" sz="2400" b="1" dirty="0">
              <a:solidFill>
                <a:srgbClr val="FF0000"/>
              </a:solidFill>
            </a:endParaRPr>
          </a:p>
          <a:p>
            <a:pPr eaLnBrk="1" hangingPunct="1">
              <a:spcBef>
                <a:spcPct val="0"/>
              </a:spcBef>
              <a:buFontTx/>
              <a:buNone/>
            </a:pPr>
            <a:r>
              <a:rPr lang="sk-SK" altLang="sk-SK" sz="2000" b="1" dirty="0"/>
              <a:t>		             Becquerel (</a:t>
            </a:r>
            <a:r>
              <a:rPr lang="sk-SK" altLang="sk-SK" sz="2000" b="1" dirty="0" err="1"/>
              <a:t>Bq</a:t>
            </a:r>
            <a:r>
              <a:rPr lang="sk-SK" altLang="sk-SK" sz="2000" b="1" dirty="0"/>
              <a:t>) = 1 rozpad za sekundu</a:t>
            </a:r>
          </a:p>
          <a:p>
            <a:pPr eaLnBrk="1" hangingPunct="1">
              <a:spcBef>
                <a:spcPct val="0"/>
              </a:spcBef>
              <a:buFontTx/>
              <a:buNone/>
            </a:pPr>
            <a:r>
              <a:rPr lang="sk-SK" altLang="sk-SK" sz="2000" b="1" dirty="0"/>
              <a:t>		                     </a:t>
            </a:r>
            <a:r>
              <a:rPr lang="sk-SK" altLang="sk-SK" sz="2000" dirty="0"/>
              <a:t>(Curie (</a:t>
            </a:r>
            <a:r>
              <a:rPr lang="sk-SK" altLang="sk-SK" sz="2000" dirty="0" err="1"/>
              <a:t>Ci</a:t>
            </a:r>
            <a:r>
              <a:rPr lang="sk-SK" altLang="sk-SK" sz="2000" dirty="0"/>
              <a:t>) = 3,7 x 10</a:t>
            </a:r>
            <a:r>
              <a:rPr lang="sk-SK" altLang="sk-SK" sz="2000" baseline="30000" dirty="0"/>
              <a:t>10</a:t>
            </a:r>
            <a:r>
              <a:rPr lang="sk-SK" altLang="sk-SK" sz="2000" dirty="0"/>
              <a:t> </a:t>
            </a:r>
            <a:r>
              <a:rPr lang="sk-SK" altLang="sk-SK" sz="2000" dirty="0" err="1"/>
              <a:t>Bq</a:t>
            </a:r>
            <a:r>
              <a:rPr lang="sk-SK" altLang="sk-SK" sz="2000" dirty="0"/>
              <a:t>)</a:t>
            </a:r>
          </a:p>
          <a:p>
            <a:pPr eaLnBrk="1" hangingPunct="1">
              <a:spcBef>
                <a:spcPct val="0"/>
              </a:spcBef>
              <a:buFontTx/>
              <a:buNone/>
            </a:pPr>
            <a:endParaRPr lang="sk-SK" altLang="sk-SK" sz="2000" dirty="0"/>
          </a:p>
          <a:p>
            <a:pPr eaLnBrk="1" hangingPunct="1">
              <a:spcBef>
                <a:spcPct val="0"/>
              </a:spcBef>
              <a:buFontTx/>
              <a:buNone/>
            </a:pPr>
            <a:endParaRPr lang="sk-SK" altLang="sk-SK" sz="2000" dirty="0"/>
          </a:p>
          <a:p>
            <a:pPr eaLnBrk="1" hangingPunct="1">
              <a:spcBef>
                <a:spcPct val="0"/>
              </a:spcBef>
              <a:buFontTx/>
              <a:buNone/>
            </a:pPr>
            <a:endParaRPr lang="sk-SK" altLang="sk-SK" sz="2000" dirty="0"/>
          </a:p>
          <a:p>
            <a:pPr algn="ctr" eaLnBrk="1" hangingPunct="1">
              <a:spcBef>
                <a:spcPct val="0"/>
              </a:spcBef>
              <a:buFont typeface="Wingdings" panose="05000000000000000000" pitchFamily="2" charset="2"/>
              <a:buChar char="q"/>
            </a:pPr>
            <a:r>
              <a:rPr lang="sk-SK" altLang="sk-SK" sz="2400" b="1" dirty="0">
                <a:solidFill>
                  <a:srgbClr val="FF0000"/>
                </a:solidFill>
              </a:rPr>
              <a:t>POLČAS  ROZPADU (premeny)</a:t>
            </a:r>
            <a:endParaRPr lang="sk-SK" altLang="sk-SK" sz="2400" dirty="0">
              <a:solidFill>
                <a:srgbClr val="FF0000"/>
              </a:solidFill>
            </a:endParaRPr>
          </a:p>
          <a:p>
            <a:pPr algn="ctr" eaLnBrk="1" hangingPunct="1">
              <a:spcBef>
                <a:spcPct val="0"/>
              </a:spcBef>
              <a:buFontTx/>
              <a:buNone/>
            </a:pPr>
            <a:r>
              <a:rPr lang="sk-SK" altLang="sk-SK" sz="2000" b="1" dirty="0">
                <a:solidFill>
                  <a:srgbClr val="FF0000"/>
                </a:solidFill>
              </a:rPr>
              <a:t>čas (doba)</a:t>
            </a:r>
            <a:r>
              <a:rPr lang="en-US" altLang="sk-SK" sz="2000" b="1" dirty="0">
                <a:solidFill>
                  <a:srgbClr val="FF0000"/>
                </a:solidFill>
              </a:rPr>
              <a:t>,</a:t>
            </a:r>
            <a:r>
              <a:rPr lang="sk-SK" altLang="sk-SK" sz="2000" b="1" dirty="0">
                <a:solidFill>
                  <a:srgbClr val="FF0000"/>
                </a:solidFill>
              </a:rPr>
              <a:t> za ktorý sa rozpadne polovica jadier (atómov)</a:t>
            </a:r>
          </a:p>
          <a:p>
            <a:pPr eaLnBrk="1" hangingPunct="1">
              <a:spcBef>
                <a:spcPct val="0"/>
              </a:spcBef>
              <a:buFontTx/>
              <a:buNone/>
            </a:pPr>
            <a:endParaRPr lang="sk-SK" altLang="sk-SK" sz="2000" b="1" dirty="0"/>
          </a:p>
          <a:p>
            <a:pPr eaLnBrk="1" hangingPunct="1">
              <a:spcBef>
                <a:spcPct val="0"/>
              </a:spcBef>
              <a:buFontTx/>
              <a:buNone/>
            </a:pPr>
            <a:r>
              <a:rPr lang="sk-SK" altLang="sk-SK" sz="2000" b="1" dirty="0"/>
              <a:t>		                   sekunda, hodina, deň, rok</a:t>
            </a:r>
          </a:p>
          <a:p>
            <a:endParaRPr lang="sk-SK" altLang="sk-SK"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Nadpis 1"/>
          <p:cNvSpPr>
            <a:spLocks noGrp="1"/>
          </p:cNvSpPr>
          <p:nvPr>
            <p:ph type="title"/>
          </p:nvPr>
        </p:nvSpPr>
        <p:spPr>
          <a:xfrm>
            <a:off x="468313" y="333375"/>
            <a:ext cx="8229600" cy="1143000"/>
          </a:xfrm>
        </p:spPr>
        <p:txBody>
          <a:bodyPr/>
          <a:lstStyle/>
          <a:p>
            <a:r>
              <a:rPr lang="sk-SK" altLang="sk-SK" sz="3600" b="1" dirty="0">
                <a:solidFill>
                  <a:srgbClr val="FF0000"/>
                </a:solidFill>
              </a:rPr>
              <a:t>Veličiny, jednotky 2</a:t>
            </a:r>
          </a:p>
        </p:txBody>
      </p:sp>
      <p:sp>
        <p:nvSpPr>
          <p:cNvPr id="26627" name="Zástupný symbol obsahu 2"/>
          <p:cNvSpPr>
            <a:spLocks noGrp="1"/>
          </p:cNvSpPr>
          <p:nvPr>
            <p:ph idx="1"/>
          </p:nvPr>
        </p:nvSpPr>
        <p:spPr/>
        <p:txBody>
          <a:bodyPr/>
          <a:lstStyle/>
          <a:p>
            <a:pPr algn="ctr" eaLnBrk="1" hangingPunct="1">
              <a:buFont typeface="Wingdings" panose="05000000000000000000" pitchFamily="2" charset="2"/>
              <a:buChar char="q"/>
              <a:defRPr/>
            </a:pPr>
            <a:r>
              <a:rPr lang="sk-SK" altLang="sk-SK" sz="2400" b="1" dirty="0">
                <a:solidFill>
                  <a:srgbClr val="FF0000"/>
                </a:solidFill>
              </a:rPr>
              <a:t>Dávka (D)</a:t>
            </a:r>
            <a:r>
              <a:rPr lang="en-US" altLang="sk-SK" sz="2000" b="1" dirty="0">
                <a:solidFill>
                  <a:srgbClr val="FF0000"/>
                </a:solidFill>
              </a:rPr>
              <a:t> – </a:t>
            </a:r>
            <a:r>
              <a:rPr lang="sk-SK" altLang="sk-SK" sz="2000" b="1" dirty="0">
                <a:solidFill>
                  <a:srgbClr val="FF0000"/>
                </a:solidFill>
              </a:rPr>
              <a:t>absorbovaná </a:t>
            </a:r>
            <a:r>
              <a:rPr lang="sk-SK" altLang="sk-SK" sz="2000" b="1" dirty="0" err="1">
                <a:solidFill>
                  <a:srgbClr val="FF0000"/>
                </a:solidFill>
              </a:rPr>
              <a:t>energi</a:t>
            </a:r>
            <a:r>
              <a:rPr lang="en-US" altLang="sk-SK" sz="2000" b="1" dirty="0">
                <a:solidFill>
                  <a:srgbClr val="FF0000"/>
                </a:solidFill>
              </a:rPr>
              <a:t>a</a:t>
            </a:r>
            <a:endParaRPr lang="sk-SK" altLang="sk-SK" sz="2000" b="1" dirty="0">
              <a:solidFill>
                <a:srgbClr val="FF0000"/>
              </a:solidFill>
            </a:endParaRPr>
          </a:p>
          <a:p>
            <a:pPr algn="ctr" eaLnBrk="1" hangingPunct="1">
              <a:buFont typeface="Wingdings" panose="05000000000000000000" pitchFamily="2" charset="2"/>
              <a:buChar char="q"/>
              <a:defRPr/>
            </a:pPr>
            <a:r>
              <a:rPr lang="sk-SK" altLang="sk-SK" sz="1400" i="1" dirty="0">
                <a:solidFill>
                  <a:srgbClr val="FF0000"/>
                </a:solidFill>
              </a:rPr>
              <a:t>Absorbovaná dávka sa definuje ako množstvo energie (v jouloch), ktoré sa absorbuje v jednotke hmotnosti materiálu (v kilogramoch). </a:t>
            </a:r>
          </a:p>
          <a:p>
            <a:pPr lvl="1" algn="ctr" eaLnBrk="1" hangingPunct="1">
              <a:buFont typeface="Wingdings" panose="05000000000000000000" pitchFamily="2" charset="2"/>
              <a:buChar char="q"/>
              <a:defRPr/>
            </a:pPr>
            <a:r>
              <a:rPr lang="sk-SK" altLang="sk-SK" sz="2000" dirty="0"/>
              <a:t>(jednotka : Gray = J / kg)</a:t>
            </a:r>
          </a:p>
          <a:p>
            <a:pPr lvl="1" algn="ctr" eaLnBrk="1" hangingPunct="1">
              <a:buFont typeface="Wingdings" panose="05000000000000000000" pitchFamily="2" charset="2"/>
              <a:buChar char="ü"/>
              <a:defRPr/>
            </a:pPr>
            <a:endParaRPr lang="sk-SK" altLang="sk-SK" sz="2000" dirty="0"/>
          </a:p>
          <a:p>
            <a:pPr algn="ctr" eaLnBrk="1" hangingPunct="1">
              <a:buFont typeface="Wingdings" panose="05000000000000000000" pitchFamily="2" charset="2"/>
              <a:buChar char="q"/>
              <a:defRPr/>
            </a:pPr>
            <a:r>
              <a:rPr lang="sk-SK" altLang="sk-SK" sz="2400" b="1" dirty="0">
                <a:solidFill>
                  <a:srgbClr val="FF0000"/>
                </a:solidFill>
              </a:rPr>
              <a:t>Expozícia - Ožiarenie (E)</a:t>
            </a:r>
            <a:r>
              <a:rPr lang="en-US" altLang="sk-SK" sz="2400" b="1" dirty="0">
                <a:solidFill>
                  <a:srgbClr val="FF0000"/>
                </a:solidFill>
              </a:rPr>
              <a:t> </a:t>
            </a:r>
            <a:r>
              <a:rPr lang="en-US" altLang="sk-SK" sz="2000" b="1" dirty="0">
                <a:solidFill>
                  <a:srgbClr val="FF0000"/>
                </a:solidFill>
              </a:rPr>
              <a:t>– </a:t>
            </a:r>
            <a:r>
              <a:rPr lang="sk-SK" altLang="sk-SK" sz="2000" b="1" dirty="0" err="1">
                <a:solidFill>
                  <a:srgbClr val="FF0000"/>
                </a:solidFill>
              </a:rPr>
              <a:t>Ionizáci</a:t>
            </a:r>
            <a:r>
              <a:rPr lang="en-US" altLang="sk-SK" sz="2000" b="1" dirty="0">
                <a:solidFill>
                  <a:srgbClr val="FF0000"/>
                </a:solidFill>
              </a:rPr>
              <a:t>a</a:t>
            </a:r>
            <a:endParaRPr lang="sk-SK" altLang="sk-SK" sz="2000" b="1" dirty="0">
              <a:solidFill>
                <a:srgbClr val="FF0000"/>
              </a:solidFill>
            </a:endParaRPr>
          </a:p>
          <a:p>
            <a:pPr marL="0" indent="0" algn="ctr" eaLnBrk="1" hangingPunct="1">
              <a:buNone/>
              <a:defRPr/>
            </a:pPr>
            <a:r>
              <a:rPr lang="sk-SK" altLang="sk-SK" sz="1400" i="1" dirty="0">
                <a:solidFill>
                  <a:srgbClr val="FF0000"/>
                </a:solidFill>
              </a:rPr>
              <a:t>Expozícia sa vo fyzike tradične definuje ako množstvo ionizujúceho žiarenia, ktoré spôsobuje vznik elektrických nábojov v určitej hmotnosti vzduchu. Tento pojem je teda najčastejšie spojený s meraním žiarenia v ovzduší, pretože ionizácia vzduchu je najbežnejšia a najjednoduchšia na detekciu.</a:t>
            </a:r>
          </a:p>
          <a:p>
            <a:pPr lvl="1" algn="ctr" eaLnBrk="1" hangingPunct="1">
              <a:buFont typeface="Wingdings" panose="05000000000000000000" pitchFamily="2" charset="2"/>
              <a:buChar char="q"/>
              <a:defRPr/>
            </a:pPr>
            <a:r>
              <a:rPr lang="sk-SK" altLang="sk-SK" sz="2000" dirty="0"/>
              <a:t>(jednotka : C / kg)</a:t>
            </a:r>
          </a:p>
          <a:p>
            <a:pPr lvl="1" algn="ctr" eaLnBrk="1" hangingPunct="1">
              <a:buFont typeface="Wingdings" panose="05000000000000000000" pitchFamily="2" charset="2"/>
              <a:buChar char="ü"/>
              <a:defRPr/>
            </a:pPr>
            <a:endParaRPr lang="sk-SK" altLang="sk-SK" sz="2000" dirty="0"/>
          </a:p>
          <a:p>
            <a:pPr algn="ctr" eaLnBrk="1" hangingPunct="1">
              <a:buFont typeface="Wingdings" panose="05000000000000000000" pitchFamily="2" charset="2"/>
              <a:buChar char="q"/>
              <a:defRPr/>
            </a:pPr>
            <a:r>
              <a:rPr lang="sk-SK" altLang="sk-SK" sz="2400" b="1" dirty="0">
                <a:solidFill>
                  <a:srgbClr val="FF0000"/>
                </a:solidFill>
              </a:rPr>
              <a:t>Efektívna dávka</a:t>
            </a:r>
            <a:r>
              <a:rPr lang="en-US" altLang="sk-SK" sz="2400" b="1" dirty="0">
                <a:solidFill>
                  <a:srgbClr val="FF0000"/>
                </a:solidFill>
              </a:rPr>
              <a:t> </a:t>
            </a:r>
            <a:r>
              <a:rPr lang="en-US" altLang="sk-SK" sz="2000" b="1" dirty="0">
                <a:solidFill>
                  <a:srgbClr val="FF0000"/>
                </a:solidFill>
              </a:rPr>
              <a:t>- </a:t>
            </a:r>
            <a:r>
              <a:rPr lang="sk-SK" altLang="sk-SK" sz="2000" b="1" dirty="0">
                <a:solidFill>
                  <a:srgbClr val="FF0000"/>
                </a:solidFill>
              </a:rPr>
              <a:t>Biologický účinok</a:t>
            </a:r>
          </a:p>
          <a:p>
            <a:pPr marL="457200" lvl="1" indent="0" algn="ctr" eaLnBrk="1" hangingPunct="1">
              <a:buFontTx/>
              <a:buNone/>
              <a:defRPr/>
            </a:pPr>
            <a:r>
              <a:rPr lang="sk-SK" altLang="sk-SK" sz="2000" dirty="0"/>
              <a:t>(jednotka : </a:t>
            </a:r>
            <a:r>
              <a:rPr lang="sk-SK" altLang="sk-SK" sz="2000" dirty="0" err="1"/>
              <a:t>Sievert</a:t>
            </a:r>
            <a:r>
              <a:rPr lang="sk-SK" altLang="sk-SK" sz="2000" dirty="0"/>
              <a:t> = J / kg)</a:t>
            </a:r>
          </a:p>
          <a:p>
            <a:pPr marL="457200" lvl="1" indent="0" algn="ctr" eaLnBrk="1" hangingPunct="1">
              <a:buFontTx/>
              <a:buNone/>
              <a:defRPr/>
            </a:pPr>
            <a:r>
              <a:rPr lang="sk-SK" altLang="sk-SK" sz="1400" i="1" dirty="0">
                <a:solidFill>
                  <a:srgbClr val="FF0000"/>
                </a:solidFill>
              </a:rPr>
              <a:t>Efektívna dávka (</a:t>
            </a:r>
            <a:r>
              <a:rPr lang="sk-SK" altLang="sk-SK" sz="1400" i="1" dirty="0" err="1">
                <a:solidFill>
                  <a:srgbClr val="FF0000"/>
                </a:solidFill>
              </a:rPr>
              <a:t>effective</a:t>
            </a:r>
            <a:r>
              <a:rPr lang="sk-SK" altLang="sk-SK" sz="1400" i="1" dirty="0">
                <a:solidFill>
                  <a:srgbClr val="FF0000"/>
                </a:solidFill>
              </a:rPr>
              <a:t> </a:t>
            </a:r>
            <a:r>
              <a:rPr lang="sk-SK" altLang="sk-SK" sz="1400" i="1" dirty="0" err="1">
                <a:solidFill>
                  <a:srgbClr val="FF0000"/>
                </a:solidFill>
              </a:rPr>
              <a:t>dose</a:t>
            </a:r>
            <a:r>
              <a:rPr lang="sk-SK" altLang="sk-SK" sz="1400" i="1" dirty="0">
                <a:solidFill>
                  <a:srgbClr val="FF0000"/>
                </a:solidFill>
              </a:rPr>
              <a:t>) sa vypočíta ako súčet dávok absorbovaných v rôznych tkanivách, pričom každý tkanivový faktor je vynásobený absorbovanou dávkou v danom tkanive. Tento výpočet zahŕňa tkanivový váhový faktor pre každé tkanivo:</a:t>
            </a:r>
          </a:p>
          <a:p>
            <a:pPr marL="457200" lvl="1" indent="0" algn="ctr" eaLnBrk="1" hangingPunct="1">
              <a:buFontTx/>
              <a:buNone/>
              <a:defRPr/>
            </a:pPr>
            <a:endParaRPr lang="sk-SK" altLang="sk-SK" sz="2000" dirty="0"/>
          </a:p>
          <a:p>
            <a:pPr lvl="1" algn="ctr" eaLnBrk="1" hangingPunct="1">
              <a:buFontTx/>
              <a:buNone/>
              <a:defRPr/>
            </a:pPr>
            <a:r>
              <a:rPr lang="sk-SK" altLang="sk-SK" sz="2000" b="1" dirty="0"/>
              <a:t>Q </a:t>
            </a:r>
            <a:r>
              <a:rPr lang="sk-SK" altLang="sk-SK" sz="2000" dirty="0"/>
              <a:t>– </a:t>
            </a:r>
            <a:r>
              <a:rPr lang="sk-SK" altLang="sk-SK" sz="1200" i="1" dirty="0"/>
              <a:t>koeficient nebezpečnosti žiarenia</a:t>
            </a:r>
          </a:p>
          <a:p>
            <a:pPr lvl="1" algn="ctr" eaLnBrk="1" hangingPunct="1">
              <a:buFontTx/>
              <a:buNone/>
              <a:defRPr/>
            </a:pPr>
            <a:r>
              <a:rPr lang="sk-SK" altLang="sk-SK" sz="1200" b="1" i="1" dirty="0"/>
              <a:t>G </a:t>
            </a:r>
            <a:r>
              <a:rPr lang="sk-SK" altLang="sk-SK" sz="1200" i="1" dirty="0"/>
              <a:t>– tkanivový faktor - koeficient „geometrie“ ožarovania (ktoré tkanivá sú zasiahnuté)</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Nadpis 1"/>
          <p:cNvSpPr>
            <a:spLocks noGrp="1"/>
          </p:cNvSpPr>
          <p:nvPr>
            <p:ph type="title"/>
          </p:nvPr>
        </p:nvSpPr>
        <p:spPr/>
        <p:txBody>
          <a:bodyPr/>
          <a:lstStyle/>
          <a:p>
            <a:r>
              <a:rPr lang="sk-SK" altLang="sk-SK" sz="2800" b="1" dirty="0">
                <a:solidFill>
                  <a:srgbClr val="FF0000"/>
                </a:solidFill>
              </a:rPr>
              <a:t>Radiačné váhové faktory</a:t>
            </a:r>
            <a:br>
              <a:rPr lang="sk-SK" altLang="sk-SK" sz="2800" b="1" dirty="0">
                <a:solidFill>
                  <a:srgbClr val="FF0000"/>
                </a:solidFill>
              </a:rPr>
            </a:br>
            <a:r>
              <a:rPr lang="sk-SK" altLang="sk-SK" sz="2000" b="1" dirty="0">
                <a:solidFill>
                  <a:srgbClr val="FF0000"/>
                </a:solidFill>
              </a:rPr>
              <a:t>/biologický efekt žiarenia/</a:t>
            </a:r>
          </a:p>
        </p:txBody>
      </p:sp>
      <p:pic>
        <p:nvPicPr>
          <p:cNvPr id="27651" name="Obrázok 1"/>
          <p:cNvPicPr>
            <a:picLocks noChangeAspect="1"/>
          </p:cNvPicPr>
          <p:nvPr/>
        </p:nvPicPr>
        <p:blipFill>
          <a:blip r:embed="rId2" cstate="print"/>
          <a:srcRect/>
          <a:stretch>
            <a:fillRect/>
          </a:stretch>
        </p:blipFill>
        <p:spPr bwMode="auto">
          <a:xfrm>
            <a:off x="1547813" y="4797425"/>
            <a:ext cx="6638925" cy="1857375"/>
          </a:xfrm>
          <a:prstGeom prst="rect">
            <a:avLst/>
          </a:prstGeom>
          <a:noFill/>
          <a:ln w="9525">
            <a:noFill/>
            <a:miter lim="800000"/>
            <a:headEnd/>
            <a:tailEnd/>
          </a:ln>
        </p:spPr>
      </p:pic>
      <p:sp>
        <p:nvSpPr>
          <p:cNvPr id="5" name="Nadpis 1"/>
          <p:cNvSpPr txBox="1">
            <a:spLocks/>
          </p:cNvSpPr>
          <p:nvPr/>
        </p:nvSpPr>
        <p:spPr bwMode="auto">
          <a:xfrm>
            <a:off x="609600" y="364966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endParaRPr lang="sk-SK" altLang="sk-SK" sz="2800" b="1" kern="0" dirty="0"/>
          </a:p>
          <a:p>
            <a:pPr>
              <a:defRPr/>
            </a:pPr>
            <a:endParaRPr lang="sk-SK" altLang="sk-SK" sz="2800" b="1" kern="0" dirty="0"/>
          </a:p>
          <a:p>
            <a:pPr>
              <a:defRPr/>
            </a:pPr>
            <a:r>
              <a:rPr lang="sk-SK" altLang="sk-SK" sz="2800" b="1" kern="0" dirty="0">
                <a:solidFill>
                  <a:srgbClr val="FF0000"/>
                </a:solidFill>
              </a:rPr>
              <a:t>Tkanivové váhové faktory</a:t>
            </a:r>
          </a:p>
          <a:p>
            <a:pPr>
              <a:defRPr/>
            </a:pPr>
            <a:endParaRPr lang="sk-SK" altLang="sk-SK" sz="2800" b="1" kern="0" dirty="0"/>
          </a:p>
          <a:p>
            <a:pPr>
              <a:defRPr/>
            </a:pPr>
            <a:endParaRPr lang="sk-SK" altLang="sk-SK" sz="2800" b="1" kern="0" dirty="0"/>
          </a:p>
        </p:txBody>
      </p:sp>
      <p:pic>
        <p:nvPicPr>
          <p:cNvPr id="27653" name="Obrázok 2"/>
          <p:cNvPicPr>
            <a:picLocks noChangeAspect="1"/>
          </p:cNvPicPr>
          <p:nvPr/>
        </p:nvPicPr>
        <p:blipFill>
          <a:blip r:embed="rId3" cstate="print"/>
          <a:srcRect/>
          <a:stretch>
            <a:fillRect/>
          </a:stretch>
        </p:blipFill>
        <p:spPr bwMode="auto">
          <a:xfrm>
            <a:off x="1600200" y="1196975"/>
            <a:ext cx="6248400" cy="253365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F20AAA-1C44-445B-B828-C1D6B2363719}"/>
              </a:ext>
            </a:extLst>
          </p:cNvPr>
          <p:cNvSpPr>
            <a:spLocks noGrp="1"/>
          </p:cNvSpPr>
          <p:nvPr>
            <p:ph type="title"/>
          </p:nvPr>
        </p:nvSpPr>
        <p:spPr/>
        <p:txBody>
          <a:bodyPr/>
          <a:lstStyle/>
          <a:p>
            <a:r>
              <a:rPr lang="sk-SK" sz="3600" b="1" dirty="0">
                <a:solidFill>
                  <a:srgbClr val="FF0000"/>
                </a:solidFill>
              </a:rPr>
              <a:t>Interakcia gama a rtg žiarenia s hmotou</a:t>
            </a:r>
          </a:p>
        </p:txBody>
      </p:sp>
      <p:pic>
        <p:nvPicPr>
          <p:cNvPr id="4" name="Zástupný objekt pre obsah 3">
            <a:extLst>
              <a:ext uri="{FF2B5EF4-FFF2-40B4-BE49-F238E27FC236}">
                <a16:creationId xmlns:a16="http://schemas.microsoft.com/office/drawing/2014/main" id="{05D876CE-2104-4A5A-9ECC-85CCEC1AD8EE}"/>
              </a:ext>
            </a:extLst>
          </p:cNvPr>
          <p:cNvPicPr>
            <a:picLocks noGrp="1" noChangeAspect="1"/>
          </p:cNvPicPr>
          <p:nvPr>
            <p:ph idx="1"/>
          </p:nvPr>
        </p:nvPicPr>
        <p:blipFill>
          <a:blip r:embed="rId2"/>
          <a:stretch>
            <a:fillRect/>
          </a:stretch>
        </p:blipFill>
        <p:spPr>
          <a:xfrm>
            <a:off x="1439652" y="1844824"/>
            <a:ext cx="6264696" cy="3910520"/>
          </a:xfrm>
          <a:prstGeom prst="rect">
            <a:avLst/>
          </a:prstGeom>
        </p:spPr>
      </p:pic>
    </p:spTree>
    <p:extLst>
      <p:ext uri="{BB962C8B-B14F-4D97-AF65-F5344CB8AC3E}">
        <p14:creationId xmlns:p14="http://schemas.microsoft.com/office/powerpoint/2010/main" val="4056900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Nadpis 1"/>
          <p:cNvSpPr>
            <a:spLocks noGrp="1"/>
          </p:cNvSpPr>
          <p:nvPr>
            <p:ph type="title"/>
          </p:nvPr>
        </p:nvSpPr>
        <p:spPr>
          <a:xfrm>
            <a:off x="401638" y="300038"/>
            <a:ext cx="8229600" cy="1143000"/>
          </a:xfrm>
        </p:spPr>
        <p:txBody>
          <a:bodyPr/>
          <a:lstStyle/>
          <a:p>
            <a:r>
              <a:rPr lang="sk-SK" altLang="sk-SK" sz="3600" b="1" dirty="0">
                <a:solidFill>
                  <a:srgbClr val="FF0000"/>
                </a:solidFill>
              </a:rPr>
              <a:t>Interakcia gama žiarenia s hmotou 1</a:t>
            </a:r>
          </a:p>
        </p:txBody>
      </p:sp>
      <p:pic>
        <p:nvPicPr>
          <p:cNvPr id="30723" name="Picture 2"/>
          <p:cNvPicPr>
            <a:picLocks noGrp="1" noChangeAspect="1" noChangeArrowheads="1"/>
          </p:cNvPicPr>
          <p:nvPr>
            <p:ph idx="1"/>
          </p:nvPr>
        </p:nvPicPr>
        <p:blipFill>
          <a:blip r:embed="rId2" cstate="print"/>
          <a:srcRect/>
          <a:stretch>
            <a:fillRect/>
          </a:stretch>
        </p:blipFill>
        <p:spPr>
          <a:xfrm>
            <a:off x="2268538" y="4076700"/>
            <a:ext cx="4319587" cy="2376488"/>
          </a:xfrm>
          <a:noFill/>
        </p:spPr>
      </p:pic>
      <p:sp>
        <p:nvSpPr>
          <p:cNvPr id="30724" name="Obdĺžnik 3"/>
          <p:cNvSpPr>
            <a:spLocks noChangeArrowheads="1"/>
          </p:cNvSpPr>
          <p:nvPr/>
        </p:nvSpPr>
        <p:spPr bwMode="auto">
          <a:xfrm>
            <a:off x="3665538" y="3244850"/>
            <a:ext cx="249237" cy="368300"/>
          </a:xfrm>
          <a:prstGeom prst="rect">
            <a:avLst/>
          </a:prstGeom>
          <a:noFill/>
          <a:ln w="9525">
            <a:noFill/>
            <a:miter lim="800000"/>
            <a:headEnd/>
            <a:tailEnd/>
          </a:ln>
        </p:spPr>
        <p:txBody>
          <a:bodyPr wrap="none">
            <a:spAutoFit/>
          </a:bodyPr>
          <a:lstStyle/>
          <a:p>
            <a:r>
              <a:rPr lang="sk-SK" altLang="sk-SK" b="1"/>
              <a:t> </a:t>
            </a:r>
            <a:endParaRPr lang="sk-SK" altLang="sk-SK"/>
          </a:p>
        </p:txBody>
      </p:sp>
      <p:sp>
        <p:nvSpPr>
          <p:cNvPr id="29702" name="BlokTextu 4"/>
          <p:cNvSpPr txBox="1">
            <a:spLocks noChangeArrowheads="1"/>
          </p:cNvSpPr>
          <p:nvPr/>
        </p:nvSpPr>
        <p:spPr bwMode="auto">
          <a:xfrm>
            <a:off x="1023938" y="1412875"/>
            <a:ext cx="6985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 typeface="Wingdings" panose="05000000000000000000" pitchFamily="2" charset="2"/>
              <a:buChar char="q"/>
              <a:defRPr/>
            </a:pPr>
            <a:r>
              <a:rPr lang="sk-SK" altLang="sk-SK" sz="2000" b="1" dirty="0" err="1">
                <a:solidFill>
                  <a:srgbClr val="FF0000"/>
                </a:solidFill>
              </a:rPr>
              <a:t>Fotoefekt</a:t>
            </a:r>
            <a:r>
              <a:rPr lang="sk-SK" altLang="sk-SK" sz="2000" b="1" dirty="0">
                <a:solidFill>
                  <a:srgbClr val="FF0000"/>
                </a:solidFill>
              </a:rPr>
              <a:t> (fotoelektrický jav)</a:t>
            </a:r>
          </a:p>
          <a:p>
            <a:pPr algn="just" eaLnBrk="1" hangingPunct="1">
              <a:spcBef>
                <a:spcPct val="0"/>
              </a:spcBef>
              <a:buFont typeface="Wingdings" panose="05000000000000000000" pitchFamily="2" charset="2"/>
              <a:buChar char="q"/>
              <a:defRPr/>
            </a:pPr>
            <a:r>
              <a:rPr lang="sk-SK" altLang="sk-SK" sz="2000" dirty="0"/>
              <a:t>vzniká pri nižších energiách gama a rtg žiarenia, celá energia fotónu sa odovzdá elektrónu v elektrónovom obale, časť z tejto energie sa spotrebuje na uvoľnenie elektrónu (výstupná práca) a zvyšok je kinetická energia vzniknutého </a:t>
            </a:r>
            <a:r>
              <a:rPr lang="sk-SK" altLang="sk-SK" sz="2000" dirty="0" err="1"/>
              <a:t>fotoelektrónu</a:t>
            </a:r>
            <a:endParaRPr lang="sk-SK" altLang="sk-SK" sz="2000" dirty="0"/>
          </a:p>
          <a:p>
            <a:pPr algn="just" eaLnBrk="1" hangingPunct="1">
              <a:spcBef>
                <a:spcPct val="0"/>
              </a:spcBef>
              <a:buFont typeface="Wingdings" panose="05000000000000000000" pitchFamily="2" charset="2"/>
              <a:buChar char="q"/>
              <a:defRPr/>
            </a:pPr>
            <a:endParaRPr lang="sk-SK" altLang="sk-SK" sz="2000" dirty="0"/>
          </a:p>
          <a:p>
            <a:pPr algn="just" eaLnBrk="1" hangingPunct="1">
              <a:spcBef>
                <a:spcPct val="0"/>
              </a:spcBef>
              <a:buFont typeface="Wingdings" panose="05000000000000000000" pitchFamily="2" charset="2"/>
              <a:buChar char="ü"/>
              <a:defRPr/>
            </a:pPr>
            <a:r>
              <a:rPr lang="sk-SK" altLang="sk-SK" sz="2000" dirty="0" err="1"/>
              <a:t>fotoelektrón</a:t>
            </a:r>
            <a:r>
              <a:rPr lang="sk-SK" altLang="sk-SK" sz="2000" dirty="0"/>
              <a:t> môže ionizovať svoje okolie</a:t>
            </a:r>
          </a:p>
          <a:p>
            <a:pPr algn="just" eaLnBrk="1" hangingPunct="1">
              <a:spcBef>
                <a:spcPct val="0"/>
              </a:spcBef>
              <a:buFont typeface="Wingdings" panose="05000000000000000000" pitchFamily="2" charset="2"/>
              <a:buChar char="ü"/>
              <a:defRPr/>
            </a:pPr>
            <a:r>
              <a:rPr lang="sk-SK" altLang="sk-SK" sz="2000" dirty="0"/>
              <a:t>tento jav je typický pre </a:t>
            </a:r>
            <a:r>
              <a:rPr lang="sk-SK" altLang="sk-SK" sz="2000" dirty="0" err="1"/>
              <a:t>rtg</a:t>
            </a:r>
            <a:r>
              <a:rPr lang="sk-SK" altLang="sk-SK" sz="2000" dirty="0"/>
              <a:t> žiarenie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Nadpis 1"/>
          <p:cNvSpPr>
            <a:spLocks noGrp="1"/>
          </p:cNvSpPr>
          <p:nvPr>
            <p:ph type="title"/>
          </p:nvPr>
        </p:nvSpPr>
        <p:spPr/>
        <p:txBody>
          <a:bodyPr/>
          <a:lstStyle/>
          <a:p>
            <a:r>
              <a:rPr lang="sk-SK" altLang="sk-SK" sz="3600" b="1" dirty="0">
                <a:solidFill>
                  <a:srgbClr val="FF0000"/>
                </a:solidFill>
              </a:rPr>
              <a:t>Interakcia gama žiarenia s hmotou 2</a:t>
            </a:r>
            <a:endParaRPr lang="sk-SK" altLang="sk-SK" sz="3600" dirty="0">
              <a:solidFill>
                <a:srgbClr val="FF0000"/>
              </a:solidFill>
            </a:endParaRPr>
          </a:p>
        </p:txBody>
      </p:sp>
      <p:sp>
        <p:nvSpPr>
          <p:cNvPr id="3" name="Zástupný symbol obsahu 2"/>
          <p:cNvSpPr>
            <a:spLocks noGrp="1"/>
          </p:cNvSpPr>
          <p:nvPr>
            <p:ph idx="1"/>
          </p:nvPr>
        </p:nvSpPr>
        <p:spPr>
          <a:xfrm>
            <a:off x="468313" y="1628775"/>
            <a:ext cx="8229600" cy="4525963"/>
          </a:xfrm>
        </p:spPr>
        <p:txBody>
          <a:bodyPr/>
          <a:lstStyle/>
          <a:p>
            <a:pPr algn="ctr" eaLnBrk="1" hangingPunct="1">
              <a:spcAft>
                <a:spcPct val="20000"/>
              </a:spcAft>
              <a:buFont typeface="Wingdings" panose="05000000000000000000" pitchFamily="2" charset="2"/>
              <a:buChar char="q"/>
              <a:defRPr/>
            </a:pPr>
            <a:r>
              <a:rPr lang="sk-SK" altLang="sk-SK" sz="2000" b="1" dirty="0" err="1">
                <a:solidFill>
                  <a:srgbClr val="FF0000"/>
                </a:solidFill>
              </a:rPr>
              <a:t>Comptonov</a:t>
            </a:r>
            <a:r>
              <a:rPr lang="sk-SK" altLang="sk-SK" sz="2000" b="1" dirty="0">
                <a:solidFill>
                  <a:srgbClr val="FF0000"/>
                </a:solidFill>
              </a:rPr>
              <a:t> rozptyl (</a:t>
            </a:r>
            <a:r>
              <a:rPr lang="sk-SK" altLang="sk-SK" sz="2000" b="1" dirty="0" err="1">
                <a:solidFill>
                  <a:srgbClr val="FF0000"/>
                </a:solidFill>
              </a:rPr>
              <a:t>Comptonov</a:t>
            </a:r>
            <a:r>
              <a:rPr lang="sk-SK" altLang="sk-SK" sz="2000" b="1" dirty="0">
                <a:solidFill>
                  <a:srgbClr val="FF0000"/>
                </a:solidFill>
              </a:rPr>
              <a:t> efekt)</a:t>
            </a:r>
          </a:p>
          <a:p>
            <a:pPr eaLnBrk="1" hangingPunct="1">
              <a:spcAft>
                <a:spcPct val="20000"/>
              </a:spcAft>
              <a:buFont typeface="Wingdings" panose="05000000000000000000" pitchFamily="2" charset="2"/>
              <a:buChar char="ü"/>
              <a:defRPr/>
            </a:pPr>
            <a:r>
              <a:rPr lang="sk-SK" altLang="sk-SK" sz="2000" dirty="0"/>
              <a:t>Nastáva pri interakcii fotónov žiarenia gama a </a:t>
            </a:r>
            <a:r>
              <a:rPr lang="sk-SK" altLang="sk-SK" sz="2000" dirty="0" err="1"/>
              <a:t>rtg</a:t>
            </a:r>
            <a:r>
              <a:rPr lang="sk-SK" altLang="sk-SK" sz="2000" dirty="0"/>
              <a:t> s vyššou energiou.</a:t>
            </a:r>
          </a:p>
          <a:p>
            <a:pPr eaLnBrk="1" hangingPunct="1">
              <a:spcAft>
                <a:spcPct val="20000"/>
              </a:spcAft>
              <a:buFont typeface="Wingdings" panose="05000000000000000000" pitchFamily="2" charset="2"/>
              <a:buChar char="ü"/>
              <a:defRPr/>
            </a:pPr>
            <a:r>
              <a:rPr lang="sk-SK" altLang="sk-SK" sz="2000" dirty="0"/>
              <a:t>Fotón odovzdá pri tejto interakcii elektrónu absorpčného materiálu len časť svojej energie.</a:t>
            </a:r>
          </a:p>
          <a:p>
            <a:pPr eaLnBrk="1" hangingPunct="1">
              <a:spcAft>
                <a:spcPct val="20000"/>
              </a:spcAft>
              <a:buFont typeface="Wingdings" panose="05000000000000000000" pitchFamily="2" charset="2"/>
              <a:buChar char="ü"/>
              <a:defRPr/>
            </a:pPr>
            <a:r>
              <a:rPr lang="sk-SK" altLang="sk-SK" sz="2000" dirty="0"/>
              <a:t>Elektrón pri interakcii získa značnú kinetickú energiu a opustí atóm. </a:t>
            </a:r>
          </a:p>
          <a:p>
            <a:pPr eaLnBrk="1" hangingPunct="1">
              <a:spcAft>
                <a:spcPct val="20000"/>
              </a:spcAft>
              <a:buFont typeface="Wingdings" panose="05000000000000000000" pitchFamily="2" charset="2"/>
              <a:buChar char="ü"/>
              <a:defRPr/>
            </a:pPr>
            <a:r>
              <a:rPr lang="sk-SK" altLang="sk-SK" sz="2000" dirty="0"/>
              <a:t>Sekundárny fotón (s nižšou energiou než mal primárny fotón t.j. väčšou vlnovou dĺžkou) je odchýlený (o uhol </a:t>
            </a:r>
            <a:r>
              <a:rPr lang="sk-SK" altLang="sk-SK" sz="2000" dirty="0">
                <a:sym typeface="Symbol" pitchFamily="18" charset="2"/>
              </a:rPr>
              <a:t></a:t>
            </a:r>
            <a:r>
              <a:rPr lang="sk-SK" altLang="sk-SK" sz="2000" dirty="0"/>
              <a:t>´). </a:t>
            </a:r>
          </a:p>
        </p:txBody>
      </p:sp>
      <p:pic>
        <p:nvPicPr>
          <p:cNvPr id="31748" name="Picture 2"/>
          <p:cNvPicPr>
            <a:picLocks noChangeAspect="1" noChangeArrowheads="1"/>
          </p:cNvPicPr>
          <p:nvPr/>
        </p:nvPicPr>
        <p:blipFill>
          <a:blip r:embed="rId2" cstate="print"/>
          <a:srcRect/>
          <a:stretch>
            <a:fillRect/>
          </a:stretch>
        </p:blipFill>
        <p:spPr bwMode="auto">
          <a:xfrm>
            <a:off x="2268538" y="4292600"/>
            <a:ext cx="4425950" cy="2232025"/>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Nadpis 1"/>
          <p:cNvSpPr>
            <a:spLocks noGrp="1"/>
          </p:cNvSpPr>
          <p:nvPr>
            <p:ph type="title"/>
          </p:nvPr>
        </p:nvSpPr>
        <p:spPr/>
        <p:txBody>
          <a:bodyPr/>
          <a:lstStyle/>
          <a:p>
            <a:r>
              <a:rPr lang="sk-SK" altLang="sk-SK" sz="3600" b="1" dirty="0">
                <a:solidFill>
                  <a:srgbClr val="FF0000"/>
                </a:solidFill>
              </a:rPr>
              <a:t>Interakcia gama žiarenia s hmotou 3</a:t>
            </a:r>
            <a:endParaRPr lang="sk-SK" altLang="sk-SK" sz="3600" dirty="0">
              <a:solidFill>
                <a:srgbClr val="FF0000"/>
              </a:solidFill>
            </a:endParaRPr>
          </a:p>
        </p:txBody>
      </p:sp>
      <p:sp>
        <p:nvSpPr>
          <p:cNvPr id="3" name="Zástupný symbol obsahu 2"/>
          <p:cNvSpPr>
            <a:spLocks noGrp="1"/>
          </p:cNvSpPr>
          <p:nvPr>
            <p:ph idx="1"/>
          </p:nvPr>
        </p:nvSpPr>
        <p:spPr>
          <a:xfrm>
            <a:off x="457200" y="1341438"/>
            <a:ext cx="8229600" cy="4525962"/>
          </a:xfrm>
        </p:spPr>
        <p:txBody>
          <a:bodyPr/>
          <a:lstStyle/>
          <a:p>
            <a:pPr algn="ctr" eaLnBrk="1" hangingPunct="1">
              <a:buFont typeface="Wingdings" panose="05000000000000000000" pitchFamily="2" charset="2"/>
              <a:buChar char="q"/>
              <a:defRPr/>
            </a:pPr>
            <a:r>
              <a:rPr lang="sk-SK" altLang="sk-SK" sz="2000" b="1" dirty="0">
                <a:solidFill>
                  <a:srgbClr val="FF0000"/>
                </a:solidFill>
              </a:rPr>
              <a:t>Tvorba elektrón – pozitrónových párov </a:t>
            </a:r>
          </a:p>
          <a:p>
            <a:pPr eaLnBrk="1" hangingPunct="1">
              <a:buFont typeface="Wingdings" panose="05000000000000000000" pitchFamily="2" charset="2"/>
              <a:buChar char="ü"/>
              <a:defRPr/>
            </a:pPr>
            <a:r>
              <a:rPr lang="sk-SK" altLang="sk-SK" sz="2000" dirty="0"/>
              <a:t>Pri vysokých energiách žiarenia gama (a pri materiáloch s vysokým protónovým číslom) sa v blízkosti atómového jadra (to prevezme časť hybnosti) gama častica premení na elektrón a pozitrón. </a:t>
            </a:r>
          </a:p>
          <a:p>
            <a:pPr eaLnBrk="1" hangingPunct="1">
              <a:buFont typeface="Wingdings" panose="05000000000000000000" pitchFamily="2" charset="2"/>
              <a:buChar char="ü"/>
              <a:defRPr/>
            </a:pPr>
            <a:r>
              <a:rPr lang="sk-SK" altLang="sk-SK" sz="2000" dirty="0"/>
              <a:t>Vzniknuté sekundárne e</a:t>
            </a:r>
            <a:r>
              <a:rPr lang="sk-SK" altLang="sk-SK" sz="2000" baseline="30000" dirty="0"/>
              <a:t>-</a:t>
            </a:r>
            <a:r>
              <a:rPr lang="sk-SK" altLang="sk-SK" sz="2000" dirty="0"/>
              <a:t> a e</a:t>
            </a:r>
            <a:r>
              <a:rPr lang="sk-SK" altLang="sk-SK" sz="2000" baseline="30000" dirty="0"/>
              <a:t>+</a:t>
            </a:r>
            <a:r>
              <a:rPr lang="sk-SK" altLang="sk-SK" sz="2000" dirty="0"/>
              <a:t> ionizujú a </a:t>
            </a:r>
            <a:r>
              <a:rPr lang="sk-SK" altLang="sk-SK" sz="2000" dirty="0" err="1"/>
              <a:t>excitujú</a:t>
            </a:r>
            <a:r>
              <a:rPr lang="sk-SK" altLang="sk-SK" sz="2000" dirty="0"/>
              <a:t> prostredie. Keď e</a:t>
            </a:r>
            <a:r>
              <a:rPr lang="sk-SK" altLang="sk-SK" sz="2000" baseline="30000" dirty="0"/>
              <a:t>+</a:t>
            </a:r>
            <a:r>
              <a:rPr lang="sk-SK" altLang="sk-SK" sz="2000" dirty="0"/>
              <a:t> zníži svoju energiu spojí sa s ľubovoľným e</a:t>
            </a:r>
            <a:r>
              <a:rPr lang="sk-SK" altLang="sk-SK" sz="2000" baseline="30000" dirty="0"/>
              <a:t>-</a:t>
            </a:r>
            <a:r>
              <a:rPr lang="sk-SK" altLang="sk-SK" sz="2000" dirty="0"/>
              <a:t> (</a:t>
            </a:r>
            <a:r>
              <a:rPr lang="sk-SK" altLang="sk-SK" sz="2000" dirty="0" err="1"/>
              <a:t>anihilácia</a:t>
            </a:r>
            <a:r>
              <a:rPr lang="sk-SK" altLang="sk-SK" sz="2000" dirty="0"/>
              <a:t>) – vzniknú 2 fotóny (s 0,51 </a:t>
            </a:r>
            <a:r>
              <a:rPr lang="sk-SK" altLang="sk-SK" sz="2000" dirty="0" err="1"/>
              <a:t>MeV</a:t>
            </a:r>
            <a:r>
              <a:rPr lang="sk-SK" altLang="sk-SK" sz="2000" dirty="0"/>
              <a:t> - energetický ekvivalent </a:t>
            </a:r>
            <a:r>
              <a:rPr lang="sk-SK" altLang="sk-SK" sz="2000" dirty="0" err="1"/>
              <a:t>kľudovej</a:t>
            </a:r>
            <a:r>
              <a:rPr lang="sk-SK" altLang="sk-SK" sz="2000" dirty="0"/>
              <a:t> hmotnosti elektrónu či pozitrónu).</a:t>
            </a:r>
          </a:p>
          <a:p>
            <a:pPr eaLnBrk="1" hangingPunct="1">
              <a:buFont typeface="Wingdings" panose="05000000000000000000" pitchFamily="2" charset="2"/>
              <a:buChar char="ü"/>
              <a:defRPr/>
            </a:pPr>
            <a:r>
              <a:rPr lang="sk-SK" altLang="sk-SK" sz="2000" dirty="0"/>
              <a:t>Doba životnosti pozitrónu je okolo 10</a:t>
            </a:r>
            <a:r>
              <a:rPr lang="sk-SK" altLang="sk-SK" sz="2000" baseline="30000" dirty="0"/>
              <a:t>-7</a:t>
            </a:r>
            <a:r>
              <a:rPr lang="sk-SK" altLang="sk-SK" sz="2000" dirty="0"/>
              <a:t>s.</a:t>
            </a:r>
          </a:p>
          <a:p>
            <a:pPr>
              <a:defRPr/>
            </a:pPr>
            <a:endParaRPr lang="sk-SK" sz="2000" dirty="0"/>
          </a:p>
        </p:txBody>
      </p:sp>
      <p:pic>
        <p:nvPicPr>
          <p:cNvPr id="32772" name="Picture 2"/>
          <p:cNvPicPr>
            <a:picLocks noChangeAspect="1" noChangeArrowheads="1"/>
          </p:cNvPicPr>
          <p:nvPr/>
        </p:nvPicPr>
        <p:blipFill>
          <a:blip r:embed="rId2" cstate="print"/>
          <a:srcRect/>
          <a:stretch>
            <a:fillRect/>
          </a:stretch>
        </p:blipFill>
        <p:spPr bwMode="auto">
          <a:xfrm>
            <a:off x="900113" y="4508500"/>
            <a:ext cx="3492500" cy="2324100"/>
          </a:xfrm>
          <a:prstGeom prst="rect">
            <a:avLst/>
          </a:prstGeom>
          <a:noFill/>
          <a:ln w="9525">
            <a:noFill/>
            <a:miter lim="800000"/>
            <a:headEnd/>
            <a:tailEnd/>
          </a:ln>
          <a:effectLst/>
        </p:spPr>
      </p:pic>
      <p:pic>
        <p:nvPicPr>
          <p:cNvPr id="32773" name="Picture 3"/>
          <p:cNvPicPr>
            <a:picLocks noChangeAspect="1" noChangeArrowheads="1"/>
          </p:cNvPicPr>
          <p:nvPr/>
        </p:nvPicPr>
        <p:blipFill>
          <a:blip r:embed="rId3" cstate="print"/>
          <a:srcRect/>
          <a:stretch>
            <a:fillRect/>
          </a:stretch>
        </p:blipFill>
        <p:spPr bwMode="auto">
          <a:xfrm>
            <a:off x="4716463" y="4508500"/>
            <a:ext cx="3922712" cy="232410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BC5C7C-8D88-4CA8-AA1A-0BF6580B35CC}"/>
              </a:ext>
            </a:extLst>
          </p:cNvPr>
          <p:cNvSpPr>
            <a:spLocks noGrp="1"/>
          </p:cNvSpPr>
          <p:nvPr>
            <p:ph type="title"/>
          </p:nvPr>
        </p:nvSpPr>
        <p:spPr/>
        <p:txBody>
          <a:bodyPr/>
          <a:lstStyle/>
          <a:p>
            <a:r>
              <a:rPr lang="sk-SK" sz="3600" b="1" dirty="0" err="1">
                <a:solidFill>
                  <a:srgbClr val="FF0000"/>
                </a:solidFill>
              </a:rPr>
              <a:t>Anihilácia</a:t>
            </a:r>
            <a:r>
              <a:rPr lang="sk-SK" sz="3600" b="1" dirty="0">
                <a:solidFill>
                  <a:srgbClr val="FF0000"/>
                </a:solidFill>
              </a:rPr>
              <a:t> elektrón-pozitrón</a:t>
            </a:r>
          </a:p>
        </p:txBody>
      </p:sp>
      <p:sp>
        <p:nvSpPr>
          <p:cNvPr id="3" name="Zástupný objekt pre obsah 2">
            <a:extLst>
              <a:ext uri="{FF2B5EF4-FFF2-40B4-BE49-F238E27FC236}">
                <a16:creationId xmlns:a16="http://schemas.microsoft.com/office/drawing/2014/main" id="{C4E76B5E-B7B7-48B6-ADD5-A6E7C3CC2A54}"/>
              </a:ext>
            </a:extLst>
          </p:cNvPr>
          <p:cNvSpPr>
            <a:spLocks noGrp="1"/>
          </p:cNvSpPr>
          <p:nvPr>
            <p:ph idx="1"/>
          </p:nvPr>
        </p:nvSpPr>
        <p:spPr/>
        <p:txBody>
          <a:bodyPr/>
          <a:lstStyle/>
          <a:p>
            <a:pPr algn="just">
              <a:buFont typeface="Wingdings" panose="05000000000000000000" pitchFamily="2" charset="2"/>
              <a:buChar char="q"/>
            </a:pPr>
            <a:r>
              <a:rPr lang="sk-SK" sz="1800" b="1" i="1" dirty="0" err="1">
                <a:solidFill>
                  <a:srgbClr val="FF0000"/>
                </a:solidFill>
              </a:rPr>
              <a:t>Annihilácia</a:t>
            </a:r>
            <a:r>
              <a:rPr lang="sk-SK" sz="1800" b="1" i="1" dirty="0">
                <a:solidFill>
                  <a:srgbClr val="FF0000"/>
                </a:solidFill>
              </a:rPr>
              <a:t> elektrón–</a:t>
            </a:r>
            <a:r>
              <a:rPr lang="sk-SK" sz="1800" b="1" i="1" dirty="0" err="1">
                <a:solidFill>
                  <a:srgbClr val="FF0000"/>
                </a:solidFill>
              </a:rPr>
              <a:t>pozitron</a:t>
            </a:r>
            <a:r>
              <a:rPr lang="sk-SK" sz="1800" b="1" i="1" dirty="0">
                <a:solidFill>
                  <a:srgbClr val="FF0000"/>
                </a:solidFill>
              </a:rPr>
              <a:t> je proces, pri ktorom sa stretnú elektrón (negatívne nabitá častica) a </a:t>
            </a:r>
            <a:r>
              <a:rPr lang="sk-SK" sz="1800" b="1" i="1" dirty="0" err="1">
                <a:solidFill>
                  <a:srgbClr val="FF0000"/>
                </a:solidFill>
              </a:rPr>
              <a:t>pozitron</a:t>
            </a:r>
            <a:r>
              <a:rPr lang="sk-SK" sz="1800" b="1" i="1" dirty="0">
                <a:solidFill>
                  <a:srgbClr val="FF0000"/>
                </a:solidFill>
              </a:rPr>
              <a:t> (pozitívne nabitá častica, ktorá je </a:t>
            </a:r>
            <a:r>
              <a:rPr lang="sk-SK" sz="1800" b="1" i="1" dirty="0" err="1">
                <a:solidFill>
                  <a:srgbClr val="FF0000"/>
                </a:solidFill>
              </a:rPr>
              <a:t>antipartikulou</a:t>
            </a:r>
            <a:r>
              <a:rPr lang="sk-SK" sz="1800" b="1" i="1" dirty="0">
                <a:solidFill>
                  <a:srgbClr val="FF0000"/>
                </a:solidFill>
              </a:rPr>
              <a:t> elektrónu) a navzájom sa zničia. Tento proces vedie k vzniku energie vo forme žiarenia, zvyčajne vo forme dvoch gama fotónov (</a:t>
            </a:r>
            <a:r>
              <a:rPr lang="el-GR" sz="1800" b="1" i="1" dirty="0">
                <a:solidFill>
                  <a:srgbClr val="FF0000"/>
                </a:solidFill>
              </a:rPr>
              <a:t>γ), </a:t>
            </a:r>
            <a:r>
              <a:rPr lang="sk-SK" sz="1800" b="1" i="1" dirty="0">
                <a:solidFill>
                  <a:srgbClr val="FF0000"/>
                </a:solidFill>
              </a:rPr>
              <a:t>ktoré sú uvoľnené pri zániku týchto dvoch častíc. </a:t>
            </a:r>
          </a:p>
        </p:txBody>
      </p:sp>
      <p:pic>
        <p:nvPicPr>
          <p:cNvPr id="4" name="Obrázok 3">
            <a:extLst>
              <a:ext uri="{FF2B5EF4-FFF2-40B4-BE49-F238E27FC236}">
                <a16:creationId xmlns:a16="http://schemas.microsoft.com/office/drawing/2014/main" id="{3FD7B6EF-022B-470F-A7F6-083B4916F9F1}"/>
              </a:ext>
            </a:extLst>
          </p:cNvPr>
          <p:cNvPicPr>
            <a:picLocks noChangeAspect="1"/>
          </p:cNvPicPr>
          <p:nvPr/>
        </p:nvPicPr>
        <p:blipFill>
          <a:blip r:embed="rId2"/>
          <a:stretch>
            <a:fillRect/>
          </a:stretch>
        </p:blipFill>
        <p:spPr>
          <a:xfrm>
            <a:off x="330643" y="3589673"/>
            <a:ext cx="3109229" cy="2719052"/>
          </a:xfrm>
          <a:prstGeom prst="rect">
            <a:avLst/>
          </a:prstGeom>
        </p:spPr>
      </p:pic>
      <p:pic>
        <p:nvPicPr>
          <p:cNvPr id="5" name="Obrázok 4">
            <a:extLst>
              <a:ext uri="{FF2B5EF4-FFF2-40B4-BE49-F238E27FC236}">
                <a16:creationId xmlns:a16="http://schemas.microsoft.com/office/drawing/2014/main" id="{5088A8E6-12E2-4071-89C0-9594C176EED6}"/>
              </a:ext>
            </a:extLst>
          </p:cNvPr>
          <p:cNvPicPr>
            <a:picLocks noChangeAspect="1"/>
          </p:cNvPicPr>
          <p:nvPr/>
        </p:nvPicPr>
        <p:blipFill>
          <a:blip r:embed="rId3"/>
          <a:stretch>
            <a:fillRect/>
          </a:stretch>
        </p:blipFill>
        <p:spPr>
          <a:xfrm>
            <a:off x="3439873" y="3645024"/>
            <a:ext cx="5724510" cy="2808311"/>
          </a:xfrm>
          <a:prstGeom prst="rect">
            <a:avLst/>
          </a:prstGeom>
        </p:spPr>
      </p:pic>
    </p:spTree>
    <p:extLst>
      <p:ext uri="{BB962C8B-B14F-4D97-AF65-F5344CB8AC3E}">
        <p14:creationId xmlns:p14="http://schemas.microsoft.com/office/powerpoint/2010/main" val="28498842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Nadpis 1"/>
          <p:cNvSpPr>
            <a:spLocks noGrp="1"/>
          </p:cNvSpPr>
          <p:nvPr>
            <p:ph type="title"/>
          </p:nvPr>
        </p:nvSpPr>
        <p:spPr/>
        <p:txBody>
          <a:bodyPr/>
          <a:lstStyle/>
          <a:p>
            <a:r>
              <a:rPr lang="sk-SK" altLang="sk-SK" sz="3600" b="1" dirty="0">
                <a:solidFill>
                  <a:srgbClr val="FF0000"/>
                </a:solidFill>
              </a:rPr>
              <a:t>Klinické využitie javu</a:t>
            </a:r>
            <a:br>
              <a:rPr lang="sk-SK" altLang="sk-SK" sz="3600" b="1" dirty="0">
                <a:solidFill>
                  <a:srgbClr val="FF0000"/>
                </a:solidFill>
              </a:rPr>
            </a:br>
            <a:r>
              <a:rPr lang="sk-SK" altLang="sk-SK" sz="3600" b="1" dirty="0">
                <a:solidFill>
                  <a:srgbClr val="FF0000"/>
                </a:solidFill>
              </a:rPr>
              <a:t>/PET/</a:t>
            </a:r>
          </a:p>
        </p:txBody>
      </p:sp>
      <p:pic>
        <p:nvPicPr>
          <p:cNvPr id="33795" name="Picture 3"/>
          <p:cNvPicPr>
            <a:picLocks noGrp="1" noChangeAspect="1" noChangeArrowheads="1"/>
          </p:cNvPicPr>
          <p:nvPr>
            <p:ph idx="1"/>
          </p:nvPr>
        </p:nvPicPr>
        <p:blipFill>
          <a:blip r:embed="rId2" cstate="print"/>
          <a:srcRect/>
          <a:stretch>
            <a:fillRect/>
          </a:stretch>
        </p:blipFill>
        <p:spPr>
          <a:xfrm>
            <a:off x="900113" y="3510519"/>
            <a:ext cx="2448271" cy="3072843"/>
          </a:xfrm>
          <a:noFill/>
        </p:spPr>
      </p:pic>
      <p:sp>
        <p:nvSpPr>
          <p:cNvPr id="33796" name="Obdĺžnik 4"/>
          <p:cNvSpPr>
            <a:spLocks noChangeArrowheads="1"/>
          </p:cNvSpPr>
          <p:nvPr/>
        </p:nvSpPr>
        <p:spPr bwMode="auto">
          <a:xfrm>
            <a:off x="4500563" y="1773238"/>
            <a:ext cx="3743324" cy="4339650"/>
          </a:xfrm>
          <a:prstGeom prst="rect">
            <a:avLst/>
          </a:prstGeom>
          <a:noFill/>
          <a:ln w="9525">
            <a:noFill/>
            <a:miter lim="800000"/>
            <a:headEnd/>
            <a:tailEnd/>
          </a:ln>
        </p:spPr>
        <p:txBody>
          <a:bodyPr wrap="square">
            <a:spAutoFit/>
          </a:bodyPr>
          <a:lstStyle/>
          <a:p>
            <a:pPr marL="285750" indent="-285750">
              <a:buFont typeface="Wingdings" pitchFamily="2" charset="2"/>
              <a:buChar char="ü"/>
            </a:pPr>
            <a:r>
              <a:rPr lang="sk-SK" altLang="sk-SK" sz="1200" b="1" dirty="0">
                <a:solidFill>
                  <a:srgbClr val="FF0000"/>
                </a:solidFill>
                <a:cs typeface="Times New Roman" pitchFamily="18" charset="0"/>
              </a:rPr>
              <a:t>Podanie rádioaktívnej látky </a:t>
            </a:r>
          </a:p>
          <a:p>
            <a:r>
              <a:rPr lang="sk-SK" altLang="sk-SK" sz="1200" dirty="0">
                <a:cs typeface="Times New Roman" pitchFamily="18" charset="0"/>
              </a:rPr>
              <a:t>Pacientovi sa intravenózne podáva rádioaktívna látka, tzv. </a:t>
            </a:r>
            <a:r>
              <a:rPr lang="sk-SK" altLang="sk-SK" sz="1200" dirty="0" err="1">
                <a:cs typeface="Times New Roman" pitchFamily="18" charset="0"/>
              </a:rPr>
              <a:t>tracer</a:t>
            </a:r>
            <a:r>
              <a:rPr lang="sk-SK" altLang="sk-SK" sz="1200" dirty="0">
                <a:cs typeface="Times New Roman" pitchFamily="18" charset="0"/>
              </a:rPr>
              <a:t>. Tento </a:t>
            </a:r>
            <a:r>
              <a:rPr lang="sk-SK" altLang="sk-SK" sz="1200" dirty="0" err="1">
                <a:cs typeface="Times New Roman" pitchFamily="18" charset="0"/>
              </a:rPr>
              <a:t>tracer</a:t>
            </a:r>
            <a:r>
              <a:rPr lang="sk-SK" altLang="sk-SK" sz="1200" dirty="0">
                <a:cs typeface="Times New Roman" pitchFamily="18" charset="0"/>
              </a:rPr>
              <a:t> je zvyčajne látka, ktorá obsahuje rádioaktívny izotop. Najčastejšie sa používa </a:t>
            </a:r>
            <a:r>
              <a:rPr lang="sk-SK" altLang="sk-SK" sz="1200" dirty="0" err="1">
                <a:cs typeface="Times New Roman" pitchFamily="18" charset="0"/>
              </a:rPr>
              <a:t>fluorodeoxyglukóza</a:t>
            </a:r>
            <a:r>
              <a:rPr lang="sk-SK" altLang="sk-SK" sz="1200" dirty="0">
                <a:cs typeface="Times New Roman" pitchFamily="18" charset="0"/>
              </a:rPr>
              <a:t> (FDG), ktorá je podobná glukóze, ale obsahuje rádioaktívny izotop fluór-18.Tracer sa distribuuje po tele a najviac sa akumuluje v oblastiach, ktoré majú vysokú metabolickú aktivitu (napríklad rakovinové bunky, ktoré sa rýchlejšie delia a metabolizujú glukózu)</a:t>
            </a:r>
          </a:p>
          <a:p>
            <a:endParaRPr lang="sk-SK" altLang="sk-SK" sz="1200" dirty="0">
              <a:cs typeface="Times New Roman" pitchFamily="18" charset="0"/>
            </a:endParaRPr>
          </a:p>
          <a:p>
            <a:pPr marL="285750" indent="-285750">
              <a:buFont typeface="Wingdings" pitchFamily="2" charset="2"/>
              <a:buChar char="ü"/>
            </a:pPr>
            <a:r>
              <a:rPr lang="sk-SK" altLang="sk-SK" sz="1200" b="1" dirty="0" err="1">
                <a:solidFill>
                  <a:srgbClr val="FF0000"/>
                </a:solidFill>
                <a:cs typeface="Times New Roman" pitchFamily="18" charset="0"/>
              </a:rPr>
              <a:t>Anihilácia</a:t>
            </a:r>
            <a:r>
              <a:rPr lang="sk-SK" altLang="sk-SK" sz="1200" b="1" dirty="0">
                <a:solidFill>
                  <a:srgbClr val="FF0000"/>
                </a:solidFill>
                <a:cs typeface="Times New Roman" pitchFamily="18" charset="0"/>
              </a:rPr>
              <a:t> </a:t>
            </a:r>
            <a:r>
              <a:rPr lang="sk-SK" altLang="sk-SK" sz="1200" b="1" dirty="0" err="1">
                <a:solidFill>
                  <a:srgbClr val="FF0000"/>
                </a:solidFill>
                <a:cs typeface="Times New Roman" pitchFamily="18" charset="0"/>
              </a:rPr>
              <a:t>pozitronov</a:t>
            </a:r>
            <a:endParaRPr lang="sk-SK" altLang="sk-SK" sz="1200" b="1" dirty="0">
              <a:solidFill>
                <a:srgbClr val="FF0000"/>
              </a:solidFill>
              <a:cs typeface="Times New Roman" pitchFamily="18" charset="0"/>
            </a:endParaRPr>
          </a:p>
          <a:p>
            <a:r>
              <a:rPr lang="sk-SK" altLang="sk-SK" sz="1200" dirty="0">
                <a:cs typeface="Times New Roman" pitchFamily="18" charset="0"/>
              </a:rPr>
              <a:t>Keď </a:t>
            </a:r>
            <a:r>
              <a:rPr lang="sk-SK" altLang="sk-SK" sz="1200" dirty="0" err="1">
                <a:cs typeface="Times New Roman" pitchFamily="18" charset="0"/>
              </a:rPr>
              <a:t>pozitrony</a:t>
            </a:r>
            <a:r>
              <a:rPr lang="sk-SK" altLang="sk-SK" sz="1200" dirty="0">
                <a:cs typeface="Times New Roman" pitchFamily="18" charset="0"/>
              </a:rPr>
              <a:t> v </a:t>
            </a:r>
            <a:r>
              <a:rPr lang="sk-SK" altLang="sk-SK" sz="1200" dirty="0" err="1">
                <a:cs typeface="Times New Roman" pitchFamily="18" charset="0"/>
              </a:rPr>
              <a:t>traceru</a:t>
            </a:r>
            <a:r>
              <a:rPr lang="sk-SK" altLang="sk-SK" sz="1200" dirty="0">
                <a:cs typeface="Times New Roman" pitchFamily="18" charset="0"/>
              </a:rPr>
              <a:t> interagujú s elektrónmi v tkanivách, dochádza k ich </a:t>
            </a:r>
            <a:r>
              <a:rPr lang="sk-SK" altLang="sk-SK" sz="1200" dirty="0" err="1">
                <a:cs typeface="Times New Roman" pitchFamily="18" charset="0"/>
              </a:rPr>
              <a:t>anihilácii</a:t>
            </a:r>
            <a:r>
              <a:rPr lang="sk-SK" altLang="sk-SK" sz="1200" dirty="0">
                <a:cs typeface="Times New Roman" pitchFamily="18" charset="0"/>
              </a:rPr>
              <a:t>, pri ktorej vznikajú dva gama fotóny s rovnakou energiou (0,511 </a:t>
            </a:r>
            <a:r>
              <a:rPr lang="sk-SK" altLang="sk-SK" sz="1200" dirty="0" err="1">
                <a:cs typeface="Times New Roman" pitchFamily="18" charset="0"/>
              </a:rPr>
              <a:t>MeV</a:t>
            </a:r>
            <a:r>
              <a:rPr lang="sk-SK" altLang="sk-SK" sz="1200" dirty="0">
                <a:cs typeface="Times New Roman" pitchFamily="18" charset="0"/>
              </a:rPr>
              <a:t>).Tieto fotóny letia v opačných smeroch, aby sa zachovala hybnosť </a:t>
            </a:r>
            <a:r>
              <a:rPr lang="sk-SK" altLang="sk-SK" sz="1200" dirty="0" err="1">
                <a:cs typeface="Times New Roman" pitchFamily="18" charset="0"/>
              </a:rPr>
              <a:t>systému.Detekcia</a:t>
            </a:r>
            <a:r>
              <a:rPr lang="sk-SK" altLang="sk-SK" sz="1200" dirty="0">
                <a:cs typeface="Times New Roman" pitchFamily="18" charset="0"/>
              </a:rPr>
              <a:t> </a:t>
            </a:r>
            <a:r>
              <a:rPr lang="sk-SK" altLang="sk-SK" sz="1200" dirty="0" err="1">
                <a:cs typeface="Times New Roman" pitchFamily="18" charset="0"/>
              </a:rPr>
              <a:t>fotónov:Okolo</a:t>
            </a:r>
            <a:r>
              <a:rPr lang="sk-SK" altLang="sk-SK" sz="1200" dirty="0">
                <a:cs typeface="Times New Roman" pitchFamily="18" charset="0"/>
              </a:rPr>
              <a:t> pacienta je umiestnený detekčný prstenec, ktorý zaznamenáva príchod gama fotónov. Každý detektor v prstenci zaznamená, kedy fotóny prichádzajú a v akom smere</a:t>
            </a:r>
          </a:p>
          <a:p>
            <a:endParaRPr lang="sk-SK" altLang="sk-SK" sz="1200" dirty="0">
              <a:cs typeface="Times New Roman" pitchFamily="18" charset="0"/>
            </a:endParaRPr>
          </a:p>
          <a:p>
            <a:pPr marL="285750" indent="-285750">
              <a:buFont typeface="Wingdings" pitchFamily="2" charset="2"/>
              <a:buChar char="ü"/>
            </a:pPr>
            <a:r>
              <a:rPr lang="sk-SK" altLang="sk-SK" sz="1200" b="1" dirty="0">
                <a:solidFill>
                  <a:srgbClr val="FF0000"/>
                </a:solidFill>
                <a:cs typeface="Times New Roman" pitchFamily="18" charset="0"/>
              </a:rPr>
              <a:t>Rekonštrukcia obrazu</a:t>
            </a:r>
          </a:p>
        </p:txBody>
      </p:sp>
      <p:sp>
        <p:nvSpPr>
          <p:cNvPr id="2" name="BlokTextu 1">
            <a:extLst>
              <a:ext uri="{FF2B5EF4-FFF2-40B4-BE49-F238E27FC236}">
                <a16:creationId xmlns:a16="http://schemas.microsoft.com/office/drawing/2014/main" id="{BDE7F1CC-8F81-4B6A-B4F3-BD0CCE4EF1BB}"/>
              </a:ext>
            </a:extLst>
          </p:cNvPr>
          <p:cNvSpPr txBox="1"/>
          <p:nvPr/>
        </p:nvSpPr>
        <p:spPr>
          <a:xfrm>
            <a:off x="971601" y="1417638"/>
            <a:ext cx="2448271" cy="2092881"/>
          </a:xfrm>
          <a:prstGeom prst="rect">
            <a:avLst/>
          </a:prstGeom>
          <a:noFill/>
        </p:spPr>
        <p:txBody>
          <a:bodyPr wrap="square" rtlCol="0">
            <a:spAutoFit/>
          </a:bodyPr>
          <a:lstStyle/>
          <a:p>
            <a:pPr algn="just"/>
            <a:r>
              <a:rPr lang="sk-SK" sz="1400" b="1" dirty="0">
                <a:solidFill>
                  <a:srgbClr val="FF0000"/>
                </a:solidFill>
              </a:rPr>
              <a:t>Pozitrónová emisná tomografia (PET) </a:t>
            </a:r>
            <a:r>
              <a:rPr lang="sk-SK" sz="1400" dirty="0"/>
              <a:t>je moderná zobrazovacia technika, ktorá využíva </a:t>
            </a:r>
            <a:r>
              <a:rPr lang="sk-SK" sz="1400" dirty="0" err="1"/>
              <a:t>pozitrony</a:t>
            </a:r>
            <a:r>
              <a:rPr lang="sk-SK" sz="1400" dirty="0"/>
              <a:t> na zobrazenie vnútorných štruktúr tela, najmä na získanie detailných 3D obrazov tkanív a orgánov</a:t>
            </a:r>
            <a:endParaRPr lang="sk-SK"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C7F47C0D-DF66-4D9B-97E2-104226FFEE92}"/>
              </a:ext>
            </a:extLst>
          </p:cNvPr>
          <p:cNvPicPr>
            <a:picLocks noChangeAspect="1"/>
          </p:cNvPicPr>
          <p:nvPr/>
        </p:nvPicPr>
        <p:blipFill>
          <a:blip r:embed="rId2"/>
          <a:stretch>
            <a:fillRect/>
          </a:stretch>
        </p:blipFill>
        <p:spPr>
          <a:xfrm>
            <a:off x="0" y="816428"/>
            <a:ext cx="9144000" cy="5225143"/>
          </a:xfrm>
          <a:prstGeom prst="rect">
            <a:avLst/>
          </a:prstGeom>
        </p:spPr>
      </p:pic>
      <p:sp>
        <p:nvSpPr>
          <p:cNvPr id="3" name="BlokTextu 2">
            <a:extLst>
              <a:ext uri="{FF2B5EF4-FFF2-40B4-BE49-F238E27FC236}">
                <a16:creationId xmlns:a16="http://schemas.microsoft.com/office/drawing/2014/main" id="{DE9C591B-8160-40D4-A970-182A0AB29575}"/>
              </a:ext>
            </a:extLst>
          </p:cNvPr>
          <p:cNvSpPr txBox="1"/>
          <p:nvPr/>
        </p:nvSpPr>
        <p:spPr>
          <a:xfrm>
            <a:off x="899593" y="6309320"/>
            <a:ext cx="7776864" cy="523220"/>
          </a:xfrm>
          <a:prstGeom prst="rect">
            <a:avLst/>
          </a:prstGeom>
          <a:noFill/>
        </p:spPr>
        <p:txBody>
          <a:bodyPr wrap="square" rtlCol="0">
            <a:spAutoFit/>
          </a:bodyPr>
          <a:lstStyle/>
          <a:p>
            <a:pPr algn="ctr"/>
            <a:r>
              <a:rPr lang="sk-SK" sz="1400" dirty="0"/>
              <a:t>Prenikanie a absorpciu v rôznych tkanivách, ako sú kosti a mäkké tkanivá, a ich závislosť na energiách žiarenia</a:t>
            </a:r>
          </a:p>
        </p:txBody>
      </p:sp>
    </p:spTree>
    <p:extLst>
      <p:ext uri="{BB962C8B-B14F-4D97-AF65-F5344CB8AC3E}">
        <p14:creationId xmlns:p14="http://schemas.microsoft.com/office/powerpoint/2010/main" val="26971464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31BD202-6202-4988-A557-5775CDDB274F}"/>
              </a:ext>
            </a:extLst>
          </p:cNvPr>
          <p:cNvSpPr>
            <a:spLocks noGrp="1"/>
          </p:cNvSpPr>
          <p:nvPr>
            <p:ph type="title"/>
          </p:nvPr>
        </p:nvSpPr>
        <p:spPr/>
        <p:txBody>
          <a:bodyPr/>
          <a:lstStyle/>
          <a:p>
            <a:r>
              <a:rPr lang="sk-SK" sz="3600" b="1" dirty="0">
                <a:solidFill>
                  <a:srgbClr val="FF0000"/>
                </a:solidFill>
              </a:rPr>
              <a:t>Brzdné žiarenie</a:t>
            </a:r>
          </a:p>
        </p:txBody>
      </p:sp>
      <p:sp>
        <p:nvSpPr>
          <p:cNvPr id="3" name="Zástupný objekt pre obsah 2">
            <a:extLst>
              <a:ext uri="{FF2B5EF4-FFF2-40B4-BE49-F238E27FC236}">
                <a16:creationId xmlns:a16="http://schemas.microsoft.com/office/drawing/2014/main" id="{2E4FD184-4272-4F58-992F-B252FC272035}"/>
              </a:ext>
            </a:extLst>
          </p:cNvPr>
          <p:cNvSpPr>
            <a:spLocks noGrp="1"/>
          </p:cNvSpPr>
          <p:nvPr>
            <p:ph idx="1"/>
          </p:nvPr>
        </p:nvSpPr>
        <p:spPr/>
        <p:txBody>
          <a:bodyPr/>
          <a:lstStyle/>
          <a:p>
            <a:pPr>
              <a:buFont typeface="Wingdings" panose="05000000000000000000" pitchFamily="2" charset="2"/>
              <a:buChar char="q"/>
            </a:pPr>
            <a:r>
              <a:rPr lang="sk-SK" sz="2000" dirty="0"/>
              <a:t>Brzdné žiarenie (tiež známe ako </a:t>
            </a:r>
            <a:r>
              <a:rPr lang="sk-SK" sz="2000" dirty="0" err="1"/>
              <a:t>Bremsstrahlung</a:t>
            </a:r>
            <a:r>
              <a:rPr lang="sk-SK" sz="2000" dirty="0"/>
              <a:t> zo španielskeho jazyka) je druh elektromagnetického žiarenia, ktoré vzniká, keď sa nabité častice, najmä elektróny, spomalia alebo zmenia svoju rýchlosť v prítomnosti iných častíc (zvyčajne jadier atómov). </a:t>
            </a:r>
          </a:p>
          <a:p>
            <a:pPr>
              <a:buFont typeface="Wingdings" panose="05000000000000000000" pitchFamily="2" charset="2"/>
              <a:buChar char="q"/>
            </a:pPr>
            <a:r>
              <a:rPr lang="sk-SK" sz="2000" dirty="0"/>
              <a:t>Tento proces sa vyskytuje, keď elektróny interagujú s elektrickým poľom atómov alebo iných nabitých častíc, čo vedie k strate energie vo forme elektromagnetického žiarenia</a:t>
            </a:r>
          </a:p>
          <a:p>
            <a:pPr>
              <a:buFont typeface="Wingdings" panose="05000000000000000000" pitchFamily="2" charset="2"/>
              <a:buChar char="q"/>
            </a:pPr>
            <a:endParaRPr lang="sk-SK" sz="2000" dirty="0"/>
          </a:p>
          <a:p>
            <a:pPr marL="0" indent="0">
              <a:buNone/>
            </a:pPr>
            <a:r>
              <a:rPr lang="sk-SK" sz="2000" dirty="0"/>
              <a:t>.</a:t>
            </a:r>
          </a:p>
        </p:txBody>
      </p:sp>
      <p:pic>
        <p:nvPicPr>
          <p:cNvPr id="4" name="Obrázok 3">
            <a:extLst>
              <a:ext uri="{FF2B5EF4-FFF2-40B4-BE49-F238E27FC236}">
                <a16:creationId xmlns:a16="http://schemas.microsoft.com/office/drawing/2014/main" id="{03AAE025-5256-40C8-A7E1-96A36973CE06}"/>
              </a:ext>
            </a:extLst>
          </p:cNvPr>
          <p:cNvPicPr>
            <a:picLocks noChangeAspect="1"/>
          </p:cNvPicPr>
          <p:nvPr/>
        </p:nvPicPr>
        <p:blipFill>
          <a:blip r:embed="rId2"/>
          <a:stretch>
            <a:fillRect/>
          </a:stretch>
        </p:blipFill>
        <p:spPr>
          <a:xfrm>
            <a:off x="3203848" y="4149080"/>
            <a:ext cx="2808312" cy="2836775"/>
          </a:xfrm>
          <a:prstGeom prst="rect">
            <a:avLst/>
          </a:prstGeom>
        </p:spPr>
      </p:pic>
    </p:spTree>
    <p:extLst>
      <p:ext uri="{BB962C8B-B14F-4D97-AF65-F5344CB8AC3E}">
        <p14:creationId xmlns:p14="http://schemas.microsoft.com/office/powerpoint/2010/main" val="31418570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Nadpis 1"/>
          <p:cNvSpPr>
            <a:spLocks noGrp="1"/>
          </p:cNvSpPr>
          <p:nvPr>
            <p:ph type="title"/>
          </p:nvPr>
        </p:nvSpPr>
        <p:spPr/>
        <p:txBody>
          <a:bodyPr/>
          <a:lstStyle/>
          <a:p>
            <a:r>
              <a:rPr lang="sk-SK" altLang="sk-SK" sz="3600" b="1" dirty="0">
                <a:solidFill>
                  <a:srgbClr val="FF0000"/>
                </a:solidFill>
              </a:rPr>
              <a:t>Absorpcia gama a rtg žiarenia v hmote 1</a:t>
            </a:r>
          </a:p>
        </p:txBody>
      </p:sp>
      <p:sp>
        <p:nvSpPr>
          <p:cNvPr id="35843" name="Zástupný symbol obsahu 2"/>
          <p:cNvSpPr>
            <a:spLocks noGrp="1"/>
          </p:cNvSpPr>
          <p:nvPr>
            <p:ph idx="1"/>
          </p:nvPr>
        </p:nvSpPr>
        <p:spPr>
          <a:xfrm>
            <a:off x="549275" y="1628775"/>
            <a:ext cx="8229600" cy="5040313"/>
          </a:xfrm>
        </p:spPr>
        <p:txBody>
          <a:bodyPr/>
          <a:lstStyle/>
          <a:p>
            <a:pPr algn="ctr">
              <a:buFont typeface="Wingdings" panose="05000000000000000000" pitchFamily="2" charset="2"/>
              <a:buChar char="q"/>
              <a:defRPr/>
            </a:pPr>
            <a:r>
              <a:rPr lang="sk-SK" altLang="sk-SK" sz="2000" b="1" dirty="0" err="1">
                <a:solidFill>
                  <a:srgbClr val="FF0000"/>
                </a:solidFill>
              </a:rPr>
              <a:t>Lambertov</a:t>
            </a:r>
            <a:r>
              <a:rPr lang="sk-SK" altLang="sk-SK" sz="2000" b="1" dirty="0">
                <a:solidFill>
                  <a:srgbClr val="FF0000"/>
                </a:solidFill>
              </a:rPr>
              <a:t> zákon</a:t>
            </a:r>
          </a:p>
          <a:p>
            <a:pPr>
              <a:buFont typeface="Wingdings" panose="05000000000000000000" pitchFamily="2" charset="2"/>
              <a:buChar char="§"/>
              <a:defRPr/>
            </a:pPr>
            <a:r>
              <a:rPr lang="sk-SK" altLang="sk-SK" sz="2000" dirty="0">
                <a:solidFill>
                  <a:schemeClr val="tx2"/>
                </a:solidFill>
              </a:rPr>
              <a:t>matematické vyjadrenie závislosti </a:t>
            </a:r>
            <a:r>
              <a:rPr lang="sk-SK" altLang="sk-SK" sz="2000" dirty="0">
                <a:solidFill>
                  <a:schemeClr val="tx2"/>
                </a:solidFill>
                <a:hlinkClick r:id="rId2" tooltip="Absorpcia (žiarenie)"/>
              </a:rPr>
              <a:t>absorpcie</a:t>
            </a:r>
            <a:r>
              <a:rPr lang="sk-SK" altLang="sk-SK" sz="2000" dirty="0">
                <a:solidFill>
                  <a:schemeClr val="tx2"/>
                </a:solidFill>
              </a:rPr>
              <a:t> </a:t>
            </a:r>
            <a:r>
              <a:rPr lang="sk-SK" altLang="sk-SK" sz="2000" dirty="0">
                <a:solidFill>
                  <a:schemeClr val="tx2"/>
                </a:solidFill>
                <a:hlinkClick r:id="rId3" tooltip="Elektromagnetické žiarenie"/>
              </a:rPr>
              <a:t>elektromagnetického žiarenia</a:t>
            </a:r>
            <a:r>
              <a:rPr lang="sk-SK" altLang="sk-SK" sz="2000" dirty="0">
                <a:solidFill>
                  <a:schemeClr val="tx2"/>
                </a:solidFill>
              </a:rPr>
              <a:t> od vlastností materiálu, cez ktorý žiarenie prechádza</a:t>
            </a:r>
            <a:endParaRPr lang="sk-SK" altLang="sk-SK" dirty="0">
              <a:solidFill>
                <a:schemeClr val="tx2"/>
              </a:solidFill>
            </a:endParaRPr>
          </a:p>
          <a:p>
            <a:pPr>
              <a:defRPr/>
            </a:pPr>
            <a:endParaRPr lang="sk-SK" altLang="sk-SK" dirty="0"/>
          </a:p>
          <a:p>
            <a:pPr marL="0" indent="0">
              <a:buFontTx/>
              <a:buNone/>
              <a:defRPr/>
            </a:pPr>
            <a:endParaRPr lang="sk-SK" altLang="sk-SK" dirty="0"/>
          </a:p>
        </p:txBody>
      </p:sp>
      <p:pic>
        <p:nvPicPr>
          <p:cNvPr id="35844" name="Picture 2"/>
          <p:cNvPicPr>
            <a:picLocks noChangeAspect="1" noChangeArrowheads="1"/>
          </p:cNvPicPr>
          <p:nvPr/>
        </p:nvPicPr>
        <p:blipFill>
          <a:blip r:embed="rId4" cstate="print"/>
          <a:srcRect/>
          <a:stretch>
            <a:fillRect/>
          </a:stretch>
        </p:blipFill>
        <p:spPr bwMode="auto">
          <a:xfrm>
            <a:off x="992188" y="3468688"/>
            <a:ext cx="3671887" cy="1800225"/>
          </a:xfrm>
          <a:prstGeom prst="rect">
            <a:avLst/>
          </a:prstGeom>
          <a:noFill/>
          <a:ln w="9525">
            <a:noFill/>
            <a:miter lim="800000"/>
            <a:headEnd/>
            <a:tailEnd/>
          </a:ln>
          <a:effectLst/>
        </p:spPr>
      </p:pic>
      <p:pic>
        <p:nvPicPr>
          <p:cNvPr id="35845" name="Picture 3"/>
          <p:cNvPicPr>
            <a:picLocks noChangeAspect="1" noChangeArrowheads="1"/>
          </p:cNvPicPr>
          <p:nvPr/>
        </p:nvPicPr>
        <p:blipFill>
          <a:blip r:embed="rId5" cstate="print"/>
          <a:srcRect/>
          <a:stretch>
            <a:fillRect/>
          </a:stretch>
        </p:blipFill>
        <p:spPr bwMode="auto">
          <a:xfrm>
            <a:off x="4859338" y="2853580"/>
            <a:ext cx="4200525" cy="3887788"/>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Nadpis 1"/>
          <p:cNvSpPr>
            <a:spLocks noGrp="1"/>
          </p:cNvSpPr>
          <p:nvPr>
            <p:ph type="title"/>
          </p:nvPr>
        </p:nvSpPr>
        <p:spPr/>
        <p:txBody>
          <a:bodyPr/>
          <a:lstStyle/>
          <a:p>
            <a:r>
              <a:rPr lang="sk-SK" altLang="sk-SK" sz="3600" b="1" dirty="0">
                <a:solidFill>
                  <a:srgbClr val="FF0000"/>
                </a:solidFill>
              </a:rPr>
              <a:t>Absorpcia gama a rtg žiarenia v hmote 2</a:t>
            </a:r>
          </a:p>
        </p:txBody>
      </p:sp>
      <p:pic>
        <p:nvPicPr>
          <p:cNvPr id="9" name="Zástupný symbol obsahu 8" descr="https://upload.wikimedia.org/wikipedia/commons/thumb/7/7c/Alfa_beta_gamma_neutron_radiation.svg/220px-Alfa_beta_gamma_neutron_radiation.svg.png"/>
          <p:cNvPicPr>
            <a:picLocks noGrp="1"/>
          </p:cNvPicPr>
          <p:nvPr>
            <p:ph idx="1"/>
          </p:nvPr>
        </p:nvPicPr>
        <p:blipFill>
          <a:blip r:embed="rId2" cstate="print"/>
          <a:srcRect/>
          <a:stretch>
            <a:fillRect/>
          </a:stretch>
        </p:blipFill>
        <p:spPr bwMode="auto">
          <a:xfrm>
            <a:off x="1907704" y="1484784"/>
            <a:ext cx="6120680" cy="5373216"/>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Nadpis 1"/>
          <p:cNvSpPr>
            <a:spLocks noGrp="1"/>
          </p:cNvSpPr>
          <p:nvPr>
            <p:ph type="title"/>
          </p:nvPr>
        </p:nvSpPr>
        <p:spPr/>
        <p:txBody>
          <a:bodyPr/>
          <a:lstStyle/>
          <a:p>
            <a:r>
              <a:rPr lang="sk-SK" altLang="sk-SK" sz="3600" b="1" dirty="0">
                <a:solidFill>
                  <a:srgbClr val="FF0000"/>
                </a:solidFill>
              </a:rPr>
              <a:t>Materiály používané v radiačnej ochrane</a:t>
            </a:r>
          </a:p>
        </p:txBody>
      </p:sp>
      <p:pic>
        <p:nvPicPr>
          <p:cNvPr id="37891" name="Picture 2"/>
          <p:cNvPicPr>
            <a:picLocks noGrp="1" noChangeAspect="1" noChangeArrowheads="1"/>
          </p:cNvPicPr>
          <p:nvPr>
            <p:ph idx="1"/>
          </p:nvPr>
        </p:nvPicPr>
        <p:blipFill>
          <a:blip r:embed="rId2" cstate="print"/>
          <a:srcRect/>
          <a:stretch>
            <a:fillRect/>
          </a:stretch>
        </p:blipFill>
        <p:spPr>
          <a:xfrm>
            <a:off x="1187624" y="1844824"/>
            <a:ext cx="6556375" cy="4525963"/>
          </a:xfr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755650" y="812800"/>
            <a:ext cx="7704138" cy="6045200"/>
          </a:xfrm>
          <a:prstGeom prst="rect">
            <a:avLst/>
          </a:prstGeom>
          <a:noFill/>
          <a:ln w="9525">
            <a:noFill/>
            <a:miter lim="800000"/>
            <a:headEnd/>
            <a:tailEnd/>
          </a:ln>
          <a:effectLst/>
        </p:spPr>
      </p:pic>
      <p:sp>
        <p:nvSpPr>
          <p:cNvPr id="38915" name="BlokTextu 1"/>
          <p:cNvSpPr txBox="1">
            <a:spLocks noChangeArrowheads="1"/>
          </p:cNvSpPr>
          <p:nvPr/>
        </p:nvSpPr>
        <p:spPr bwMode="auto">
          <a:xfrm>
            <a:off x="2365375" y="458788"/>
            <a:ext cx="4151313" cy="369887"/>
          </a:xfrm>
          <a:prstGeom prst="rect">
            <a:avLst/>
          </a:prstGeom>
          <a:noFill/>
          <a:ln w="9525">
            <a:noFill/>
            <a:miter lim="800000"/>
            <a:headEnd/>
            <a:tailEnd/>
          </a:ln>
        </p:spPr>
        <p:txBody>
          <a:bodyPr>
            <a:spAutoFit/>
          </a:bodyPr>
          <a:lstStyle/>
          <a:p>
            <a:pPr algn="ctr"/>
            <a:r>
              <a:rPr lang="sk-SK" altLang="sk-SK" b="1" dirty="0">
                <a:solidFill>
                  <a:srgbClr val="FF0000"/>
                </a:solidFill>
              </a:rPr>
              <a:t>Účinky ionizujúceho žiareni</a:t>
            </a:r>
            <a:r>
              <a:rPr lang="sk-SK" altLang="sk-SK" dirty="0">
                <a:solidFill>
                  <a:srgbClr val="FF0000"/>
                </a:solidFill>
              </a:rPr>
              <a: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adpis 1"/>
          <p:cNvSpPr>
            <a:spLocks noGrp="1"/>
          </p:cNvSpPr>
          <p:nvPr>
            <p:ph type="title"/>
          </p:nvPr>
        </p:nvSpPr>
        <p:spPr/>
        <p:txBody>
          <a:bodyPr/>
          <a:lstStyle/>
          <a:p>
            <a:r>
              <a:rPr lang="sk-SK" altLang="sk-SK" sz="3600" b="1" dirty="0" err="1">
                <a:solidFill>
                  <a:srgbClr val="FF0000"/>
                </a:solidFill>
              </a:rPr>
              <a:t>Rádiosenzitívne</a:t>
            </a:r>
            <a:r>
              <a:rPr lang="sk-SK" altLang="sk-SK" sz="3600" b="1" dirty="0">
                <a:solidFill>
                  <a:srgbClr val="FF0000"/>
                </a:solidFill>
              </a:rPr>
              <a:t> orgány</a:t>
            </a:r>
            <a:br>
              <a:rPr lang="sk-SK" altLang="sk-SK" sz="3600" b="1" dirty="0">
                <a:solidFill>
                  <a:srgbClr val="FF0000"/>
                </a:solidFill>
              </a:rPr>
            </a:br>
            <a:r>
              <a:rPr lang="sk-SK" altLang="sk-SK" sz="3600" b="1" dirty="0">
                <a:solidFill>
                  <a:srgbClr val="FF0000"/>
                </a:solidFill>
              </a:rPr>
              <a:t> </a:t>
            </a:r>
            <a:r>
              <a:rPr lang="sk-SK" altLang="sk-SK" sz="3200" b="1" dirty="0">
                <a:solidFill>
                  <a:srgbClr val="FF0000"/>
                </a:solidFill>
              </a:rPr>
              <a:t>limity ožiarenia</a:t>
            </a:r>
          </a:p>
        </p:txBody>
      </p:sp>
      <p:sp>
        <p:nvSpPr>
          <p:cNvPr id="3" name="Zástupný symbol obsahu 2"/>
          <p:cNvSpPr>
            <a:spLocks noGrp="1"/>
          </p:cNvSpPr>
          <p:nvPr>
            <p:ph idx="1"/>
          </p:nvPr>
        </p:nvSpPr>
        <p:spPr/>
        <p:txBody>
          <a:bodyPr/>
          <a:lstStyle/>
          <a:p>
            <a:pPr>
              <a:defRPr/>
            </a:pPr>
            <a:endParaRPr lang="sk-SK" dirty="0"/>
          </a:p>
          <a:p>
            <a:pPr>
              <a:buFont typeface="Wingdings" panose="05000000000000000000" pitchFamily="2" charset="2"/>
              <a:buChar char="ü"/>
              <a:defRPr/>
            </a:pPr>
            <a:r>
              <a:rPr lang="sk-SK" sz="2400" dirty="0"/>
              <a:t>Vegetatívne </a:t>
            </a:r>
            <a:r>
              <a:rPr lang="sk-SK" sz="2400" dirty="0" err="1"/>
              <a:t>intermitotické</a:t>
            </a:r>
            <a:r>
              <a:rPr lang="sk-SK" sz="2400" dirty="0"/>
              <a:t> bunky </a:t>
            </a:r>
          </a:p>
          <a:p>
            <a:pPr>
              <a:buFont typeface="Wingdings" panose="05000000000000000000" pitchFamily="2" charset="2"/>
              <a:buChar char="§"/>
              <a:defRPr/>
            </a:pPr>
            <a:r>
              <a:rPr lang="sk-SK" sz="2000" dirty="0"/>
              <a:t>     Kmeňové bunky krvotvorných orgánov (kostná dreň, bunky   črevných, krýpt, </a:t>
            </a:r>
            <a:r>
              <a:rPr lang="sk-SK" sz="2000" dirty="0" err="1"/>
              <a:t>spermatogónie</a:t>
            </a:r>
            <a:r>
              <a:rPr lang="sk-SK" sz="2000" dirty="0"/>
              <a:t>, pohlavné bunky</a:t>
            </a:r>
          </a:p>
          <a:p>
            <a:pPr marL="0" indent="0">
              <a:buFontTx/>
              <a:buNone/>
              <a:defRPr/>
            </a:pPr>
            <a:endParaRPr lang="sk-SK" sz="2000" dirty="0"/>
          </a:p>
          <a:p>
            <a:pPr>
              <a:buFont typeface="Wingdings" panose="05000000000000000000" pitchFamily="2" charset="2"/>
              <a:buChar char="ü"/>
              <a:defRPr/>
            </a:pPr>
            <a:r>
              <a:rPr lang="sk-SK" sz="2000" dirty="0"/>
              <a:t>Správa výboru OSN pre účinky ionizujúceho žiarenia (UNSCEAR) z roku 2008 udáva priemerné celosvetové ročné efektívne dávky , ktoré v človeku spôsobujú jednotlivé prírodné a umelé zdroje ionizujúceho žiarenia</a:t>
            </a:r>
          </a:p>
          <a:p>
            <a:pPr>
              <a:buFont typeface="Wingdings" panose="05000000000000000000" pitchFamily="2" charset="2"/>
              <a:buChar char="ü"/>
              <a:defRPr/>
            </a:pPr>
            <a:endParaRPr lang="sk-SK" sz="2000" dirty="0"/>
          </a:p>
          <a:p>
            <a:pPr>
              <a:buFont typeface="Wingdings" panose="05000000000000000000" pitchFamily="2" charset="2"/>
              <a:buChar char="ü"/>
              <a:defRPr/>
            </a:pPr>
            <a:r>
              <a:rPr lang="sk-SK" sz="2000" b="1" dirty="0" err="1"/>
              <a:t>Kozmogénne</a:t>
            </a:r>
            <a:r>
              <a:rPr lang="sk-SK" sz="2000" b="1" dirty="0"/>
              <a:t> </a:t>
            </a:r>
            <a:r>
              <a:rPr lang="sk-SK" sz="2000" b="1" dirty="0" err="1"/>
              <a:t>rádionuklidy</a:t>
            </a:r>
            <a:endParaRPr lang="sk-SK" sz="2000" b="1" dirty="0"/>
          </a:p>
          <a:p>
            <a:pPr>
              <a:buFont typeface="Wingdings" panose="05000000000000000000" pitchFamily="2" charset="2"/>
              <a:buChar char="§"/>
              <a:defRPr/>
            </a:pPr>
            <a:r>
              <a:rPr lang="sk-SK" sz="2000" dirty="0"/>
              <a:t>     Celkové ožiarenie z kozmického žiarenia </a:t>
            </a:r>
          </a:p>
          <a:p>
            <a:pPr marL="0" indent="0">
              <a:buFontTx/>
              <a:buNone/>
              <a:defRPr/>
            </a:pPr>
            <a:r>
              <a:rPr lang="sk-SK" sz="2000" dirty="0"/>
              <a:t>      </a:t>
            </a:r>
            <a:r>
              <a:rPr lang="sk-SK" sz="2000" b="1" dirty="0"/>
              <a:t>0.39 - 1.0 </a:t>
            </a:r>
            <a:r>
              <a:rPr lang="sk-SK" sz="2000" b="1" dirty="0" err="1"/>
              <a:t>mSv</a:t>
            </a:r>
            <a:endParaRPr lang="sk-SK" sz="2000" b="1" dirty="0"/>
          </a:p>
          <a:p>
            <a:pPr marL="0" indent="0">
              <a:buFontTx/>
              <a:buNone/>
              <a:defRPr/>
            </a:pPr>
            <a:r>
              <a:rPr lang="sk-SK" sz="2000" dirty="0"/>
              <a:t>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adpis 1"/>
          <p:cNvSpPr>
            <a:spLocks noGrp="1"/>
          </p:cNvSpPr>
          <p:nvPr>
            <p:ph type="title"/>
          </p:nvPr>
        </p:nvSpPr>
        <p:spPr/>
        <p:txBody>
          <a:bodyPr/>
          <a:lstStyle/>
          <a:p>
            <a:r>
              <a:rPr lang="sk-SK" altLang="sk-SK" sz="3600" b="1" dirty="0">
                <a:solidFill>
                  <a:srgbClr val="FF0000"/>
                </a:solidFill>
              </a:rPr>
              <a:t>Limity ožiarenia pre umelé zdroje ionizujúceho žiarenia</a:t>
            </a:r>
          </a:p>
        </p:txBody>
      </p:sp>
      <p:sp>
        <p:nvSpPr>
          <p:cNvPr id="3" name="Zástupný symbol obsahu 2"/>
          <p:cNvSpPr>
            <a:spLocks noGrp="1"/>
          </p:cNvSpPr>
          <p:nvPr>
            <p:ph idx="1"/>
          </p:nvPr>
        </p:nvSpPr>
        <p:spPr/>
        <p:txBody>
          <a:bodyPr/>
          <a:lstStyle/>
          <a:p>
            <a:pPr>
              <a:buFont typeface="Wingdings" panose="05000000000000000000" pitchFamily="2" charset="2"/>
              <a:buChar char="ü"/>
              <a:defRPr/>
            </a:pPr>
            <a:r>
              <a:rPr lang="sk-SK" sz="2400" b="1" dirty="0"/>
              <a:t>Ožiarenie je vystavenie pôsobeniu ionizujúceho žiarenia</a:t>
            </a:r>
          </a:p>
          <a:p>
            <a:pPr>
              <a:buFont typeface="Wingdings" panose="05000000000000000000" pitchFamily="2" charset="2"/>
              <a:buChar char="ü"/>
              <a:defRPr/>
            </a:pPr>
            <a:endParaRPr lang="sk-SK" sz="2400" b="1" dirty="0"/>
          </a:p>
          <a:p>
            <a:pPr>
              <a:buFont typeface="Wingdings" panose="05000000000000000000" pitchFamily="2" charset="2"/>
              <a:buChar char="§"/>
              <a:defRPr/>
            </a:pPr>
            <a:r>
              <a:rPr lang="sk-SK" sz="2000" b="1" dirty="0"/>
              <a:t>Havarijné</a:t>
            </a:r>
            <a:r>
              <a:rPr lang="sk-SK" sz="2000" dirty="0"/>
              <a:t> ako dôsledok radiačnej nehody</a:t>
            </a:r>
          </a:p>
          <a:p>
            <a:pPr>
              <a:buFont typeface="Wingdings" panose="05000000000000000000" pitchFamily="2" charset="2"/>
              <a:buChar char="§"/>
              <a:defRPr/>
            </a:pPr>
            <a:endParaRPr lang="sk-SK" sz="2000" dirty="0"/>
          </a:p>
          <a:p>
            <a:pPr>
              <a:buFont typeface="Wingdings" panose="05000000000000000000" pitchFamily="2" charset="2"/>
              <a:buChar char="§"/>
              <a:defRPr/>
            </a:pPr>
            <a:r>
              <a:rPr lang="sk-SK" sz="2000" b="1" dirty="0"/>
              <a:t>Lekárske ožiarenie </a:t>
            </a:r>
            <a:r>
              <a:rPr lang="sk-SK" sz="2000" dirty="0"/>
              <a:t>je vystavenie umelému zdroju žiarenia na základe lekárskej indikácie </a:t>
            </a:r>
          </a:p>
          <a:p>
            <a:pPr>
              <a:buFont typeface="Wingdings" panose="05000000000000000000" pitchFamily="2" charset="2"/>
              <a:buChar char="§"/>
              <a:defRPr/>
            </a:pPr>
            <a:endParaRPr lang="sk-SK" sz="2000" dirty="0"/>
          </a:p>
          <a:p>
            <a:pPr>
              <a:buFont typeface="Wingdings" panose="05000000000000000000" pitchFamily="2" charset="2"/>
              <a:buChar char="ü"/>
              <a:defRPr/>
            </a:pPr>
            <a:r>
              <a:rPr lang="sk-SK" sz="2000" b="1" dirty="0"/>
              <a:t>Radiačná ochran</a:t>
            </a:r>
            <a:r>
              <a:rPr lang="sk-SK" sz="2000" dirty="0"/>
              <a:t>a je ochrana ľudí a životného prostredia pred ionizujúcim žiarením a jeho účinkami</a:t>
            </a:r>
          </a:p>
          <a:p>
            <a:pPr>
              <a:buFont typeface="Wingdings" panose="05000000000000000000" pitchFamily="2" charset="2"/>
              <a:buChar char="ü"/>
              <a:defRPr/>
            </a:pPr>
            <a:endParaRPr lang="sk-SK" sz="2000" dirty="0"/>
          </a:p>
          <a:p>
            <a:pPr>
              <a:buFont typeface="Wingdings" panose="05000000000000000000" pitchFamily="2" charset="2"/>
              <a:buChar char="ü"/>
              <a:defRPr/>
            </a:pPr>
            <a:r>
              <a:rPr lang="sk-SK" sz="2000" b="1" dirty="0"/>
              <a:t>Limity ožiareni</a:t>
            </a:r>
            <a:r>
              <a:rPr lang="sk-SK" sz="2000" dirty="0"/>
              <a:t>a predstavujú hornú mieru rizika ožiarenia a sú definované v článku č. 2, tabuľka č. 1 NV 345/2006Z.z.</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Nadpis 1"/>
          <p:cNvSpPr>
            <a:spLocks noGrp="1"/>
          </p:cNvSpPr>
          <p:nvPr>
            <p:ph type="title"/>
          </p:nvPr>
        </p:nvSpPr>
        <p:spPr>
          <a:xfrm>
            <a:off x="495300" y="333375"/>
            <a:ext cx="8229600" cy="1143000"/>
          </a:xfrm>
        </p:spPr>
        <p:txBody>
          <a:bodyPr/>
          <a:lstStyle/>
          <a:p>
            <a:r>
              <a:rPr lang="sk-SK" altLang="sk-SK" sz="3200" b="1" dirty="0">
                <a:solidFill>
                  <a:srgbClr val="FF0000"/>
                </a:solidFill>
              </a:rPr>
              <a:t>Biologické účinky žiarenia na organizmus, priame a nepriame</a:t>
            </a:r>
            <a:br>
              <a:rPr lang="sk-SK" altLang="sk-SK" sz="3200" b="1" dirty="0">
                <a:solidFill>
                  <a:srgbClr val="FF0000"/>
                </a:solidFill>
              </a:rPr>
            </a:br>
            <a:r>
              <a:rPr lang="sk-SK" altLang="sk-SK" sz="3200" b="1" dirty="0">
                <a:solidFill>
                  <a:srgbClr val="FF0000"/>
                </a:solidFill>
              </a:rPr>
              <a:t> </a:t>
            </a:r>
          </a:p>
        </p:txBody>
      </p:sp>
      <p:pic>
        <p:nvPicPr>
          <p:cNvPr id="41987" name="Obrázok 2"/>
          <p:cNvPicPr>
            <a:picLocks noChangeAspect="1"/>
          </p:cNvPicPr>
          <p:nvPr/>
        </p:nvPicPr>
        <p:blipFill>
          <a:blip r:embed="rId2" cstate="print"/>
          <a:srcRect/>
          <a:stretch>
            <a:fillRect/>
          </a:stretch>
        </p:blipFill>
        <p:spPr bwMode="auto">
          <a:xfrm>
            <a:off x="2368550" y="1628775"/>
            <a:ext cx="4484688" cy="5146675"/>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Nadpis 1"/>
          <p:cNvSpPr>
            <a:spLocks noGrp="1"/>
          </p:cNvSpPr>
          <p:nvPr>
            <p:ph type="title"/>
          </p:nvPr>
        </p:nvSpPr>
        <p:spPr/>
        <p:txBody>
          <a:bodyPr/>
          <a:lstStyle/>
          <a:p>
            <a:r>
              <a:rPr lang="sk-SK" altLang="sk-SK" sz="3200" b="1" dirty="0">
                <a:solidFill>
                  <a:srgbClr val="FF0000"/>
                </a:solidFill>
              </a:rPr>
              <a:t>Biologické účinky žiarenia na organizmus </a:t>
            </a:r>
            <a:r>
              <a:rPr lang="sk-SK" altLang="sk-SK" sz="3200" b="1" dirty="0" err="1">
                <a:solidFill>
                  <a:srgbClr val="FF0000"/>
                </a:solidFill>
              </a:rPr>
              <a:t>stochastické</a:t>
            </a:r>
            <a:r>
              <a:rPr lang="sk-SK" altLang="sk-SK" sz="3200" b="1" dirty="0">
                <a:solidFill>
                  <a:srgbClr val="FF0000"/>
                </a:solidFill>
              </a:rPr>
              <a:t> a </a:t>
            </a:r>
            <a:r>
              <a:rPr lang="sk-SK" altLang="sk-SK" sz="3200" b="1" dirty="0" err="1">
                <a:solidFill>
                  <a:srgbClr val="FF0000"/>
                </a:solidFill>
              </a:rPr>
              <a:t>nestochastické</a:t>
            </a:r>
            <a:endParaRPr lang="sk-SK" altLang="sk-SK" sz="3200" b="1" dirty="0">
              <a:solidFill>
                <a:srgbClr val="FF0000"/>
              </a:solidFill>
            </a:endParaRPr>
          </a:p>
        </p:txBody>
      </p:sp>
      <p:pic>
        <p:nvPicPr>
          <p:cNvPr id="43011" name="Obrázok 2"/>
          <p:cNvPicPr>
            <a:picLocks noChangeAspect="1"/>
          </p:cNvPicPr>
          <p:nvPr/>
        </p:nvPicPr>
        <p:blipFill>
          <a:blip r:embed="rId2" cstate="print"/>
          <a:srcRect/>
          <a:stretch>
            <a:fillRect/>
          </a:stretch>
        </p:blipFill>
        <p:spPr bwMode="auto">
          <a:xfrm>
            <a:off x="611188" y="2060848"/>
            <a:ext cx="8115300" cy="3455715"/>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Nadpis 1"/>
          <p:cNvSpPr>
            <a:spLocks noGrp="1"/>
          </p:cNvSpPr>
          <p:nvPr>
            <p:ph type="title"/>
          </p:nvPr>
        </p:nvSpPr>
        <p:spPr>
          <a:xfrm>
            <a:off x="395288" y="188913"/>
            <a:ext cx="8229600" cy="1143000"/>
          </a:xfrm>
        </p:spPr>
        <p:txBody>
          <a:bodyPr/>
          <a:lstStyle/>
          <a:p>
            <a:r>
              <a:rPr lang="sk-SK" altLang="sk-SK" sz="3600" b="1" dirty="0">
                <a:solidFill>
                  <a:srgbClr val="FF0000"/>
                </a:solidFill>
              </a:rPr>
              <a:t>Ochrana pred ionizujúcim žiarením</a:t>
            </a:r>
          </a:p>
        </p:txBody>
      </p:sp>
      <p:sp>
        <p:nvSpPr>
          <p:cNvPr id="44035" name="Zástupný symbol obsahu 5"/>
          <p:cNvSpPr>
            <a:spLocks noGrp="1"/>
          </p:cNvSpPr>
          <p:nvPr>
            <p:ph idx="1"/>
          </p:nvPr>
        </p:nvSpPr>
        <p:spPr>
          <a:xfrm>
            <a:off x="395288" y="1485900"/>
            <a:ext cx="8229600" cy="4525963"/>
          </a:xfrm>
        </p:spPr>
        <p:txBody>
          <a:bodyPr/>
          <a:lstStyle/>
          <a:p>
            <a:pPr eaLnBrk="1" hangingPunct="1">
              <a:buFont typeface="Wingdings" panose="05000000000000000000" pitchFamily="2" charset="2"/>
              <a:buChar char="q"/>
            </a:pPr>
            <a:r>
              <a:rPr lang="sk-SK" altLang="sk-SK" dirty="0"/>
              <a:t>	</a:t>
            </a:r>
            <a:r>
              <a:rPr lang="sk-SK" altLang="sk-SK" sz="2800" b="1" dirty="0"/>
              <a:t>Vzdialenosť</a:t>
            </a:r>
            <a:r>
              <a:rPr lang="sk-SK" altLang="sk-SK" sz="2800" dirty="0"/>
              <a:t> ( štvorcový zákon )</a:t>
            </a:r>
          </a:p>
          <a:p>
            <a:pPr eaLnBrk="1" hangingPunct="1">
              <a:buFont typeface="Wingdings" panose="05000000000000000000" pitchFamily="2" charset="2"/>
              <a:buChar char="q"/>
            </a:pPr>
            <a:r>
              <a:rPr lang="sk-SK" altLang="sk-SK" sz="2800" dirty="0"/>
              <a:t>	</a:t>
            </a:r>
            <a:r>
              <a:rPr lang="sk-SK" altLang="sk-SK" sz="2800" b="1" dirty="0"/>
              <a:t>Čas</a:t>
            </a:r>
          </a:p>
          <a:p>
            <a:pPr eaLnBrk="1" hangingPunct="1">
              <a:buFont typeface="Wingdings" panose="05000000000000000000" pitchFamily="2" charset="2"/>
              <a:buChar char="q"/>
            </a:pPr>
            <a:r>
              <a:rPr lang="sk-SK" altLang="sk-SK" sz="2800" b="1" dirty="0"/>
              <a:t>	Tienenie</a:t>
            </a:r>
          </a:p>
          <a:p>
            <a:pPr eaLnBrk="1" hangingPunct="1">
              <a:buFontTx/>
              <a:buNone/>
            </a:pPr>
            <a:endParaRPr lang="sk-SK" altLang="sk-SK" b="1" dirty="0">
              <a:solidFill>
                <a:srgbClr val="CC3300"/>
              </a:solidFill>
            </a:endParaRPr>
          </a:p>
          <a:p>
            <a:pPr eaLnBrk="1" hangingPunct="1">
              <a:buFontTx/>
              <a:buNone/>
            </a:pPr>
            <a:endParaRPr lang="sk-SK" altLang="sk-SK" b="1" dirty="0">
              <a:solidFill>
                <a:srgbClr val="CC3300"/>
              </a:solidFill>
            </a:endParaRPr>
          </a:p>
        </p:txBody>
      </p:sp>
      <p:pic>
        <p:nvPicPr>
          <p:cNvPr id="44036" name="Picture 5"/>
          <p:cNvPicPr>
            <a:picLocks noChangeAspect="1" noChangeArrowheads="1"/>
          </p:cNvPicPr>
          <p:nvPr/>
        </p:nvPicPr>
        <p:blipFill>
          <a:blip r:embed="rId2" cstate="print"/>
          <a:srcRect/>
          <a:stretch>
            <a:fillRect/>
          </a:stretch>
        </p:blipFill>
        <p:spPr bwMode="auto">
          <a:xfrm>
            <a:off x="620810" y="3533406"/>
            <a:ext cx="3672408" cy="2478457"/>
          </a:xfrm>
          <a:prstGeom prst="rect">
            <a:avLst/>
          </a:prstGeom>
          <a:noFill/>
          <a:ln w="9525">
            <a:noFill/>
            <a:miter lim="800000"/>
            <a:headEnd/>
            <a:tailEnd/>
          </a:ln>
        </p:spPr>
      </p:pic>
      <p:pic>
        <p:nvPicPr>
          <p:cNvPr id="44037" name="Picture 6"/>
          <p:cNvPicPr>
            <a:picLocks noChangeAspect="1" noChangeArrowheads="1"/>
          </p:cNvPicPr>
          <p:nvPr/>
        </p:nvPicPr>
        <p:blipFill>
          <a:blip r:embed="rId3" cstate="print"/>
          <a:srcRect/>
          <a:stretch>
            <a:fillRect/>
          </a:stretch>
        </p:blipFill>
        <p:spPr bwMode="auto">
          <a:xfrm>
            <a:off x="4572000" y="3604307"/>
            <a:ext cx="3672408" cy="2271858"/>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75A7C3-7E0E-47F1-A3F5-1D15CFA309F0}"/>
              </a:ext>
            </a:extLst>
          </p:cNvPr>
          <p:cNvSpPr>
            <a:spLocks noGrp="1"/>
          </p:cNvSpPr>
          <p:nvPr>
            <p:ph type="title"/>
          </p:nvPr>
        </p:nvSpPr>
        <p:spPr/>
        <p:txBody>
          <a:bodyPr/>
          <a:lstStyle/>
          <a:p>
            <a:r>
              <a:rPr lang="sk-SK" sz="3600" b="1" dirty="0">
                <a:solidFill>
                  <a:srgbClr val="FF0000"/>
                </a:solidFill>
              </a:rPr>
              <a:t>Dávkové limity</a:t>
            </a:r>
          </a:p>
        </p:txBody>
      </p:sp>
      <p:sp>
        <p:nvSpPr>
          <p:cNvPr id="3" name="Zástupný objekt pre obsah 2">
            <a:extLst>
              <a:ext uri="{FF2B5EF4-FFF2-40B4-BE49-F238E27FC236}">
                <a16:creationId xmlns:a16="http://schemas.microsoft.com/office/drawing/2014/main" id="{7E369E8F-2B98-46AB-A3DE-AA19CF7800E8}"/>
              </a:ext>
            </a:extLst>
          </p:cNvPr>
          <p:cNvSpPr>
            <a:spLocks noGrp="1"/>
          </p:cNvSpPr>
          <p:nvPr>
            <p:ph idx="1"/>
          </p:nvPr>
        </p:nvSpPr>
        <p:spPr/>
        <p:txBody>
          <a:bodyPr/>
          <a:lstStyle/>
          <a:p>
            <a:pPr>
              <a:buFont typeface="Wingdings" panose="05000000000000000000" pitchFamily="2" charset="2"/>
              <a:buChar char="q"/>
            </a:pPr>
            <a:r>
              <a:rPr lang="sk-SK" sz="1800" b="1" i="1" dirty="0">
                <a:solidFill>
                  <a:srgbClr val="FF0000"/>
                </a:solidFill>
              </a:rPr>
              <a:t>V Európe sú limity dávok žiarenia stanovené regulačnými orgánmi na základe odporúčaní medzinárodných organizácií, ako je Medzinárodná komisia pre rádiologickú ochranu (ICRP) a Európske spoločenstvo pre atómovú energiu (EURATOM, smernica 2013/59).Limity sa môžu líšiť podľa národných legislatív</a:t>
            </a:r>
          </a:p>
          <a:p>
            <a:pPr>
              <a:buFont typeface="Wingdings" panose="05000000000000000000" pitchFamily="2" charset="2"/>
              <a:buChar char="q"/>
            </a:pPr>
            <a:endParaRPr lang="sk-SK" sz="1800" b="1" i="1" dirty="0">
              <a:solidFill>
                <a:srgbClr val="FF0000"/>
              </a:solidFill>
            </a:endParaRPr>
          </a:p>
          <a:p>
            <a:pPr>
              <a:buFont typeface="Wingdings" panose="05000000000000000000" pitchFamily="2" charset="2"/>
              <a:buChar char="q"/>
            </a:pPr>
            <a:endParaRPr lang="sk-SK" sz="1800" b="1" i="1" dirty="0">
              <a:solidFill>
                <a:srgbClr val="FF0000"/>
              </a:solidFill>
            </a:endParaRPr>
          </a:p>
        </p:txBody>
      </p:sp>
      <p:pic>
        <p:nvPicPr>
          <p:cNvPr id="6" name="Obrázok 5">
            <a:extLst>
              <a:ext uri="{FF2B5EF4-FFF2-40B4-BE49-F238E27FC236}">
                <a16:creationId xmlns:a16="http://schemas.microsoft.com/office/drawing/2014/main" id="{60B9E54E-8201-4F37-ACF5-DDDF5FE170A5}"/>
              </a:ext>
            </a:extLst>
          </p:cNvPr>
          <p:cNvPicPr>
            <a:picLocks noChangeAspect="1"/>
          </p:cNvPicPr>
          <p:nvPr/>
        </p:nvPicPr>
        <p:blipFill>
          <a:blip r:embed="rId2"/>
          <a:stretch>
            <a:fillRect/>
          </a:stretch>
        </p:blipFill>
        <p:spPr>
          <a:xfrm>
            <a:off x="1305701" y="3162973"/>
            <a:ext cx="7115175" cy="2105025"/>
          </a:xfrm>
          <a:prstGeom prst="rect">
            <a:avLst/>
          </a:prstGeom>
        </p:spPr>
      </p:pic>
      <p:sp>
        <p:nvSpPr>
          <p:cNvPr id="7" name="BlokTextu 6">
            <a:extLst>
              <a:ext uri="{FF2B5EF4-FFF2-40B4-BE49-F238E27FC236}">
                <a16:creationId xmlns:a16="http://schemas.microsoft.com/office/drawing/2014/main" id="{2EA14EC8-610B-4A8F-AAE8-25FE9F492378}"/>
              </a:ext>
            </a:extLst>
          </p:cNvPr>
          <p:cNvSpPr txBox="1"/>
          <p:nvPr/>
        </p:nvSpPr>
        <p:spPr>
          <a:xfrm>
            <a:off x="723124" y="5129863"/>
            <a:ext cx="8424936" cy="1384995"/>
          </a:xfrm>
          <a:prstGeom prst="rect">
            <a:avLst/>
          </a:prstGeom>
          <a:noFill/>
        </p:spPr>
        <p:txBody>
          <a:bodyPr wrap="square" rtlCol="0">
            <a:spAutoFit/>
          </a:bodyPr>
          <a:lstStyle/>
          <a:p>
            <a:pPr marL="285750" indent="-285750" algn="just">
              <a:buFont typeface="Wingdings" panose="05000000000000000000" pitchFamily="2" charset="2"/>
              <a:buChar char="§"/>
            </a:pPr>
            <a:endParaRPr lang="sk-SK" sz="1400" dirty="0"/>
          </a:p>
          <a:p>
            <a:pPr marL="285750" indent="-285750" algn="just">
              <a:buFont typeface="Wingdings" panose="05000000000000000000" pitchFamily="2" charset="2"/>
              <a:buChar char="§"/>
            </a:pPr>
            <a:r>
              <a:rPr lang="sk-SK" sz="1400" dirty="0"/>
              <a:t>Efektívna dávka (</a:t>
            </a:r>
            <a:r>
              <a:rPr lang="sk-SK" sz="1400" dirty="0" err="1"/>
              <a:t>mSv</a:t>
            </a:r>
            <a:r>
              <a:rPr lang="sk-SK" sz="1400" dirty="0"/>
              <a:t>): Zahŕňa vplyv žiarenia na celé telo, pričom zohľadňuje citlivosť rôznych orgánov</a:t>
            </a:r>
          </a:p>
          <a:p>
            <a:pPr marL="285750" indent="-285750" algn="just">
              <a:buFont typeface="Wingdings" panose="05000000000000000000" pitchFamily="2" charset="2"/>
              <a:buChar char="§"/>
            </a:pPr>
            <a:r>
              <a:rPr lang="sk-SK" sz="1400" dirty="0"/>
              <a:t>Ekvivalentná dávka (</a:t>
            </a:r>
            <a:r>
              <a:rPr lang="sk-SK" sz="1400" dirty="0" err="1"/>
              <a:t>mSv</a:t>
            </a:r>
            <a:r>
              <a:rPr lang="sk-SK" sz="1400" dirty="0"/>
              <a:t>): Používa sa na posúdenie rizika pre konkrétne orgány, pričom každý orgán má inú citlivosť</a:t>
            </a:r>
          </a:p>
          <a:p>
            <a:pPr marL="285750" indent="-285750" algn="just">
              <a:buFont typeface="Wingdings" panose="05000000000000000000" pitchFamily="2" charset="2"/>
              <a:buChar char="§"/>
            </a:pPr>
            <a:r>
              <a:rPr lang="sk-SK" sz="1400" dirty="0"/>
              <a:t>Výnimky: Môžu sa uplatniť pri medicínskych zákrokoch (napr. rádioterapia).</a:t>
            </a:r>
          </a:p>
        </p:txBody>
      </p:sp>
    </p:spTree>
    <p:extLst>
      <p:ext uri="{BB962C8B-B14F-4D97-AF65-F5344CB8AC3E}">
        <p14:creationId xmlns:p14="http://schemas.microsoft.com/office/powerpoint/2010/main" val="4119882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DFDB908-05B4-4102-821F-6E95C4705035}"/>
              </a:ext>
            </a:extLst>
          </p:cNvPr>
          <p:cNvSpPr>
            <a:spLocks noGrp="1"/>
          </p:cNvSpPr>
          <p:nvPr>
            <p:ph type="title"/>
          </p:nvPr>
        </p:nvSpPr>
        <p:spPr/>
        <p:txBody>
          <a:bodyPr/>
          <a:lstStyle/>
          <a:p>
            <a:r>
              <a:rPr lang="sk-SK" sz="3600" b="1" dirty="0">
                <a:solidFill>
                  <a:srgbClr val="FF0000"/>
                </a:solidFill>
              </a:rPr>
              <a:t>Príklady dávok žiarenia</a:t>
            </a:r>
          </a:p>
        </p:txBody>
      </p:sp>
      <p:sp>
        <p:nvSpPr>
          <p:cNvPr id="3" name="Zástupný objekt pre obsah 2">
            <a:extLst>
              <a:ext uri="{FF2B5EF4-FFF2-40B4-BE49-F238E27FC236}">
                <a16:creationId xmlns:a16="http://schemas.microsoft.com/office/drawing/2014/main" id="{4CB42A65-722B-4381-BBF7-3FA9F07E50F2}"/>
              </a:ext>
            </a:extLst>
          </p:cNvPr>
          <p:cNvSpPr>
            <a:spLocks noGrp="1"/>
          </p:cNvSpPr>
          <p:nvPr>
            <p:ph idx="1"/>
          </p:nvPr>
        </p:nvSpPr>
        <p:spPr/>
        <p:txBody>
          <a:bodyPr/>
          <a:lstStyle/>
          <a:p>
            <a:pPr algn="ctr">
              <a:buFont typeface="Wingdings" panose="05000000000000000000" pitchFamily="2" charset="2"/>
              <a:buChar char="q"/>
            </a:pPr>
            <a:r>
              <a:rPr lang="sk-SK" sz="1800" dirty="0">
                <a:solidFill>
                  <a:srgbClr val="FF0000"/>
                </a:solidFill>
              </a:rPr>
              <a:t>Prirodzené žiarenie pozadia</a:t>
            </a:r>
          </a:p>
          <a:p>
            <a:r>
              <a:rPr lang="sk-SK" sz="1800" dirty="0"/>
              <a:t>Priemerný človek je vystavený približne 2-3 </a:t>
            </a:r>
            <a:r>
              <a:rPr lang="sk-SK" sz="1800" dirty="0" err="1"/>
              <a:t>milisievertom</a:t>
            </a:r>
            <a:r>
              <a:rPr lang="sk-SK" sz="1800" dirty="0"/>
              <a:t> (</a:t>
            </a:r>
            <a:r>
              <a:rPr lang="sk-SK" sz="1800" dirty="0" err="1"/>
              <a:t>mSv</a:t>
            </a:r>
            <a:r>
              <a:rPr lang="sk-SK" sz="1800" dirty="0"/>
              <a:t>) ročne z prírodných zdrojov, ako je kozmické žiarenie, radónový plyn a pozemské zdroje</a:t>
            </a:r>
          </a:p>
          <a:p>
            <a:pPr algn="ctr">
              <a:buFont typeface="Wingdings" panose="05000000000000000000" pitchFamily="2" charset="2"/>
              <a:buChar char="q"/>
            </a:pPr>
            <a:r>
              <a:rPr lang="sk-SK" sz="1800" dirty="0">
                <a:solidFill>
                  <a:srgbClr val="FF0000"/>
                </a:solidFill>
              </a:rPr>
              <a:t>Röntgen hrudníka</a:t>
            </a:r>
          </a:p>
          <a:p>
            <a:r>
              <a:rPr lang="sk-SK" sz="1800" dirty="0"/>
              <a:t>Typický röntgen hrudníka dodáva dávku asi 0,1 </a:t>
            </a:r>
            <a:r>
              <a:rPr lang="sk-SK" sz="1800" dirty="0" err="1"/>
              <a:t>mSv</a:t>
            </a:r>
            <a:endParaRPr lang="sk-SK" sz="1800" dirty="0"/>
          </a:p>
          <a:p>
            <a:pPr algn="ctr">
              <a:buFont typeface="Wingdings" panose="05000000000000000000" pitchFamily="2" charset="2"/>
              <a:buChar char="q"/>
            </a:pPr>
            <a:r>
              <a:rPr lang="sk-SK" sz="1800" dirty="0">
                <a:solidFill>
                  <a:srgbClr val="FF0000"/>
                </a:solidFill>
              </a:rPr>
              <a:t>CT vyšetrenie (celé telo)</a:t>
            </a:r>
          </a:p>
          <a:p>
            <a:r>
              <a:rPr lang="sk-SK" sz="1800" dirty="0"/>
              <a:t>Celotelové CT vyšetrenie môže dodať dávku 10 </a:t>
            </a:r>
            <a:r>
              <a:rPr lang="sk-SK" sz="1800" dirty="0" err="1"/>
              <a:t>mSv</a:t>
            </a:r>
            <a:r>
              <a:rPr lang="sk-SK" sz="1800" dirty="0"/>
              <a:t> </a:t>
            </a:r>
          </a:p>
          <a:p>
            <a:endParaRPr lang="sk-SK" sz="1800" dirty="0"/>
          </a:p>
          <a:p>
            <a:pPr algn="ctr">
              <a:buFont typeface="Wingdings" panose="05000000000000000000" pitchFamily="2" charset="2"/>
              <a:buChar char="q"/>
            </a:pPr>
            <a:r>
              <a:rPr lang="sk-SK" sz="1800" dirty="0">
                <a:solidFill>
                  <a:srgbClr val="FF0000"/>
                </a:solidFill>
              </a:rPr>
              <a:t>Limit pracovného žiarenia</a:t>
            </a:r>
          </a:p>
          <a:p>
            <a:r>
              <a:rPr lang="sk-SK" sz="1800" dirty="0"/>
              <a:t>Odporúčaný limit pracovnej expozície pre radiačných pracovníkov je približne 20 </a:t>
            </a:r>
            <a:r>
              <a:rPr lang="sk-SK" sz="1800" dirty="0" err="1"/>
              <a:t>mSv</a:t>
            </a:r>
            <a:r>
              <a:rPr lang="sk-SK" sz="1800" dirty="0"/>
              <a:t> ročne </a:t>
            </a:r>
          </a:p>
          <a:p>
            <a:pPr algn="ctr">
              <a:buFont typeface="Wingdings" panose="05000000000000000000" pitchFamily="2" charset="2"/>
              <a:buChar char="q"/>
            </a:pPr>
            <a:r>
              <a:rPr lang="sk-SK" sz="1800" dirty="0">
                <a:solidFill>
                  <a:srgbClr val="FF0000"/>
                </a:solidFill>
              </a:rPr>
              <a:t>Smrteľná dávka (LD50)</a:t>
            </a:r>
          </a:p>
          <a:p>
            <a:r>
              <a:rPr lang="sk-SK" sz="1800" dirty="0"/>
              <a:t>Dávka, ktorá by bola smrteľná pre 50 % exponovaných jedincov (LD50), sa odhaduje na približne 4-5 </a:t>
            </a:r>
            <a:r>
              <a:rPr lang="sk-SK" sz="1800" dirty="0" err="1"/>
              <a:t>Sv</a:t>
            </a:r>
            <a:r>
              <a:rPr lang="sk-SK" sz="1800" dirty="0"/>
              <a:t> pri celotelovej expozícii v krátkom časovom období</a:t>
            </a:r>
          </a:p>
        </p:txBody>
      </p:sp>
    </p:spTree>
    <p:extLst>
      <p:ext uri="{BB962C8B-B14F-4D97-AF65-F5344CB8AC3E}">
        <p14:creationId xmlns:p14="http://schemas.microsoft.com/office/powerpoint/2010/main" val="23928988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5F981B-CF75-4F97-AE0F-70EAAA94F39E}"/>
              </a:ext>
            </a:extLst>
          </p:cNvPr>
          <p:cNvSpPr>
            <a:spLocks noGrp="1"/>
          </p:cNvSpPr>
          <p:nvPr>
            <p:ph type="title"/>
          </p:nvPr>
        </p:nvSpPr>
        <p:spPr/>
        <p:txBody>
          <a:bodyPr/>
          <a:lstStyle/>
          <a:p>
            <a:br>
              <a:rPr lang="sk-SK" sz="2800" b="1" dirty="0">
                <a:solidFill>
                  <a:srgbClr val="FF0000"/>
                </a:solidFill>
              </a:rPr>
            </a:br>
            <a:br>
              <a:rPr lang="sk-SK" sz="2800" b="1" dirty="0">
                <a:solidFill>
                  <a:srgbClr val="FF0000"/>
                </a:solidFill>
              </a:rPr>
            </a:br>
            <a:r>
              <a:rPr lang="sk-SK" sz="2800" b="1" dirty="0">
                <a:solidFill>
                  <a:srgbClr val="FF0000"/>
                </a:solidFill>
              </a:rPr>
              <a:t>Biologické účinky pri rôznych úrovniach expozície /v </a:t>
            </a:r>
            <a:r>
              <a:rPr lang="sk-SK" sz="2800" b="1" dirty="0" err="1">
                <a:solidFill>
                  <a:srgbClr val="FF0000"/>
                </a:solidFill>
              </a:rPr>
              <a:t>sievertoch</a:t>
            </a:r>
            <a:r>
              <a:rPr lang="sk-SK" sz="2800" b="1" dirty="0">
                <a:solidFill>
                  <a:srgbClr val="FF0000"/>
                </a:solidFill>
              </a:rPr>
              <a:t>/</a:t>
            </a:r>
            <a:br>
              <a:rPr lang="sk-SK" b="1" dirty="0"/>
            </a:br>
            <a:endParaRPr lang="sk-SK" b="1" dirty="0"/>
          </a:p>
        </p:txBody>
      </p:sp>
      <p:sp>
        <p:nvSpPr>
          <p:cNvPr id="3" name="Zástupný objekt pre obsah 2">
            <a:extLst>
              <a:ext uri="{FF2B5EF4-FFF2-40B4-BE49-F238E27FC236}">
                <a16:creationId xmlns:a16="http://schemas.microsoft.com/office/drawing/2014/main" id="{D59874F8-E078-4415-B68B-E9D7E5B776E5}"/>
              </a:ext>
            </a:extLst>
          </p:cNvPr>
          <p:cNvSpPr>
            <a:spLocks noGrp="1"/>
          </p:cNvSpPr>
          <p:nvPr>
            <p:ph idx="1"/>
          </p:nvPr>
        </p:nvSpPr>
        <p:spPr/>
        <p:txBody>
          <a:bodyPr/>
          <a:lstStyle/>
          <a:p>
            <a:pPr algn="just">
              <a:buFont typeface="Wingdings" panose="05000000000000000000" pitchFamily="2" charset="2"/>
              <a:buChar char="q"/>
            </a:pPr>
            <a:r>
              <a:rPr lang="sk-SK" sz="1600" b="1" dirty="0"/>
              <a:t>1 </a:t>
            </a:r>
            <a:r>
              <a:rPr lang="sk-SK" sz="1600" b="1" dirty="0" err="1"/>
              <a:t>mSv</a:t>
            </a:r>
            <a:r>
              <a:rPr lang="sk-SK" sz="1600" b="1" dirty="0"/>
              <a:t> (</a:t>
            </a:r>
            <a:r>
              <a:rPr lang="sk-SK" sz="1600" b="1" dirty="0" err="1"/>
              <a:t>milisievert</a:t>
            </a:r>
            <a:r>
              <a:rPr lang="sk-SK" sz="1600" b="1" dirty="0"/>
              <a:t>): </a:t>
            </a:r>
            <a:r>
              <a:rPr lang="sk-SK" sz="1600" dirty="0"/>
              <a:t>Ide o priemernú ročnú dávku, ktorú človek dostane z prirodzeného žiarenia na pozadí</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10 </a:t>
            </a:r>
            <a:r>
              <a:rPr lang="sk-SK" sz="1600" b="1" dirty="0" err="1"/>
              <a:t>mSv</a:t>
            </a:r>
            <a:r>
              <a:rPr lang="sk-SK" sz="1600" dirty="0"/>
              <a:t>: Diagnostické CT vyšetrenie hrudníka môže poskytnúť dávku okolo tejto úrovne</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20 </a:t>
            </a:r>
            <a:r>
              <a:rPr lang="sk-SK" sz="1600" b="1" dirty="0" err="1"/>
              <a:t>mSv</a:t>
            </a:r>
            <a:r>
              <a:rPr lang="sk-SK" sz="1600" b="1" dirty="0"/>
              <a:t> /50 </a:t>
            </a:r>
            <a:r>
              <a:rPr lang="sk-SK" sz="1600" b="1" dirty="0" err="1"/>
              <a:t>mSv</a:t>
            </a:r>
            <a:r>
              <a:rPr lang="sk-SK" sz="1600" dirty="0"/>
              <a:t>/ Ročný limit pre radiačných pracovníkov (v niektorých krajinách)</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100 </a:t>
            </a:r>
            <a:r>
              <a:rPr lang="sk-SK" sz="1600" b="1" dirty="0" err="1"/>
              <a:t>mSv</a:t>
            </a:r>
            <a:r>
              <a:rPr lang="sk-SK" sz="1600" b="1" dirty="0"/>
              <a:t>: </a:t>
            </a:r>
            <a:r>
              <a:rPr lang="sk-SK" sz="1600" dirty="0"/>
              <a:t>Najmenšia dávka, pri ktorej je štatisticky pozorované zvýšenie rizika rakoviny u dospelých</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1 </a:t>
            </a:r>
            <a:r>
              <a:rPr lang="sk-SK" sz="1600" b="1" dirty="0" err="1"/>
              <a:t>Sv</a:t>
            </a:r>
            <a:r>
              <a:rPr lang="sk-SK" sz="1600" b="1" dirty="0"/>
              <a:t>:</a:t>
            </a:r>
            <a:r>
              <a:rPr lang="sk-SK" sz="1600" dirty="0"/>
              <a:t> Spôsobuje miernu chorobu z ožiarenia (nevoľnosť, znížený počet bielych krviniek</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2-4 </a:t>
            </a:r>
            <a:r>
              <a:rPr lang="sk-SK" sz="1600" b="1" dirty="0" err="1"/>
              <a:t>Sv</a:t>
            </a:r>
            <a:r>
              <a:rPr lang="sk-SK" sz="1600" dirty="0"/>
              <a:t>: </a:t>
            </a:r>
            <a:r>
              <a:rPr lang="pl-PL" sz="1600" dirty="0"/>
              <a:t> Ťažká choroba z ožiarenia; potenciálne smrteľné bez liečby</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b="1" dirty="0"/>
              <a:t>Nad 6 </a:t>
            </a:r>
            <a:r>
              <a:rPr lang="sk-SK" sz="1800" b="1" dirty="0" err="1"/>
              <a:t>Sv</a:t>
            </a:r>
            <a:r>
              <a:rPr lang="sk-SK" sz="1800" b="1" dirty="0"/>
              <a:t>: </a:t>
            </a:r>
            <a:r>
              <a:rPr lang="sk-SK" sz="1800" dirty="0"/>
              <a:t>Zvyčajne smrteľné</a:t>
            </a:r>
          </a:p>
        </p:txBody>
      </p:sp>
    </p:spTree>
    <p:extLst>
      <p:ext uri="{BB962C8B-B14F-4D97-AF65-F5344CB8AC3E}">
        <p14:creationId xmlns:p14="http://schemas.microsoft.com/office/powerpoint/2010/main" val="262695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p:txBody>
          <a:bodyPr/>
          <a:lstStyle/>
          <a:p>
            <a:r>
              <a:rPr lang="sk-SK" altLang="sk-SK" sz="3200" b="1" dirty="0">
                <a:solidFill>
                  <a:srgbClr val="FF0000"/>
                </a:solidFill>
              </a:rPr>
              <a:t>Klinické využitie ionizujúceho žiarenia </a:t>
            </a:r>
            <a:r>
              <a:rPr lang="sk-SK" altLang="sk-SK" sz="3200" b="1" dirty="0" err="1">
                <a:solidFill>
                  <a:srgbClr val="FF0000"/>
                </a:solidFill>
              </a:rPr>
              <a:t>rádiodiagnostika</a:t>
            </a:r>
            <a:endParaRPr lang="sk-SK" altLang="sk-SK" sz="3200" b="1" dirty="0">
              <a:solidFill>
                <a:srgbClr val="FF0000"/>
              </a:solidFill>
            </a:endParaRPr>
          </a:p>
        </p:txBody>
      </p:sp>
      <p:pic>
        <p:nvPicPr>
          <p:cNvPr id="45059" name="Picture 2"/>
          <p:cNvPicPr>
            <a:picLocks noGrp="1" noChangeAspect="1" noChangeArrowheads="1"/>
          </p:cNvPicPr>
          <p:nvPr>
            <p:ph idx="1"/>
          </p:nvPr>
        </p:nvPicPr>
        <p:blipFill>
          <a:blip r:embed="rId2" cstate="print"/>
          <a:srcRect/>
          <a:stretch>
            <a:fillRect/>
          </a:stretch>
        </p:blipFill>
        <p:spPr>
          <a:xfrm>
            <a:off x="827088" y="1795463"/>
            <a:ext cx="2805112" cy="3505200"/>
          </a:xfrm>
          <a:noFill/>
        </p:spPr>
      </p:pic>
      <p:sp>
        <p:nvSpPr>
          <p:cNvPr id="45060" name="BlokTextu 3"/>
          <p:cNvSpPr txBox="1">
            <a:spLocks noChangeArrowheads="1"/>
          </p:cNvSpPr>
          <p:nvPr/>
        </p:nvSpPr>
        <p:spPr bwMode="auto">
          <a:xfrm>
            <a:off x="468313" y="5430838"/>
            <a:ext cx="3767137" cy="307975"/>
          </a:xfrm>
          <a:prstGeom prst="rect">
            <a:avLst/>
          </a:prstGeom>
          <a:noFill/>
          <a:ln w="9525">
            <a:noFill/>
            <a:miter lim="800000"/>
            <a:headEnd/>
            <a:tailEnd/>
          </a:ln>
        </p:spPr>
        <p:txBody>
          <a:bodyPr wrap="none">
            <a:spAutoFit/>
          </a:bodyPr>
          <a:lstStyle/>
          <a:p>
            <a:r>
              <a:rPr lang="sk-SK" altLang="sk-SK" sz="1400"/>
              <a:t>1. Snímka ruky vytvorená W. C. Roetngenom</a:t>
            </a:r>
          </a:p>
        </p:txBody>
      </p:sp>
      <p:pic>
        <p:nvPicPr>
          <p:cNvPr id="45063" name="Picture 7" descr="http://www.nemocnicakomarno.sk/fotogalerie/radiodiagnostika/ct-diagnostika.jpg"/>
          <p:cNvPicPr>
            <a:picLocks noChangeAspect="1" noChangeArrowheads="1"/>
          </p:cNvPicPr>
          <p:nvPr/>
        </p:nvPicPr>
        <p:blipFill>
          <a:blip r:embed="rId3" cstate="print"/>
          <a:srcRect/>
          <a:stretch>
            <a:fillRect/>
          </a:stretch>
        </p:blipFill>
        <p:spPr bwMode="auto">
          <a:xfrm>
            <a:off x="4139952" y="1916832"/>
            <a:ext cx="4552950" cy="3528392"/>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ltLang="sk-SK" sz="3200" b="1" dirty="0">
                <a:solidFill>
                  <a:srgbClr val="FF0000"/>
                </a:solidFill>
              </a:rPr>
              <a:t>Klinické využitie ionizujúceho žiarenia rádioterapia</a:t>
            </a:r>
            <a:endParaRPr lang="sk-SK" sz="3200" b="1" dirty="0">
              <a:solidFill>
                <a:srgbClr val="FF0000"/>
              </a:solidFill>
            </a:endParaRPr>
          </a:p>
        </p:txBody>
      </p:sp>
      <p:pic>
        <p:nvPicPr>
          <p:cNvPr id="6" name="Zástupný symbol obsahu 5" descr="Výsledok vyh&amp;lcaron;adávania obrázkov pre dopyt rádioterapia"/>
          <p:cNvPicPr>
            <a:picLocks noGrp="1"/>
          </p:cNvPicPr>
          <p:nvPr>
            <p:ph idx="1"/>
          </p:nvPr>
        </p:nvPicPr>
        <p:blipFill>
          <a:blip r:embed="rId2" cstate="print"/>
          <a:srcRect/>
          <a:stretch>
            <a:fillRect/>
          </a:stretch>
        </p:blipFill>
        <p:spPr bwMode="auto">
          <a:xfrm>
            <a:off x="1259632" y="2132856"/>
            <a:ext cx="3528392" cy="1656184"/>
          </a:xfrm>
          <a:prstGeom prst="rect">
            <a:avLst/>
          </a:prstGeom>
          <a:noFill/>
          <a:ln w="9525">
            <a:noFill/>
            <a:miter lim="800000"/>
            <a:headEnd/>
            <a:tailEnd/>
          </a:ln>
        </p:spPr>
      </p:pic>
      <p:pic>
        <p:nvPicPr>
          <p:cNvPr id="7" name="Obrázok 6" descr="Výsledok vyh&amp;lcaron;adávania obrázkov pre dopyt rádioterapia"/>
          <p:cNvPicPr/>
          <p:nvPr/>
        </p:nvPicPr>
        <p:blipFill>
          <a:blip r:embed="rId3" cstate="print"/>
          <a:srcRect/>
          <a:stretch>
            <a:fillRect/>
          </a:stretch>
        </p:blipFill>
        <p:spPr bwMode="auto">
          <a:xfrm>
            <a:off x="5364088" y="1628800"/>
            <a:ext cx="2664296" cy="2592288"/>
          </a:xfrm>
          <a:prstGeom prst="rect">
            <a:avLst/>
          </a:prstGeom>
          <a:noFill/>
          <a:ln w="9525">
            <a:noFill/>
            <a:miter lim="800000"/>
            <a:headEnd/>
            <a:tailEnd/>
          </a:ln>
        </p:spPr>
      </p:pic>
      <p:pic>
        <p:nvPicPr>
          <p:cNvPr id="61442" name="Picture 2" descr="Výsledok vyh&amp;lcaron;adávania obrázkov pre dopyt rádioterapia"/>
          <p:cNvPicPr>
            <a:picLocks noChangeAspect="1" noChangeArrowheads="1"/>
          </p:cNvPicPr>
          <p:nvPr/>
        </p:nvPicPr>
        <p:blipFill>
          <a:blip r:embed="rId4" cstate="print"/>
          <a:srcRect/>
          <a:stretch>
            <a:fillRect/>
          </a:stretch>
        </p:blipFill>
        <p:spPr bwMode="auto">
          <a:xfrm>
            <a:off x="5436096" y="4365104"/>
            <a:ext cx="2736304" cy="2291334"/>
          </a:xfrm>
          <a:prstGeom prst="rect">
            <a:avLst/>
          </a:prstGeom>
          <a:noFill/>
        </p:spPr>
      </p:pic>
      <p:pic>
        <p:nvPicPr>
          <p:cNvPr id="61444" name="Picture 4" descr="Výsledok vyh&amp;lcaron;adávania obrázkov pre dopyt rádioterapia"/>
          <p:cNvPicPr>
            <a:picLocks noChangeAspect="1" noChangeArrowheads="1"/>
          </p:cNvPicPr>
          <p:nvPr/>
        </p:nvPicPr>
        <p:blipFill>
          <a:blip r:embed="rId5" cstate="print"/>
          <a:srcRect/>
          <a:stretch>
            <a:fillRect/>
          </a:stretch>
        </p:blipFill>
        <p:spPr bwMode="auto">
          <a:xfrm>
            <a:off x="1259632" y="4437112"/>
            <a:ext cx="3600400" cy="1981201"/>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Nadpis 1"/>
          <p:cNvSpPr>
            <a:spLocks noGrp="1"/>
          </p:cNvSpPr>
          <p:nvPr>
            <p:ph type="title"/>
          </p:nvPr>
        </p:nvSpPr>
        <p:spPr/>
        <p:txBody>
          <a:bodyPr/>
          <a:lstStyle/>
          <a:p>
            <a:r>
              <a:rPr lang="sk-SK" altLang="sk-SK" sz="3200" b="1" dirty="0">
                <a:solidFill>
                  <a:srgbClr val="FF0000"/>
                </a:solidFill>
              </a:rPr>
              <a:t>Klinické využitie ionizujúceho žiarenia nukleárna medicína</a:t>
            </a:r>
          </a:p>
        </p:txBody>
      </p:sp>
      <p:pic>
        <p:nvPicPr>
          <p:cNvPr id="47108" name="Picture 3"/>
          <p:cNvPicPr>
            <a:picLocks noChangeAspect="1" noChangeArrowheads="1"/>
          </p:cNvPicPr>
          <p:nvPr/>
        </p:nvPicPr>
        <p:blipFill>
          <a:blip r:embed="rId2" cstate="print"/>
          <a:srcRect/>
          <a:stretch>
            <a:fillRect/>
          </a:stretch>
        </p:blipFill>
        <p:spPr bwMode="auto">
          <a:xfrm>
            <a:off x="4572000" y="1556792"/>
            <a:ext cx="3954463" cy="1656184"/>
          </a:xfrm>
          <a:prstGeom prst="rect">
            <a:avLst/>
          </a:prstGeom>
          <a:noFill/>
          <a:ln w="9525">
            <a:noFill/>
            <a:miter lim="800000"/>
            <a:headEnd/>
            <a:tailEnd/>
          </a:ln>
        </p:spPr>
      </p:pic>
      <p:pic>
        <p:nvPicPr>
          <p:cNvPr id="6" name="Obrázok 5" descr="Výsledok vyh&amp;lcaron;adávania obrázkov pre dopyt nukleárna medicína"/>
          <p:cNvPicPr/>
          <p:nvPr/>
        </p:nvPicPr>
        <p:blipFill>
          <a:blip r:embed="rId3" cstate="print"/>
          <a:srcRect/>
          <a:stretch>
            <a:fillRect/>
          </a:stretch>
        </p:blipFill>
        <p:spPr bwMode="auto">
          <a:xfrm>
            <a:off x="0" y="1556792"/>
            <a:ext cx="4254500" cy="1656184"/>
          </a:xfrm>
          <a:prstGeom prst="rect">
            <a:avLst/>
          </a:prstGeom>
          <a:noFill/>
          <a:ln w="9525">
            <a:noFill/>
            <a:miter lim="800000"/>
            <a:headEnd/>
            <a:tailEnd/>
          </a:ln>
        </p:spPr>
      </p:pic>
      <p:pic>
        <p:nvPicPr>
          <p:cNvPr id="8" name="Zástupný symbol obsahu 7" descr="https://encrypted-tbn0.gstatic.com/images?q=tbn:ANd9GcRru8_k8vCi94qkSSr79uARTN5sptrRkpBikeqbpruUGrCRS4Ec"/>
          <p:cNvPicPr>
            <a:picLocks noGrp="1"/>
          </p:cNvPicPr>
          <p:nvPr>
            <p:ph idx="1"/>
          </p:nvPr>
        </p:nvPicPr>
        <p:blipFill>
          <a:blip r:embed="rId4" cstate="print"/>
          <a:srcRect/>
          <a:stretch>
            <a:fillRect/>
          </a:stretch>
        </p:blipFill>
        <p:spPr bwMode="auto">
          <a:xfrm>
            <a:off x="0" y="3573016"/>
            <a:ext cx="4283968" cy="3096344"/>
          </a:xfrm>
          <a:prstGeom prst="rect">
            <a:avLst/>
          </a:prstGeom>
          <a:noFill/>
          <a:ln w="9525">
            <a:noFill/>
            <a:miter lim="800000"/>
            <a:headEnd/>
            <a:tailEnd/>
          </a:ln>
        </p:spPr>
      </p:pic>
      <p:pic>
        <p:nvPicPr>
          <p:cNvPr id="9" name="Obrázok 8" descr="http://www.ssnm.sk/images/index_13.gif"/>
          <p:cNvPicPr/>
          <p:nvPr/>
        </p:nvPicPr>
        <p:blipFill>
          <a:blip r:embed="rId5" cstate="print"/>
          <a:srcRect/>
          <a:stretch>
            <a:fillRect/>
          </a:stretch>
        </p:blipFill>
        <p:spPr bwMode="auto">
          <a:xfrm>
            <a:off x="4572000" y="3501008"/>
            <a:ext cx="4104456" cy="3096344"/>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Nadpis 1"/>
          <p:cNvSpPr>
            <a:spLocks noGrp="1"/>
          </p:cNvSpPr>
          <p:nvPr>
            <p:ph type="title"/>
          </p:nvPr>
        </p:nvSpPr>
        <p:spPr/>
        <p:txBody>
          <a:bodyPr/>
          <a:lstStyle/>
          <a:p>
            <a:r>
              <a:rPr lang="sk-SK" altLang="sk-SK" b="1" dirty="0">
                <a:solidFill>
                  <a:srgbClr val="FF0000"/>
                </a:solidFill>
              </a:rPr>
              <a:t>Ďakujem za pozornosť</a:t>
            </a:r>
          </a:p>
        </p:txBody>
      </p:sp>
      <p:pic>
        <p:nvPicPr>
          <p:cNvPr id="7" name="Zástupný objekt pre obsah 6">
            <a:extLst>
              <a:ext uri="{FF2B5EF4-FFF2-40B4-BE49-F238E27FC236}">
                <a16:creationId xmlns:a16="http://schemas.microsoft.com/office/drawing/2014/main" id="{A68D55F3-ABE6-4D36-8358-F30E0898D6AD}"/>
              </a:ext>
            </a:extLst>
          </p:cNvPr>
          <p:cNvPicPr>
            <a:picLocks noGrp="1" noChangeAspect="1"/>
          </p:cNvPicPr>
          <p:nvPr>
            <p:ph idx="1"/>
          </p:nvPr>
        </p:nvPicPr>
        <p:blipFill>
          <a:blip r:embed="rId2"/>
          <a:stretch>
            <a:fillRect/>
          </a:stretch>
        </p:blipFill>
        <p:spPr>
          <a:xfrm>
            <a:off x="2480891" y="1384791"/>
            <a:ext cx="4182218" cy="3743268"/>
          </a:xfrm>
          <a:prstGeom prst="rect">
            <a:avLst/>
          </a:prstGeom>
        </p:spPr>
      </p:pic>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3069</TotalTime>
  <Words>3647</Words>
  <Application>Microsoft Office PowerPoint</Application>
  <PresentationFormat>Prezentácia na obrazovke (4:3)</PresentationFormat>
  <Paragraphs>411</Paragraphs>
  <Slides>70</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70</vt:i4>
      </vt:variant>
    </vt:vector>
  </HeadingPairs>
  <TitlesOfParts>
    <vt:vector size="75" baseType="lpstr">
      <vt:lpstr>Arial</vt:lpstr>
      <vt:lpstr>Symbol</vt:lpstr>
      <vt:lpstr>Times New Roman</vt:lpstr>
      <vt:lpstr>Wingdings</vt:lpstr>
      <vt:lpstr>Predvolený návrh</vt:lpstr>
      <vt:lpstr>Ionizujúce žiarenie Rádioaktivita</vt:lpstr>
      <vt:lpstr>Ciele prednášky</vt:lpstr>
      <vt:lpstr>Otázky na skúšku</vt:lpstr>
      <vt:lpstr>Atóm  základná štruktúra 1</vt:lpstr>
      <vt:lpstr>Elektrónový obal</vt:lpstr>
      <vt:lpstr>        Atóm  základná štruktúra</vt:lpstr>
      <vt:lpstr>Atóm  základná štruktúra 2</vt:lpstr>
      <vt:lpstr>Atóm štruktúra</vt:lpstr>
      <vt:lpstr>Energetické stavy atómu 1  excitácia </vt:lpstr>
      <vt:lpstr>Excitácia atómu</vt:lpstr>
      <vt:lpstr>Excitácia a de-excitácia atómu</vt:lpstr>
      <vt:lpstr>Energetické stavy atómu 2 excitácia </vt:lpstr>
      <vt:lpstr>Excitácia atómu vodíka</vt:lpstr>
      <vt:lpstr>Energetické stavy atómu 3  ionizácia </vt:lpstr>
      <vt:lpstr>Typy ionizácie</vt:lpstr>
      <vt:lpstr>Typy ionizácie</vt:lpstr>
      <vt:lpstr>Elektromagnetické spektrum</vt:lpstr>
      <vt:lpstr>Ionizujúce žiarenie 1  definícia</vt:lpstr>
      <vt:lpstr>Ionizujúce žiarenie 2 zdroje</vt:lpstr>
      <vt:lpstr>Druhy ionizujúceho žiarenia </vt:lpstr>
      <vt:lpstr>Rádioaktivita 1 druhy rádioaktívneho rozpadu</vt:lpstr>
      <vt:lpstr>Rádioaktivita 2  pojmy</vt:lpstr>
      <vt:lpstr>Prezentácia programu PowerPoint</vt:lpstr>
      <vt:lpstr>Rádioaktivita 3 alfa rozpad, premena</vt:lpstr>
      <vt:lpstr>Rádioaktivita 4 alfa častica, charakteristika</vt:lpstr>
      <vt:lpstr>Prezentácia programu PowerPoint</vt:lpstr>
      <vt:lpstr>Prezentácia programu PowerPoint</vt:lpstr>
      <vt:lpstr>Rádioaktivita 5 beta rozpad,premena</vt:lpstr>
      <vt:lpstr>Rádioaktivita 6 beta častica,charakteristika</vt:lpstr>
      <vt:lpstr>Prezentácia programu PowerPoint</vt:lpstr>
      <vt:lpstr>Rádioaktivita 7 gama a röntgenové žiarenie</vt:lpstr>
      <vt:lpstr>Rtg a gama žiarenie  / zdroj /</vt:lpstr>
      <vt:lpstr>Rádioaktivita 8 gama rtg charakteristika</vt:lpstr>
      <vt:lpstr>Porovnanie rtg a gama žiarenia</vt:lpstr>
      <vt:lpstr>Prezentácia programu PowerPoint</vt:lpstr>
      <vt:lpstr>Neutróny</vt:lpstr>
      <vt:lpstr>Interakcia neutrónov s hmotou</vt:lpstr>
      <vt:lpstr>Neutróny v medicíne</vt:lpstr>
      <vt:lpstr>Protóny</vt:lpstr>
      <vt:lpstr>Protóny v medicíne</vt:lpstr>
      <vt:lpstr>Zákon rádioaktívneho rozpadu  rozpadová rovnica</vt:lpstr>
      <vt:lpstr>  Fyzikálny polčas rozpadu  Fyzikálny polčas rozpadu (tiež polčas rozpadu, alebo polčas života) je čas, za ktorý sa polovica atómov v danom množstve rádioaktívneho izotopu rozpadne. Je to štatistická hodnota, ktorá popisuje, ako rýchlo sa daný izotop rozpadá a tým sa znižuje jeho počet v čase izotop rozpadá a tým sa znižuje jeho počet v čase.</vt:lpstr>
      <vt:lpstr>Príklady polčasov rozpadu</vt:lpstr>
      <vt:lpstr>Veličiny, jednotky 1</vt:lpstr>
      <vt:lpstr>Veličiny, jednotky 2</vt:lpstr>
      <vt:lpstr>Radiačné váhové faktory /biologický efekt žiarenia/</vt:lpstr>
      <vt:lpstr>Interakcia gama a rtg žiarenia s hmotou</vt:lpstr>
      <vt:lpstr>Interakcia gama žiarenia s hmotou 1</vt:lpstr>
      <vt:lpstr>Interakcia gama žiarenia s hmotou 2</vt:lpstr>
      <vt:lpstr>Interakcia gama žiarenia s hmotou 3</vt:lpstr>
      <vt:lpstr>Anihilácia elektrón-pozitrón</vt:lpstr>
      <vt:lpstr>Klinické využitie javu /PET/</vt:lpstr>
      <vt:lpstr>Prezentácia programu PowerPoint</vt:lpstr>
      <vt:lpstr>Brzdné žiarenie</vt:lpstr>
      <vt:lpstr>Absorpcia gama a rtg žiarenia v hmote 1</vt:lpstr>
      <vt:lpstr>Absorpcia gama a rtg žiarenia v hmote 2</vt:lpstr>
      <vt:lpstr>Materiály používané v radiačnej ochrane</vt:lpstr>
      <vt:lpstr>Prezentácia programu PowerPoint</vt:lpstr>
      <vt:lpstr>Rádiosenzitívne orgány  limity ožiarenia</vt:lpstr>
      <vt:lpstr>Limity ožiarenia pre umelé zdroje ionizujúceho žiarenia</vt:lpstr>
      <vt:lpstr>Biologické účinky žiarenia na organizmus, priame a nepriame  </vt:lpstr>
      <vt:lpstr>Biologické účinky žiarenia na organizmus stochastické a nestochastické</vt:lpstr>
      <vt:lpstr>Ochrana pred ionizujúcim žiarením</vt:lpstr>
      <vt:lpstr>Dávkové limity</vt:lpstr>
      <vt:lpstr>Príklady dávok žiarenia</vt:lpstr>
      <vt:lpstr>  Biologické účinky pri rôznych úrovniach expozície /v sievertoch/ </vt:lpstr>
      <vt:lpstr>Klinické využitie ionizujúceho žiarenia rádiodiagnostika</vt:lpstr>
      <vt:lpstr>Klinické využitie ionizujúceho žiarenia rádioterapia</vt:lpstr>
      <vt:lpstr>Klinické využitie ionizujúceho žiarenia nukleárna medicína</vt:lpstr>
      <vt:lpstr>Ďakujem za pozornosť</vt:lpstr>
    </vt:vector>
  </TitlesOfParts>
  <Company>JLF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Radioactivity and ionizing radiation</dc:title>
  <dc:creator>Nvisnovcova</dc:creator>
  <cp:lastModifiedBy>Cibulková Lucia</cp:lastModifiedBy>
  <cp:revision>165</cp:revision>
  <dcterms:created xsi:type="dcterms:W3CDTF">2007-11-20T08:10:21Z</dcterms:created>
  <dcterms:modified xsi:type="dcterms:W3CDTF">2024-11-20T09:45:29Z</dcterms:modified>
</cp:coreProperties>
</file>