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376" r:id="rId3"/>
    <p:sldId id="414" r:id="rId4"/>
    <p:sldId id="355" r:id="rId5"/>
    <p:sldId id="377" r:id="rId6"/>
    <p:sldId id="384" r:id="rId7"/>
    <p:sldId id="383" r:id="rId8"/>
    <p:sldId id="356" r:id="rId9"/>
    <p:sldId id="357" r:id="rId10"/>
    <p:sldId id="358" r:id="rId11"/>
    <p:sldId id="276" r:id="rId12"/>
    <p:sldId id="379" r:id="rId13"/>
    <p:sldId id="359" r:id="rId14"/>
    <p:sldId id="360" r:id="rId15"/>
    <p:sldId id="299" r:id="rId16"/>
    <p:sldId id="382" r:id="rId17"/>
    <p:sldId id="381" r:id="rId18"/>
    <p:sldId id="380" r:id="rId19"/>
    <p:sldId id="363" r:id="rId20"/>
    <p:sldId id="364" r:id="rId21"/>
    <p:sldId id="385" r:id="rId22"/>
    <p:sldId id="390" r:id="rId23"/>
    <p:sldId id="391" r:id="rId24"/>
    <p:sldId id="392" r:id="rId25"/>
    <p:sldId id="393" r:id="rId26"/>
    <p:sldId id="394" r:id="rId27"/>
    <p:sldId id="395" r:id="rId28"/>
    <p:sldId id="398" r:id="rId29"/>
    <p:sldId id="397" r:id="rId30"/>
    <p:sldId id="399" r:id="rId31"/>
    <p:sldId id="405" r:id="rId32"/>
    <p:sldId id="406" r:id="rId33"/>
    <p:sldId id="407" r:id="rId34"/>
    <p:sldId id="408" r:id="rId35"/>
    <p:sldId id="410" r:id="rId36"/>
    <p:sldId id="411" r:id="rId37"/>
    <p:sldId id="409" r:id="rId38"/>
    <p:sldId id="412" r:id="rId39"/>
    <p:sldId id="271" r:id="rId40"/>
    <p:sldId id="401" r:id="rId41"/>
    <p:sldId id="400" r:id="rId42"/>
    <p:sldId id="371" r:id="rId43"/>
    <p:sldId id="386" r:id="rId44"/>
    <p:sldId id="378" r:id="rId45"/>
    <p:sldId id="387" r:id="rId46"/>
    <p:sldId id="402" r:id="rId47"/>
    <p:sldId id="404" r:id="rId48"/>
    <p:sldId id="388" r:id="rId49"/>
    <p:sldId id="389" r:id="rId50"/>
    <p:sldId id="265" r:id="rId51"/>
    <p:sldId id="369" r:id="rId52"/>
    <p:sldId id="366" r:id="rId53"/>
    <p:sldId id="285" r:id="rId54"/>
    <p:sldId id="367" r:id="rId55"/>
    <p:sldId id="368" r:id="rId56"/>
    <p:sldId id="370" r:id="rId57"/>
    <p:sldId id="413" r:id="rId58"/>
    <p:sldId id="375" r:id="rId59"/>
  </p:sldIdLst>
  <p:sldSz cx="12192000" cy="6858000"/>
  <p:notesSz cx="6858000" cy="9144000"/>
  <p:defaultTextStyle>
    <a:defPPr>
      <a:defRPr lang="sk-SK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99"/>
    <a:srgbClr val="FF3300"/>
    <a:srgbClr val="FCF2E9"/>
    <a:srgbClr val="FFFFFF"/>
    <a:srgbClr val="F6C4C5"/>
    <a:srgbClr val="00CC00"/>
    <a:srgbClr val="33CC33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45" autoAdjust="0"/>
    <p:restoredTop sz="94728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14F23-74B1-469D-8BDA-CF2A1A12D1C1}" type="datetimeFigureOut">
              <a:rPr lang="sk-SK" smtClean="0"/>
              <a:t>13. 11. 2024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52CD3-4038-4D5E-8B65-E7EC177E891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05940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52CD3-4038-4D5E-8B65-E7EC177E8916}" type="slidenum">
              <a:rPr lang="sk-SK" smtClean="0"/>
              <a:t>39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4853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352CD3-4038-4D5E-8B65-E7EC177E8916}" type="slidenum">
              <a:rPr lang="sk-SK" smtClean="0"/>
              <a:t>44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02956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D3B2A2-BB36-489F-B511-414671D52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A53507-98B1-4CA9-8A37-04C20C1216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E0B320-7CC8-4702-92AC-5EC976948A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C1A9B-6821-497B-8026-7DEA3E4996C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536822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2C3B85-94EF-4545-A57E-B08EA7968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31C390-8B27-4652-B47F-91D291A45F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24952B-998B-491D-B788-88F012911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663A6C-5E24-441D-A0A6-CC4639C3DFD0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55734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1ACB4D-3CB6-47D8-9B90-DC4C657AA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06A58D-0EEE-4F4E-8C70-43598BC70F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B1E279B-0EEC-4461-8E42-E34290765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054AA-3A7A-442E-9A96-A1C8CB6BF83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307400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9C0FAE-0CA5-4D7F-94C6-360044D0B3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625660-33C2-4AB4-9020-139359532D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934984-44F8-486C-B3AE-CE2A8B589C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D016F-83BD-44C5-BB6D-FAD7FE865B2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018328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A267768-9155-43B8-B978-A61EE330FD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2BD9F3A-3039-46BF-BC19-E1C3562FB9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A5C103-8B4A-4987-9D97-BA1BF3C97C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08D10-4C7E-430D-9B63-B606F62003D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84950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CD51BE4-7982-461D-98B5-B59909BBA7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6999CE-F11C-4529-93F0-0B92A2E2FE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5F5DD0-6791-4700-97E3-DDA51378E4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9EE75-433F-4F30-A3CE-66F5192E29A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741171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2D3FE8-741A-49F4-8A51-F93264C07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FE452BB-032F-4D79-AA65-C08F51CE6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8A0698B-65B1-4129-AF10-BCB68D44D46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10DD6-472E-47BC-802D-3335CEB379DE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735435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A69A33-0EDF-430A-8B69-5C74B0C855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27C860-1240-4806-8F31-BD39FE5523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4FA332-0F14-4E46-B66A-37842FA7FE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DA4E58-6AB7-4352-8A86-9443EB134592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6978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81340D-2FC5-46C8-BB9B-6100E4D2BC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881DBD-9953-4A25-A5B1-E234A3F228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BE5386-6F63-4CF9-8356-40B82AA37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9F37E-CA1A-43BC-81FD-6B17B6E8CEB5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87090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B30E5-748E-4743-97D3-3440A231DC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0A6BC0-DFC7-4580-BB10-74FE9899CF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24D0A2-7442-4560-8835-1F241F417D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C0EA3-B55F-4E65-BC39-F0FE41047BA3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668961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3D209F8-F924-4B70-8E45-7FFFA7616B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14E0E7-B100-4D7A-A2EA-350B63D2C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21A2A0C-D27D-42E2-ABB6-F362412693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953A-99B7-4FD3-87B7-1F1F2DA6658E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6921838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830770D-2FAB-C847-9788-7146D654B1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50" y="743315"/>
            <a:ext cx="911106" cy="91110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4E6A45-D62B-7F46-B132-B0B1ECA9D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1347" y="5231793"/>
            <a:ext cx="946681" cy="946681"/>
          </a:xfrm>
          <a:prstGeom prst="rect">
            <a:avLst/>
          </a:prstGeom>
        </p:spPr>
      </p:pic>
      <p:sp>
        <p:nvSpPr>
          <p:cNvPr id="7" name="Title Placeholder 15">
            <a:extLst>
              <a:ext uri="{FF2B5EF4-FFF2-40B4-BE49-F238E27FC236}">
                <a16:creationId xmlns:a16="http://schemas.microsoft.com/office/drawing/2014/main" id="{58926A10-1913-0E40-AD31-4081FE3C3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sk-SK"/>
              <a:t>Kliknutím upravte štýl predlohy nadpisu</a:t>
            </a:r>
            <a:endParaRPr lang="en-SK" dirty="0"/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E4A9027-D0C1-4F4F-B97F-8429F5B06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624250" cy="43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249827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7CF34F0-A0DF-405A-A3CC-9BA31A21C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26B5B77-389C-48F3-AF3E-9DA6B7B31F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altLang="sk-SK"/>
              <a:t>Klepnutím lze upravit styly předlohy textu.</a:t>
            </a:r>
          </a:p>
          <a:p>
            <a:pPr lvl="1"/>
            <a:r>
              <a:rPr lang="sk-SK" altLang="sk-SK"/>
              <a:t>Druhá úroveň</a:t>
            </a:r>
          </a:p>
          <a:p>
            <a:pPr lvl="2"/>
            <a:r>
              <a:rPr lang="sk-SK" altLang="sk-SK"/>
              <a:t>Třetí úroveň</a:t>
            </a:r>
          </a:p>
          <a:p>
            <a:pPr lvl="3"/>
            <a:r>
              <a:rPr lang="sk-SK" altLang="sk-SK"/>
              <a:t>Čtvrtá úroveň</a:t>
            </a:r>
          </a:p>
          <a:p>
            <a:pPr lvl="4"/>
            <a:r>
              <a:rPr lang="sk-SK" altLang="sk-SK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1074300-49E0-4AFF-A034-21A343A89B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FDEADD7-4E68-44EE-9D1E-569C12455B7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sk-SK" altLang="sk-SK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D099CA5-A95D-4C93-B0A1-A0421CF343E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2940F17-17A7-42B0-8B56-D9005FE98A26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4.png"/><Relationship Id="rId7" Type="http://schemas.openxmlformats.org/officeDocument/2006/relationships/image" Target="../media/image2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1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33.png"/><Relationship Id="rId4" Type="http://schemas.openxmlformats.org/officeDocument/2006/relationships/image" Target="../media/image3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73.gi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699C01C2-6FCA-4CB5-BC66-90EEC2EEA5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168696" y="2585488"/>
            <a:ext cx="5400600" cy="1143000"/>
          </a:xfrm>
        </p:spPr>
        <p:txBody>
          <a:bodyPr/>
          <a:lstStyle/>
          <a:p>
            <a:pPr eaLnBrk="1" hangingPunct="1"/>
            <a:r>
              <a:rPr lang="sk-SK" altLang="sk-SK" sz="32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VPLYV  FYZIKÁLNYCH FAKTOROV NA ZDRAVIE ČLOVEKA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3881B73-6902-48EB-950C-B75A3DDB276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4293096"/>
            <a:ext cx="4838312" cy="838200"/>
          </a:xfrm>
        </p:spPr>
        <p:txBody>
          <a:bodyPr/>
          <a:lstStyle/>
          <a:p>
            <a:pPr eaLnBrk="1" hangingPunct="1"/>
            <a:r>
              <a:rPr lang="fr-FR" altLang="sk-SK" sz="24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doc. RNDr. Michal Šimera, PhD.</a:t>
            </a:r>
            <a:r>
              <a:rPr lang="sk-SK" altLang="sk-SK" sz="24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sk-SK" altLang="sk-SK" sz="24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2024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DF9836F7-A41A-486D-900E-31091F624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12" y="-459432"/>
            <a:ext cx="5833366" cy="2537739"/>
          </a:xfrm>
          <a:prstGeom prst="rect">
            <a:avLst/>
          </a:prstGeom>
        </p:spPr>
      </p:pic>
      <p:sp>
        <p:nvSpPr>
          <p:cNvPr id="4" name="Obdĺžnik 3">
            <a:extLst>
              <a:ext uri="{FF2B5EF4-FFF2-40B4-BE49-F238E27FC236}">
                <a16:creationId xmlns:a16="http://schemas.microsoft.com/office/drawing/2014/main" id="{63E2EB84-EA7E-4CB1-8F74-9E911CEE6388}"/>
              </a:ext>
            </a:extLst>
          </p:cNvPr>
          <p:cNvSpPr/>
          <p:nvPr/>
        </p:nvSpPr>
        <p:spPr>
          <a:xfrm>
            <a:off x="659700" y="5877272"/>
            <a:ext cx="3518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/>
            <a:r>
              <a:rPr lang="sk-SK" altLang="sk-SK" b="1" dirty="0">
                <a:solidFill>
                  <a:schemeClr val="bg1"/>
                </a:solidFill>
                <a:latin typeface="Corbel" panose="020B0503020204020204" pitchFamily="34" charset="0"/>
              </a:rPr>
              <a:t>Ústav lekárskej biofyziky</a:t>
            </a:r>
            <a:endParaRPr lang="en-US" altLang="sk-SK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ástupný objekt pre obsah 2">
            <a:extLst>
              <a:ext uri="{FF2B5EF4-FFF2-40B4-BE49-F238E27FC236}">
                <a16:creationId xmlns:a16="http://schemas.microsoft.com/office/drawing/2014/main" id="{BE8B3B79-616A-49A4-AC53-2A76DC013D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5087" y="1644650"/>
            <a:ext cx="9590688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Účinok tiaže a zrýchlenia na organizmus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Vplyv podtlaku a pretlaku na organizmus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Účinky zvukových a ultrazvukových polí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Biologické účinky mikrovĺn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Účinky viditeľného a infračerveného žiarenia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Účinky ultrafialového žiarenia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Magnetické pole orgánov, účinky magnetických polí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Biologické účinky jadrových výbuchov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3000" dirty="0">
                <a:latin typeface="Corbel" panose="020B0503020204020204" pitchFamily="34" charset="0"/>
              </a:rPr>
              <a:t>Hypotermia, </a:t>
            </a:r>
            <a:r>
              <a:rPr lang="sk-SK" altLang="sk-SK" sz="3000" dirty="0" err="1">
                <a:latin typeface="Corbel" panose="020B0503020204020204" pitchFamily="34" charset="0"/>
              </a:rPr>
              <a:t>hypertermia</a:t>
            </a:r>
            <a:endParaRPr lang="sk-SK" altLang="sk-SK" sz="3000" dirty="0"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sk-SK" altLang="sk-SK" sz="3000" dirty="0">
              <a:latin typeface="Corbel" panose="020B0503020204020204" pitchFamily="34" charset="0"/>
            </a:endParaRPr>
          </a:p>
        </p:txBody>
      </p:sp>
      <p:sp>
        <p:nvSpPr>
          <p:cNvPr id="3075" name="Nadpis 1">
            <a:extLst>
              <a:ext uri="{FF2B5EF4-FFF2-40B4-BE49-F238E27FC236}">
                <a16:creationId xmlns:a16="http://schemas.microsoft.com/office/drawing/2014/main" id="{934E9E8E-C5A5-4253-A797-C2FCC69D15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89472"/>
            <a:ext cx="10363200" cy="1143000"/>
          </a:xfrm>
        </p:spPr>
        <p:txBody>
          <a:bodyPr/>
          <a:lstStyle/>
          <a:p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Čo bude na skúške? </a:t>
            </a:r>
          </a:p>
        </p:txBody>
      </p:sp>
      <p:pic>
        <p:nvPicPr>
          <p:cNvPr id="3076" name="Obrázok 1">
            <a:extLst>
              <a:ext uri="{FF2B5EF4-FFF2-40B4-BE49-F238E27FC236}">
                <a16:creationId xmlns:a16="http://schemas.microsoft.com/office/drawing/2014/main" id="{CF57C1AB-FB1A-4FC4-90F1-2D3E63B97B7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6350"/>
            <a:ext cx="370998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Obrázok 7">
            <a:extLst>
              <a:ext uri="{FF2B5EF4-FFF2-40B4-BE49-F238E27FC236}">
                <a16:creationId xmlns:a16="http://schemas.microsoft.com/office/drawing/2014/main" id="{D29681BC-81D3-4C76-9A18-F35302DA3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1" r="22200"/>
          <a:stretch>
            <a:fillRect/>
          </a:stretch>
        </p:blipFill>
        <p:spPr bwMode="auto">
          <a:xfrm>
            <a:off x="8959850" y="3702050"/>
            <a:ext cx="3167063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3DAFFD-DDD3-4E9F-9557-493509400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...dobré vedieť...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E2800DB-615F-4247-8FBC-2EB6CEC22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B8113FFF-34DB-4E1C-91AE-EDE6C42A0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3071664" y="2004719"/>
            <a:ext cx="5400675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95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EFC50BBB-ED92-4D73-8CE2-39D8A198CB28}"/>
              </a:ext>
            </a:extLst>
          </p:cNvPr>
          <p:cNvSpPr txBox="1"/>
          <p:nvPr/>
        </p:nvSpPr>
        <p:spPr>
          <a:xfrm>
            <a:off x="119336" y="870386"/>
            <a:ext cx="1207266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altLang="sk-SK" sz="1400" b="1" dirty="0">
              <a:solidFill>
                <a:srgbClr val="FFC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Faktory vonkajšieho prostredia môžu byť: </a:t>
            </a: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fyzikálne,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chemické,</a:t>
            </a: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biologické</a:t>
            </a:r>
            <a:r>
              <a:rPr lang="sk-SK" altLang="sk-SK" sz="2800" b="1" dirty="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b="1" dirty="0">
                <a:solidFill>
                  <a:srgbClr val="CC0099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meteorologické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...</a:t>
            </a:r>
          </a:p>
          <a:p>
            <a:endParaRPr lang="sk-SK" altLang="sk-SK" sz="16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Fyzikálne faktory: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mechanické, gravitácia a zrýchlenie, akustické, elektrické, magnetické, ionizujúce a neionizujúce žiarenie...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FF0066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Chemické faktory: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plyny, pary, aerosóly, prach, ...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B05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Biologické faktory: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baktérie, vírusy, huby, plesne ...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CC0099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Meteorologické faktory:  tlak vzduchu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(podtlak, pretlak), slnečné žiarenie, pôsobenie tepla a chladu, vlhkosť vzduchu, ... </a:t>
            </a:r>
          </a:p>
          <a:p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7C7F772A-7052-4EAA-8168-231CD06C2055}"/>
              </a:ext>
            </a:extLst>
          </p:cNvPr>
          <p:cNvSpPr txBox="1"/>
          <p:nvPr/>
        </p:nvSpPr>
        <p:spPr>
          <a:xfrm>
            <a:off x="0" y="5805264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altLang="sk-SK" sz="4400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„</a:t>
            </a:r>
            <a:r>
              <a:rPr lang="sk-SK" altLang="sk-SK" sz="40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Čo ťa nezabije, zmutuje a skúsi to znova ....“</a:t>
            </a:r>
            <a:endParaRPr lang="sk-SK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D8611285-CFA8-4399-8EFB-00D47E3E3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47" y="94199"/>
            <a:ext cx="10351905" cy="666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59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CC25F1-40B2-06EB-6CB4-90F56752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7552"/>
            <a:ext cx="12192000" cy="515144"/>
          </a:xfrm>
        </p:spPr>
        <p:txBody>
          <a:bodyPr/>
          <a:lstStyle/>
          <a:p>
            <a:r>
              <a:rPr lang="sk-SK" sz="40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Mechanizmus účinky fyzikálnych faktorov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9E98784-4611-0148-47A7-183C49A0612E}"/>
              </a:ext>
            </a:extLst>
          </p:cNvPr>
          <p:cNvSpPr txBox="1"/>
          <p:nvPr/>
        </p:nvSpPr>
        <p:spPr>
          <a:xfrm>
            <a:off x="0" y="945296"/>
            <a:ext cx="12192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človek  interaguje s fyzikálnymi faktormi vonkajšieho prostredia</a:t>
            </a:r>
            <a:b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</a:b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prostredníctvom </a:t>
            </a:r>
            <a:r>
              <a:rPr lang="sk-SK" altLang="sk-SK" sz="2800" b="1" i="1" dirty="0">
                <a:latin typeface="Corbel" panose="020B0503020204020204" pitchFamily="34" charset="0"/>
                <a:cs typeface="Arial" panose="020B0604020202020204" pitchFamily="34" charset="0"/>
              </a:rPr>
              <a:t>kože</a:t>
            </a:r>
            <a:r>
              <a:rPr lang="sk-SK" altLang="sk-SK" sz="2800" i="1" dirty="0">
                <a:latin typeface="Corbel" panose="020B0503020204020204" pitchFamily="34" charset="0"/>
                <a:cs typeface="Arial" panose="020B0604020202020204" pitchFamily="34" charset="0"/>
              </a:rPr>
              <a:t>, </a:t>
            </a:r>
            <a:r>
              <a:rPr lang="sk-SK" altLang="sk-SK" sz="2800" b="1" i="1" dirty="0">
                <a:latin typeface="Corbel" panose="020B0503020204020204" pitchFamily="34" charset="0"/>
                <a:cs typeface="Arial" panose="020B0604020202020204" pitchFamily="34" charset="0"/>
              </a:rPr>
              <a:t>dýchacieho systému </a:t>
            </a:r>
            <a:r>
              <a:rPr lang="sk-SK" altLang="sk-SK" sz="2800" i="1" dirty="0">
                <a:latin typeface="Corbel" panose="020B0503020204020204" pitchFamily="34" charset="0"/>
                <a:cs typeface="Arial" panose="020B0604020202020204" pitchFamily="34" charset="0"/>
              </a:rPr>
              <a:t>alebo </a:t>
            </a:r>
            <a:r>
              <a:rPr lang="sk-SK" altLang="sk-SK" sz="2800" b="1" i="1" dirty="0">
                <a:latin typeface="Corbel" panose="020B0503020204020204" pitchFamily="34" charset="0"/>
                <a:cs typeface="Arial" panose="020B0604020202020204" pitchFamily="34" charset="0"/>
              </a:rPr>
              <a:t>tráviaceho systému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energia týchto podnetov sa v tele mení na fyzikálno-chemické a biochemické deje, na ktoré organizmus reaguje (zmení sa činnosť tkanív a orgánov)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reakcie organizmu na fyzikálny podnet sú riadené </a:t>
            </a:r>
            <a:r>
              <a:rPr lang="sk-SK" altLang="sk-SK" sz="2800" b="1" i="1" dirty="0">
                <a:latin typeface="Corbel" panose="020B0503020204020204" pitchFamily="34" charset="0"/>
                <a:cs typeface="Arial" panose="020B0604020202020204" pitchFamily="34" charset="0"/>
              </a:rPr>
              <a:t>nervovou sústavou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, </a:t>
            </a:r>
            <a:r>
              <a:rPr lang="sk-SK" altLang="sk-SK" sz="2800" b="1" i="1" dirty="0">
                <a:latin typeface="Corbel" panose="020B0503020204020204" pitchFamily="34" charset="0"/>
                <a:cs typeface="Arial" panose="020B0604020202020204" pitchFamily="34" charset="0"/>
              </a:rPr>
              <a:t>hormonálne a metabolicky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Nervová regulácia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– fyzikálne podnety vyvolávajú predovšetkým nepodmienené reflexy (odtiahnutie ruky od horúceho predmetu), ide o celkové „preladenie organizmu (zmena  tonusu sympatika a </a:t>
            </a:r>
            <a:r>
              <a:rPr lang="sk-SK" altLang="sk-SK" sz="2800" dirty="0" err="1">
                <a:latin typeface="Corbel" panose="020B0503020204020204" pitchFamily="34" charset="0"/>
                <a:cs typeface="Arial" panose="020B0604020202020204" pitchFamily="34" charset="0"/>
              </a:rPr>
              <a:t>parasympatika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Hormonálna regulácia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 –  (sekrečná os) hypofýza (</a:t>
            </a:r>
            <a:r>
              <a:rPr lang="sk-SK" altLang="sk-SK" sz="2800" dirty="0" err="1">
                <a:latin typeface="Corbel" panose="020B0503020204020204" pitchFamily="34" charset="0"/>
                <a:cs typeface="Arial" panose="020B0604020202020204" pitchFamily="34" charset="0"/>
              </a:rPr>
              <a:t>kortikotropín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) ovplyvňuje nadobličky (vylučujú sa kortikoidy) = reakcia na stres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Metabolická regulácia</a:t>
            </a:r>
            <a:r>
              <a:rPr lang="sk-SK" altLang="sk-SK" sz="1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– fyzikálne podnety uvoľňujú biologicky aktívne látky (histamín)</a:t>
            </a:r>
            <a:r>
              <a:rPr lang="sk-SK" altLang="sk-SK" sz="140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7978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042794-9A79-FC51-3A2B-F7B0726EA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12192000" cy="646212"/>
          </a:xfrm>
        </p:spPr>
        <p:txBody>
          <a:bodyPr/>
          <a:lstStyle/>
          <a:p>
            <a:r>
              <a:rPr lang="sk-SK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Aklimatizácia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492E2D1E-2DED-2B85-E05A-F47F81EB9C30}"/>
              </a:ext>
            </a:extLst>
          </p:cNvPr>
          <p:cNvSpPr txBox="1"/>
          <p:nvPr/>
        </p:nvSpPr>
        <p:spPr>
          <a:xfrm>
            <a:off x="59668" y="946457"/>
            <a:ext cx="120726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ak je živý organizmus prenesený do iného prostredia ako bol zvyknutý, musí sa prispôsobiť zmeneným podmienkam = </a:t>
            </a: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aklimatizovať sa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k-SK" altLang="sk-SK" sz="28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organizmus hľadá rovnováhu medzi vonkajším a vlastným prostredím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k-SK" altLang="sk-SK" sz="1400" b="1" dirty="0">
              <a:solidFill>
                <a:srgbClr val="FFC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fázy aklimatizácie: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Adaptácia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 – začína ihneď po zmene prostredia, trvá niekoľko minút, hodín  alebo dní (prvé reakcie sú prehnané, mení sa dýchanie, krvný obeh, metabolizmus, činnosť žliaz s vnútornou sekréciou)</a:t>
            </a:r>
          </a:p>
          <a:p>
            <a:pPr marL="971550" lvl="1" indent="-514350">
              <a:buFont typeface="+mj-lt"/>
              <a:buAutoNum type="arabicPeriod"/>
            </a:pPr>
            <a:endParaRPr lang="sk-SK" altLang="sk-SK" sz="28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sk-SK" altLang="sk-SK" sz="2800" b="1" dirty="0" err="1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Habituácia</a:t>
            </a: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– organizmus mení svoje správanie (účelne reaguje, upokojí sa)</a:t>
            </a:r>
          </a:p>
          <a:p>
            <a:pPr marL="971550" lvl="1" indent="-514350">
              <a:buFont typeface="+mj-lt"/>
              <a:buAutoNum type="arabicPeriod"/>
            </a:pPr>
            <a:endParaRPr lang="sk-SK" altLang="sk-SK" sz="28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Ustálenie funkcií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– dokonalá aklimatizácia (trvá najmenej 4 týždne)</a:t>
            </a:r>
            <a:endParaRPr lang="sk-SK" altLang="sk-SK" sz="28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endParaRPr lang="sk-SK" altLang="sk-SK" sz="280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76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BAEDD8E3-F8AF-4080-9C8A-62ED697DA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7384"/>
            <a:ext cx="12192000" cy="1143000"/>
          </a:xfrm>
        </p:spPr>
        <p:txBody>
          <a:bodyPr/>
          <a:lstStyle/>
          <a:p>
            <a:pPr algn="l" eaLnBrk="1" hangingPunct="1"/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Mechanický faktor: účinok sily</a:t>
            </a:r>
            <a:endParaRPr lang="sk-SK" altLang="sk-SK" sz="3200" dirty="0"/>
          </a:p>
        </p:txBody>
      </p:sp>
      <p:sp>
        <p:nvSpPr>
          <p:cNvPr id="5123" name="Zástupný symbol obsahu 2">
            <a:extLst>
              <a:ext uri="{FF2B5EF4-FFF2-40B4-BE49-F238E27FC236}">
                <a16:creationId xmlns:a16="http://schemas.microsoft.com/office/drawing/2014/main" id="{48F317BB-B71A-434B-8CA5-5C84EC6472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982663"/>
            <a:ext cx="8544271" cy="2159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Statický: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pôsobiaci faktor (sila) a objekt, na ktorý sila pôsobí sú navzájom v kľude (pôsobenie gravitačnej sily, tlak ...)</a:t>
            </a:r>
          </a:p>
          <a:p>
            <a:pPr marL="0" indent="0" eaLnBrk="1" hangingPunct="1">
              <a:buFontTx/>
              <a:buNone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buFontTx/>
              <a:buNone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Dynamický: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 pôsobiaci faktor (sila / objekt) sa pohybuje (náraz lopty, automobilu)</a:t>
            </a:r>
          </a:p>
          <a:p>
            <a:pPr marL="0" indent="0" eaLnBrk="1" hangingPunct="1">
              <a:buFontTx/>
              <a:buNone/>
            </a:pPr>
            <a:endParaRPr lang="sk-SK" alt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5" name="BlokTextu 4">
            <a:extLst>
              <a:ext uri="{FF2B5EF4-FFF2-40B4-BE49-F238E27FC236}">
                <a16:creationId xmlns:a16="http://schemas.microsoft.com/office/drawing/2014/main" id="{5581AF46-A1E3-4B5A-AC89-ACE08F4B1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030" y="2996952"/>
            <a:ext cx="566432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Vibrácie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(kmitanie bodu okolo rovnovážnej polohy – prenos energie):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Pri dlhodobej expozícií dochádza k poškodeniu ciev, nervov, svalov najmä horných končatín.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k-SK" altLang="sk-SK" sz="2400" dirty="0"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Mechanické rázy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(pôsobenie sily): vyvolá v tele veľké dynamické sily, ktoré môžu poškodiť organizmus.</a:t>
            </a:r>
            <a:endParaRPr lang="sk-SK" altLang="sk-SK" sz="2400" b="1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5126" name="Skupina 2">
            <a:extLst>
              <a:ext uri="{FF2B5EF4-FFF2-40B4-BE49-F238E27FC236}">
                <a16:creationId xmlns:a16="http://schemas.microsoft.com/office/drawing/2014/main" id="{3A4724F9-63B8-4FBC-9D9B-D849C3B5E3A0}"/>
              </a:ext>
            </a:extLst>
          </p:cNvPr>
          <p:cNvGrpSpPr>
            <a:grpSpLocks/>
          </p:cNvGrpSpPr>
          <p:nvPr/>
        </p:nvGrpSpPr>
        <p:grpSpPr bwMode="auto">
          <a:xfrm>
            <a:off x="9263360" y="4847456"/>
            <a:ext cx="2881312" cy="1930400"/>
            <a:chOff x="6084168" y="4701149"/>
            <a:chExt cx="2881064" cy="1930126"/>
          </a:xfrm>
        </p:grpSpPr>
        <p:pic>
          <p:nvPicPr>
            <p:cNvPr id="5127" name="Picture 7" descr="GrÃ¡fico ConmociÃ³n por Impacto">
              <a:extLst>
                <a:ext uri="{FF2B5EF4-FFF2-40B4-BE49-F238E27FC236}">
                  <a16:creationId xmlns:a16="http://schemas.microsoft.com/office/drawing/2014/main" id="{4C04C0B0-DCE7-4165-96F8-0A4A0BE3E2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19" t="25171" r="70689" b="26233"/>
            <a:stretch>
              <a:fillRect/>
            </a:stretch>
          </p:blipFill>
          <p:spPr bwMode="auto">
            <a:xfrm>
              <a:off x="6084168" y="4701149"/>
              <a:ext cx="2881064" cy="1930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8" name="BlokTextu 1">
              <a:extLst>
                <a:ext uri="{FF2B5EF4-FFF2-40B4-BE49-F238E27FC236}">
                  <a16:creationId xmlns:a16="http://schemas.microsoft.com/office/drawing/2014/main" id="{3610C9F5-A221-4C28-A0B1-CB1AD9175E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192" y="4797152"/>
              <a:ext cx="432048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k-SK" altLang="sk-SK" sz="2400"/>
            </a:p>
          </p:txBody>
        </p:sp>
      </p:grpSp>
      <p:pic>
        <p:nvPicPr>
          <p:cNvPr id="9" name="Picture 2" descr="Každodenná skúsenosť potvrdzuje, že medzi Zemou a telesami v jej okolí  pôsobí gravitačná sila. Gravitačná sila pôso">
            <a:extLst>
              <a:ext uri="{FF2B5EF4-FFF2-40B4-BE49-F238E27FC236}">
                <a16:creationId xmlns:a16="http://schemas.microsoft.com/office/drawing/2014/main" id="{85F6FE17-F525-4B1C-B3E8-583306FDF6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1" t="5912" r="5701" b="2296"/>
          <a:stretch/>
        </p:blipFill>
        <p:spPr bwMode="auto">
          <a:xfrm>
            <a:off x="9233655" y="115117"/>
            <a:ext cx="2736901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2F611E70-B378-42F4-B2DE-114B22F4E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4" y="2852936"/>
            <a:ext cx="3355219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655C67F6-3CF2-439D-B842-A9AD8EE367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489" y="2204653"/>
            <a:ext cx="29241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D164BB67-C2B0-4DD4-8AD5-63B4804E78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12192000" cy="745695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Účinok tiaže a zrýchlenia na organizmus</a:t>
            </a:r>
            <a:endParaRPr lang="sk-SK" altLang="sk-SK" sz="3200" dirty="0"/>
          </a:p>
        </p:txBody>
      </p:sp>
      <p:sp>
        <p:nvSpPr>
          <p:cNvPr id="6147" name="Zástupný symbol obsahu 2">
            <a:extLst>
              <a:ext uri="{FF2B5EF4-FFF2-40B4-BE49-F238E27FC236}">
                <a16:creationId xmlns:a16="http://schemas.microsoft.com/office/drawing/2014/main" id="{60716DD9-24C7-48A0-9095-E7D7A94BFA0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03912" y="898376"/>
            <a:ext cx="6888088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Gravitácia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ovplyvňuje hydrostatický tlak krvi </a:t>
            </a:r>
            <a:r>
              <a:rPr lang="sk-SK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(P</a:t>
            </a:r>
            <a:r>
              <a:rPr lang="sk-SK" altLang="sk-SK" sz="2800" b="1" baseline="-25000" dirty="0">
                <a:latin typeface="Corbel" panose="020B0503020204020204" pitchFamily="34" charset="0"/>
                <a:cs typeface="Arial" panose="020B0604020202020204" pitchFamily="34" charset="0"/>
              </a:rPr>
              <a:t>H</a:t>
            </a:r>
            <a:r>
              <a:rPr lang="sk-SK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 = </a:t>
            </a:r>
            <a:r>
              <a:rPr lang="el-GR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ρ</a:t>
            </a:r>
            <a:r>
              <a:rPr lang="sk-SK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 . g . h),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čo</a:t>
            </a:r>
            <a:r>
              <a:rPr lang="sk-SK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vedie k </a:t>
            </a:r>
            <a:r>
              <a:rPr lang="sk-SK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vyšším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 hodnotám tlaku krvi </a:t>
            </a:r>
            <a:r>
              <a:rPr lang="sk-SK" altLang="sk-SK" sz="2800" b="1" dirty="0">
                <a:latin typeface="Corbel" panose="020B0503020204020204" pitchFamily="34" charset="0"/>
                <a:cs typeface="Arial" panose="020B0604020202020204" pitchFamily="34" charset="0"/>
              </a:rPr>
              <a:t>pod úrovňou srdca a k nižším hodnotám nad srdcom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(tlakový rozdiel je 0,77 mm Hg na 1 cm výšky ).</a:t>
            </a:r>
          </a:p>
          <a:p>
            <a:pPr marL="0" indent="0">
              <a:buNone/>
            </a:pPr>
            <a:endParaRPr lang="sk-SK" altLang="sk-SK" sz="16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Tlak v artérii v nohe cca 105 cm pod srdcom: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0,77 x 105 cm = 80 mm Hg + 100 mm Hg (stredný TK v srdci) = 180 mm Hg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Tlak krvi vo véne v nohách cca 105 cm pod srdcom: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mm Hg + 4 mm Hg (tlak v pravej predsieni) = 84 mm Hg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sk-SK" altLang="sk-SK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altLang="sk-SK" sz="28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k-SK" alt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" panose="05000000000000000000" pitchFamily="2" charset="2"/>
              <a:buChar char="Ø"/>
            </a:pPr>
            <a:endParaRPr lang="sk-SK" alt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8" name="BlokTextu 4">
            <a:extLst>
              <a:ext uri="{FF2B5EF4-FFF2-40B4-BE49-F238E27FC236}">
                <a16:creationId xmlns:a16="http://schemas.microsoft.com/office/drawing/2014/main" id="{D2DAC8F8-592A-427D-B5C6-0FFC88167F1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000971" y="4968995"/>
            <a:ext cx="30424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Zvýšenie </a:t>
            </a:r>
            <a:r>
              <a:rPr lang="sk-SK" altLang="sk-SK" sz="18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venózneho</a:t>
            </a:r>
            <a:r>
              <a:rPr lang="sk-SK" altLang="sk-SK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tlaku krvi (</a:t>
            </a:r>
            <a:r>
              <a:rPr lang="sk-SK" altLang="sk-SK" sz="18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sk-SK" altLang="sk-SK" sz="1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6149" name="BlokTextu 5">
            <a:extLst>
              <a:ext uri="{FF2B5EF4-FFF2-40B4-BE49-F238E27FC236}">
                <a16:creationId xmlns:a16="http://schemas.microsoft.com/office/drawing/2014/main" id="{1212311C-48B5-45A3-BA00-BEC463522E4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164713" y="3480438"/>
            <a:ext cx="30424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Zvýšenie alebo zníženie stredného arteriálneho tlaku krvi (</a:t>
            </a:r>
            <a:r>
              <a:rPr lang="sk-SK" altLang="sk-SK" sz="1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mmHg</a:t>
            </a:r>
            <a:r>
              <a:rPr lang="sk-SK" altLang="sk-SK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6151" name="Picture 4" descr="VÃ½sledok vyhÄ¾adÃ¡vania obrÃ¡zkov pre dopyt effect of gravity on blood pressure">
            <a:extLst>
              <a:ext uri="{FF2B5EF4-FFF2-40B4-BE49-F238E27FC236}">
                <a16:creationId xmlns:a16="http://schemas.microsoft.com/office/drawing/2014/main" id="{7962F369-5069-4F80-91DD-66E173CB7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2" r="10963" b="6923"/>
          <a:stretch>
            <a:fillRect/>
          </a:stretch>
        </p:blipFill>
        <p:spPr bwMode="auto">
          <a:xfrm>
            <a:off x="833809" y="898376"/>
            <a:ext cx="3377829" cy="5855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Working Memory and Cognitive Load - LD@school">
            <a:extLst>
              <a:ext uri="{FF2B5EF4-FFF2-40B4-BE49-F238E27FC236}">
                <a16:creationId xmlns:a16="http://schemas.microsoft.com/office/drawing/2014/main" id="{085B2A45-CF47-4C7E-8076-D0E65E8F2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92086" y="36403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">
            <a:extLst>
              <a:ext uri="{FF2B5EF4-FFF2-40B4-BE49-F238E27FC236}">
                <a16:creationId xmlns:a16="http://schemas.microsoft.com/office/drawing/2014/main" id="{C2336F58-47FE-49C2-8F86-F5C7C5DA8407}"/>
              </a:ext>
            </a:extLst>
          </p:cNvPr>
          <p:cNvSpPr txBox="1">
            <a:spLocks/>
          </p:cNvSpPr>
          <p:nvPr/>
        </p:nvSpPr>
        <p:spPr bwMode="auto">
          <a:xfrm>
            <a:off x="0" y="-27384"/>
            <a:ext cx="1219200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Účinok tiaže a zrýchlenia na organizmus</a:t>
            </a:r>
            <a:endParaRPr lang="sk-SK" sz="3200" kern="0" dirty="0"/>
          </a:p>
        </p:txBody>
      </p:sp>
      <p:sp>
        <p:nvSpPr>
          <p:cNvPr id="7171" name="Zástupný symbol obsahu 2">
            <a:extLst>
              <a:ext uri="{FF2B5EF4-FFF2-40B4-BE49-F238E27FC236}">
                <a16:creationId xmlns:a16="http://schemas.microsoft.com/office/drawing/2014/main" id="{1DB679EB-FEC2-4982-8882-3C912E2E9E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826368"/>
            <a:ext cx="12192000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ľudský organizmus je </a:t>
            </a:r>
            <a:r>
              <a:rPr lang="sk-SK" altLang="sk-SK" sz="2400" b="1" dirty="0">
                <a:latin typeface="Corbel" panose="020B0503020204020204" pitchFamily="34" charset="0"/>
                <a:cs typeface="Arial" panose="020B0604020202020204" pitchFamily="34" charset="0"/>
              </a:rPr>
              <a:t>adaptovaný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na jednosmerné pôsobenie gravitačného zrýchlenia                  (g = 9,81 m.s</a:t>
            </a:r>
            <a:r>
              <a:rPr lang="sk-SK" altLang="sk-SK" sz="2400" baseline="30000" dirty="0">
                <a:latin typeface="Corbel" panose="020B0503020204020204" pitchFamily="34" charset="0"/>
                <a:cs typeface="Arial" panose="020B0604020202020204" pitchFamily="34" charset="0"/>
              </a:rPr>
              <a:t>-2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), na preťaženie nie sme adaptovaní</a:t>
            </a:r>
          </a:p>
          <a:p>
            <a:pPr>
              <a:buFontTx/>
              <a:buNone/>
            </a:pPr>
            <a:endParaRPr lang="sk-SK" altLang="sk-SK" sz="8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gravitačné preťaženie sa vyjadruje v násobkoch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G.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G označuje silu násobku váhy, ktorú v tej chvíli človek zažíva, či už v dôsledku zrýchlenia alebo spomalenia</a:t>
            </a:r>
          </a:p>
          <a:p>
            <a:pPr marL="0" indent="0">
              <a:buNone/>
            </a:pPr>
            <a:endParaRPr lang="sk-SK" altLang="sk-SK" sz="11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ak vážite napr. 80 kg, tak pri preťažení 5 G bude na Vás pôsobiť  F = 5xg x 80 kg = 4000 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o účinkoch na organizmus rozhoduje veľkosť preťaženia, doba a smer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b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ez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efektu na organizmus môže byť veľké preťaženie, ktoré pôsobí veľmi krátko (</a:t>
            </a:r>
            <a:r>
              <a:rPr lang="en-US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&lt; s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)</a:t>
            </a:r>
            <a:endParaRPr lang="en-US" altLang="sk-SK" sz="2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m</a:t>
            </a:r>
            <a:r>
              <a:rPr lang="en-US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al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é preťaženie, ktoré pôsobí dlhodobo znáša organizmus horšie</a:t>
            </a:r>
          </a:p>
          <a:p>
            <a:pPr marL="0" indent="0">
              <a:buNone/>
            </a:pP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Preťaženie: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kladné preťaženie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– pôsobiaca sila smeruje od hlavy k nohám </a:t>
            </a: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(kritická hodnota je 5 G)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– akcelerácia, štart rakety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záporné preťaženie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- pôsobiaca sila smeruje od nôh k hlave </a:t>
            </a: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(kritická hodnota je 3G)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– brzdenie, pristávanie rakety</a:t>
            </a:r>
          </a:p>
          <a:p>
            <a:pPr marL="457200" lvl="1" indent="0">
              <a:buNone/>
            </a:pPr>
            <a:endParaRPr lang="sk-SK" altLang="sk-SK" sz="2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C7F63587-0448-44B4-B452-204003747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92086" y="0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5">
            <a:extLst>
              <a:ext uri="{FF2B5EF4-FFF2-40B4-BE49-F238E27FC236}">
                <a16:creationId xmlns:a16="http://schemas.microsoft.com/office/drawing/2014/main" id="{1CFA1A4E-79D1-448D-83D0-BFB2E11882E6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309813"/>
            <a:ext cx="9144000" cy="2195512"/>
            <a:chOff x="0" y="0"/>
            <a:chExt cx="5760" cy="1383"/>
          </a:xfrm>
        </p:grpSpPr>
        <p:sp>
          <p:nvSpPr>
            <p:cNvPr id="8204" name="Rectangle 2">
              <a:extLst>
                <a:ext uri="{FF2B5EF4-FFF2-40B4-BE49-F238E27FC236}">
                  <a16:creationId xmlns:a16="http://schemas.microsoft.com/office/drawing/2014/main" id="{CBFA7673-2D7D-40F1-853C-6DF00508FD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4536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k-SK" altLang="sk-SK" sz="2400"/>
            </a:p>
          </p:txBody>
        </p:sp>
        <p:sp>
          <p:nvSpPr>
            <p:cNvPr id="8205" name="Rectangle 3">
              <a:extLst>
                <a:ext uri="{FF2B5EF4-FFF2-40B4-BE49-F238E27FC236}">
                  <a16:creationId xmlns:a16="http://schemas.microsoft.com/office/drawing/2014/main" id="{08EEB72A-5C63-4C12-A76E-7CC13FC1F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5760" cy="13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k-SK" altLang="sk-SK" sz="2400"/>
                <a:t>  </a:t>
              </a:r>
              <a:r>
                <a:rPr lang="sk-SK" altLang="sk-SK" sz="13800"/>
                <a:t> </a:t>
              </a:r>
              <a:r>
                <a:rPr lang="sk-SK" altLang="sk-SK" sz="2400"/>
                <a:t>                           </a:t>
              </a:r>
            </a:p>
          </p:txBody>
        </p:sp>
      </p:grpSp>
      <p:pic>
        <p:nvPicPr>
          <p:cNvPr id="8195" name="Picture 7" descr="VÃ½sledok vyhÄ¾adÃ¡vania obrÃ¡zkov pre dopyt human body from side">
            <a:extLst>
              <a:ext uri="{FF2B5EF4-FFF2-40B4-BE49-F238E27FC236}">
                <a16:creationId xmlns:a16="http://schemas.microsoft.com/office/drawing/2014/main" id="{F0D9559F-5167-467B-A426-A27202E1C8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1" r="21843"/>
          <a:stretch>
            <a:fillRect/>
          </a:stretch>
        </p:blipFill>
        <p:spPr bwMode="auto">
          <a:xfrm>
            <a:off x="4707880" y="887144"/>
            <a:ext cx="2310943" cy="597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Šípka dolu 1">
            <a:extLst>
              <a:ext uri="{FF2B5EF4-FFF2-40B4-BE49-F238E27FC236}">
                <a16:creationId xmlns:a16="http://schemas.microsoft.com/office/drawing/2014/main" id="{47D00F16-FE56-4B0C-A882-24CF0F35A8E1}"/>
              </a:ext>
            </a:extLst>
          </p:cNvPr>
          <p:cNvSpPr/>
          <p:nvPr/>
        </p:nvSpPr>
        <p:spPr>
          <a:xfrm>
            <a:off x="4237728" y="1967976"/>
            <a:ext cx="576064" cy="400288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 eaLnBrk="1" hangingPunct="1">
              <a:defRPr/>
            </a:pPr>
            <a:r>
              <a:rPr lang="sk-SK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Kladné preťaženie </a:t>
            </a:r>
          </a:p>
        </p:txBody>
      </p:sp>
      <p:sp>
        <p:nvSpPr>
          <p:cNvPr id="14" name="Šípka dolu 13">
            <a:extLst>
              <a:ext uri="{FF2B5EF4-FFF2-40B4-BE49-F238E27FC236}">
                <a16:creationId xmlns:a16="http://schemas.microsoft.com/office/drawing/2014/main" id="{0D065785-40E3-497F-B3E6-92C39F804A64}"/>
              </a:ext>
            </a:extLst>
          </p:cNvPr>
          <p:cNvSpPr/>
          <p:nvPr/>
        </p:nvSpPr>
        <p:spPr>
          <a:xfrm rot="10800000">
            <a:off x="6908651" y="1501775"/>
            <a:ext cx="576262" cy="385445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 eaLnBrk="1" hangingPunct="1">
              <a:defRPr/>
            </a:pPr>
            <a:r>
              <a:rPr lang="sk-SK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Záporné preťaženie </a:t>
            </a:r>
          </a:p>
        </p:txBody>
      </p:sp>
      <p:sp>
        <p:nvSpPr>
          <p:cNvPr id="17" name="Nadpis 1">
            <a:extLst>
              <a:ext uri="{FF2B5EF4-FFF2-40B4-BE49-F238E27FC236}">
                <a16:creationId xmlns:a16="http://schemas.microsoft.com/office/drawing/2014/main" id="{723BAF4D-4118-4B73-9A3D-4FB5A768185F}"/>
              </a:ext>
            </a:extLst>
          </p:cNvPr>
          <p:cNvSpPr txBox="1">
            <a:spLocks/>
          </p:cNvSpPr>
          <p:nvPr/>
        </p:nvSpPr>
        <p:spPr bwMode="auto">
          <a:xfrm>
            <a:off x="0" y="74300"/>
            <a:ext cx="12192000" cy="641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Pozdĺžne preťaženie (vektor je zhodný s dlhou osou tela) </a:t>
            </a:r>
            <a:endParaRPr lang="sk-SK" sz="3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Obrázok 17">
            <a:extLst>
              <a:ext uri="{FF2B5EF4-FFF2-40B4-BE49-F238E27FC236}">
                <a16:creationId xmlns:a16="http://schemas.microsoft.com/office/drawing/2014/main" id="{53B19715-D0D7-4DE1-9A5F-03EF0761C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13" y="996951"/>
            <a:ext cx="2706395" cy="3611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4" descr="VÃ½sledok vyhÄ¾adÃ¡vania obrÃ¡zkov pre dopyt blood drops png">
            <a:extLst>
              <a:ext uri="{FF2B5EF4-FFF2-40B4-BE49-F238E27FC236}">
                <a16:creationId xmlns:a16="http://schemas.microsoft.com/office/drawing/2014/main" id="{5DA504B3-5252-440A-A4F7-5864A06D5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98" y="996951"/>
            <a:ext cx="912813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 descr="VÃ½sledok vyhÄ¾adÃ¡vania obrÃ¡zkov pre dopyt blood drops png">
            <a:extLst>
              <a:ext uri="{FF2B5EF4-FFF2-40B4-BE49-F238E27FC236}">
                <a16:creationId xmlns:a16="http://schemas.microsoft.com/office/drawing/2014/main" id="{801F4D81-AC6F-4E83-9EAD-6F8727FDF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376" y="5470254"/>
            <a:ext cx="912813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6DC848E9-FD39-4DF7-BF20-078C2E462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8121" y="3812738"/>
            <a:ext cx="4510879" cy="256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ĺžnik 2">
            <a:extLst>
              <a:ext uri="{FF2B5EF4-FFF2-40B4-BE49-F238E27FC236}">
                <a16:creationId xmlns:a16="http://schemas.microsoft.com/office/drawing/2014/main" id="{29EFB0EB-578F-40E1-B848-164E1A7E637E}"/>
              </a:ext>
            </a:extLst>
          </p:cNvPr>
          <p:cNvSpPr/>
          <p:nvPr/>
        </p:nvSpPr>
        <p:spPr>
          <a:xfrm>
            <a:off x="-37369" y="4780508"/>
            <a:ext cx="424221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dochádza k presunu krvi v smere pôsobenia sily (pokles tlaku krvi v mozgu – strata vedomia; </a:t>
            </a:r>
            <a:r>
              <a:rPr lang="sk-SK" altLang="sk-SK" dirty="0" err="1">
                <a:latin typeface="Corbel" panose="020B0503020204020204" pitchFamily="34" charset="0"/>
                <a:cs typeface="Arial" panose="020B0604020202020204" pitchFamily="34" charset="0"/>
              </a:rPr>
              <a:t>nedokrvenie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 sietnice – biela slepota)</a:t>
            </a:r>
          </a:p>
          <a:p>
            <a:pPr lvl="1">
              <a:buFontTx/>
              <a:buNone/>
            </a:pPr>
            <a:endParaRPr lang="sk-SK" altLang="sk-SK" sz="90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B4CA390-A607-4E76-9107-813594E48D36}"/>
              </a:ext>
            </a:extLst>
          </p:cNvPr>
          <p:cNvSpPr/>
          <p:nvPr/>
        </p:nvSpPr>
        <p:spPr>
          <a:xfrm>
            <a:off x="7878658" y="1490008"/>
            <a:ext cx="347392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presun krvi do hlavy prekrvenie sietnice – </a:t>
            </a: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červená slepota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; hrozí krvácanie do mozgu</a:t>
            </a:r>
          </a:p>
        </p:txBody>
      </p:sp>
      <p:pic>
        <p:nvPicPr>
          <p:cNvPr id="15" name="Picture 6" descr="Working Memory and Cognitive Load - LD@school">
            <a:extLst>
              <a:ext uri="{FF2B5EF4-FFF2-40B4-BE49-F238E27FC236}">
                <a16:creationId xmlns:a16="http://schemas.microsoft.com/office/drawing/2014/main" id="{520D361E-0667-42F8-9B58-6AF9E5481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22047" y="623328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ok 17">
            <a:extLst>
              <a:ext uri="{FF2B5EF4-FFF2-40B4-BE49-F238E27FC236}">
                <a16:creationId xmlns:a16="http://schemas.microsoft.com/office/drawing/2014/main" id="{A592903D-218C-4C69-9E89-E70D7F700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9543"/>
            <a:ext cx="4964697" cy="37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Obrázok 18">
            <a:extLst>
              <a:ext uri="{FF2B5EF4-FFF2-40B4-BE49-F238E27FC236}">
                <a16:creationId xmlns:a16="http://schemas.microsoft.com/office/drawing/2014/main" id="{F2767F0B-499A-4928-BE97-BA5BAC709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79824"/>
            <a:ext cx="4964696" cy="308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brázok 19">
            <a:extLst>
              <a:ext uri="{FF2B5EF4-FFF2-40B4-BE49-F238E27FC236}">
                <a16:creationId xmlns:a16="http://schemas.microsoft.com/office/drawing/2014/main" id="{2D8060B8-6A6E-4459-8FBB-6E1CD7E0A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826" y="-96684"/>
            <a:ext cx="5005514" cy="37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05839303-C96F-4AE9-8867-F8F0A23FF6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89" y="3672069"/>
            <a:ext cx="5513387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254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3F22A243-D238-4101-90D0-280096F506EA}"/>
              </a:ext>
            </a:extLst>
          </p:cNvPr>
          <p:cNvSpPr txBox="1">
            <a:spLocks/>
          </p:cNvSpPr>
          <p:nvPr/>
        </p:nvSpPr>
        <p:spPr>
          <a:xfrm>
            <a:off x="0" y="6267101"/>
            <a:ext cx="12192000" cy="47426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k-SK" sz="2400" kern="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 polohe kolmej na smer pôsobiacej sily vzniká tlak na hrudník, čo sťažuje dýchanie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8CFF458C-FC2C-4E37-A4DD-F1E462EF0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5" y="2132856"/>
            <a:ext cx="4822997" cy="3600400"/>
          </a:xfrm>
          <a:prstGeom prst="rect">
            <a:avLst/>
          </a:prstGeom>
        </p:spPr>
      </p:pic>
      <p:sp>
        <p:nvSpPr>
          <p:cNvPr id="9" name="Zástupný symbol obsahu 2">
            <a:extLst>
              <a:ext uri="{FF2B5EF4-FFF2-40B4-BE49-F238E27FC236}">
                <a16:creationId xmlns:a16="http://schemas.microsoft.com/office/drawing/2014/main" id="{7403B024-5894-4CAA-B192-2BB8F80F0A1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60648"/>
            <a:ext cx="121920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účinky preťaženia na </a:t>
            </a:r>
            <a:r>
              <a:rPr lang="sk-SK" altLang="sk-SK" sz="2400" b="1" kern="0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krvný obeh 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je možné podstatne znížiť </a:t>
            </a: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vhodnou polohou</a:t>
            </a:r>
            <a:r>
              <a:rPr lang="sk-SK" altLang="sk-SK" sz="2400" b="1" kern="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kozmonauta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smer sily zviera s osou tela uhol 30 – 35°, kozmonaut je umiestnený v </a:t>
            </a:r>
            <a:r>
              <a:rPr lang="sk-SK" altLang="sk-SK" sz="2400" kern="0" dirty="0" err="1">
                <a:latin typeface="Corbel" panose="020B0503020204020204" pitchFamily="34" charset="0"/>
                <a:cs typeface="Arial" panose="020B0604020202020204" pitchFamily="34" charset="0"/>
              </a:rPr>
              <a:t>polosede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 / </a:t>
            </a:r>
            <a:r>
              <a:rPr lang="sk-SK" altLang="sk-SK" sz="2400" kern="0" dirty="0" err="1">
                <a:latin typeface="Corbel" panose="020B0503020204020204" pitchFamily="34" charset="0"/>
                <a:cs typeface="Arial" panose="020B0604020202020204" pitchFamily="34" charset="0"/>
              </a:rPr>
              <a:t>poloľahu</a:t>
            </a:r>
            <a:endParaRPr lang="sk-SK" altLang="sk-SK" sz="2400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priečne preťaženie </a:t>
            </a:r>
            <a:r>
              <a:rPr 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človek znáša lepšie ako pozdĺžne preťaženie (až 18G)</a:t>
            </a:r>
            <a:endParaRPr lang="sk-SK" altLang="sk-SK" sz="2400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2400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k-SK" altLang="sk-SK" sz="2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406B0B91-BDF4-4DC7-9BCD-EB8590E4E279}"/>
              </a:ext>
            </a:extLst>
          </p:cNvPr>
          <p:cNvSpPr txBox="1">
            <a:spLocks/>
          </p:cNvSpPr>
          <p:nvPr/>
        </p:nvSpPr>
        <p:spPr>
          <a:xfrm>
            <a:off x="5519936" y="2829148"/>
            <a:ext cx="6480720" cy="223224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sk-SK" sz="2400" kern="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Odolnosť človeka na preťaženie môže byť zlepšená </a:t>
            </a:r>
            <a:r>
              <a:rPr lang="sk-SK" sz="2400" kern="0" dirty="0" err="1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antigravitačným</a:t>
            </a:r>
            <a:r>
              <a:rPr lang="sk-SK" sz="2400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oblekom, </a:t>
            </a:r>
            <a:r>
              <a:rPr lang="sk-SK" sz="2400" kern="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ktorý je natlakovaný vzduchom čo tlačí na cievy brušnej dutiny a dolných končatín.</a:t>
            </a:r>
          </a:p>
        </p:txBody>
      </p:sp>
      <p:pic>
        <p:nvPicPr>
          <p:cNvPr id="6" name="Picture 6" descr="Working Memory and Cognitive Load - LD@school">
            <a:extLst>
              <a:ext uri="{FF2B5EF4-FFF2-40B4-BE49-F238E27FC236}">
                <a16:creationId xmlns:a16="http://schemas.microsoft.com/office/drawing/2014/main" id="{2DFE74D5-187A-4C0D-8A96-4B6AC1144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000742" y="1494008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VÃ½sledok vyhÄ¾adÃ¡vania obrÃ¡zkov pre dopyt astronaut png">
            <a:extLst>
              <a:ext uri="{FF2B5EF4-FFF2-40B4-BE49-F238E27FC236}">
                <a16:creationId xmlns:a16="http://schemas.microsoft.com/office/drawing/2014/main" id="{6E0B682D-1A1A-4AEA-9506-1F39B814E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683" y="1222572"/>
            <a:ext cx="3156673" cy="315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E95A9CB1-2C05-4F9F-B6C1-17A2D9DC92C5}"/>
              </a:ext>
            </a:extLst>
          </p:cNvPr>
          <p:cNvSpPr txBox="1">
            <a:spLocks/>
          </p:cNvSpPr>
          <p:nvPr/>
        </p:nvSpPr>
        <p:spPr bwMode="auto">
          <a:xfrm>
            <a:off x="102247" y="61461"/>
            <a:ext cx="8424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>
              <a:defRPr/>
            </a:pPr>
            <a:r>
              <a:rPr lang="sk-SK" sz="28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Beztiažový stav a kozmická medicína</a:t>
            </a:r>
            <a:br>
              <a:rPr lang="sk-SK" sz="2800" b="1" kern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2800" b="1" kern="0" dirty="0">
              <a:solidFill>
                <a:srgbClr val="FFFF00"/>
              </a:solidFill>
            </a:endParaRPr>
          </a:p>
        </p:txBody>
      </p:sp>
      <p:pic>
        <p:nvPicPr>
          <p:cNvPr id="10244" name="Picture 4" descr="SÃºvisiaci obrÃ¡zok">
            <a:extLst>
              <a:ext uri="{FF2B5EF4-FFF2-40B4-BE49-F238E27FC236}">
                <a16:creationId xmlns:a16="http://schemas.microsoft.com/office/drawing/2014/main" id="{20F36EAC-C891-4C46-882E-5C9219490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763875">
            <a:off x="7374826" y="5928316"/>
            <a:ext cx="1252173" cy="62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0" descr="C:\Users\simera\Downloads\kisspng-muscle-contraction-arm-biceps-strain-muscle-5abf45d3682fd3.1662117515224846914268.png">
            <a:extLst>
              <a:ext uri="{FF2B5EF4-FFF2-40B4-BE49-F238E27FC236}">
                <a16:creationId xmlns:a16="http://schemas.microsoft.com/office/drawing/2014/main" id="{43666B93-6582-4B21-BBAC-4A1A9732C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764" y="4172068"/>
            <a:ext cx="1452127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BlokTextu 3">
            <a:extLst>
              <a:ext uri="{FF2B5EF4-FFF2-40B4-BE49-F238E27FC236}">
                <a16:creationId xmlns:a16="http://schemas.microsoft.com/office/drawing/2014/main" id="{FA0A295B-7BF5-48F7-9A14-7E1A5EFAD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01" y="3519006"/>
            <a:ext cx="217848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Svaly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Porušená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nervovo - svalová koordinácia (zníženie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 err="1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aferentných</a:t>
            </a: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vzruchov).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Svaly ochabujú. Strata bielkovín</a:t>
            </a:r>
          </a:p>
        </p:txBody>
      </p:sp>
      <p:sp>
        <p:nvSpPr>
          <p:cNvPr id="10247" name="BlokTextu 12">
            <a:extLst>
              <a:ext uri="{FF2B5EF4-FFF2-40B4-BE49-F238E27FC236}">
                <a16:creationId xmlns:a16="http://schemas.microsoft.com/office/drawing/2014/main" id="{8E1F026F-D528-4F36-B9DD-3883B1093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3650" y="5805264"/>
            <a:ext cx="328046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Kosti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Odvápnenie kostí, strata hmoty 1 % za mesiac</a:t>
            </a:r>
          </a:p>
        </p:txBody>
      </p:sp>
      <p:pic>
        <p:nvPicPr>
          <p:cNvPr id="10248" name="Picture 14" descr="VÃ½sledok vyhÄ¾adÃ¡vania obrÃ¡zkov pre dopyt blood drops png">
            <a:extLst>
              <a:ext uri="{FF2B5EF4-FFF2-40B4-BE49-F238E27FC236}">
                <a16:creationId xmlns:a16="http://schemas.microsoft.com/office/drawing/2014/main" id="{9E996710-7A33-42EC-A188-FB398DD44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670" y="4771424"/>
            <a:ext cx="912813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9" name="BlokTextu 16">
            <a:extLst>
              <a:ext uri="{FF2B5EF4-FFF2-40B4-BE49-F238E27FC236}">
                <a16:creationId xmlns:a16="http://schemas.microsoft.com/office/drawing/2014/main" id="{08CE9268-989F-4D8D-BDDE-986CA96C6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974" y="5702347"/>
            <a:ext cx="349520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Krv  a tel. tekutiny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Redistribúcia telesných tekutín (opuch hlavy a iné).</a:t>
            </a:r>
          </a:p>
        </p:txBody>
      </p:sp>
      <p:pic>
        <p:nvPicPr>
          <p:cNvPr id="10250" name="Picture 15" descr="C:\Users\simera\Desktop\brain-png-images-5.png">
            <a:extLst>
              <a:ext uri="{FF2B5EF4-FFF2-40B4-BE49-F238E27FC236}">
                <a16:creationId xmlns:a16="http://schemas.microsoft.com/office/drawing/2014/main" id="{66C612ED-C96E-4D8E-8602-B58525969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307" y="2512089"/>
            <a:ext cx="1261241" cy="106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17" descr="VÃ½sledok vyhÄ¾adÃ¡vania obrÃ¡zkov pre dopyt heart">
            <a:extLst>
              <a:ext uri="{FF2B5EF4-FFF2-40B4-BE49-F238E27FC236}">
                <a16:creationId xmlns:a16="http://schemas.microsoft.com/office/drawing/2014/main" id="{9F480429-BDBD-4BBF-8D3C-C0F1578BB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5"/>
          <a:stretch>
            <a:fillRect/>
          </a:stretch>
        </p:blipFill>
        <p:spPr bwMode="auto">
          <a:xfrm>
            <a:off x="6955674" y="3841671"/>
            <a:ext cx="1629669" cy="1603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BlokTextu 19">
            <a:extLst>
              <a:ext uri="{FF2B5EF4-FFF2-40B4-BE49-F238E27FC236}">
                <a16:creationId xmlns:a16="http://schemas.microsoft.com/office/drawing/2014/main" id="{EB3F99B1-00A0-4B96-9DA3-119291E98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23650" y="4030032"/>
            <a:ext cx="326835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Srdce a cievy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Cievy tvrdnú a starnú rýchlejšie.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Srdce je menej zaťažované ako na zemi (HR 50/min.)</a:t>
            </a:r>
          </a:p>
        </p:txBody>
      </p:sp>
      <p:sp>
        <p:nvSpPr>
          <p:cNvPr id="10253" name="BlokTextu 20">
            <a:extLst>
              <a:ext uri="{FF2B5EF4-FFF2-40B4-BE49-F238E27FC236}">
                <a16:creationId xmlns:a16="http://schemas.microsoft.com/office/drawing/2014/main" id="{66131377-13C8-4D41-A17C-9BE1A0D5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0274" y="2229832"/>
            <a:ext cx="3268349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Mozog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nedostáva informácie o polohe tela = problémy s orientáciou, rovnováhou, závraty, stres...</a:t>
            </a:r>
          </a:p>
        </p:txBody>
      </p:sp>
      <p:pic>
        <p:nvPicPr>
          <p:cNvPr id="10254" name="Picture 24" descr="C:\Users\simera\Desktop\spine_banner_banner_image.png">
            <a:extLst>
              <a:ext uri="{FF2B5EF4-FFF2-40B4-BE49-F238E27FC236}">
                <a16:creationId xmlns:a16="http://schemas.microsoft.com/office/drawing/2014/main" id="{B883AF44-D5FB-4248-8972-219653ACE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55" y="1550620"/>
            <a:ext cx="14128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5" name="BlokTextu 31">
            <a:extLst>
              <a:ext uri="{FF2B5EF4-FFF2-40B4-BE49-F238E27FC236}">
                <a16:creationId xmlns:a16="http://schemas.microsoft.com/office/drawing/2014/main" id="{E03609DF-526B-4B9D-AD72-CD3019497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22" y="1420812"/>
            <a:ext cx="25447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Chrbtica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Priestor medzi stavcami je väčší ako na zemi – kozmonauti sú vyšší.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39D679D-225F-4F4B-A000-BD7CA995F7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0808" y="583582"/>
            <a:ext cx="1261242" cy="1261242"/>
          </a:xfrm>
          <a:prstGeom prst="rect">
            <a:avLst/>
          </a:prstGeom>
        </p:spPr>
      </p:pic>
      <p:sp>
        <p:nvSpPr>
          <p:cNvPr id="19" name="BlokTextu 20">
            <a:extLst>
              <a:ext uri="{FF2B5EF4-FFF2-40B4-BE49-F238E27FC236}">
                <a16:creationId xmlns:a16="http://schemas.microsoft.com/office/drawing/2014/main" id="{BF61BCBC-EAFE-4840-AE46-01621FF3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5764" y="121856"/>
            <a:ext cx="326834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rgbClr val="FFFF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Spánok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solidFill>
                  <a:schemeClr val="bg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Človek je zvyknutý na striedanie dňa a noci 1x za 24 hod., pri lete družice okolo zeme sa noc a deň vystriedajú až 16 x  za 24 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  <p:bldP spid="10247" grpId="0"/>
      <p:bldP spid="10249" grpId="0"/>
      <p:bldP spid="10252" grpId="0"/>
      <p:bldP spid="10253" grpId="0"/>
      <p:bldP spid="10255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BlokTextu 1">
            <a:extLst>
              <a:ext uri="{FF2B5EF4-FFF2-40B4-BE49-F238E27FC236}">
                <a16:creationId xmlns:a16="http://schemas.microsoft.com/office/drawing/2014/main" id="{602C2CBD-E2AE-4FEB-AC93-95709D0C4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04864"/>
            <a:ext cx="1215324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Font typeface="Wingdings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atmosférický tlak </a:t>
            </a: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exponenciálne klesá s nadmorskou výškou </a:t>
            </a: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– vo výške cca 5400 m n. m. dosahuje polovičné hodnoty (nasýtenie krvi O</a:t>
            </a:r>
            <a:r>
              <a:rPr lang="sk-SK" altLang="sk-SK" baseline="-25000" dirty="0">
                <a:latin typeface="Corbel" panose="020B0503020204020204" pitchFamily="34" charset="0"/>
                <a:cs typeface="Arial" charset="0"/>
              </a:rPr>
              <a:t>2</a:t>
            </a: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 je asi 80</a:t>
            </a:r>
            <a:r>
              <a:rPr lang="en-US" altLang="sk-SK" dirty="0">
                <a:latin typeface="Corbel" panose="020B0503020204020204" pitchFamily="34" charset="0"/>
                <a:cs typeface="Arial" charset="0"/>
              </a:rPr>
              <a:t>%</a:t>
            </a: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) – </a:t>
            </a: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ovplyvnené je hlavne dýchanie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pri náhlom prechode do výšky 3000 m. n. m. dochádza k nevoľnosti  v dôsledku nedostatku kyslíka a oneskorenému vyrovnávaniu tlaku vzduchu v lebečných dutinách a v strednom uchu </a:t>
            </a: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= výšková </a:t>
            </a:r>
            <a:r>
              <a:rPr lang="sk-SK" altLang="sk-SK" b="1" dirty="0" err="1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hypoxia</a:t>
            </a: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 (zrýchlené plytké dýchanie, bolesť hlavy, búšenie srdca, porucha rovnováhy, ...)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v prvej fáze dochádza ku krátkodobému (1 – 2 h) zníženiu a neskôr k zvýšeniu minútového objemu srdca, po cca 5 h sa ustaľuje. Prítomná je najprv bradykardia a potom </a:t>
            </a:r>
            <a:r>
              <a:rPr lang="sk-SK" altLang="sk-SK" dirty="0" err="1">
                <a:latin typeface="Corbel" panose="020B0503020204020204" pitchFamily="34" charset="0"/>
                <a:cs typeface="Arial" charset="0"/>
              </a:rPr>
              <a:t>tachykardia</a:t>
            </a: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, mení sa tonus tepien 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sk-SK" altLang="sk-SK" dirty="0">
              <a:latin typeface="Corbel" panose="020B0503020204020204" pitchFamily="34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zníženie alveolárneho tlaku O</a:t>
            </a:r>
            <a:r>
              <a:rPr lang="sk-SK" altLang="sk-SK" baseline="-25000" dirty="0">
                <a:latin typeface="Corbel" panose="020B0503020204020204" pitchFamily="34" charset="0"/>
                <a:cs typeface="Arial" charset="0"/>
              </a:rPr>
              <a:t>2</a:t>
            </a: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 vyvoláva zvýšenie tlaku v pľúcnej tepne – tkanivová </a:t>
            </a:r>
            <a:r>
              <a:rPr lang="sk-SK" altLang="sk-SK" dirty="0" err="1">
                <a:latin typeface="Corbel" panose="020B0503020204020204" pitchFamily="34" charset="0"/>
                <a:cs typeface="Arial" charset="0"/>
              </a:rPr>
              <a:t>hypoxia</a:t>
            </a:r>
            <a:r>
              <a:rPr lang="sk-SK" altLang="sk-SK" dirty="0">
                <a:latin typeface="Corbel" panose="020B0503020204020204" pitchFamily="34" charset="0"/>
                <a:cs typeface="Arial" charset="0"/>
              </a:rPr>
              <a:t> (u zdravého človeka nie je zvýšenie veľké, u pacientov s chorými pľúcami zaťažuje pravé srdce)</a:t>
            </a:r>
          </a:p>
          <a:p>
            <a:pPr eaLnBrk="1" hangingPunct="1">
              <a:buFont typeface="Wingdings" pitchFamily="2" charset="2"/>
              <a:buChar char="ü"/>
              <a:defRPr/>
            </a:pPr>
            <a:endParaRPr lang="sk-SK" altLang="sk-SK" dirty="0">
              <a:latin typeface="Corbel" panose="020B0503020204020204" pitchFamily="34" charset="0"/>
              <a:cs typeface="Arial" charset="0"/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endParaRPr lang="en-US" altLang="sk-SK" dirty="0">
              <a:latin typeface="Corbel" panose="020B0503020204020204" pitchFamily="34" charset="0"/>
              <a:cs typeface="Arial" charset="0"/>
            </a:endParaRP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0E5296F5-051E-49E1-B982-4B4444CD65C5}"/>
              </a:ext>
            </a:extLst>
          </p:cNvPr>
          <p:cNvSpPr txBox="1">
            <a:spLocks/>
          </p:cNvSpPr>
          <p:nvPr/>
        </p:nvSpPr>
        <p:spPr bwMode="auto">
          <a:xfrm>
            <a:off x="0" y="-27384"/>
            <a:ext cx="12192000" cy="998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pl-PL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Vplyv podtlaku a pretlaku na organizmus</a:t>
            </a:r>
          </a:p>
        </p:txBody>
      </p:sp>
      <p:sp>
        <p:nvSpPr>
          <p:cNvPr id="8" name="Zástupný symbol obsahu 2">
            <a:extLst>
              <a:ext uri="{FF2B5EF4-FFF2-40B4-BE49-F238E27FC236}">
                <a16:creationId xmlns:a16="http://schemas.microsoft.com/office/drawing/2014/main" id="{BFE0C432-4A50-4308-B55C-E8C9C04197FF}"/>
              </a:ext>
            </a:extLst>
          </p:cNvPr>
          <p:cNvSpPr txBox="1">
            <a:spLocks noChangeArrowheads="1"/>
          </p:cNvSpPr>
          <p:nvPr/>
        </p:nvSpPr>
        <p:spPr>
          <a:xfrm>
            <a:off x="-6112" y="836712"/>
            <a:ext cx="12192000" cy="139431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človek je adaptovaný na atmosférický tlak  </a:t>
            </a:r>
            <a:r>
              <a:rPr lang="sk-SK" altLang="sk-SK" sz="2400" b="1" kern="0" dirty="0">
                <a:latin typeface="Corbel" panose="020B0503020204020204" pitchFamily="34" charset="0"/>
                <a:cs typeface="Arial" panose="020B0604020202020204" pitchFamily="34" charset="0"/>
              </a:rPr>
              <a:t>(hladina mora  - 760 torr = 101 kPa = 1 atm)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zmeny </a:t>
            </a:r>
            <a:r>
              <a:rPr lang="sk-SK" altLang="sk-SK" sz="2400" b="1" kern="0" dirty="0" err="1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atmosferického</a:t>
            </a: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 tlaku: podtlak (</a:t>
            </a:r>
            <a:r>
              <a:rPr lang="sk-SK" altLang="sk-SK" sz="2400" b="1" kern="0" dirty="0" err="1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hypobaria</a:t>
            </a: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), pretlak (</a:t>
            </a:r>
            <a:r>
              <a:rPr lang="sk-SK" altLang="sk-SK" sz="2400" b="1" kern="0" dirty="0" err="1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hyperbaria</a:t>
            </a: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altLang="sk-SK" sz="2400" b="1" kern="0" dirty="0" err="1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hypobaria</a:t>
            </a: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charset="0"/>
              </a:rPr>
              <a:t>:</a:t>
            </a: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47DDA806-25C0-4F04-A4F4-6E4AA8829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71444" y="-10350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36B7F4-B40B-48A2-B28D-DF43198B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07"/>
            <a:ext cx="12192000" cy="1143000"/>
          </a:xfrm>
        </p:spPr>
        <p:txBody>
          <a:bodyPr/>
          <a:lstStyle/>
          <a:p>
            <a:pPr algn="l"/>
            <a:r>
              <a:rPr lang="sk-SK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Výškové zóny (0 – 8849 m)</a:t>
            </a:r>
            <a:endParaRPr lang="sk-SK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210C334-2F06-4A82-857C-36A5D9371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" y="1052736"/>
            <a:ext cx="12191655" cy="4114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sk-SK" sz="2800" dirty="0">
                <a:latin typeface="Corbel" panose="020B0503020204020204" pitchFamily="34" charset="0"/>
              </a:rPr>
              <a:t>výškovú chorobu môžu netrénovaní ľudia dostať už vo výškach okolo                2500 m n. m. pri pobyte už od 6 do 24 hodín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b="1" dirty="0">
                <a:solidFill>
                  <a:srgbClr val="00B050"/>
                </a:solidFill>
                <a:latin typeface="Corbel" panose="020B0503020204020204" pitchFamily="34" charset="0"/>
              </a:rPr>
              <a:t>Bezproblémová (indiferentná)zóna:</a:t>
            </a:r>
            <a:r>
              <a:rPr lang="sk-SK" sz="2800" dirty="0">
                <a:latin typeface="Corbel" panose="020B0503020204020204" pitchFamily="34" charset="0"/>
              </a:rPr>
              <a:t> 0- 2000 m n. m. V týchto výškach príznaky výškovej choroby nepozorujeme.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b="1" dirty="0">
                <a:latin typeface="Corbel" panose="020B0503020204020204" pitchFamily="34" charset="0"/>
              </a:rPr>
              <a:t>Zóna úplnej kompenzácie:</a:t>
            </a:r>
            <a:r>
              <a:rPr lang="sk-SK" sz="2800" dirty="0">
                <a:latin typeface="Corbel" panose="020B0503020204020204" pitchFamily="34" charset="0"/>
              </a:rPr>
              <a:t> 2000 – 4000 m n. m. Vieme si na ňu privyknúť.        3 – 4 týždne v tábore – aklimatizácia (zvyšuje sa počet erytrocytov krvi)</a:t>
            </a:r>
          </a:p>
          <a:p>
            <a:pPr marL="514350" indent="-514350">
              <a:buFont typeface="+mj-lt"/>
              <a:buAutoNum type="arabicPeriod"/>
            </a:pPr>
            <a:r>
              <a:rPr lang="sk-SK" sz="2800" b="1" dirty="0">
                <a:latin typeface="Corbel" panose="020B0503020204020204" pitchFamily="34" charset="0"/>
              </a:rPr>
              <a:t>Zóna neúplnej kompenzácie:</a:t>
            </a:r>
            <a:r>
              <a:rPr lang="sk-SK" sz="2800" dirty="0">
                <a:latin typeface="Corbel" panose="020B0503020204020204" pitchFamily="34" charset="0"/>
              </a:rPr>
              <a:t> 4000 – 7000 m n. m. Trvalá aklimatizácia je možná len do výšky cca 5 300 m n. m.  </a:t>
            </a:r>
            <a:r>
              <a:rPr lang="sk-SK" sz="2800" b="1" dirty="0">
                <a:latin typeface="Corbel" panose="020B0503020204020204" pitchFamily="34" charset="0"/>
              </a:rPr>
              <a:t>(</a:t>
            </a:r>
            <a:r>
              <a:rPr lang="sk-SK" altLang="sk-SK" sz="2800" b="1" dirty="0">
                <a:latin typeface="Corbel" panose="020B0503020204020204" pitchFamily="34" charset="0"/>
                <a:cs typeface="Arial" charset="0"/>
              </a:rPr>
              <a:t>poruchy orientácie, vedomia halucinácie</a:t>
            </a:r>
            <a:r>
              <a:rPr lang="sk-SK" sz="2800" b="1" dirty="0">
                <a:latin typeface="Corbel" panose="020B0503020204020204" pitchFamily="34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sv-SE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Kritická zóna: nad 7000 m n. m.</a:t>
            </a:r>
            <a:r>
              <a:rPr lang="sk-SK" sz="2800" b="1" dirty="0">
                <a:latin typeface="Corbel" panose="020B0503020204020204" pitchFamily="34" charset="0"/>
              </a:rPr>
              <a:t> </a:t>
            </a:r>
            <a:r>
              <a:rPr lang="sv-SE" sz="2800" dirty="0">
                <a:latin typeface="Corbel" panose="020B0503020204020204" pitchFamily="34" charset="0"/>
              </a:rPr>
              <a:t>Výškam nad 8000 m n. m. sa hovorí Zóna smrti.</a:t>
            </a:r>
            <a:r>
              <a:rPr lang="sk-SK" sz="2800" dirty="0">
                <a:latin typeface="Corbel" panose="020B0503020204020204" pitchFamily="34" charset="0"/>
              </a:rPr>
              <a:t> (ťažké poruchy kardiovaskulárneho systému/CNS s následkami). Ide už len o prežitie, myslenie na úrovni 10-ročného dieťaťa (nedostatok O2 v mozgu)</a:t>
            </a:r>
          </a:p>
          <a:p>
            <a:pPr marL="0" indent="0">
              <a:buNone/>
            </a:pPr>
            <a:endParaRPr lang="sk-SK" sz="2800" dirty="0">
              <a:latin typeface="Corbel" panose="020B05030202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sk-SK" sz="2800" b="1" dirty="0">
              <a:latin typeface="Corbel" panose="020B0503020204020204" pitchFamily="34" charset="0"/>
            </a:endParaRP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FEFC2170-B8C9-47FC-A8C8-2001F937B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0992544" y="114257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0683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  ">
            <a:extLst>
              <a:ext uri="{FF2B5EF4-FFF2-40B4-BE49-F238E27FC236}">
                <a16:creationId xmlns:a16="http://schemas.microsoft.com/office/drawing/2014/main" id="{58F093BE-0954-409B-B7C6-B7DDB47248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"/>
            <a:ext cx="12192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47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C3DF86-E819-4A8D-9F3D-0A3EEED40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141"/>
            <a:ext cx="12192000" cy="517539"/>
          </a:xfrm>
        </p:spPr>
        <p:txBody>
          <a:bodyPr/>
          <a:lstStyle/>
          <a:p>
            <a:r>
              <a:rPr 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Hodnotenie závažnosti výškovej choroby</a:t>
            </a:r>
          </a:p>
        </p:txBody>
      </p:sp>
      <p:pic>
        <p:nvPicPr>
          <p:cNvPr id="1026" name="Picture 2" descr="Hodnotenie závažnosti výškovej choroby &lt;br/&gt; ">
            <a:extLst>
              <a:ext uri="{FF2B5EF4-FFF2-40B4-BE49-F238E27FC236}">
                <a16:creationId xmlns:a16="http://schemas.microsoft.com/office/drawing/2014/main" id="{86B04959-9070-4893-BE5B-416BEC84F6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7" t="3309" r="25661"/>
          <a:stretch/>
        </p:blipFill>
        <p:spPr bwMode="auto">
          <a:xfrm>
            <a:off x="2423592" y="762000"/>
            <a:ext cx="7488832" cy="599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106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963519B2-3F7C-4A0A-92DC-6E6C6149EC3F}"/>
              </a:ext>
            </a:extLst>
          </p:cNvPr>
          <p:cNvSpPr txBox="1">
            <a:spLocks/>
          </p:cNvSpPr>
          <p:nvPr/>
        </p:nvSpPr>
        <p:spPr bwMode="auto">
          <a:xfrm>
            <a:off x="0" y="188640"/>
            <a:ext cx="12192000" cy="63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altLang="sk-SK" sz="3200" b="1" kern="0" dirty="0">
                <a:solidFill>
                  <a:srgbClr val="0000FF"/>
                </a:solidFill>
                <a:latin typeface="Arial" charset="0"/>
                <a:cs typeface="Arial" charset="0"/>
              </a:rPr>
              <a:t>Účinok zvýšeného tlaku vzduchu (</a:t>
            </a:r>
            <a:r>
              <a:rPr lang="sk-SK" altLang="sk-SK" sz="3200" b="1" kern="0" dirty="0" err="1">
                <a:solidFill>
                  <a:srgbClr val="0000FF"/>
                </a:solidFill>
                <a:latin typeface="Arial" charset="0"/>
                <a:cs typeface="Arial" charset="0"/>
              </a:rPr>
              <a:t>hyperbaria</a:t>
            </a:r>
            <a:r>
              <a:rPr lang="sk-SK" altLang="sk-SK" sz="3200" b="1" kern="0" dirty="0">
                <a:solidFill>
                  <a:srgbClr val="0000FF"/>
                </a:solidFill>
                <a:latin typeface="Arial" charset="0"/>
                <a:cs typeface="Arial" charset="0"/>
              </a:rPr>
              <a:t>)</a:t>
            </a:r>
            <a:endParaRPr lang="sk-SK" sz="3200" kern="0" dirty="0"/>
          </a:p>
        </p:txBody>
      </p:sp>
      <p:sp>
        <p:nvSpPr>
          <p:cNvPr id="13315" name="BlokTextu 6">
            <a:extLst>
              <a:ext uri="{FF2B5EF4-FFF2-40B4-BE49-F238E27FC236}">
                <a16:creationId xmlns:a16="http://schemas.microsoft.com/office/drawing/2014/main" id="{C76AC0B3-1C3F-43E7-8E11-2CE959915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8" y="4179852"/>
            <a:ext cx="12192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hĺbkové potápanie s dýchacím prístrojom  (tlak vody znemožňuje rozpínanie hrudníka a tým dýchanie);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zvýšený tlak</a:t>
            </a:r>
            <a:r>
              <a:rPr lang="sk-SK" altLang="sk-SK" sz="2400" b="1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okolitého prostredia spôsobuje aj zvýšený parciálny tlak dýchacích plynov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</a:t>
            </a:r>
            <a:r>
              <a:rPr lang="sk-SK" altLang="sk-SK" sz="2400" b="1" baseline="-2500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CO</a:t>
            </a:r>
            <a:r>
              <a:rPr lang="sk-SK" altLang="sk-SK" sz="2400" b="1" baseline="-2500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a N</a:t>
            </a:r>
            <a:r>
              <a:rPr lang="sk-SK" altLang="sk-SK" sz="2400" b="1" baseline="-2500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(Henryho zákon)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= viac rozpustených plynov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hlavne N</a:t>
            </a:r>
            <a:r>
              <a:rPr lang="sk-SK" altLang="sk-SK" sz="2400" baseline="-25000" dirty="0"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v krvi, tkanivách a najmä v tuku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rýchle vynorenie (rýchly pokles tlaku) =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dekompresia = bublinky N</a:t>
            </a:r>
            <a:r>
              <a:rPr lang="sk-SK" altLang="sk-SK" sz="2400" b="1" baseline="-2500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sa nestíhajú vstrebávať a zostávajú v tkanive = </a:t>
            </a:r>
            <a:r>
              <a:rPr lang="sk-SK" altLang="sk-SK" sz="2400" b="1" dirty="0" err="1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dekompresný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syndróm (Kesónová choroba)</a:t>
            </a:r>
            <a:endParaRPr lang="sk-SK" altLang="sk-SK" sz="2400" dirty="0">
              <a:latin typeface="Corbel" panose="020B0503020204020204" pitchFamily="34" charset="0"/>
            </a:endParaRPr>
          </a:p>
        </p:txBody>
      </p:sp>
      <p:graphicFrame>
        <p:nvGraphicFramePr>
          <p:cNvPr id="2" name="Object 5">
            <a:extLst>
              <a:ext uri="{FF2B5EF4-FFF2-40B4-BE49-F238E27FC236}">
                <a16:creationId xmlns:a16="http://schemas.microsoft.com/office/drawing/2014/main" id="{DB759D72-F963-AB61-B5E3-EA256F8205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784973"/>
              </p:ext>
            </p:extLst>
          </p:nvPr>
        </p:nvGraphicFramePr>
        <p:xfrm>
          <a:off x="3792612" y="2277795"/>
          <a:ext cx="1871340" cy="1401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" name="Rovnica" r:id="rId3" imgW="609600" imgH="457200" progId="Equation.3">
                  <p:embed/>
                </p:oleObj>
              </mc:Choice>
              <mc:Fallback>
                <p:oleObj name="Rovnica" r:id="rId3" imgW="609600" imgH="457200" progId="Equation.3">
                  <p:embed/>
                  <p:pic>
                    <p:nvPicPr>
                      <p:cNvPr id="7172" name="Object 5">
                        <a:extLst>
                          <a:ext uri="{FF2B5EF4-FFF2-40B4-BE49-F238E27FC236}">
                            <a16:creationId xmlns:a16="http://schemas.microsoft.com/office/drawing/2014/main" id="{1A7D5366-7B74-8223-917F-4CC77D65D4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2612" y="2277795"/>
                        <a:ext cx="1871340" cy="14015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Obrázok 4">
            <a:extLst>
              <a:ext uri="{FF2B5EF4-FFF2-40B4-BE49-F238E27FC236}">
                <a16:creationId xmlns:a16="http://schemas.microsoft.com/office/drawing/2014/main" id="{DAD077FD-8806-C49D-76B2-0230AE1B7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36" y="1840756"/>
            <a:ext cx="3079576" cy="2308324"/>
          </a:xfrm>
          <a:prstGeom prst="rect">
            <a:avLst/>
          </a:prstGeom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911D3948-6436-B34C-BBEB-ADE3D2F6A78E}"/>
              </a:ext>
            </a:extLst>
          </p:cNvPr>
          <p:cNvSpPr txBox="1"/>
          <p:nvPr/>
        </p:nvSpPr>
        <p:spPr>
          <a:xfrm>
            <a:off x="6192645" y="2106722"/>
            <a:ext cx="48719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800" b="1" i="1" dirty="0">
                <a:latin typeface="Corbel" panose="020B0503020204020204" pitchFamily="34" charset="0"/>
              </a:rPr>
              <a:t>kde: </a:t>
            </a:r>
          </a:p>
          <a:p>
            <a:r>
              <a:rPr lang="sk-SK" sz="1800" b="1" dirty="0" err="1">
                <a:latin typeface="Corbel" panose="020B0503020204020204" pitchFamily="34" charset="0"/>
              </a:rPr>
              <a:t>V</a:t>
            </a:r>
            <a:r>
              <a:rPr lang="sk-SK" sz="1800" b="1" baseline="-25000" dirty="0" err="1">
                <a:latin typeface="Corbel" panose="020B0503020204020204" pitchFamily="34" charset="0"/>
              </a:rPr>
              <a:t>p</a:t>
            </a:r>
            <a:r>
              <a:rPr lang="sk-SK" sz="1800" dirty="0">
                <a:latin typeface="Corbel" panose="020B0503020204020204" pitchFamily="34" charset="0"/>
              </a:rPr>
              <a:t> je objem plynu fyzikálne rozpusteného v</a:t>
            </a:r>
          </a:p>
          <a:p>
            <a:r>
              <a:rPr lang="sk-SK" sz="1800" dirty="0">
                <a:latin typeface="Corbel" panose="020B0503020204020204" pitchFamily="34" charset="0"/>
              </a:rPr>
              <a:t>    objeme kvapaliny </a:t>
            </a:r>
            <a:r>
              <a:rPr lang="sk-SK" sz="1800" b="1" dirty="0" err="1">
                <a:latin typeface="Corbel" panose="020B0503020204020204" pitchFamily="34" charset="0"/>
              </a:rPr>
              <a:t>V</a:t>
            </a:r>
            <a:r>
              <a:rPr lang="sk-SK" sz="1800" b="1" baseline="-25000" dirty="0" err="1">
                <a:latin typeface="Corbel" panose="020B0503020204020204" pitchFamily="34" charset="0"/>
              </a:rPr>
              <a:t>k</a:t>
            </a:r>
            <a:r>
              <a:rPr lang="sk-SK" sz="1800" dirty="0">
                <a:latin typeface="Corbel" panose="020B0503020204020204" pitchFamily="34" charset="0"/>
              </a:rPr>
              <a:t> </a:t>
            </a:r>
          </a:p>
          <a:p>
            <a:r>
              <a:rPr lang="el-GR" sz="1800" b="1" i="1" dirty="0">
                <a:latin typeface="Corbel" panose="020B0503020204020204" pitchFamily="34" charset="0"/>
              </a:rPr>
              <a:t>α</a:t>
            </a:r>
            <a:r>
              <a:rPr lang="sk-SK" sz="1800" dirty="0">
                <a:latin typeface="Corbel" panose="020B0503020204020204" pitchFamily="34" charset="0"/>
              </a:rPr>
              <a:t> je Henryho absorpčný koeficient </a:t>
            </a:r>
          </a:p>
          <a:p>
            <a:r>
              <a:rPr lang="sk-SK" sz="1800" dirty="0">
                <a:latin typeface="Corbel" panose="020B0503020204020204" pitchFamily="34" charset="0"/>
              </a:rPr>
              <a:t>    (nepriamo úmerne závislý od teploty)</a:t>
            </a:r>
          </a:p>
          <a:p>
            <a:r>
              <a:rPr lang="sk-SK" sz="1800" b="1" i="1" dirty="0">
                <a:latin typeface="Corbel" panose="020B0503020204020204" pitchFamily="34" charset="0"/>
              </a:rPr>
              <a:t>p</a:t>
            </a:r>
            <a:r>
              <a:rPr lang="sk-SK" sz="1800" dirty="0">
                <a:latin typeface="Corbel" panose="020B0503020204020204" pitchFamily="34" charset="0"/>
              </a:rPr>
              <a:t> je parciálny tlak plynu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F20A833-E8E6-6C71-5DC1-BB8677F1DD0A}"/>
              </a:ext>
            </a:extLst>
          </p:cNvPr>
          <p:cNvSpPr txBox="1"/>
          <p:nvPr/>
        </p:nvSpPr>
        <p:spPr>
          <a:xfrm>
            <a:off x="-8560" y="932527"/>
            <a:ext cx="1220055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Henryho zákon 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– množstvo plynu fyzikálne rozpusteného v kvapaline je priamo úmerné parciálnemu tlaku plynu nad kvapalinou a jeho koeficientu rozpustnosti </a:t>
            </a:r>
            <a:b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</a:br>
            <a:endParaRPr lang="sk-SK" altLang="sk-SK" sz="280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765C9D4B-7378-4280-8DAB-1079B44FB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064552" y="87112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Nadpis 1">
            <a:extLst>
              <a:ext uri="{FF2B5EF4-FFF2-40B4-BE49-F238E27FC236}">
                <a16:creationId xmlns:a16="http://schemas.microsoft.com/office/drawing/2014/main" id="{7B9E6740-1C25-498F-B8BD-996B29788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Kesónová choroba (</a:t>
            </a:r>
            <a:r>
              <a:rPr lang="sk-SK" altLang="sk-SK" sz="32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dekompresná</a:t>
            </a:r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choroba)</a:t>
            </a:r>
          </a:p>
        </p:txBody>
      </p:sp>
      <p:sp>
        <p:nvSpPr>
          <p:cNvPr id="2" name="BlokTextu 6">
            <a:extLst>
              <a:ext uri="{FF2B5EF4-FFF2-40B4-BE49-F238E27FC236}">
                <a16:creationId xmlns:a16="http://schemas.microsoft.com/office/drawing/2014/main" id="{2D2FC8E9-71B5-C546-8A8B-E58C9F8AA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1" y="692696"/>
            <a:ext cx="12192000" cy="3859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prvý zdokumentovaný prípad je z roku 1841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je to život ohrozujúci stav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prevencia: nutnosť dodržiavať plán potápania, vynárať sa max. rýchlosťou 10 m/s so zastávkami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príznaky: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 </a:t>
            </a:r>
            <a:r>
              <a:rPr lang="sk-SK" altLang="sk-SK" sz="2400" i="1" dirty="0">
                <a:latin typeface="Corbel" panose="020B0503020204020204" pitchFamily="34" charset="0"/>
                <a:cs typeface="Arial" panose="020B0604020202020204" pitchFamily="34" charset="0"/>
              </a:rPr>
              <a:t>bolesť kĺbov, brucha, hlavy, vyrážky na koži, poruchy citlivosti, nechutenstvo, zlyhanie srdca, poruchy zraku, reči sluchu, závraty, kŕče, strata vedomia (najviac bývajú poškodené orgány s najväčším prekrvením ako tráviaci trakt, srdce, pľúca, mozog, ... )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B05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liečba: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rekompresná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terapia v pretlakovej komore s postupnou pomalou dekompresiou,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hyperbarická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oxygenoterapia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a liečba pridružených komplikácií</a:t>
            </a:r>
          </a:p>
          <a:p>
            <a:endParaRPr lang="sk-SK" altLang="sk-SK" sz="2400" dirty="0">
              <a:latin typeface="Corbel" panose="020B0503020204020204" pitchFamily="34" charset="0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EA356FA-8482-0EB6-59BA-6021853DC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92" y="4126064"/>
            <a:ext cx="3780314" cy="2619931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1A488452-CFFF-EC38-0CEB-1FFDF5FC6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6" y="4126065"/>
            <a:ext cx="3463624" cy="2606377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B8F3896-97E1-AA03-474D-111179DF6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0044" y="4133522"/>
            <a:ext cx="3507110" cy="2591461"/>
          </a:xfrm>
          <a:prstGeom prst="rect">
            <a:avLst/>
          </a:prstGeom>
        </p:spPr>
      </p:pic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F3D40F03-E338-43C0-AB16-A1BB68230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04549" y="112005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croscopic lesions compared between decompression sickness in rabbits... |  Download Scientific Diagram">
            <a:extLst>
              <a:ext uri="{FF2B5EF4-FFF2-40B4-BE49-F238E27FC236}">
                <a16:creationId xmlns:a16="http://schemas.microsoft.com/office/drawing/2014/main" id="{D3644C7E-234A-F0F2-1B15-92143CC4A1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8" t="66800"/>
          <a:stretch/>
        </p:blipFill>
        <p:spPr bwMode="auto">
          <a:xfrm>
            <a:off x="538617" y="2726044"/>
            <a:ext cx="5249620" cy="387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5E951C6B-5EBB-DF6B-4E70-C02052F18E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260648"/>
            <a:ext cx="5244716" cy="2276873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403F6F0F-DB0D-310F-D12B-398370593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16632"/>
            <a:ext cx="4747727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11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BB3F25D0-C7B0-1A65-F38C-F2C9C1F76A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Účinky zvukových a ultrazvukových polí</a:t>
            </a: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A1F563F2-A4BF-F7A4-88C6-760986FE4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1" y="548680"/>
            <a:ext cx="12165379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Účinky zvukových polí: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14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o škodlivosti zvuku rozhoduje viacero faktorov: frekvencia, intenzita, charakter zvuku </a:t>
            </a:r>
            <a:r>
              <a:rPr lang="sk-SK" altLang="sk-SK" sz="2400" i="1" dirty="0">
                <a:latin typeface="Corbel" panose="020B0503020204020204" pitchFamily="34" charset="0"/>
                <a:cs typeface="Arial" panose="020B0604020202020204" pitchFamily="34" charset="0"/>
              </a:rPr>
              <a:t>(prerušovaný, neprerušovaný),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doba trvania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b="1" dirty="0">
                <a:solidFill>
                  <a:srgbClr val="00B05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periodické zvuky nízkej intenzity a krátkeho trvania nie sú škodlivé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1400" b="1" dirty="0">
              <a:solidFill>
                <a:srgbClr val="00B05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neperiodické zvuky rôznej frekvencie a intenzity označujeme ako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HLUK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solidFill>
                  <a:srgbClr val="111111"/>
                </a:solidFill>
                <a:latin typeface="Corbel" panose="020B0503020204020204" pitchFamily="34" charset="0"/>
              </a:rPr>
              <a:t>h</a:t>
            </a:r>
            <a:r>
              <a:rPr lang="sk-SK" sz="2400" b="0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luk sa meria v decibeloch </a:t>
            </a:r>
            <a:r>
              <a:rPr lang="sk-SK" sz="2400" b="1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(dB)</a:t>
            </a:r>
            <a:r>
              <a:rPr lang="sk-SK" sz="2400" b="0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. </a:t>
            </a:r>
            <a:r>
              <a:rPr lang="sk-SK" sz="2400" dirty="0">
                <a:solidFill>
                  <a:srgbClr val="111111"/>
                </a:solidFill>
                <a:latin typeface="Corbel" panose="020B0503020204020204" pitchFamily="34" charset="0"/>
              </a:rPr>
              <a:t>Vnímame </a:t>
            </a:r>
            <a:r>
              <a:rPr lang="sk-SK" sz="2400" b="1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od 0-140 decibelov</a:t>
            </a:r>
            <a:r>
              <a:rPr lang="sk-SK" sz="2400" b="0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.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sz="1400" b="0" i="0" dirty="0">
              <a:solidFill>
                <a:srgbClr val="111111"/>
              </a:solidFill>
              <a:effectLst/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b="1" dirty="0">
                <a:solidFill>
                  <a:srgbClr val="00B050"/>
                </a:solidFill>
                <a:latin typeface="Corbel" panose="020B0503020204020204" pitchFamily="34" charset="0"/>
              </a:rPr>
              <a:t>b</a:t>
            </a:r>
            <a:r>
              <a:rPr lang="sk-SK" sz="2400" b="1" i="0" dirty="0"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ezpečná hladina hluku je pre nás 70-80 decibelov.</a:t>
            </a:r>
            <a:r>
              <a:rPr lang="sk-SK" sz="2400" b="0" i="0" dirty="0"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 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sz="1400" b="0" i="0" dirty="0"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solidFill>
                  <a:srgbClr val="111111"/>
                </a:solidFill>
                <a:latin typeface="Corbel" panose="020B0503020204020204" pitchFamily="34" charset="0"/>
              </a:rPr>
              <a:t>p</a:t>
            </a:r>
            <a:r>
              <a:rPr lang="sk-SK" sz="2400" b="0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okiaľ je organizmus dlhodobo vystavený hlučnému prostrediu, môže sa </a:t>
            </a:r>
            <a:r>
              <a:rPr lang="sk-SK" sz="2400" dirty="0">
                <a:solidFill>
                  <a:srgbClr val="111111"/>
                </a:solidFill>
                <a:latin typeface="Corbel" panose="020B0503020204020204" pitchFamily="34" charset="0"/>
              </a:rPr>
              <a:t>vyvinúť zvýšená citlivosť vnímania bežného hluku - </a:t>
            </a:r>
            <a:r>
              <a:rPr lang="sk-SK" sz="2400" b="1" i="0" dirty="0" err="1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hyperakúzia</a:t>
            </a:r>
            <a:r>
              <a:rPr lang="sk-SK" sz="2400" b="1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.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sz="1400" b="1" i="0" dirty="0">
              <a:solidFill>
                <a:srgbClr val="111111"/>
              </a:solidFill>
              <a:effectLst/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solidFill>
                  <a:srgbClr val="111111"/>
                </a:solidFill>
                <a:latin typeface="Corbel" panose="020B0503020204020204" pitchFamily="34" charset="0"/>
              </a:rPr>
              <a:t>naše ucho zachytáva zvuky aj keď spíme. </a:t>
            </a:r>
            <a:r>
              <a:rPr lang="sk-SK" sz="2400" b="0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Zachytené zvuky, ktoré sú filtrované a interpretované rôznymi časťami mozgu</a:t>
            </a:r>
            <a:r>
              <a:rPr lang="sk-SK" sz="2400" b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. </a:t>
            </a:r>
            <a:r>
              <a:rPr lang="sk-SK" sz="2400" b="1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Mozog </a:t>
            </a:r>
            <a:r>
              <a:rPr lang="sk-SK" sz="2400" b="1" dirty="0">
                <a:solidFill>
                  <a:srgbClr val="111111"/>
                </a:solidFill>
                <a:latin typeface="Corbel" panose="020B0503020204020204" pitchFamily="34" charset="0"/>
              </a:rPr>
              <a:t>tieto podnety spracováva a reaguje na akustický stres zvýšením produkcie kortizolu a adrenalínu </a:t>
            </a:r>
            <a:r>
              <a:rPr lang="sk-SK" sz="2400" b="1" i="1" dirty="0">
                <a:solidFill>
                  <a:srgbClr val="111111"/>
                </a:solidFill>
                <a:latin typeface="Corbel" panose="020B0503020204020204" pitchFamily="34" charset="0"/>
              </a:rPr>
              <a:t>= zdravotné komplikácie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sz="1000" b="1" i="1" dirty="0">
              <a:solidFill>
                <a:srgbClr val="111111"/>
              </a:solidFill>
              <a:latin typeface="Corbel" panose="020B0503020204020204" pitchFamily="34" charset="0"/>
            </a:endParaRP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sk-SK" sz="2400" b="1" i="1" dirty="0">
                <a:solidFill>
                  <a:srgbClr val="0000FF"/>
                </a:solidFill>
                <a:latin typeface="Corbel" panose="020B0503020204020204" pitchFamily="34" charset="0"/>
              </a:rPr>
              <a:t>(pozri skriptá, kapitola: Účinky infrazvuku, počuteľného zvuku a ultrazvuku)</a:t>
            </a:r>
          </a:p>
        </p:txBody>
      </p:sp>
      <p:pic>
        <p:nvPicPr>
          <p:cNvPr id="6" name="Picture 6" descr="Working Memory and Cognitive Load - LD@school">
            <a:extLst>
              <a:ext uri="{FF2B5EF4-FFF2-40B4-BE49-F238E27FC236}">
                <a16:creationId xmlns:a16="http://schemas.microsoft.com/office/drawing/2014/main" id="{88FBA383-796D-42A3-B8A4-B37ACCE3E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0992544" y="133665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598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>
            <a:extLst>
              <a:ext uri="{FF2B5EF4-FFF2-40B4-BE49-F238E27FC236}">
                <a16:creationId xmlns:a16="http://schemas.microsoft.com/office/drawing/2014/main" id="{160EF755-A95A-9F01-430E-A25C6F9B61B8}"/>
              </a:ext>
            </a:extLst>
          </p:cNvPr>
          <p:cNvSpPr txBox="1"/>
          <p:nvPr/>
        </p:nvSpPr>
        <p:spPr>
          <a:xfrm>
            <a:off x="5832648" y="662393"/>
            <a:ext cx="631202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lvl="1" indent="-360363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effectLst/>
                <a:latin typeface="Corbel" panose="020B0503020204020204" pitchFamily="34" charset="0"/>
              </a:rPr>
              <a:t>Dlhodobé vystavenie hluku:</a:t>
            </a:r>
          </a:p>
          <a:p>
            <a:pPr marL="360363" lvl="1" indent="-360363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b="1" dirty="0">
              <a:solidFill>
                <a:srgbClr val="0000FF"/>
              </a:solidFill>
              <a:effectLst/>
              <a:latin typeface="Corbel" panose="020B0503020204020204" pitchFamily="34" charset="0"/>
            </a:endParaRPr>
          </a:p>
          <a:p>
            <a:pPr marL="760413" lvl="2" indent="-360363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poruchy spánku: </a:t>
            </a:r>
            <a:r>
              <a:rPr lang="sk-SK" b="0" i="0" dirty="0">
                <a:solidFill>
                  <a:srgbClr val="111111"/>
                </a:solidFill>
                <a:effectLst/>
                <a:latin typeface="Corbel" panose="020B0503020204020204" pitchFamily="34" charset="0"/>
              </a:rPr>
              <a:t>ak je náš spánok narušený hlukom, nie je tak kvalitný (svetlo a hluk narušujú spánok)</a:t>
            </a:r>
          </a:p>
          <a:p>
            <a:pPr marL="760413" lvl="2" indent="-360363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b="0" i="0" dirty="0">
              <a:solidFill>
                <a:srgbClr val="111111"/>
              </a:solidFill>
              <a:effectLst/>
              <a:latin typeface="Corbel" panose="020B0503020204020204" pitchFamily="34" charset="0"/>
            </a:endParaRPr>
          </a:p>
          <a:p>
            <a:pPr marL="760413" lvl="2" indent="-360363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k</a:t>
            </a:r>
            <a:r>
              <a:rPr lang="sk-SK" b="1" i="0" dirty="0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ardiovaskulárne problémy:</a:t>
            </a:r>
            <a:r>
              <a:rPr lang="sk-SK" b="0" i="0" dirty="0">
                <a:solidFill>
                  <a:srgbClr val="111111"/>
                </a:solidFill>
                <a:effectLst/>
                <a:latin typeface="Inter"/>
              </a:rPr>
              <a:t> hluk aktivuje </a:t>
            </a:r>
            <a:r>
              <a:rPr lang="sk-SK" b="0" i="0" dirty="0" err="1">
                <a:solidFill>
                  <a:srgbClr val="111111"/>
                </a:solidFill>
                <a:effectLst/>
                <a:latin typeface="Inter"/>
              </a:rPr>
              <a:t>limbický</a:t>
            </a:r>
            <a:r>
              <a:rPr lang="sk-SK" b="0" i="0" dirty="0">
                <a:solidFill>
                  <a:srgbClr val="111111"/>
                </a:solidFill>
                <a:effectLst/>
                <a:latin typeface="Inter"/>
              </a:rPr>
              <a:t> systém mozgu, ktorý zohráva úlohu v emočnej regulácii, uvoľňovaní stresových hormónov do krvi a ovládaní sympatického nervového systému. Nadmerný hluk nám škodí najmä tak, že vyplavovanie adrenalínu si telo mylne vysvetľuje ako ohrozenie a dochádza k stiahnutiu ciev a zvýšeniu krvného tlaku.</a:t>
            </a:r>
            <a:endParaRPr lang="sk-SK" altLang="sk-SK" dirty="0">
              <a:latin typeface="Corbel" panose="020B0503020204020204" pitchFamily="34" charset="0"/>
            </a:endParaRPr>
          </a:p>
          <a:p>
            <a:endParaRPr lang="sk-SK" dirty="0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050D0EC-1FE5-2653-09B6-92267394C8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0" r="2318"/>
          <a:stretch/>
        </p:blipFill>
        <p:spPr>
          <a:xfrm>
            <a:off x="-1" y="0"/>
            <a:ext cx="58079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33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ok 7">
            <a:extLst>
              <a:ext uri="{FF2B5EF4-FFF2-40B4-BE49-F238E27FC236}">
                <a16:creationId xmlns:a16="http://schemas.microsoft.com/office/drawing/2014/main" id="{07110259-D9DA-F376-BC2C-EF35D77BD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804"/>
          <a:stretch/>
        </p:blipFill>
        <p:spPr>
          <a:xfrm>
            <a:off x="2142570" y="142559"/>
            <a:ext cx="7906859" cy="6742825"/>
          </a:xfrm>
          <a:prstGeom prst="rect">
            <a:avLst/>
          </a:prstGeom>
        </p:spPr>
      </p:pic>
      <p:pic>
        <p:nvPicPr>
          <p:cNvPr id="6" name="Obrázok 5" descr="Obrázok, na ktorom je text, animák&#10;&#10;Automaticky generovaný popis">
            <a:extLst>
              <a:ext uri="{FF2B5EF4-FFF2-40B4-BE49-F238E27FC236}">
                <a16:creationId xmlns:a16="http://schemas.microsoft.com/office/drawing/2014/main" id="{BEF64A48-FD86-D85D-0AA9-AD0D0EEB3A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1" t="5829" b="14361"/>
          <a:stretch/>
        </p:blipFill>
        <p:spPr>
          <a:xfrm>
            <a:off x="2279576" y="106470"/>
            <a:ext cx="7906859" cy="677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25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6">
            <a:extLst>
              <a:ext uri="{FF2B5EF4-FFF2-40B4-BE49-F238E27FC236}">
                <a16:creationId xmlns:a16="http://schemas.microsoft.com/office/drawing/2014/main" id="{5DE3B363-8CD6-67CB-8209-242F9D5C8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1" y="44624"/>
            <a:ext cx="12192000" cy="710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Účinky ultrazvuku: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14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biologické účinky sú spôsobené absorpciou zvukovej energie tkanivom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Typ interakcie ultrazvuku s tkanivom závisí na intenzite zvuku. Pri vysokých intenzitách ide o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aktívne účinky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, pri nízkych intenzitách pod hranicou biologickej účinnosti                      (</a:t>
            </a:r>
            <a:r>
              <a:rPr lang="en-GB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&lt;0,1 W/cm</a:t>
            </a:r>
            <a:r>
              <a:rPr lang="en-GB" altLang="sk-SK" sz="2400" baseline="30000" dirty="0"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) </a:t>
            </a:r>
            <a:r>
              <a:rPr lang="en-GB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ide o </a:t>
            </a:r>
            <a:r>
              <a:rPr lang="en-GB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pas</a:t>
            </a:r>
            <a:r>
              <a:rPr lang="sk-SK" altLang="sk-SK" sz="2400" b="1" dirty="0" err="1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ívne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účinky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14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Účinok na biologické systémy sa uskutočňuje 3 mechanizmami: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1400" b="1" dirty="0">
              <a:solidFill>
                <a:srgbClr val="0000FF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0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mechanický účinok: </a:t>
            </a:r>
            <a:r>
              <a:rPr lang="sk-SK" altLang="sk-SK" sz="2000" dirty="0">
                <a:latin typeface="Corbel" panose="020B0503020204020204" pitchFamily="34" charset="0"/>
                <a:cs typeface="Arial" panose="020B0604020202020204" pitchFamily="34" charset="0"/>
              </a:rPr>
              <a:t>vysoké frekvencie vyvolajú zhusťovanie a zrieďovanie prostredia = veľké tlakové zmeny = lokálne preťaženie až 10</a:t>
            </a:r>
            <a:r>
              <a:rPr lang="sk-SK" altLang="sk-SK" sz="2000" baseline="30000" dirty="0">
                <a:latin typeface="Corbel" panose="020B0503020204020204" pitchFamily="34" charset="0"/>
                <a:cs typeface="Arial" panose="020B0604020202020204" pitchFamily="34" charset="0"/>
              </a:rPr>
              <a:t>5</a:t>
            </a:r>
            <a:r>
              <a:rPr lang="sk-SK" altLang="sk-SK" sz="2000" dirty="0">
                <a:latin typeface="Corbel" panose="020B0503020204020204" pitchFamily="34" charset="0"/>
                <a:cs typeface="Arial" panose="020B0604020202020204" pitchFamily="34" charset="0"/>
              </a:rPr>
              <a:t>G = mechanické poškodenie</a:t>
            </a:r>
          </a:p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0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tepelný účinok: </a:t>
            </a:r>
            <a:r>
              <a:rPr lang="sk-SK" altLang="sk-SK" sz="2000" dirty="0">
                <a:latin typeface="Corbel" panose="020B0503020204020204" pitchFamily="34" charset="0"/>
                <a:cs typeface="Arial" panose="020B0604020202020204" pitchFamily="34" charset="0"/>
              </a:rPr>
              <a:t>spôsobený trením kmitajúcich častíc prostredia, k najväčšiemu ohrevu dochádza na rozhraní mäkkých a </a:t>
            </a:r>
            <a:r>
              <a:rPr lang="sk-SK" altLang="sk-SK" sz="2000" dirty="0" err="1">
                <a:latin typeface="Corbel" panose="020B0503020204020204" pitchFamily="34" charset="0"/>
                <a:cs typeface="Arial" panose="020B0604020202020204" pitchFamily="34" charset="0"/>
              </a:rPr>
              <a:t>mineralizovanych</a:t>
            </a:r>
            <a:r>
              <a:rPr lang="sk-SK" altLang="sk-SK" sz="2000" dirty="0">
                <a:latin typeface="Corbel" panose="020B0503020204020204" pitchFamily="34" charset="0"/>
                <a:cs typeface="Arial" panose="020B0604020202020204" pitchFamily="34" charset="0"/>
              </a:rPr>
              <a:t> tkanív (sval a kosť) = </a:t>
            </a:r>
            <a:r>
              <a:rPr lang="sk-SK" altLang="sk-SK" sz="2000" dirty="0" err="1">
                <a:latin typeface="Corbel" panose="020B0503020204020204" pitchFamily="34" charset="0"/>
                <a:cs typeface="Arial" panose="020B0604020202020204" pitchFamily="34" charset="0"/>
              </a:rPr>
              <a:t>periostálna</a:t>
            </a:r>
            <a:r>
              <a:rPr lang="sk-SK" altLang="sk-SK" sz="2000" dirty="0">
                <a:latin typeface="Corbel" panose="020B0503020204020204" pitchFamily="34" charset="0"/>
                <a:cs typeface="Arial" panose="020B0604020202020204" pitchFamily="34" charset="0"/>
              </a:rPr>
              <a:t> bolesť </a:t>
            </a:r>
          </a:p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000" b="1" dirty="0" err="1">
                <a:solidFill>
                  <a:srgbClr val="CC0099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kavitácia</a:t>
            </a:r>
            <a:r>
              <a:rPr lang="sk-SK" altLang="sk-SK" sz="2000" b="1" dirty="0">
                <a:solidFill>
                  <a:srgbClr val="CC0099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:</a:t>
            </a:r>
            <a:r>
              <a:rPr lang="sk-SK" altLang="sk-SK" sz="20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dirty="0">
                <a:latin typeface="Corbel" panose="020B0503020204020204" pitchFamily="34" charset="0"/>
                <a:cs typeface="Arial" panose="020B0604020202020204" pitchFamily="34" charset="0"/>
              </a:rPr>
              <a:t>vzniká pri zhusťovaní  a zrieďovaní kvapalného prostredia (vznikajú vákuové dutinky), keďže plyn absorbuje energiu viac ako tekutina, vzniká v dutinách teplo, ktoré vedie k explózii dutiny = zdroj rázovej vlny = mechanické poškodenie okolitého tkaniva</a:t>
            </a:r>
          </a:p>
          <a:p>
            <a:pPr lvl="2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803275" lvl="2" indent="-360363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aktívne účinky: 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zmena biologického prostredia, inhibícia alebo stimulácia, ovplyvňovanie enzýmov, deštrukcia buniek, vplyv na mitochondrie, EPR, </a:t>
            </a:r>
            <a:r>
              <a:rPr lang="sk-SK" altLang="sk-SK" dirty="0" err="1">
                <a:latin typeface="Corbel" panose="020B0503020204020204" pitchFamily="34" charset="0"/>
                <a:cs typeface="Arial" panose="020B0604020202020204" pitchFamily="34" charset="0"/>
              </a:rPr>
              <a:t>cytoskelet</a:t>
            </a:r>
            <a:endParaRPr lang="sk-SK" altLang="sk-SK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803275" lvl="2" indent="-360363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pasívne účinky: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 zmena časového a priestorového priebehu prechádzajúcej vlny vplyvom fyzikálnych vlastností prostredia (základ ultrasonografického zobrazovania)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140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6" descr="Working Memory and Cognitive Load - LD@school">
            <a:extLst>
              <a:ext uri="{FF2B5EF4-FFF2-40B4-BE49-F238E27FC236}">
                <a16:creationId xmlns:a16="http://schemas.microsoft.com/office/drawing/2014/main" id="{C0731D24-B766-4708-AD11-A530DCC5B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60238" y="44624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879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FF89D34C-5545-448B-CD18-F1746BBE3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8256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Biologické účinky mikrovĺn</a:t>
            </a: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3D91D21B-96E5-C08D-8E5B-234F812A3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1" y="548680"/>
            <a:ext cx="121920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Mikrovlnné žiarenie: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je elektromagnetické žiarenie ležiace vo frekvenčnom pásme                  300 MHz – 300 GHz.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žiarenie má vlnovú dĺžku v rozmedzí 1 – 10</a:t>
            </a:r>
            <a:r>
              <a:rPr lang="sk-SK" altLang="sk-SK" sz="2400" baseline="30000" dirty="0">
                <a:latin typeface="Corbel" panose="020B0503020204020204" pitchFamily="34" charset="0"/>
                <a:cs typeface="Arial" panose="020B0604020202020204" pitchFamily="34" charset="0"/>
              </a:rPr>
              <a:t>−3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metra. 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zdrojom sú mikrovlnné generátory (</a:t>
            </a:r>
            <a:r>
              <a:rPr lang="sk-SK" sz="2400" dirty="0" err="1">
                <a:latin typeface="Corbel" panose="020B0503020204020204" pitchFamily="34" charset="0"/>
              </a:rPr>
              <a:t>klystron</a:t>
            </a:r>
            <a:r>
              <a:rPr lang="sk-SK" sz="2400" dirty="0">
                <a:latin typeface="Corbel" panose="020B0503020204020204" pitchFamily="34" charset="0"/>
              </a:rPr>
              <a:t>, </a:t>
            </a:r>
            <a:r>
              <a:rPr lang="sk-SK" sz="2400" dirty="0" err="1">
                <a:latin typeface="Corbel" panose="020B0503020204020204" pitchFamily="34" charset="0"/>
              </a:rPr>
              <a:t>magnetron</a:t>
            </a:r>
            <a:r>
              <a:rPr lang="sk-SK" sz="2400" dirty="0">
                <a:latin typeface="Corbel" panose="020B0503020204020204" pitchFamily="34" charset="0"/>
              </a:rPr>
              <a:t>). </a:t>
            </a:r>
            <a:endParaRPr lang="sk-SK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zdrojom mikrovlnného žiarenia je napr. </a:t>
            </a:r>
            <a:r>
              <a:rPr lang="sk-SK" sz="2400" b="0" i="0" dirty="0" err="1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magnetrónová</a:t>
            </a:r>
            <a:r>
              <a:rPr lang="sk-SK" sz="2400" b="0" i="0" dirty="0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 elektrónka</a:t>
            </a:r>
            <a:endParaRPr lang="sk-SK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pic>
        <p:nvPicPr>
          <p:cNvPr id="6" name="Obrázok 5">
            <a:extLst>
              <a:ext uri="{FF2B5EF4-FFF2-40B4-BE49-F238E27FC236}">
                <a16:creationId xmlns:a16="http://schemas.microsoft.com/office/drawing/2014/main" id="{B8733876-B410-4ACC-4103-4F524C7EC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2997200"/>
            <a:ext cx="2979447" cy="2029748"/>
          </a:xfrm>
          <a:prstGeom prst="rect">
            <a:avLst/>
          </a:prstGeom>
        </p:spPr>
      </p:pic>
      <p:sp>
        <p:nvSpPr>
          <p:cNvPr id="9" name="BlokTextu 6">
            <a:extLst>
              <a:ext uri="{FF2B5EF4-FFF2-40B4-BE49-F238E27FC236}">
                <a16:creationId xmlns:a16="http://schemas.microsoft.com/office/drawing/2014/main" id="{6A7084A7-3D51-1EDD-ACE6-844E66B3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21" y="5157192"/>
            <a:ext cx="1213875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mikrovlny prechádzajú niektorými materiálmi </a:t>
            </a:r>
            <a:r>
              <a:rPr lang="sk-SK" sz="2400" i="1" dirty="0">
                <a:latin typeface="Corbel" panose="020B0503020204020204" pitchFamily="34" charset="0"/>
              </a:rPr>
              <a:t>(papier, plast, bavlna, sklo). </a:t>
            </a:r>
            <a:r>
              <a:rPr lang="sk-SK" sz="2400" dirty="0">
                <a:latin typeface="Corbel" panose="020B0503020204020204" pitchFamily="34" charset="0"/>
              </a:rPr>
              <a:t>Priepustnosť závisí od materiálu a jeho hrúbky (výraznejší útlm nastáva, ak hrúbka materiálu je väčšia ako  1/2 vlnovej dĺžky žiarenia).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voda a tuk</a:t>
            </a:r>
            <a:r>
              <a:rPr lang="sk-SK" sz="2400" b="1" dirty="0">
                <a:latin typeface="Corbel" panose="020B0503020204020204" pitchFamily="34" charset="0"/>
              </a:rPr>
              <a:t> </a:t>
            </a:r>
            <a:r>
              <a:rPr lang="sk-SK" sz="2400" dirty="0">
                <a:latin typeface="Corbel" panose="020B0503020204020204" pitchFamily="34" charset="0"/>
              </a:rPr>
              <a:t>pohlcujú mikrovlny, </a:t>
            </a: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kov </a:t>
            </a:r>
            <a:r>
              <a:rPr lang="sk-SK" sz="2400" dirty="0">
                <a:latin typeface="Corbel" panose="020B0503020204020204" pitchFamily="34" charset="0"/>
              </a:rPr>
              <a:t>mikrovlny neprepúšťa</a:t>
            </a:r>
            <a:endParaRPr lang="sk-SK" sz="1800" dirty="0"/>
          </a:p>
        </p:txBody>
      </p:sp>
      <p:pic>
        <p:nvPicPr>
          <p:cNvPr id="1026" name="Picture 2" descr="Princíp magnetrónu">
            <a:extLst>
              <a:ext uri="{FF2B5EF4-FFF2-40B4-BE49-F238E27FC236}">
                <a16:creationId xmlns:a16="http://schemas.microsoft.com/office/drawing/2014/main" id="{EC5883F2-80FA-4D55-7576-1F319AD08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078673"/>
            <a:ext cx="2592288" cy="19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32C53A13-9217-3E01-ADE4-2DA7B8836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180" b="20496"/>
          <a:stretch/>
        </p:blipFill>
        <p:spPr>
          <a:xfrm>
            <a:off x="8348937" y="2899472"/>
            <a:ext cx="3068859" cy="2127476"/>
          </a:xfrm>
          <a:prstGeom prst="rect">
            <a:avLst/>
          </a:prstGeom>
        </p:spPr>
      </p:pic>
      <p:pic>
        <p:nvPicPr>
          <p:cNvPr id="8" name="Picture 6" descr="Working Memory and Cognitive Load - LD@school">
            <a:extLst>
              <a:ext uri="{FF2B5EF4-FFF2-40B4-BE49-F238E27FC236}">
                <a16:creationId xmlns:a16="http://schemas.microsoft.com/office/drawing/2014/main" id="{7581717F-4007-4EF2-A12C-9C54B2224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47844" y="36623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717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6">
            <a:extLst>
              <a:ext uri="{FF2B5EF4-FFF2-40B4-BE49-F238E27FC236}">
                <a16:creationId xmlns:a16="http://schemas.microsoft.com/office/drawing/2014/main" id="{486AEFFB-D34D-39EF-7BD5-977120F09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264"/>
            <a:ext cx="12192000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Princíp činnosti: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mikrovlnné žiarenie</a:t>
            </a:r>
            <a:r>
              <a:rPr lang="sk-SK" sz="2400" dirty="0">
                <a:latin typeface="Corbel" panose="020B0503020204020204" pitchFamily="34" charset="0"/>
              </a:rPr>
              <a:t> sa pri pohltení v látkach obsahujúcich vodu premieňa na 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tepelnú energiu.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b="0" i="0" dirty="0">
              <a:solidFill>
                <a:srgbClr val="202122"/>
              </a:solidFill>
              <a:effectLst/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0" i="0" dirty="0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elektromagnetická vlna zasiahne vhodnú elektricky nabitú látku (voda </a:t>
            </a:r>
            <a:r>
              <a:rPr lang="sk-SK" sz="2400" dirty="0">
                <a:solidFill>
                  <a:srgbClr val="202122"/>
                </a:solidFill>
                <a:latin typeface="Corbel" panose="020B0503020204020204" pitchFamily="34" charset="0"/>
              </a:rPr>
              <a:t>=</a:t>
            </a:r>
            <a:r>
              <a:rPr lang="sk-SK" sz="2400" b="0" i="0" dirty="0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 dipól) a rozkmitá ju, pohne s ňou – pootočí ju a následne opačná </a:t>
            </a:r>
            <a:r>
              <a:rPr lang="sk-SK" sz="2400" b="0" i="0" dirty="0" err="1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polvlna</a:t>
            </a:r>
            <a:r>
              <a:rPr lang="sk-SK" sz="2400" b="0" i="0" dirty="0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 žiarenia ju pootočí na druhú stranu. Molekuly vody takto do seba narážajú a dochádza k ich </a:t>
            </a:r>
            <a:r>
              <a:rPr lang="sk-SK" sz="2400" b="1" i="0" dirty="0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vzájomnému treniu = teplo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zdrojom tepla sú dva procesy: </a:t>
            </a:r>
            <a:r>
              <a:rPr lang="sk-SK" sz="2400" dirty="0">
                <a:latin typeface="Corbel" panose="020B0503020204020204" pitchFamily="34" charset="0"/>
              </a:rPr>
              <a:t>teplo v dôsledku </a:t>
            </a:r>
            <a:r>
              <a:rPr lang="sk-SK" sz="2400" dirty="0" err="1">
                <a:latin typeface="Corbel" panose="020B0503020204020204" pitchFamily="34" charset="0"/>
              </a:rPr>
              <a:t>hysterézie</a:t>
            </a:r>
            <a:r>
              <a:rPr lang="sk-SK" sz="2400" dirty="0">
                <a:latin typeface="Corbel" panose="020B0503020204020204" pitchFamily="34" charset="0"/>
              </a:rPr>
              <a:t>, ktorá vzniká medzi pôsobiacim striedavým elektrickým poľom a v molekule indukovanou elektrickou odozvou vplyvom zotrvačnosti molekuly a čiastočne aj vplyvom </a:t>
            </a:r>
            <a:r>
              <a:rPr lang="sk-SK" sz="2400" dirty="0" err="1">
                <a:latin typeface="Corbel" panose="020B0503020204020204" pitchFamily="34" charset="0"/>
              </a:rPr>
              <a:t>medzimolekulového</a:t>
            </a:r>
            <a:r>
              <a:rPr lang="sk-SK" sz="2400" dirty="0">
                <a:latin typeface="Corbel" panose="020B0503020204020204" pitchFamily="34" charset="0"/>
              </a:rPr>
              <a:t> trenia)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b="1" i="0" dirty="0"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m</a:t>
            </a:r>
            <a:r>
              <a:rPr lang="sk-SK" sz="2400" b="1" i="0" dirty="0"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ikrovlny neobsahujú dostatok energie na to, aby dokázali zmeniť ionizáciu látok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solidFill>
                <a:srgbClr val="202122"/>
              </a:solidFill>
              <a:latin typeface="Corbel" panose="020B0503020204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0" i="0" dirty="0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pri vysokej expozícii organizmu mikrovlnami sa môže vyvolať katarakt (choroba oka), pretože mikrovlnový ohrev denaturuje proteíny v šošovke oka (rovnakým spôsobom ako sa ohrievajú napr. bielka vo vajíčku). Šošovka a rohovka sú obzvlášť zraniteľné, pretože neobsahujú žiadne krvné cievy, ktoré by odvádzali teplo. </a:t>
            </a:r>
          </a:p>
        </p:txBody>
      </p:sp>
    </p:spTree>
    <p:extLst>
      <p:ext uri="{BB962C8B-B14F-4D97-AF65-F5344CB8AC3E}">
        <p14:creationId xmlns:p14="http://schemas.microsoft.com/office/powerpoint/2010/main" val="912754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B4C3A6D-40E6-C043-C577-70F18F203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836712"/>
            <a:ext cx="8026407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BlokTextu 6">
            <a:extLst>
              <a:ext uri="{FF2B5EF4-FFF2-40B4-BE49-F238E27FC236}">
                <a16:creationId xmlns:a16="http://schemas.microsoft.com/office/drawing/2014/main" id="{A05A375B-B00B-DB74-AB37-6E8AAEE3A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0"/>
            <a:ext cx="4007768" cy="658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Mikrovlnné žiarenie prechádza cez membránu a v bunke produkuje reaktívny O2 (ROS)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z</a:t>
            </a:r>
            <a:r>
              <a:rPr lang="sk-SK" sz="2400" i="0" dirty="0">
                <a:effectLst/>
                <a:latin typeface="Corbel" panose="020B0503020204020204" pitchFamily="34" charset="0"/>
              </a:rPr>
              <a:t>výšená hladina </a:t>
            </a:r>
            <a:r>
              <a:rPr lang="sk-SK" sz="2400" i="0" dirty="0" err="1">
                <a:effectLst/>
                <a:latin typeface="Corbel" panose="020B0503020204020204" pitchFamily="34" charset="0"/>
              </a:rPr>
              <a:t>endogenného</a:t>
            </a:r>
            <a:r>
              <a:rPr lang="sk-SK" sz="2400" i="0" dirty="0">
                <a:effectLst/>
                <a:latin typeface="Corbel" panose="020B0503020204020204" pitchFamily="34" charset="0"/>
              </a:rPr>
              <a:t> O2 môže spus</a:t>
            </a:r>
            <a:r>
              <a:rPr lang="sk-SK" sz="2400" dirty="0">
                <a:latin typeface="Corbel" panose="020B0503020204020204" pitchFamily="34" charset="0"/>
              </a:rPr>
              <a:t>tiť kaskádu mitochondriálnych reakcií vedúcich k apoptóze, prípadne sa aktivuje </a:t>
            </a:r>
            <a:r>
              <a:rPr lang="sk-SK" sz="2400" b="1" dirty="0">
                <a:latin typeface="Corbel" panose="020B0503020204020204" pitchFamily="34" charset="0"/>
              </a:rPr>
              <a:t>NF-</a:t>
            </a:r>
            <a:r>
              <a:rPr lang="el-GR" sz="2400" b="1" dirty="0">
                <a:latin typeface="Corbel" panose="020B0503020204020204" pitchFamily="34" charset="0"/>
              </a:rPr>
              <a:t>κ</a:t>
            </a:r>
            <a:r>
              <a:rPr lang="sk-SK" sz="2400" b="1" dirty="0">
                <a:latin typeface="Corbel" panose="020B0503020204020204" pitchFamily="34" charset="0"/>
              </a:rPr>
              <a:t>B</a:t>
            </a:r>
            <a:r>
              <a:rPr lang="sk-SK" sz="2400" dirty="0">
                <a:latin typeface="Corbel" panose="020B0503020204020204" pitchFamily="34" charset="0"/>
              </a:rPr>
              <a:t> (nukleárny faktor </a:t>
            </a:r>
            <a:r>
              <a:rPr lang="sk-SK" sz="2400" dirty="0" err="1">
                <a:latin typeface="Corbel" panose="020B0503020204020204" pitchFamily="34" charset="0"/>
              </a:rPr>
              <a:t>kappa</a:t>
            </a:r>
            <a:r>
              <a:rPr lang="sk-SK" sz="2400" dirty="0">
                <a:latin typeface="Corbel" panose="020B0503020204020204" pitchFamily="34" charset="0"/>
              </a:rPr>
              <a:t> B“) transkripčný faktor, ktorý sa viaže na </a:t>
            </a:r>
            <a:r>
              <a:rPr lang="sk-SK" sz="2400" dirty="0" err="1">
                <a:latin typeface="Corbel" panose="020B0503020204020204" pitchFamily="34" charset="0"/>
              </a:rPr>
              <a:t>promotóry</a:t>
            </a:r>
            <a:r>
              <a:rPr lang="sk-SK" sz="2400" dirty="0">
                <a:latin typeface="Corbel" panose="020B0503020204020204" pitchFamily="34" charset="0"/>
              </a:rPr>
              <a:t> RNA polymerázy II a ovplyvňuje tak </a:t>
            </a:r>
            <a:r>
              <a:rPr lang="sk-SK" sz="2400" dirty="0" err="1">
                <a:latin typeface="Corbel" panose="020B0503020204020204" pitchFamily="34" charset="0"/>
              </a:rPr>
              <a:t>expresiu</a:t>
            </a:r>
            <a:r>
              <a:rPr lang="sk-SK" sz="2400" dirty="0">
                <a:latin typeface="Corbel" panose="020B0503020204020204" pitchFamily="34" charset="0"/>
              </a:rPr>
              <a:t> génov dôležitých pre imunitu a zápalovú odpoveď.</a:t>
            </a:r>
            <a:endParaRPr lang="sk-SK" sz="2400" i="0" dirty="0"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2312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ázok 17">
            <a:extLst>
              <a:ext uri="{FF2B5EF4-FFF2-40B4-BE49-F238E27FC236}">
                <a16:creationId xmlns:a16="http://schemas.microsoft.com/office/drawing/2014/main" id="{3B000190-001A-D234-7707-987B592AA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345" y="47625"/>
            <a:ext cx="8598270" cy="6858000"/>
          </a:xfrm>
          <a:prstGeom prst="rect">
            <a:avLst/>
          </a:prstGeom>
        </p:spPr>
      </p:pic>
      <p:sp>
        <p:nvSpPr>
          <p:cNvPr id="20" name="BlokTextu 19">
            <a:extLst>
              <a:ext uri="{FF2B5EF4-FFF2-40B4-BE49-F238E27FC236}">
                <a16:creationId xmlns:a16="http://schemas.microsoft.com/office/drawing/2014/main" id="{62A610A3-8876-C221-FE45-745B9942572F}"/>
              </a:ext>
            </a:extLst>
          </p:cNvPr>
          <p:cNvSpPr txBox="1"/>
          <p:nvPr/>
        </p:nvSpPr>
        <p:spPr>
          <a:xfrm>
            <a:off x="0" y="188640"/>
            <a:ext cx="371973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Účinky vysokovýkonných mikrovĺn na rakovinové bunky kože.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dirty="0">
                <a:latin typeface="Corbel" panose="020B0503020204020204" pitchFamily="34" charset="0"/>
              </a:rPr>
              <a:t>Mikrovlny (3,5 GHz) nevyvolali smrť buniek v kožných fibroblastoch ani v bunkách melanómu. Mikrovlny stimulujú životaschopnosť a proliferáciu buniek len v bunkách melanómu, prostredníctvom </a:t>
            </a:r>
            <a:r>
              <a:rPr lang="sk-SK" dirty="0" err="1">
                <a:latin typeface="Corbel" panose="020B0503020204020204" pitchFamily="34" charset="0"/>
              </a:rPr>
              <a:t>expresie</a:t>
            </a:r>
            <a:r>
              <a:rPr lang="sk-SK" dirty="0">
                <a:latin typeface="Corbel" panose="020B0503020204020204" pitchFamily="34" charset="0"/>
              </a:rPr>
              <a:t> génov súvisiacich so syntézou ATP a proliferáciou.</a:t>
            </a:r>
          </a:p>
        </p:txBody>
      </p:sp>
    </p:spTree>
    <p:extLst>
      <p:ext uri="{BB962C8B-B14F-4D97-AF65-F5344CB8AC3E}">
        <p14:creationId xmlns:p14="http://schemas.microsoft.com/office/powerpoint/2010/main" val="3914098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FCAA155A-1346-E2A5-6D98-91C84E0725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752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Účinky viditeľného a infračerveného žiarenia</a:t>
            </a:r>
          </a:p>
        </p:txBody>
      </p:sp>
      <p:sp>
        <p:nvSpPr>
          <p:cNvPr id="2" name="BlokTextu 6">
            <a:extLst>
              <a:ext uri="{FF2B5EF4-FFF2-40B4-BE49-F238E27FC236}">
                <a16:creationId xmlns:a16="http://schemas.microsoft.com/office/drawing/2014/main" id="{3FEE243E-4BEB-AF19-DA1D-466D7B58E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07676"/>
            <a:ext cx="12192000" cy="664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Biologické účinky žiarenia závisia od: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energie fotónov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intenzity žiarenia 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času ožiarenia (expozície)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absorpčnej schopnosti tkaniva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reaktivity organizmu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endParaRPr lang="sk-SK" sz="2400" dirty="0">
              <a:latin typeface="Corbel" panose="020B0503020204020204" pitchFamily="34" charset="0"/>
            </a:endParaRP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Energia fotónu (</a:t>
            </a:r>
            <a:r>
              <a:rPr lang="sk-SK" sz="2400" b="1" dirty="0" err="1">
                <a:solidFill>
                  <a:srgbClr val="0000FF"/>
                </a:solidFill>
                <a:latin typeface="Corbel" panose="020B0503020204020204" pitchFamily="34" charset="0"/>
              </a:rPr>
              <a:t>eV</a:t>
            </a: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): </a:t>
            </a:r>
            <a:r>
              <a:rPr lang="sk-SK" sz="2400" dirty="0">
                <a:latin typeface="Corbel" panose="020B0503020204020204" pitchFamily="34" charset="0"/>
              </a:rPr>
              <a:t>závisí od vlnovej dĺžky, od tejto energie závisia fotochemické a </a:t>
            </a:r>
            <a:r>
              <a:rPr lang="sk-SK" sz="2400" dirty="0" err="1">
                <a:latin typeface="Corbel" panose="020B0503020204020204" pitchFamily="34" charset="0"/>
              </a:rPr>
              <a:t>fotobiologické</a:t>
            </a:r>
            <a:r>
              <a:rPr lang="sk-SK" sz="2400" dirty="0">
                <a:latin typeface="Corbel" panose="020B0503020204020204" pitchFamily="34" charset="0"/>
              </a:rPr>
              <a:t> účinky žiarenia</a:t>
            </a: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latin typeface="Corbel" panose="020B0503020204020204" pitchFamily="34" charset="0"/>
            </a:endParaRP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FF3300"/>
                </a:solidFill>
                <a:latin typeface="Corbel" panose="020B0503020204020204" pitchFamily="34" charset="0"/>
              </a:rPr>
              <a:t>Intenzita žiarenia (I): </a:t>
            </a:r>
            <a:r>
              <a:rPr lang="sk-SK" sz="2400" dirty="0">
                <a:latin typeface="Corbel" panose="020B0503020204020204" pitchFamily="34" charset="0"/>
              </a:rPr>
              <a:t>podiel toku žiarenia a obsahu plochy W/m</a:t>
            </a:r>
            <a:r>
              <a:rPr lang="sk-SK" sz="2400" baseline="30000" dirty="0">
                <a:latin typeface="Corbel" panose="020B0503020204020204" pitchFamily="34" charset="0"/>
              </a:rPr>
              <a:t>2</a:t>
            </a: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latin typeface="Corbel" panose="020B0503020204020204" pitchFamily="34" charset="0"/>
            </a:endParaRP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latin typeface="Corbel" panose="020B0503020204020204" pitchFamily="34" charset="0"/>
              </a:rPr>
              <a:t>Expozícia:</a:t>
            </a:r>
            <a:r>
              <a:rPr lang="sk-SK" sz="2400" dirty="0">
                <a:latin typeface="Corbel" panose="020B0503020204020204" pitchFamily="34" charset="0"/>
              </a:rPr>
              <a:t> čas ožiarenia, dôležitá pre vyjadrenie celkovej dávky ožiarenia (I x E)</a:t>
            </a: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latin typeface="Corbel" panose="020B0503020204020204" pitchFamily="34" charset="0"/>
            </a:endParaRP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latin typeface="Corbel" panose="020B0503020204020204" pitchFamily="34" charset="0"/>
              </a:rPr>
              <a:t>Absorpčná schopnosť:</a:t>
            </a:r>
            <a:r>
              <a:rPr lang="sk-SK" sz="2400" dirty="0">
                <a:latin typeface="Corbel" panose="020B0503020204020204" pitchFamily="34" charset="0"/>
              </a:rPr>
              <a:t> množstvo pohlteného žiarenia, vyjadruje sa hrúbkou </a:t>
            </a:r>
            <a:r>
              <a:rPr lang="sk-SK" sz="2400" dirty="0" err="1">
                <a:latin typeface="Corbel" panose="020B0503020204020204" pitchFamily="34" charset="0"/>
              </a:rPr>
              <a:t>polvrstvy</a:t>
            </a:r>
            <a:r>
              <a:rPr lang="sk-SK" sz="2400" dirty="0">
                <a:latin typeface="Corbel" panose="020B0503020204020204" pitchFamily="34" charset="0"/>
              </a:rPr>
              <a:t>, ktorá absorbuje polovicu dopadajúceho žiarenia</a:t>
            </a: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dirty="0">
              <a:latin typeface="Corbel" panose="020B0503020204020204" pitchFamily="34" charset="0"/>
            </a:endParaRPr>
          </a:p>
          <a:p>
            <a:pPr marL="342900" lvl="1" indent="-342900"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dirty="0"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1400" dirty="0">
              <a:latin typeface="Corbel" panose="020B0503020204020204" pitchFamily="34" charset="0"/>
            </a:endParaRP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572E9EAA-21FA-41D0-B35F-2FBBC6849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62978" y="53752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5348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FADC6154-BFD2-4853-91C4-015FD438C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7768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Účinky infračerveného žiarenia</a:t>
            </a:r>
          </a:p>
        </p:txBody>
      </p:sp>
      <p:sp>
        <p:nvSpPr>
          <p:cNvPr id="6" name="BlokTextu 6">
            <a:extLst>
              <a:ext uri="{FF2B5EF4-FFF2-40B4-BE49-F238E27FC236}">
                <a16:creationId xmlns:a16="http://schemas.microsoft.com/office/drawing/2014/main" id="{8AA1417A-5B72-AF73-AC39-75116D7F3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07676"/>
            <a:ext cx="12192000" cy="437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infračervené žiarenie 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(IR - </a:t>
            </a:r>
            <a:r>
              <a:rPr lang="sk-SK" sz="24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infra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sk-SK" sz="24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red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) </a:t>
            </a:r>
            <a:r>
              <a:rPr lang="sk-SK" sz="2400" dirty="0">
                <a:latin typeface="Corbel" panose="020B0503020204020204" pitchFamily="34" charset="0"/>
              </a:rPr>
              <a:t>je neviditeľná časť spektra (od 760 100 000 nm)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je prirodzenou súčasťou slnečného žiarenia. Zemská atmosféra IR čiastočne odráža alebo rozptyľuje, sčasti ale preniká a dopadá na zemský povrch, ktorý zahrieva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umožňuje prenos tepelnej energie na rôzne povrchy bez zahriatia okolitého vzduchu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zdrojom je každé teleso, živé organizmy a všetky vesmírne objekty. Všetky telesá s teplotu menšou než 4000 K vysielajú maximum svojho žiarenia v infračervenej oblasti. Zemská atmosféra na veľké vzdialenosti infračervené žiarenie pohlcuje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dobre preniká hmlou, preto sa využíva na pozorovanie v hmle a tme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Zdroj:</a:t>
            </a:r>
            <a:r>
              <a:rPr lang="sk-SK" sz="2400" dirty="0">
                <a:latin typeface="Corbel" panose="020B0503020204020204" pitchFamily="34" charset="0"/>
              </a:rPr>
              <a:t> vysoké pece, roztavené kovy a sklo, zariadenia s elektrickým oblúkom a lasery.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sk-SK" sz="1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sk-SK" sz="2400" dirty="0"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dirty="0">
              <a:latin typeface="Corbel" panose="020B0503020204020204" pitchFamily="34" charset="0"/>
            </a:endParaRPr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AD56DE5-4C1D-BE30-4A96-66D7BF085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4325262"/>
            <a:ext cx="3409056" cy="2334970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31619BEA-F80B-F9D4-1703-AE8F0C6E3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848" y="4338090"/>
            <a:ext cx="2520280" cy="2345187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716572EF-6527-164A-80AB-F7CC9D71CB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4338091"/>
            <a:ext cx="3472102" cy="2322142"/>
          </a:xfrm>
          <a:prstGeom prst="rect">
            <a:avLst/>
          </a:prstGeom>
        </p:spPr>
      </p:pic>
      <p:pic>
        <p:nvPicPr>
          <p:cNvPr id="10" name="Picture 6" descr="Working Memory and Cognitive Load - LD@school">
            <a:extLst>
              <a:ext uri="{FF2B5EF4-FFF2-40B4-BE49-F238E27FC236}">
                <a16:creationId xmlns:a16="http://schemas.microsoft.com/office/drawing/2014/main" id="{B6BA0A89-36A6-4F29-B308-CF9C93B01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0992544" y="102225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7638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75634131-3880-6DFA-09BC-37EBE804F30E}"/>
              </a:ext>
            </a:extLst>
          </p:cNvPr>
          <p:cNvSpPr txBox="1"/>
          <p:nvPr/>
        </p:nvSpPr>
        <p:spPr>
          <a:xfrm>
            <a:off x="119336" y="260648"/>
            <a:ext cx="1207266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IR rozdeľujeme na 3 pásma: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sk-SK" sz="2400" dirty="0">
              <a:latin typeface="Corbel" panose="020B0503020204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sk-SK" sz="2400" b="1" dirty="0">
                <a:latin typeface="Corbel" panose="020B0503020204020204" pitchFamily="34" charset="0"/>
              </a:rPr>
              <a:t>IR-A (</a:t>
            </a:r>
            <a:r>
              <a:rPr lang="sk-SK" sz="2400" b="1" dirty="0" err="1">
                <a:latin typeface="Corbel" panose="020B0503020204020204" pitchFamily="34" charset="0"/>
              </a:rPr>
              <a:t>krátkovlné</a:t>
            </a:r>
            <a:r>
              <a:rPr lang="sk-SK" sz="2400" b="1" dirty="0">
                <a:latin typeface="Corbel" panose="020B0503020204020204" pitchFamily="34" charset="0"/>
              </a:rPr>
              <a:t> pásmo, 760 - 1400 nm) </a:t>
            </a:r>
            <a:r>
              <a:rPr lang="sk-SK" sz="2400" dirty="0">
                <a:latin typeface="Corbel" panose="020B0503020204020204" pitchFamily="34" charset="0"/>
              </a:rPr>
              <a:t>preniká najhlbšie do podkožia, kde nastáva prehrievanie, dobre preniká vodou, atmosférou a sklom. Tolerancia organizmu  na väčšie intenzity žiarenia je veľmi dobrá, čo je spôsobené tým, že sa žiarenie dostáva skôr do styku s povrchovým cievnym riečiskom a tým je teplo odplavované krvným obehom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endParaRPr lang="sk-SK" sz="2400" dirty="0">
              <a:latin typeface="Corbel" panose="020B0503020204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sk-SK" sz="2400" b="1" dirty="0">
                <a:latin typeface="Corbel" panose="020B0503020204020204" pitchFamily="34" charset="0"/>
              </a:rPr>
              <a:t>IR-B (stredné pásmo,1400 - 3 000 nm) </a:t>
            </a:r>
            <a:r>
              <a:rPr lang="sk-SK" sz="2400" dirty="0">
                <a:latin typeface="Corbel" panose="020B0503020204020204" pitchFamily="34" charset="0"/>
              </a:rPr>
              <a:t>preniká sklom, absorbuje sa vo vode, pohlcuje sa v povrchových vrstvách (v epiderme a horných častiach </a:t>
            </a:r>
            <a:r>
              <a:rPr lang="sk-SK" dirty="0" err="1">
                <a:latin typeface="Corbel" panose="020B0503020204020204" pitchFamily="34" charset="0"/>
              </a:rPr>
              <a:t>zamše</a:t>
            </a:r>
            <a:r>
              <a:rPr lang="sk-SK" sz="2400" dirty="0">
                <a:latin typeface="Corbel" panose="020B0503020204020204" pitchFamily="34" charset="0"/>
              </a:rPr>
              <a:t>), kde vyvoláva pocit tepla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endParaRPr lang="sk-SK" b="1" dirty="0">
              <a:latin typeface="Corbel" panose="020B0503020204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sk-SK" b="1" dirty="0">
                <a:latin typeface="Corbel" panose="020B0503020204020204" pitchFamily="34" charset="0"/>
              </a:rPr>
              <a:t>IR-C (dlhovlnné pásmo, 3 000 - 10 000 nm) </a:t>
            </a:r>
            <a:r>
              <a:rPr lang="sk-SK" dirty="0">
                <a:latin typeface="Corbel" panose="020B0503020204020204" pitchFamily="34" charset="0"/>
              </a:rPr>
              <a:t>nepreniká vodou, atmosférou ani sklom, absorbuje sa atmosférou, ale vyžarujú ho umelé zdroje s nižšou povrchovou teplotou.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endParaRPr lang="sk-SK" sz="2400" dirty="0"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Účinky infračerveného žiarenia: </a:t>
            </a:r>
            <a:r>
              <a:rPr lang="sk-SK" i="1" dirty="0" err="1">
                <a:latin typeface="Corbel" panose="020B0503020204020204" pitchFamily="34" charset="0"/>
              </a:rPr>
              <a:t>e</a:t>
            </a:r>
            <a:r>
              <a:rPr lang="sk-SK" sz="2400" i="1" dirty="0" err="1">
                <a:latin typeface="Corbel" panose="020B0503020204020204" pitchFamily="34" charset="0"/>
              </a:rPr>
              <a:t>rytém</a:t>
            </a:r>
            <a:r>
              <a:rPr lang="sk-SK" i="1" dirty="0">
                <a:latin typeface="Corbel" panose="020B0503020204020204" pitchFamily="34" charset="0"/>
              </a:rPr>
              <a:t>, p</a:t>
            </a:r>
            <a:r>
              <a:rPr lang="sk-SK" sz="2400" i="1" dirty="0">
                <a:latin typeface="Corbel" panose="020B0503020204020204" pitchFamily="34" charset="0"/>
              </a:rPr>
              <a:t>rehriatie kože, analgetický a </a:t>
            </a:r>
            <a:r>
              <a:rPr lang="sk-SK" sz="2400" i="1" dirty="0" err="1">
                <a:latin typeface="Corbel" panose="020B0503020204020204" pitchFamily="34" charset="0"/>
              </a:rPr>
              <a:t>spazmolytický</a:t>
            </a:r>
            <a:r>
              <a:rPr lang="sk-SK" sz="2400" i="1" dirty="0">
                <a:latin typeface="Corbel" panose="020B0503020204020204" pitchFamily="34" charset="0"/>
              </a:rPr>
              <a:t>  účinok v dôsledku pôsobenia tepla, vazodilatácia  a to nielen miestna, ale aj vo vzdialených oblastiach, stimulácia imunologických reakcií, ... </a:t>
            </a:r>
          </a:p>
        </p:txBody>
      </p:sp>
      <p:pic>
        <p:nvPicPr>
          <p:cNvPr id="3" name="Picture 6" descr="Working Memory and Cognitive Load - LD@school">
            <a:extLst>
              <a:ext uri="{FF2B5EF4-FFF2-40B4-BE49-F238E27FC236}">
                <a16:creationId xmlns:a16="http://schemas.microsoft.com/office/drawing/2014/main" id="{F1124586-43A3-4E65-9FD3-5F4BCBEF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072750" y="16024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1260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UDr. Ptáček: Svetelná terapia uľahčuje hojenie">
            <a:extLst>
              <a:ext uri="{FF2B5EF4-FFF2-40B4-BE49-F238E27FC236}">
                <a16:creationId xmlns:a16="http://schemas.microsoft.com/office/drawing/2014/main" id="{383AE611-C564-24B8-F3F8-83EBAB01E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15083"/>
            <a:ext cx="11305256" cy="675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927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6">
            <a:extLst>
              <a:ext uri="{FF2B5EF4-FFF2-40B4-BE49-F238E27FC236}">
                <a16:creationId xmlns:a16="http://schemas.microsoft.com/office/drawing/2014/main" id="{F3972421-0246-80C5-92D1-52FFD1266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83741"/>
            <a:ext cx="121920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CC0099"/>
                </a:solidFill>
                <a:latin typeface="Corbel" panose="020B0503020204020204" pitchFamily="34" charset="0"/>
              </a:rPr>
              <a:t>ultrafialové žiarenie (UV- </a:t>
            </a:r>
            <a:r>
              <a:rPr lang="sk-SK" sz="2400" b="1" dirty="0" err="1">
                <a:solidFill>
                  <a:srgbClr val="CC0099"/>
                </a:solidFill>
                <a:latin typeface="Corbel" panose="020B0503020204020204" pitchFamily="34" charset="0"/>
              </a:rPr>
              <a:t>ultra</a:t>
            </a:r>
            <a:r>
              <a:rPr lang="sk-SK" sz="2400" b="1" dirty="0">
                <a:solidFill>
                  <a:srgbClr val="CC0099"/>
                </a:solidFill>
                <a:latin typeface="Corbel" panose="020B0503020204020204" pitchFamily="34" charset="0"/>
              </a:rPr>
              <a:t> </a:t>
            </a:r>
            <a:r>
              <a:rPr lang="sk-SK" sz="2400" b="1" dirty="0" err="1">
                <a:solidFill>
                  <a:srgbClr val="CC0099"/>
                </a:solidFill>
                <a:latin typeface="Corbel" panose="020B0503020204020204" pitchFamily="34" charset="0"/>
              </a:rPr>
              <a:t>violet</a:t>
            </a:r>
            <a:r>
              <a:rPr lang="sk-SK" sz="2400" b="1" dirty="0">
                <a:solidFill>
                  <a:srgbClr val="CC0099"/>
                </a:solidFill>
                <a:latin typeface="Corbel" panose="020B0503020204020204" pitchFamily="34" charset="0"/>
              </a:rPr>
              <a:t>)</a:t>
            </a:r>
            <a:r>
              <a:rPr lang="sk-SK" sz="2400" dirty="0">
                <a:latin typeface="Corbel" panose="020B0503020204020204" pitchFamily="34" charset="0"/>
              </a:rPr>
              <a:t> je časť spektra elektromagnetického žiarenia s vlnovou dĺžkou kratšou ako 400 nm, hraničí s dlhovlnnou zložkou rtg žiarenia.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zdroje: slnko (prirodzený zdroj), vysokotlakové a nízkotlakové ortuťové výbojky (tzv. horské slnko), </a:t>
            </a:r>
            <a:r>
              <a:rPr lang="sk-SK" sz="2400" dirty="0" err="1">
                <a:latin typeface="Corbel" panose="020B0503020204020204" pitchFamily="34" charset="0"/>
              </a:rPr>
              <a:t>Kromayerová</a:t>
            </a:r>
            <a:r>
              <a:rPr lang="sk-SK" sz="2400" dirty="0">
                <a:latin typeface="Corbel" panose="020B0503020204020204" pitchFamily="34" charset="0"/>
              </a:rPr>
              <a:t> lampa,  soláriá (umelý zdroj). </a:t>
            </a:r>
          </a:p>
          <a:p>
            <a:pPr marL="0" indent="0" eaLnBrk="1" hangingPunct="1">
              <a:spcBef>
                <a:spcPct val="0"/>
              </a:spcBef>
              <a:buNone/>
            </a:pPr>
            <a:endParaRPr lang="sk-SK" sz="2400" dirty="0"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CC0099"/>
                </a:solidFill>
                <a:latin typeface="Corbel" panose="020B0503020204020204" pitchFamily="34" charset="0"/>
              </a:rPr>
              <a:t>UV žiarenie sa rozdeľuje na tri pásma:</a:t>
            </a:r>
            <a:r>
              <a:rPr lang="sk-SK" sz="2400" dirty="0">
                <a:latin typeface="Corbel" panose="020B0503020204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sz="2400" dirty="0">
              <a:latin typeface="Corbel" panose="020B0503020204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sk-SK" sz="2400" b="1" dirty="0">
                <a:latin typeface="Corbel" panose="020B0503020204020204" pitchFamily="34" charset="0"/>
              </a:rPr>
              <a:t>UV-A (dlhovlnné pásmo, 400 - 315 nm) </a:t>
            </a:r>
            <a:r>
              <a:rPr lang="sk-SK" sz="2400" dirty="0">
                <a:latin typeface="Corbel" panose="020B0503020204020204" pitchFamily="34" charset="0"/>
              </a:rPr>
              <a:t>nazývané pásmo čierneho svetla, pre jeho prevažujúci </a:t>
            </a:r>
            <a:r>
              <a:rPr lang="sk-SK" sz="2400" dirty="0" err="1">
                <a:latin typeface="Corbel" panose="020B0503020204020204" pitchFamily="34" charset="0"/>
              </a:rPr>
              <a:t>pigmentačný</a:t>
            </a:r>
            <a:r>
              <a:rPr lang="sk-SK" sz="2400" dirty="0">
                <a:latin typeface="Corbel" panose="020B0503020204020204" pitchFamily="34" charset="0"/>
              </a:rPr>
              <a:t> účinok na kožu (opaľovanie). Používa sa najmä v soláriách, v dermatologickej </a:t>
            </a:r>
            <a:r>
              <a:rPr lang="sk-SK" sz="2400" dirty="0" err="1">
                <a:latin typeface="Corbel" panose="020B0503020204020204" pitchFamily="34" charset="0"/>
              </a:rPr>
              <a:t>fototerapii</a:t>
            </a:r>
            <a:r>
              <a:rPr lang="sk-SK" sz="2400" dirty="0">
                <a:latin typeface="Corbel" panose="020B0503020204020204" pitchFamily="34" charset="0"/>
              </a:rPr>
              <a:t>. Môže vyvolať aj </a:t>
            </a:r>
            <a:r>
              <a:rPr lang="sk-SK" sz="2400" dirty="0" err="1">
                <a:latin typeface="Corbel" panose="020B0503020204020204" pitchFamily="34" charset="0"/>
              </a:rPr>
              <a:t>erytém</a:t>
            </a:r>
            <a:r>
              <a:rPr lang="sk-SK" sz="2400" dirty="0">
                <a:latin typeface="Corbel" panose="020B0503020204020204" pitchFamily="34" charset="0"/>
              </a:rPr>
              <a:t> 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sk-SK" sz="2400" b="1" dirty="0">
                <a:latin typeface="Corbel" panose="020B0503020204020204" pitchFamily="34" charset="0"/>
              </a:rPr>
              <a:t>UV-B (stredné pásmo, 320 - 280 nm) </a:t>
            </a:r>
            <a:r>
              <a:rPr lang="sk-SK" sz="2400" dirty="0">
                <a:latin typeface="Corbel" panose="020B0503020204020204" pitchFamily="34" charset="0"/>
              </a:rPr>
              <a:t>nazývané aj </a:t>
            </a:r>
            <a:r>
              <a:rPr lang="sk-SK" sz="2400" dirty="0" err="1">
                <a:latin typeface="Corbel" panose="020B0503020204020204" pitchFamily="34" charset="0"/>
              </a:rPr>
              <a:t>erytémové</a:t>
            </a:r>
            <a:r>
              <a:rPr lang="sk-SK" sz="2400" dirty="0">
                <a:latin typeface="Corbel" panose="020B0503020204020204" pitchFamily="34" charset="0"/>
              </a:rPr>
              <a:t> pásmo, biologicky veľmi účinným vyvolávateľom 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začervenania kože - </a:t>
            </a:r>
            <a:r>
              <a:rPr lang="sk-SK" sz="2400" b="1" dirty="0" err="1">
                <a:solidFill>
                  <a:srgbClr val="FF0000"/>
                </a:solidFill>
                <a:latin typeface="Corbel" panose="020B0503020204020204" pitchFamily="34" charset="0"/>
              </a:rPr>
              <a:t>erytému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 </a:t>
            </a:r>
            <a:r>
              <a:rPr lang="sk-SK" sz="2400" dirty="0">
                <a:latin typeface="Corbel" panose="020B0503020204020204" pitchFamily="34" charset="0"/>
              </a:rPr>
              <a:t>s jej následnou oneskorenou pigmentáciou, </a:t>
            </a:r>
            <a:r>
              <a:rPr lang="sk-SK" sz="2400" b="1" dirty="0">
                <a:solidFill>
                  <a:srgbClr val="00B050"/>
                </a:solidFill>
                <a:latin typeface="Corbel" panose="020B0503020204020204" pitchFamily="34" charset="0"/>
              </a:rPr>
              <a:t>potrebné pre tvorbu vitamínu D</a:t>
            </a:r>
          </a:p>
          <a:p>
            <a:pPr marL="457200" indent="-4572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sk-SK" sz="2400" b="1" dirty="0">
                <a:latin typeface="Corbel" panose="020B0503020204020204" pitchFamily="34" charset="0"/>
              </a:rPr>
              <a:t>UV-C (krátkovlnné pásmo, &lt; 280 nm), </a:t>
            </a:r>
            <a:r>
              <a:rPr lang="sk-SK" sz="2400" dirty="0">
                <a:latin typeface="Corbel" panose="020B0503020204020204" pitchFamily="34" charset="0"/>
              </a:rPr>
              <a:t>nazývané  </a:t>
            </a:r>
            <a:r>
              <a:rPr lang="sk-SK" sz="2400" dirty="0" err="1">
                <a:latin typeface="Corbel" panose="020B0503020204020204" pitchFamily="34" charset="0"/>
              </a:rPr>
              <a:t>germicídne</a:t>
            </a:r>
            <a:r>
              <a:rPr lang="sk-SK" sz="2400" dirty="0">
                <a:latin typeface="Corbel" panose="020B0503020204020204" pitchFamily="34" charset="0"/>
              </a:rPr>
              <a:t> pásmo, </a:t>
            </a:r>
            <a:r>
              <a:rPr lang="sk-SK" sz="2400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má </a:t>
            </a:r>
            <a:r>
              <a:rPr lang="sk-SK" sz="24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deštruktívny účinok</a:t>
            </a:r>
            <a:r>
              <a:rPr lang="sk-SK" sz="2400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 na živé organizmy (praskanie cytoplazmatických membrán), používa k priestorovej dezinfekcii operačných sál, laboratórií a pod. </a:t>
            </a:r>
            <a:endParaRPr lang="sk-SK" sz="2400" dirty="0"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sk-SK" sz="2400" dirty="0">
              <a:latin typeface="Corbel" panose="020B0503020204020204" pitchFamily="34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F2DDC9D6-7FE4-D8B3-F6F9-74FD41C5FE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7768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Účinky ultrafialového žiarenia</a:t>
            </a: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E1C090FB-1113-4AEC-856A-830B70D7D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0992544" y="53712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2662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296FA78-A372-80DC-1C30-E20B22C70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6" b="3333"/>
          <a:stretch/>
        </p:blipFill>
        <p:spPr bwMode="auto">
          <a:xfrm>
            <a:off x="1919536" y="1945114"/>
            <a:ext cx="7713450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687D2349-7DF7-2317-4132-C46C981C7D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97768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Faktory ovplyvňujúce intenzitu UV žiarenia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69FAF4C0-0B50-7B40-872E-4082508B60DA}"/>
              </a:ext>
            </a:extLst>
          </p:cNvPr>
          <p:cNvSpPr txBox="1"/>
          <p:nvPr/>
        </p:nvSpPr>
        <p:spPr>
          <a:xfrm>
            <a:off x="0" y="84397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zo slnka na Zem dopadá  90% UVA a 10% U VB žiarenia, ozónová vrstva Zeme pohltí takmer</a:t>
            </a:r>
          </a:p>
          <a:p>
            <a:pPr eaLnBrk="1" hangingPunct="1">
              <a:spcBef>
                <a:spcPct val="0"/>
              </a:spcBef>
            </a:pPr>
            <a:r>
              <a:rPr lang="sk-SK" dirty="0">
                <a:latin typeface="Corbel" panose="020B0503020204020204" pitchFamily="34" charset="0"/>
              </a:rPr>
              <a:t>    </a:t>
            </a:r>
            <a:r>
              <a:rPr lang="sk-SK" sz="2400" dirty="0">
                <a:latin typeface="Corbel" panose="020B0503020204020204" pitchFamily="34" charset="0"/>
              </a:rPr>
              <a:t>100%  UV-C žiarenia, 10% UVA žiarenia a 90% UV-B žiarenia</a:t>
            </a:r>
          </a:p>
        </p:txBody>
      </p:sp>
    </p:spTree>
    <p:extLst>
      <p:ext uri="{BB962C8B-B14F-4D97-AF65-F5344CB8AC3E}">
        <p14:creationId xmlns:p14="http://schemas.microsoft.com/office/powerpoint/2010/main" val="42422811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1B4C2C16-2B97-0D83-2E2C-0590BE12FA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752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Biologické účinky ultrafialového žiarenia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CF1A5F21-C07D-F18E-31EA-85833312B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09875"/>
            <a:ext cx="12192000" cy="60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CC0099"/>
                </a:solidFill>
                <a:effectLst/>
                <a:latin typeface="Corbel" panose="020B0503020204020204" pitchFamily="34" charset="0"/>
              </a:rPr>
              <a:t>Vlastnosti UVA žiarenia:</a:t>
            </a:r>
            <a:endParaRPr lang="sk-SK" sz="2400" b="1" dirty="0">
              <a:solidFill>
                <a:srgbClr val="CC0099"/>
              </a:solidFill>
              <a:latin typeface="Corbel" panose="020B0503020204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U</a:t>
            </a:r>
            <a:r>
              <a:rPr lang="sk-SK" sz="2400" dirty="0">
                <a:effectLst/>
                <a:latin typeface="Corbel" panose="020B0503020204020204" pitchFamily="34" charset="0"/>
              </a:rPr>
              <a:t>VA žiarenie je počas dňa prítomné v konštantnej intenzite. Aktivuje </a:t>
            </a:r>
            <a:r>
              <a:rPr lang="sk-SK" sz="2400" dirty="0" err="1">
                <a:effectLst/>
                <a:latin typeface="Corbel" panose="020B0503020204020204" pitchFamily="34" charset="0"/>
              </a:rPr>
              <a:t>melanínový</a:t>
            </a:r>
            <a:r>
              <a:rPr lang="sk-SK" sz="2400" dirty="0">
                <a:effectLst/>
                <a:latin typeface="Corbel" panose="020B0503020204020204" pitchFamily="34" charset="0"/>
              </a:rPr>
              <a:t> pigment, ktorý sa vyskytuje v bunkách vrchnej vrstvy kože, a spôsobuje krátkodobé zhnednutie kože,</a:t>
            </a:r>
            <a:r>
              <a:rPr lang="sk-SK" sz="2400" dirty="0">
                <a:latin typeface="Corbel" panose="020B0503020204020204" pitchFamily="34" charset="0"/>
              </a:rPr>
              <a:t> p</a:t>
            </a:r>
            <a:r>
              <a:rPr lang="sk-SK" sz="2400" dirty="0">
                <a:effectLst/>
                <a:latin typeface="Corbel" panose="020B0503020204020204" pitchFamily="34" charset="0"/>
              </a:rPr>
              <a:t>retože UVA žiarenie dokáže preniknúť do hlbšej vrstvy kože (</a:t>
            </a:r>
            <a:r>
              <a:rPr lang="sk-SK" sz="2400" dirty="0" err="1">
                <a:effectLst/>
                <a:latin typeface="Corbel" panose="020B0503020204020204" pitchFamily="34" charset="0"/>
              </a:rPr>
              <a:t>dermis</a:t>
            </a:r>
            <a:r>
              <a:rPr lang="sk-SK" sz="2400" dirty="0">
                <a:effectLst/>
                <a:latin typeface="Corbel" panose="020B0503020204020204" pitchFamily="34" charset="0"/>
              </a:rPr>
              <a:t>). </a:t>
            </a:r>
            <a:r>
              <a:rPr lang="sk-SK" sz="2400" dirty="0">
                <a:latin typeface="Corbel" panose="020B0503020204020204" pitchFamily="34" charset="0"/>
              </a:rPr>
              <a:t>H</a:t>
            </a:r>
            <a:r>
              <a:rPr lang="sk-SK" sz="2400" dirty="0">
                <a:effectLst/>
                <a:latin typeface="Corbel" panose="020B0503020204020204" pitchFamily="34" charset="0"/>
              </a:rPr>
              <a:t>rá významnejšiu rolu skôr v dlhodobom, než v akútnom, okamžitom, poškodení kože slnkom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p</a:t>
            </a:r>
            <a:r>
              <a:rPr lang="sk-SK" sz="2400" dirty="0">
                <a:effectLst/>
                <a:latin typeface="Corbel" panose="020B0503020204020204" pitchFamily="34" charset="0"/>
              </a:rPr>
              <a:t>redčasné starnutie pokožky, </a:t>
            </a:r>
            <a:r>
              <a:rPr lang="sk-SK" sz="2400" dirty="0" err="1">
                <a:latin typeface="Corbel" panose="020B0503020204020204" pitchFamily="34" charset="0"/>
              </a:rPr>
              <a:t>i</a:t>
            </a:r>
            <a:r>
              <a:rPr lang="sk-SK" sz="2400" dirty="0" err="1">
                <a:effectLst/>
                <a:latin typeface="Corbel" panose="020B0503020204020204" pitchFamily="34" charset="0"/>
              </a:rPr>
              <a:t>munosupresia</a:t>
            </a:r>
            <a:r>
              <a:rPr lang="sk-SK" sz="2400" dirty="0">
                <a:latin typeface="Corbel" panose="020B0503020204020204" pitchFamily="34" charset="0"/>
              </a:rPr>
              <a:t>, p</a:t>
            </a:r>
            <a:r>
              <a:rPr lang="sk-SK" sz="2400" dirty="0">
                <a:effectLst/>
                <a:latin typeface="Corbel" panose="020B0503020204020204" pitchFamily="34" charset="0"/>
              </a:rPr>
              <a:t>oškodenie oka a sietnice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sk-SK" sz="2400" dirty="0">
                <a:effectLst/>
                <a:latin typeface="Corbel" panose="020B0503020204020204" pitchFamily="34" charset="0"/>
              </a:rPr>
              <a:t>nepriame účinky na DNA spôsobené tvorbou voľných radikálov, genetické mutácie (melanóm)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CC0099"/>
                </a:solidFill>
                <a:effectLst/>
                <a:latin typeface="Corbel" panose="020B0503020204020204" pitchFamily="34" charset="0"/>
              </a:rPr>
              <a:t>Vlastnosti UVB žiarenia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i</a:t>
            </a:r>
            <a:r>
              <a:rPr lang="sk-SK" sz="2400" dirty="0">
                <a:effectLst/>
                <a:latin typeface="Corbel" panose="020B0503020204020204" pitchFamily="34" charset="0"/>
              </a:rPr>
              <a:t>ntenzita UVB žiarenia sa počas dňa mení, najväčšia je na poludnie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sk-SK" sz="2400" dirty="0">
                <a:effectLst/>
                <a:latin typeface="Corbel" panose="020B0503020204020204" pitchFamily="34" charset="0"/>
              </a:rPr>
              <a:t>UVB lúče stimulujú tvorbu nového kožného farbiva melanínu, vďaka nemu dochádza k </a:t>
            </a:r>
            <a:r>
              <a:rPr lang="sk-SK" sz="2400" dirty="0" err="1">
                <a:effectLst/>
                <a:latin typeface="Corbel" panose="020B0503020204020204" pitchFamily="34" charset="0"/>
              </a:rPr>
              <a:t>dlhodobejšiemu</a:t>
            </a:r>
            <a:r>
              <a:rPr lang="sk-SK" sz="2400" dirty="0">
                <a:effectLst/>
                <a:latin typeface="Corbel" panose="020B0503020204020204" pitchFamily="34" charset="0"/>
              </a:rPr>
              <a:t> opáleniu. Stimulujú tiež bunky, aby vytvárali silnejšiu </a:t>
            </a:r>
            <a:r>
              <a:rPr lang="sk-SK" sz="2400" dirty="0" err="1">
                <a:effectLst/>
                <a:latin typeface="Corbel" panose="020B0503020204020204" pitchFamily="34" charset="0"/>
              </a:rPr>
              <a:t>epidermis</a:t>
            </a:r>
            <a:r>
              <a:rPr lang="sk-SK" sz="2400" dirty="0">
                <a:effectLst/>
                <a:latin typeface="Corbel" panose="020B0503020204020204" pitchFamily="34" charset="0"/>
              </a:rPr>
              <a:t>.</a:t>
            </a:r>
            <a:br>
              <a:rPr lang="sk-SK" sz="2400" dirty="0">
                <a:effectLst/>
                <a:latin typeface="Corbel" panose="020B0503020204020204" pitchFamily="34" charset="0"/>
              </a:rPr>
            </a:br>
            <a:r>
              <a:rPr lang="sk-SK" sz="2400" dirty="0">
                <a:effectLst/>
                <a:latin typeface="Corbel" panose="020B0503020204020204" pitchFamily="34" charset="0"/>
              </a:rPr>
              <a:t>Môžu spáliť a poškodiť pokožku, najmä v letnom období a vo vysokých nadmorských výškach. Neprenikajú tak hlboko do kože, ale vytvárajú voľné radikály v </a:t>
            </a:r>
            <a:r>
              <a:rPr lang="sk-SK" sz="2400" dirty="0" err="1">
                <a:effectLst/>
                <a:latin typeface="Corbel" panose="020B0503020204020204" pitchFamily="34" charset="0"/>
              </a:rPr>
              <a:t>epidermis</a:t>
            </a:r>
            <a:r>
              <a:rPr lang="sk-SK" sz="2400" dirty="0">
                <a:effectLst/>
                <a:latin typeface="Corbel" panose="020B0503020204020204" pitchFamily="34" charset="0"/>
              </a:rPr>
              <a:t>.</a:t>
            </a:r>
            <a:endParaRPr lang="sk-SK" sz="24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885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avda vs Mýty k zdravému opaľovaniu - Gravitas">
            <a:extLst>
              <a:ext uri="{FF2B5EF4-FFF2-40B4-BE49-F238E27FC236}">
                <a16:creationId xmlns:a16="http://schemas.microsoft.com/office/drawing/2014/main" id="{812DC951-2388-5B78-29A1-725556661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5520" y="276129"/>
            <a:ext cx="9073008" cy="6305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8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A867A116-49E5-F5C7-1B94-FCF3C7529D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5760"/>
            <a:ext cx="12192000" cy="638944"/>
          </a:xfrm>
        </p:spPr>
        <p:txBody>
          <a:bodyPr/>
          <a:lstStyle/>
          <a:p>
            <a:r>
              <a:rPr lang="es-ES" altLang="sk-SK" sz="32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kože pred UVA a UVB žiarením</a:t>
            </a: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55C55AEB-D844-9599-9F31-F055F314F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79" y="782491"/>
            <a:ext cx="12192000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CC0099"/>
                </a:solidFill>
                <a:effectLst/>
                <a:latin typeface="Corbel" panose="020B0503020204020204" pitchFamily="34" charset="0"/>
              </a:rPr>
              <a:t>UVA i UVB žiarenie má na pokožku škodlivé účinky, s tým rozdielom, že intenzita UVA žiarenia je počas celého dňa skôr konštantná, zatiaľ čo intenzita UVB kolíše.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CC0099"/>
                </a:solidFill>
                <a:latin typeface="Corbel" panose="020B0503020204020204" pitchFamily="34" charset="0"/>
              </a:rPr>
              <a:t>s</a:t>
            </a:r>
            <a:r>
              <a:rPr lang="sk-SK" sz="2400" b="1" dirty="0">
                <a:solidFill>
                  <a:srgbClr val="CC0099"/>
                </a:solidFill>
                <a:effectLst/>
                <a:latin typeface="Corbel" panose="020B0503020204020204" pitchFamily="34" charset="0"/>
              </a:rPr>
              <a:t>ystém hodnôt ochranných slnečných faktorov (SPF) u prípravkov na opaľovanie vychádza z úrovne UVB ochrany, ktorú daný výrobok poskytuje. </a:t>
            </a:r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03843667-FA97-1402-6CAD-9DE9F887C9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2627656"/>
            <a:ext cx="10382250" cy="4286250"/>
          </a:xfrm>
          <a:prstGeom prst="rect">
            <a:avLst/>
          </a:prstGeom>
        </p:spPr>
      </p:pic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11511A08-4ABB-4271-A965-778F2E20B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77907" y="28056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2B410E22-A28D-4D7C-97EC-FB7C9AD60C20}"/>
              </a:ext>
            </a:extLst>
          </p:cNvPr>
          <p:cNvSpPr txBox="1"/>
          <p:nvPr/>
        </p:nvSpPr>
        <p:spPr>
          <a:xfrm>
            <a:off x="191344" y="3861048"/>
            <a:ext cx="18722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b="1" dirty="0">
                <a:solidFill>
                  <a:srgbClr val="CC0099"/>
                </a:solidFill>
                <a:latin typeface="Corbel" panose="020B0503020204020204" pitchFamily="34" charset="0"/>
              </a:rPr>
              <a:t>SPF 30 udáva časový násobok  (30x dlhšie na slnku)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2659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734D32-5F44-A674-F87B-EB0B1E5CBC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3752"/>
            <a:ext cx="12192000" cy="638944"/>
          </a:xfrm>
        </p:spPr>
        <p:txBody>
          <a:bodyPr/>
          <a:lstStyle/>
          <a:p>
            <a:r>
              <a:rPr lang="sk-SK" alt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Magnetické pole orgánov, účinky magnetických polí</a:t>
            </a:r>
          </a:p>
        </p:txBody>
      </p:sp>
      <p:pic>
        <p:nvPicPr>
          <p:cNvPr id="4" name="Picture 2" descr="C:\Users\simera\Desktop\EMG.png">
            <a:extLst>
              <a:ext uri="{FF2B5EF4-FFF2-40B4-BE49-F238E27FC236}">
                <a16:creationId xmlns:a16="http://schemas.microsoft.com/office/drawing/2014/main" id="{4E85627F-1F98-6C7B-206F-98B4F65F5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9" t="21399" r="4553"/>
          <a:stretch>
            <a:fillRect/>
          </a:stretch>
        </p:blipFill>
        <p:spPr bwMode="auto">
          <a:xfrm>
            <a:off x="8110617" y="4298745"/>
            <a:ext cx="4081383" cy="2480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Obrázok 1">
            <a:extLst>
              <a:ext uri="{FF2B5EF4-FFF2-40B4-BE49-F238E27FC236}">
                <a16:creationId xmlns:a16="http://schemas.microsoft.com/office/drawing/2014/main" id="{29CE11DC-9729-3F7B-0D3E-2D21CCB85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4432" y="1739439"/>
            <a:ext cx="2088232" cy="2274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BlokTextu 6">
            <a:extLst>
              <a:ext uri="{FF2B5EF4-FFF2-40B4-BE49-F238E27FC236}">
                <a16:creationId xmlns:a16="http://schemas.microsoft.com/office/drawing/2014/main" id="{C18267B1-A40C-B6F0-823E-503D0075A751}"/>
              </a:ext>
            </a:extLst>
          </p:cNvPr>
          <p:cNvSpPr txBox="1"/>
          <p:nvPr/>
        </p:nvSpPr>
        <p:spPr>
          <a:xfrm>
            <a:off x="90811" y="908720"/>
            <a:ext cx="121011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dirty="0">
                <a:latin typeface="Corbel" panose="020B0503020204020204" pitchFamily="34" charset="0"/>
              </a:rPr>
              <a:t>Magnetické pole vzniká v okolí vodičov, ktorými preteká jednosmerný alebo striedavý prúd alebo elektrické impulzy </a:t>
            </a:r>
            <a:r>
              <a:rPr lang="sk-SK" i="1" dirty="0">
                <a:latin typeface="Corbel" panose="020B0503020204020204" pitchFamily="34" charset="0"/>
              </a:rPr>
              <a:t>(vytvára sa statické, striedavé alebo impulzné magnetické pole)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312C0725-6838-0459-5585-9CEDDA57EDCF}"/>
              </a:ext>
            </a:extLst>
          </p:cNvPr>
          <p:cNvSpPr txBox="1"/>
          <p:nvPr/>
        </p:nvSpPr>
        <p:spPr>
          <a:xfrm>
            <a:off x="90811" y="4670488"/>
            <a:ext cx="783793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FF0000"/>
                </a:solidFill>
                <a:latin typeface="Corbel" panose="020B0503020204020204" pitchFamily="34" charset="0"/>
              </a:rPr>
              <a:t>Činnosť srdca</a:t>
            </a:r>
            <a:r>
              <a:rPr lang="sk-SK" dirty="0">
                <a:solidFill>
                  <a:srgbClr val="FF0000"/>
                </a:solidFill>
                <a:latin typeface="Corbel" panose="020B0503020204020204" pitchFamily="34" charset="0"/>
              </a:rPr>
              <a:t>: </a:t>
            </a:r>
            <a:r>
              <a:rPr lang="sk-SK" dirty="0">
                <a:latin typeface="Corbel" panose="020B0503020204020204" pitchFamily="34" charset="0"/>
              </a:rPr>
              <a:t>srdce generuje magnetické pole v dôsledku elektrickej aktivity súvisiacej s tlkotom srdca. Toto pole môže byť o niečo silnejšie ako pole mozgu a dosahuje približne 100 </a:t>
            </a:r>
            <a:r>
              <a:rPr lang="sk-SK" dirty="0" err="1">
                <a:latin typeface="Corbel" panose="020B0503020204020204" pitchFamily="34" charset="0"/>
              </a:rPr>
              <a:t>pT</a:t>
            </a:r>
            <a:r>
              <a:rPr lang="sk-SK" dirty="0">
                <a:latin typeface="Corbel" panose="020B0503020204020204" pitchFamily="34" charset="0"/>
              </a:rPr>
              <a:t> až 1 </a:t>
            </a:r>
            <a:r>
              <a:rPr lang="sk-SK" dirty="0" err="1">
                <a:latin typeface="Corbel" panose="020B0503020204020204" pitchFamily="34" charset="0"/>
              </a:rPr>
              <a:t>nT</a:t>
            </a:r>
            <a:r>
              <a:rPr lang="sk-SK" dirty="0">
                <a:latin typeface="Corbel" panose="020B0503020204020204" pitchFamily="34" charset="0"/>
              </a:rPr>
              <a:t> (</a:t>
            </a:r>
            <a:r>
              <a:rPr lang="sk-SK" dirty="0" err="1">
                <a:latin typeface="Corbel" panose="020B0503020204020204" pitchFamily="34" charset="0"/>
              </a:rPr>
              <a:t>nanotesla</a:t>
            </a:r>
            <a:r>
              <a:rPr lang="sk-SK" dirty="0">
                <a:latin typeface="Corbel" panose="020B0503020204020204" pitchFamily="34" charset="0"/>
              </a:rPr>
              <a:t>).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7DA6D57C-C684-63BD-4BC0-BCE77803B0FF}"/>
              </a:ext>
            </a:extLst>
          </p:cNvPr>
          <p:cNvSpPr txBox="1"/>
          <p:nvPr/>
        </p:nvSpPr>
        <p:spPr>
          <a:xfrm>
            <a:off x="90811" y="1832197"/>
            <a:ext cx="99656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dirty="0">
                <a:latin typeface="Corbel" panose="020B0503020204020204" pitchFamily="34" charset="0"/>
              </a:rPr>
              <a:t>ľudské telo nevytvára výrazné magnetické pole ako niektoré zvieratá (napr. sťahovavé vtáky). Vytvára však mimoriadne slabé magnetické polia v dôsledku elektrickej aktivity v mozgu, v srdci a v nervoch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3D68D67-C80A-1AD5-B529-8A28A0651C65}"/>
              </a:ext>
            </a:extLst>
          </p:cNvPr>
          <p:cNvSpPr txBox="1"/>
          <p:nvPr/>
        </p:nvSpPr>
        <p:spPr>
          <a:xfrm>
            <a:off x="90811" y="3092056"/>
            <a:ext cx="97496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Činnosť mozgu</a:t>
            </a:r>
            <a:r>
              <a:rPr lang="sk-SK" dirty="0">
                <a:latin typeface="Corbel" panose="020B0503020204020204" pitchFamily="34" charset="0"/>
              </a:rPr>
              <a:t>: mozog vytvára magnetické pole vďaka elektrickým impulzom neurónov. Toto pole sa meria v </a:t>
            </a:r>
            <a:r>
              <a:rPr lang="sk-SK" dirty="0" err="1">
                <a:latin typeface="Corbel" panose="020B0503020204020204" pitchFamily="34" charset="0"/>
              </a:rPr>
              <a:t>pikoteslách</a:t>
            </a:r>
            <a:r>
              <a:rPr lang="sk-SK" dirty="0">
                <a:latin typeface="Corbel" panose="020B0503020204020204" pitchFamily="34" charset="0"/>
              </a:rPr>
              <a:t> (</a:t>
            </a:r>
            <a:r>
              <a:rPr lang="sk-SK" dirty="0" err="1">
                <a:latin typeface="Corbel" panose="020B0503020204020204" pitchFamily="34" charset="0"/>
              </a:rPr>
              <a:t>pT</a:t>
            </a:r>
            <a:r>
              <a:rPr lang="sk-SK" dirty="0">
                <a:latin typeface="Corbel" panose="020B0503020204020204" pitchFamily="34" charset="0"/>
              </a:rPr>
              <a:t>), čo je jedna </a:t>
            </a:r>
            <a:r>
              <a:rPr lang="sk-SK" dirty="0" err="1">
                <a:latin typeface="Corbel" panose="020B0503020204020204" pitchFamily="34" charset="0"/>
              </a:rPr>
              <a:t>trilióntina</a:t>
            </a:r>
            <a:r>
              <a:rPr lang="sk-SK" dirty="0">
                <a:latin typeface="Corbel" panose="020B0503020204020204" pitchFamily="34" charset="0"/>
              </a:rPr>
              <a:t> </a:t>
            </a:r>
            <a:r>
              <a:rPr lang="sk-SK" dirty="0" err="1">
                <a:latin typeface="Corbel" panose="020B0503020204020204" pitchFamily="34" charset="0"/>
              </a:rPr>
              <a:t>tesla</a:t>
            </a:r>
            <a:r>
              <a:rPr lang="sk-SK" dirty="0">
                <a:latin typeface="Corbel" panose="020B0503020204020204" pitchFamily="34" charset="0"/>
              </a:rPr>
              <a:t>. Magnetické pole generované mozgom je zvyčajne okolo 10 až 100 </a:t>
            </a:r>
            <a:r>
              <a:rPr lang="sk-SK" dirty="0" err="1">
                <a:latin typeface="Corbel" panose="020B0503020204020204" pitchFamily="34" charset="0"/>
              </a:rPr>
              <a:t>pT</a:t>
            </a:r>
            <a:r>
              <a:rPr lang="sk-SK" dirty="0">
                <a:latin typeface="Corbel" panose="020B0503020204020204" pitchFamily="34" charset="0"/>
              </a:rPr>
              <a:t>.</a:t>
            </a:r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590B5004-ED15-AA3F-C112-154F0C05F55B}"/>
              </a:ext>
            </a:extLst>
          </p:cNvPr>
          <p:cNvSpPr txBox="1"/>
          <p:nvPr/>
        </p:nvSpPr>
        <p:spPr>
          <a:xfrm>
            <a:off x="647209" y="6342583"/>
            <a:ext cx="91923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k-SK" b="1" dirty="0">
                <a:solidFill>
                  <a:srgbClr val="00B050"/>
                </a:solidFill>
                <a:latin typeface="Corbel" panose="020B0503020204020204" pitchFamily="34" charset="0"/>
              </a:rPr>
              <a:t>(magnetické pole Zeme má hodnotu približne 25 až 65 (µT)</a:t>
            </a:r>
            <a:endParaRPr lang="sk-SK" b="1" dirty="0">
              <a:solidFill>
                <a:srgbClr val="00B050"/>
              </a:solidFill>
            </a:endParaRPr>
          </a:p>
        </p:txBody>
      </p:sp>
      <p:pic>
        <p:nvPicPr>
          <p:cNvPr id="12" name="Picture 6" descr="Working Memory and Cognitive Load - LD@school">
            <a:extLst>
              <a:ext uri="{FF2B5EF4-FFF2-40B4-BE49-F238E27FC236}">
                <a16:creationId xmlns:a16="http://schemas.microsoft.com/office/drawing/2014/main" id="{4D1FDE7A-FA35-4B63-B705-33487D0E9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92086" y="0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F4BD0264-E8DA-97A5-7DEF-78945E603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628800"/>
            <a:ext cx="7115637" cy="3096344"/>
          </a:xfrm>
          <a:prstGeom prst="rect">
            <a:avLst/>
          </a:prstGeom>
        </p:spPr>
      </p:pic>
      <p:pic>
        <p:nvPicPr>
          <p:cNvPr id="4" name="Picture 4" descr="http://www.ese.wustl.edu/~nehorai/DATAPICT3.gif">
            <a:extLst>
              <a:ext uri="{FF2B5EF4-FFF2-40B4-BE49-F238E27FC236}">
                <a16:creationId xmlns:a16="http://schemas.microsoft.com/office/drawing/2014/main" id="{65A7FAB2-2D66-0302-E599-235FBE60A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979" y="1412776"/>
            <a:ext cx="4448231" cy="3560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76349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>
            <a:extLst>
              <a:ext uri="{FF2B5EF4-FFF2-40B4-BE49-F238E27FC236}">
                <a16:creationId xmlns:a16="http://schemas.microsoft.com/office/drawing/2014/main" id="{BAF80972-B4D9-5838-4A70-5D55540EBD60}"/>
              </a:ext>
            </a:extLst>
          </p:cNvPr>
          <p:cNvSpPr txBox="1"/>
          <p:nvPr/>
        </p:nvSpPr>
        <p:spPr>
          <a:xfrm>
            <a:off x="0" y="289475"/>
            <a:ext cx="12191999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dirty="0">
                <a:latin typeface="Corbel" panose="020B0503020204020204" pitchFamily="34" charset="0"/>
              </a:rPr>
              <a:t>mieru magnetizácie prostredia (materiálu) v dôsledku pôsobiaceho magnetického poľa vyjadruje 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permeabilita</a:t>
            </a:r>
            <a:r>
              <a:rPr lang="sk-SK" dirty="0">
                <a:latin typeface="Corbel" panose="020B0503020204020204" pitchFamily="34" charset="0"/>
              </a:rPr>
              <a:t> (z lat. priepustnosť), značka </a:t>
            </a:r>
            <a:r>
              <a:rPr lang="sk-SK" b="1" dirty="0">
                <a:latin typeface="Corbel" panose="020B0503020204020204" pitchFamily="34" charset="0"/>
              </a:rPr>
              <a:t>µ (H.m</a:t>
            </a:r>
            <a:r>
              <a:rPr lang="sk-SK" b="1" baseline="30000" dirty="0">
                <a:latin typeface="Corbel" panose="020B0503020204020204" pitchFamily="34" charset="0"/>
              </a:rPr>
              <a:t>-1</a:t>
            </a:r>
            <a:r>
              <a:rPr lang="sk-SK" b="1" dirty="0">
                <a:latin typeface="Corbel" panose="020B0503020204020204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b="1" dirty="0">
                <a:latin typeface="Corbel" panose="020B0503020204020204" pitchFamily="34" charset="0"/>
              </a:rPr>
              <a:t>µ</a:t>
            </a:r>
            <a:r>
              <a:rPr lang="sk-SK" b="1" baseline="-25000" dirty="0">
                <a:latin typeface="Corbel" panose="020B0503020204020204" pitchFamily="34" charset="0"/>
              </a:rPr>
              <a:t>r </a:t>
            </a:r>
            <a:r>
              <a:rPr lang="sk-SK" b="1" dirty="0">
                <a:latin typeface="Corbel" panose="020B0503020204020204" pitchFamily="34" charset="0"/>
              </a:rPr>
              <a:t>(</a:t>
            </a:r>
            <a:r>
              <a:rPr lang="sk-SK" b="1" dirty="0" err="1">
                <a:latin typeface="Corbel" panose="020B0503020204020204" pitchFamily="34" charset="0"/>
              </a:rPr>
              <a:t>realtívna</a:t>
            </a:r>
            <a:r>
              <a:rPr lang="sk-SK" b="1" dirty="0">
                <a:latin typeface="Corbel" panose="020B0503020204020204" pitchFamily="34" charset="0"/>
              </a:rPr>
              <a:t> permeabilita) </a:t>
            </a:r>
            <a:r>
              <a:rPr lang="sk-SK" dirty="0">
                <a:latin typeface="Corbel" panose="020B0503020204020204" pitchFamily="34" charset="0"/>
              </a:rPr>
              <a:t>udáva</a:t>
            </a:r>
            <a:r>
              <a:rPr lang="sk-SK" b="1" dirty="0">
                <a:latin typeface="Corbel" panose="020B0503020204020204" pitchFamily="34" charset="0"/>
              </a:rPr>
              <a:t> </a:t>
            </a:r>
            <a:r>
              <a:rPr lang="sk-SK" b="0" i="0" dirty="0">
                <a:solidFill>
                  <a:srgbClr val="202122"/>
                </a:solidFill>
                <a:effectLst/>
                <a:latin typeface="Corbel" panose="020B0503020204020204" pitchFamily="34" charset="0"/>
              </a:rPr>
              <a:t>koľkokrát je dané prostredie z magnetického hľadiska odlišné od vákua</a:t>
            </a:r>
            <a:endParaRPr lang="sk-SK" b="1" dirty="0">
              <a:latin typeface="Corbel" panose="020B05030202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dirty="0">
                <a:latin typeface="Corbel" panose="020B0503020204020204" pitchFamily="34" charset="0"/>
              </a:rPr>
              <a:t>podľa hodnoty </a:t>
            </a:r>
            <a:r>
              <a:rPr lang="sk-SK" b="1" dirty="0">
                <a:latin typeface="Corbel" panose="020B0503020204020204" pitchFamily="34" charset="0"/>
              </a:rPr>
              <a:t>µ</a:t>
            </a:r>
            <a:r>
              <a:rPr lang="sk-SK" b="1" baseline="-25000" dirty="0">
                <a:latin typeface="Corbel" panose="020B0503020204020204" pitchFamily="34" charset="0"/>
              </a:rPr>
              <a:t>r</a:t>
            </a:r>
            <a:r>
              <a:rPr lang="sk-SK" dirty="0">
                <a:latin typeface="Corbel" panose="020B0503020204020204" pitchFamily="34" charset="0"/>
              </a:rPr>
              <a:t>, rozlišujeme látky </a:t>
            </a:r>
            <a:r>
              <a:rPr lang="sk-SK" i="1" dirty="0" err="1">
                <a:latin typeface="Corbel" panose="020B0503020204020204" pitchFamily="34" charset="0"/>
              </a:rPr>
              <a:t>ferromagnetické</a:t>
            </a:r>
            <a:r>
              <a:rPr lang="sk-SK" i="1" dirty="0">
                <a:latin typeface="Corbel" panose="020B0503020204020204" pitchFamily="34" charset="0"/>
              </a:rPr>
              <a:t>, </a:t>
            </a:r>
            <a:r>
              <a:rPr lang="sk-SK" i="1" dirty="0" err="1">
                <a:latin typeface="Corbel" panose="020B0503020204020204" pitchFamily="34" charset="0"/>
              </a:rPr>
              <a:t>diamagnetické</a:t>
            </a:r>
            <a:r>
              <a:rPr lang="sk-SK" i="1" dirty="0">
                <a:latin typeface="Corbel" panose="020B0503020204020204" pitchFamily="34" charset="0"/>
              </a:rPr>
              <a:t> a </a:t>
            </a:r>
            <a:r>
              <a:rPr lang="sk-SK" i="1" dirty="0" err="1">
                <a:latin typeface="Corbel" panose="020B0503020204020204" pitchFamily="34" charset="0"/>
              </a:rPr>
              <a:t>paramagnetické</a:t>
            </a:r>
            <a:endParaRPr lang="sk-SK" i="1" dirty="0">
              <a:latin typeface="Corbel" panose="020B0503020204020204" pitchFamily="34" charset="0"/>
            </a:endParaRPr>
          </a:p>
          <a:p>
            <a:r>
              <a:rPr lang="sk-SK" sz="2000" i="1" dirty="0">
                <a:latin typeface="Corbel" panose="020B0503020204020204" pitchFamily="34" charset="0"/>
              </a:rPr>
              <a:t>         (</a:t>
            </a:r>
            <a:r>
              <a:rPr lang="sk-SK" sz="2000" i="1" dirty="0" err="1">
                <a:latin typeface="Corbel" panose="020B0503020204020204" pitchFamily="34" charset="0"/>
              </a:rPr>
              <a:t>ferromagnetické</a:t>
            </a:r>
            <a:r>
              <a:rPr lang="sk-SK" sz="2000" i="1" dirty="0">
                <a:latin typeface="Corbel" panose="020B0503020204020204" pitchFamily="34" charset="0"/>
              </a:rPr>
              <a:t> látky </a:t>
            </a:r>
            <a:r>
              <a:rPr lang="sk-SK" sz="2000" b="1" dirty="0">
                <a:latin typeface="Corbel" panose="020B0503020204020204" pitchFamily="34" charset="0"/>
              </a:rPr>
              <a:t>µ</a:t>
            </a:r>
            <a:r>
              <a:rPr lang="sk-SK" sz="2000" b="1" baseline="-25000" dirty="0">
                <a:latin typeface="Corbel" panose="020B0503020204020204" pitchFamily="34" charset="0"/>
              </a:rPr>
              <a:t>r</a:t>
            </a:r>
            <a:r>
              <a:rPr lang="en-GB" sz="2000" b="1" dirty="0">
                <a:latin typeface="Corbel" panose="020B0503020204020204" pitchFamily="34" charset="0"/>
              </a:rPr>
              <a:t> </a:t>
            </a:r>
            <a:r>
              <a:rPr lang="sk-SK" sz="2000" b="1" dirty="0">
                <a:latin typeface="Corbel" panose="020B0503020204020204" pitchFamily="34" charset="0"/>
              </a:rPr>
              <a:t>výrazne </a:t>
            </a:r>
            <a:r>
              <a:rPr lang="en-GB" sz="2000" b="1" dirty="0">
                <a:latin typeface="Corbel" panose="020B0503020204020204" pitchFamily="34" charset="0"/>
              </a:rPr>
              <a:t>&gt; 1</a:t>
            </a:r>
            <a:r>
              <a:rPr lang="sk-SK" sz="2000" b="1" dirty="0">
                <a:latin typeface="Corbel" panose="020B0503020204020204" pitchFamily="34" charset="0"/>
              </a:rPr>
              <a:t>, </a:t>
            </a:r>
            <a:r>
              <a:rPr lang="sk-SK" sz="2000" i="1" dirty="0" err="1">
                <a:latin typeface="Corbel" panose="020B0503020204020204" pitchFamily="34" charset="0"/>
              </a:rPr>
              <a:t>diamagnetické</a:t>
            </a:r>
            <a:r>
              <a:rPr lang="sk-SK" sz="2000" i="1" dirty="0">
                <a:latin typeface="Corbel" panose="020B0503020204020204" pitchFamily="34" charset="0"/>
              </a:rPr>
              <a:t> </a:t>
            </a:r>
            <a:r>
              <a:rPr lang="sk-SK" sz="2000" b="1" dirty="0">
                <a:latin typeface="Corbel" panose="020B0503020204020204" pitchFamily="34" charset="0"/>
              </a:rPr>
              <a:t>µ</a:t>
            </a:r>
            <a:r>
              <a:rPr lang="sk-SK" sz="2000" b="1" baseline="-25000" dirty="0">
                <a:latin typeface="Corbel" panose="020B0503020204020204" pitchFamily="34" charset="0"/>
              </a:rPr>
              <a:t>r</a:t>
            </a:r>
            <a:r>
              <a:rPr lang="en-GB" sz="2000" b="1" baseline="-25000" dirty="0">
                <a:latin typeface="Corbel" panose="020B0503020204020204" pitchFamily="34" charset="0"/>
              </a:rPr>
              <a:t> </a:t>
            </a:r>
            <a:r>
              <a:rPr lang="en-GB" sz="2000" b="1" dirty="0">
                <a:latin typeface="Corbel" panose="020B0503020204020204" pitchFamily="34" charset="0"/>
              </a:rPr>
              <a:t>m</a:t>
            </a:r>
            <a:r>
              <a:rPr lang="sk-SK" sz="2000" b="1" dirty="0" err="1">
                <a:latin typeface="Corbel" panose="020B0503020204020204" pitchFamily="34" charset="0"/>
              </a:rPr>
              <a:t>ierne</a:t>
            </a:r>
            <a:r>
              <a:rPr lang="sk-SK" sz="2000" i="1" dirty="0">
                <a:latin typeface="Corbel" panose="020B0503020204020204" pitchFamily="34" charset="0"/>
              </a:rPr>
              <a:t> </a:t>
            </a:r>
            <a:r>
              <a:rPr lang="en-GB" sz="2000" i="1" dirty="0">
                <a:latin typeface="Corbel" panose="020B0503020204020204" pitchFamily="34" charset="0"/>
              </a:rPr>
              <a:t>&lt;</a:t>
            </a:r>
            <a:r>
              <a:rPr lang="sk-SK" sz="2000" i="1" dirty="0">
                <a:latin typeface="Corbel" panose="020B0503020204020204" pitchFamily="34" charset="0"/>
              </a:rPr>
              <a:t> </a:t>
            </a:r>
            <a:r>
              <a:rPr lang="en-GB" sz="2000" b="1" dirty="0">
                <a:latin typeface="Corbel" panose="020B0503020204020204" pitchFamily="34" charset="0"/>
              </a:rPr>
              <a:t>1</a:t>
            </a:r>
            <a:r>
              <a:rPr lang="sk-SK" sz="2000" b="1" dirty="0">
                <a:latin typeface="Corbel" panose="020B0503020204020204" pitchFamily="34" charset="0"/>
              </a:rPr>
              <a:t>,  </a:t>
            </a:r>
            <a:r>
              <a:rPr lang="sk-SK" sz="2000" i="1" dirty="0" err="1">
                <a:latin typeface="Corbel" panose="020B0503020204020204" pitchFamily="34" charset="0"/>
              </a:rPr>
              <a:t>paramagnetické</a:t>
            </a:r>
            <a:r>
              <a:rPr lang="sk-SK" sz="2000" i="1" dirty="0">
                <a:latin typeface="Corbel" panose="020B0503020204020204" pitchFamily="34" charset="0"/>
              </a:rPr>
              <a:t> </a:t>
            </a:r>
            <a:r>
              <a:rPr lang="sk-SK" sz="2000" b="1" dirty="0">
                <a:latin typeface="Corbel" panose="020B0503020204020204" pitchFamily="34" charset="0"/>
              </a:rPr>
              <a:t>µ</a:t>
            </a:r>
            <a:r>
              <a:rPr lang="sk-SK" sz="2000" b="1" baseline="-25000" dirty="0">
                <a:latin typeface="Corbel" panose="020B0503020204020204" pitchFamily="34" charset="0"/>
              </a:rPr>
              <a:t>r</a:t>
            </a:r>
            <a:r>
              <a:rPr lang="en-GB" sz="2000" b="1" baseline="-25000" dirty="0">
                <a:latin typeface="Corbel" panose="020B0503020204020204" pitchFamily="34" charset="0"/>
              </a:rPr>
              <a:t> </a:t>
            </a:r>
            <a:r>
              <a:rPr lang="en-GB" sz="2000" b="1" dirty="0">
                <a:latin typeface="Corbel" panose="020B0503020204020204" pitchFamily="34" charset="0"/>
              </a:rPr>
              <a:t>m</a:t>
            </a:r>
            <a:r>
              <a:rPr lang="sk-SK" sz="2000" b="1" dirty="0" err="1">
                <a:latin typeface="Corbel" panose="020B0503020204020204" pitchFamily="34" charset="0"/>
              </a:rPr>
              <a:t>ierne</a:t>
            </a:r>
            <a:r>
              <a:rPr lang="sk-SK" sz="2000" i="1" dirty="0">
                <a:latin typeface="Corbel" panose="020B0503020204020204" pitchFamily="34" charset="0"/>
              </a:rPr>
              <a:t> </a:t>
            </a:r>
            <a:r>
              <a:rPr lang="en-GB" sz="2000" b="1" dirty="0">
                <a:latin typeface="Corbel" panose="020B0503020204020204" pitchFamily="34" charset="0"/>
              </a:rPr>
              <a:t>&gt; 1</a:t>
            </a:r>
            <a:r>
              <a:rPr lang="sk-SK" sz="2000" b="1" dirty="0">
                <a:latin typeface="Corbel" panose="020B0503020204020204" pitchFamily="34" charset="0"/>
              </a:rPr>
              <a:t>)</a:t>
            </a:r>
          </a:p>
          <a:p>
            <a:endParaRPr lang="sk-SK" sz="2000" b="1" i="1" dirty="0">
              <a:latin typeface="Corbel" panose="020B0503020204020204" pitchFamily="34" charset="0"/>
            </a:endParaRPr>
          </a:p>
          <a:p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Základné mechanizmy:</a:t>
            </a:r>
          </a:p>
          <a:p>
            <a:endParaRPr lang="sk-SK" sz="14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b="1" dirty="0" err="1">
                <a:solidFill>
                  <a:srgbClr val="0000FF"/>
                </a:solidFill>
                <a:latin typeface="Corbel" panose="020B0503020204020204" pitchFamily="34" charset="0"/>
              </a:rPr>
              <a:t>magnetoelektrické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 účinky: </a:t>
            </a:r>
            <a:r>
              <a:rPr lang="sk-SK" dirty="0">
                <a:latin typeface="Corbel" panose="020B0503020204020204" pitchFamily="34" charset="0"/>
              </a:rPr>
              <a:t>človek je zložený z </a:t>
            </a:r>
            <a:r>
              <a:rPr lang="sk-SK" dirty="0" err="1">
                <a:latin typeface="Corbel" panose="020B0503020204020204" pitchFamily="34" charset="0"/>
              </a:rPr>
              <a:t>diamagnetických</a:t>
            </a:r>
            <a:r>
              <a:rPr lang="sk-SK" dirty="0">
                <a:latin typeface="Corbel" panose="020B0503020204020204" pitchFamily="34" charset="0"/>
              </a:rPr>
              <a:t> a </a:t>
            </a:r>
            <a:r>
              <a:rPr lang="sk-SK" dirty="0" err="1">
                <a:latin typeface="Corbel" panose="020B0503020204020204" pitchFamily="34" charset="0"/>
              </a:rPr>
              <a:t>paramagnetických</a:t>
            </a:r>
            <a:r>
              <a:rPr lang="sk-SK" dirty="0">
                <a:latin typeface="Corbel" panose="020B0503020204020204" pitchFamily="34" charset="0"/>
              </a:rPr>
              <a:t> látok, účinkom magnetickej indukcie vzniká v el. vodivom prostredí el. napätie, ktorého dôsledkom je vznik slabých el. prúdov. Indukované napätie môže ovplyvňovať biochemické deje.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sk-SK" dirty="0">
              <a:latin typeface="Corbel" panose="020B05030202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sk-SK" b="1" dirty="0" err="1">
                <a:solidFill>
                  <a:srgbClr val="0000FF"/>
                </a:solidFill>
                <a:latin typeface="Corbel" panose="020B0503020204020204" pitchFamily="34" charset="0"/>
              </a:rPr>
              <a:t>magnetomechanické</a:t>
            </a:r>
            <a:r>
              <a:rPr lang="sk-SK" b="1" dirty="0">
                <a:solidFill>
                  <a:srgbClr val="0000FF"/>
                </a:solidFill>
                <a:latin typeface="Corbel" panose="020B0503020204020204" pitchFamily="34" charset="0"/>
              </a:rPr>
              <a:t> účinky: </a:t>
            </a:r>
            <a:r>
              <a:rPr lang="sk-SK" dirty="0">
                <a:latin typeface="Corbel" panose="020B0503020204020204" pitchFamily="34" charset="0"/>
              </a:rPr>
              <a:t>vyvoláva magnetické pole s vysokou intenzitou. V silnom homogénnom poli dochádza k orientácii </a:t>
            </a:r>
            <a:r>
              <a:rPr lang="sk-SK" dirty="0" err="1">
                <a:latin typeface="Corbel" panose="020B0503020204020204" pitchFamily="34" charset="0"/>
              </a:rPr>
              <a:t>dia</a:t>
            </a:r>
            <a:r>
              <a:rPr lang="sk-SK" dirty="0">
                <a:latin typeface="Corbel" panose="020B0503020204020204" pitchFamily="34" charset="0"/>
              </a:rPr>
              <a:t>- a </a:t>
            </a:r>
            <a:r>
              <a:rPr lang="sk-SK" dirty="0" err="1">
                <a:latin typeface="Corbel" panose="020B0503020204020204" pitchFamily="34" charset="0"/>
              </a:rPr>
              <a:t>paramagnetických</a:t>
            </a:r>
            <a:r>
              <a:rPr lang="sk-SK" dirty="0">
                <a:latin typeface="Corbel" panose="020B0503020204020204" pitchFamily="34" charset="0"/>
              </a:rPr>
              <a:t> látok v tkanive,                         v nehomogénnom poli s vysokým gradientom dochádza k </a:t>
            </a:r>
            <a:r>
              <a:rPr lang="sk-SK" dirty="0" err="1">
                <a:latin typeface="Corbel" panose="020B0503020204020204" pitchFamily="34" charset="0"/>
              </a:rPr>
              <a:t>translačnému</a:t>
            </a:r>
            <a:r>
              <a:rPr lang="sk-SK" dirty="0">
                <a:latin typeface="Corbel" panose="020B0503020204020204" pitchFamily="34" charset="0"/>
              </a:rPr>
              <a:t> pohybu hlavne feromagnetických látok (u živých organizmov je tento účinok zanedbateľný, nakoľko obsahujú minimálne množstvo týchto látok).</a:t>
            </a:r>
          </a:p>
          <a:p>
            <a:endParaRPr lang="sk-SK" sz="2000" i="1" dirty="0">
              <a:latin typeface="Corbel" panose="020B0503020204020204" pitchFamily="34" charset="0"/>
            </a:endParaRPr>
          </a:p>
        </p:txBody>
      </p:sp>
      <p:pic>
        <p:nvPicPr>
          <p:cNvPr id="3" name="Picture 6" descr="Working Memory and Cognitive Load - LD@school">
            <a:extLst>
              <a:ext uri="{FF2B5EF4-FFF2-40B4-BE49-F238E27FC236}">
                <a16:creationId xmlns:a16="http://schemas.microsoft.com/office/drawing/2014/main" id="{22BF4CAE-7E53-43D6-87A2-8363D837F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0992544" y="2420888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5800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CC45D37-5143-44FE-A1F8-99B1CCE8802D}"/>
              </a:ext>
            </a:extLst>
          </p:cNvPr>
          <p:cNvSpPr txBox="1">
            <a:spLocks noChangeArrowheads="1"/>
          </p:cNvSpPr>
          <p:nvPr/>
        </p:nvSpPr>
        <p:spPr>
          <a:xfrm>
            <a:off x="24682" y="44474"/>
            <a:ext cx="12191998" cy="374456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Biologické účinky magnetických polí: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sk-SK" altLang="sk-SK" sz="2400" kern="0" dirty="0">
              <a:solidFill>
                <a:schemeClr val="accent2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361950" algn="l"/>
              </a:tabLst>
              <a:defRPr/>
            </a:pP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statické polia 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– </a:t>
            </a:r>
            <a:r>
              <a:rPr lang="sk-SK" altLang="sk-SK" sz="2400" b="1" kern="0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tlmia metabolické procesy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, znižujú dráždivosť nervového systému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361950" algn="l"/>
              </a:tabLst>
              <a:defRPr/>
            </a:pP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premenné polia</a:t>
            </a:r>
            <a:r>
              <a:rPr lang="sk-SK" altLang="sk-SK" sz="2000" b="1" kern="0" dirty="0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000" kern="0" dirty="0">
                <a:latin typeface="Corbel" panose="020B0503020204020204" pitchFamily="34" charset="0"/>
                <a:cs typeface="Arial" panose="020B0604020202020204" pitchFamily="34" charset="0"/>
              </a:rPr>
              <a:t>– </a:t>
            </a:r>
            <a:r>
              <a:rPr lang="sk-SK" altLang="sk-SK" sz="2400" b="1" kern="0" dirty="0">
                <a:solidFill>
                  <a:srgbClr val="00B05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stimulujú metabolické procesy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, zvyšujú dráždivosť nervového systému</a:t>
            </a:r>
            <a:endParaRPr lang="sk-SK" altLang="sk-SK" sz="2000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sk-SK" altLang="sk-SK" sz="1400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r>
              <a:rPr lang="sk-SK" altLang="sk-SK" sz="2400" b="1" kern="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Magnetické polia vysokej intenzity</a:t>
            </a:r>
            <a:r>
              <a:rPr lang="sk-SK" altLang="sk-SK" sz="2400" kern="0" dirty="0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- zmeny reakčného času, spomalenie sedimentácie erytrocytov, zníženie odporu kože, poruchy inervácie srdcovo-cievneho systému – dočasné zmeny </a:t>
            </a:r>
            <a:r>
              <a:rPr lang="sk-SK" altLang="sk-SK" sz="2400" i="1" kern="0" dirty="0">
                <a:latin typeface="Corbel" panose="020B0503020204020204" pitchFamily="34" charset="0"/>
                <a:cs typeface="Arial" panose="020B0604020202020204" pitchFamily="34" charset="0"/>
              </a:rPr>
              <a:t>(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využitie:</a:t>
            </a:r>
            <a:r>
              <a:rPr lang="sk-SK" altLang="sk-SK" sz="2400" i="1" kern="0" dirty="0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i="1" kern="0" dirty="0">
                <a:latin typeface="Corbel" panose="020B0503020204020204" pitchFamily="34" charset="0"/>
                <a:cs typeface="Arial" panose="020B0604020202020204" pitchFamily="34" charset="0"/>
              </a:rPr>
              <a:t>MRI,</a:t>
            </a:r>
            <a:r>
              <a:rPr lang="sk-SK" altLang="sk-SK" sz="2400" i="1" kern="0" dirty="0">
                <a:solidFill>
                  <a:srgbClr val="7030A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i="1" kern="0" dirty="0">
                <a:latin typeface="Corbel" panose="020B0503020204020204" pitchFamily="34" charset="0"/>
                <a:cs typeface="Arial" panose="020B0604020202020204" pitchFamily="34" charset="0"/>
              </a:rPr>
              <a:t>liečba zápalov periférnych nervov, urýchlenie hojenia rán po úrazoch a operáciách (rehabilitácie), premena magnetickej energie na tepelnú – diatermia)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Magnetické pole s nízkou intenzitou: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zvýšenie dráždivosti CNS, zníženie prietoku krvi</a:t>
            </a:r>
            <a:endParaRPr lang="sk-SK" altLang="sk-SK" sz="20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endParaRPr lang="sk-SK" altLang="sk-SK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br>
              <a:rPr lang="sk-SK" altLang="sk-SK" sz="2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altLang="sk-SK" sz="20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sk-SK" altLang="sk-SK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sk-SK" altLang="sk-SK" sz="2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400" i="1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ü"/>
              <a:defRPr/>
            </a:pPr>
            <a:endParaRPr lang="sk-SK" altLang="sk-SK" sz="2400" i="1" kern="0" dirty="0"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284EE34F-7D5E-BACA-585F-6556A4187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56" y="3604745"/>
            <a:ext cx="5544616" cy="3237900"/>
          </a:xfrm>
          <a:prstGeom prst="rect">
            <a:avLst/>
          </a:prstGeom>
        </p:spPr>
      </p:pic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B3191DB8-458D-412A-817B-5DE0BBE2E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16766" y="0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AFB0DC5-4345-473B-850D-317D200F3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A7C6EC3-EA38-409A-80A8-8843B1285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AF7DA13E-C887-433A-B563-983F39BEE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959" y="0"/>
            <a:ext cx="13070941" cy="6858000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EF1E0B58-B6AF-48F4-B27A-AD33125767AE}"/>
              </a:ext>
            </a:extLst>
          </p:cNvPr>
          <p:cNvSpPr txBox="1">
            <a:spLocks/>
          </p:cNvSpPr>
          <p:nvPr/>
        </p:nvSpPr>
        <p:spPr>
          <a:xfrm>
            <a:off x="-508959" y="81935"/>
            <a:ext cx="1307094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E03643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sk-SK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Účinky jadrových výbuchov</a:t>
            </a:r>
          </a:p>
        </p:txBody>
      </p:sp>
    </p:spTree>
    <p:extLst>
      <p:ext uri="{BB962C8B-B14F-4D97-AF65-F5344CB8AC3E}">
        <p14:creationId xmlns:p14="http://schemas.microsoft.com/office/powerpoint/2010/main" val="25967309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4E1899-61C1-4B87-91D5-64ED486AB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648072"/>
          </a:xfrm>
        </p:spPr>
        <p:txBody>
          <a:bodyPr/>
          <a:lstStyle/>
          <a:p>
            <a:r>
              <a:rPr 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Biologické účinky jadrových výbuchov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FA2FB3B-A1C2-4349-98AC-85A6FD250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92696"/>
            <a:ext cx="12191999" cy="5472608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dosah ničivých účinkov jadrových výbuchov závisí od druhu a konštrukcie jadrovej zbrane alebo zariadenia, charakteru terénu a osídlenia a meteorologických vplyvov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 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radiácia, svetelný účinok, tlaková vlna, tepelný účinok</a:t>
            </a:r>
            <a:endParaRPr lang="sk-SK" sz="24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sk-SK" sz="24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</a:rPr>
              <a:t>Pôsobenie v tomto poradí:</a:t>
            </a:r>
          </a:p>
          <a:p>
            <a:pPr marL="0" indent="0">
              <a:spcBef>
                <a:spcPts val="0"/>
              </a:spcBef>
              <a:buNone/>
            </a:pPr>
            <a:endParaRPr lang="sk-SK" sz="2400" b="1" dirty="0">
              <a:solidFill>
                <a:srgbClr val="0000FF"/>
              </a:solidFill>
              <a:latin typeface="Corbel" panose="020B05030202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solidFill>
                  <a:srgbClr val="FF3300"/>
                </a:solidFill>
                <a:latin typeface="Corbel" panose="020B0503020204020204" pitchFamily="34" charset="0"/>
              </a:rPr>
              <a:t>Ionizujúce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okamžité n a γ (</a:t>
            </a:r>
            <a:r>
              <a:rPr lang="sk-SK" sz="2400" dirty="0" err="1">
                <a:latin typeface="Corbel" panose="020B0503020204020204" pitchFamily="34" charset="0"/>
              </a:rPr>
              <a:t>ns</a:t>
            </a:r>
            <a:r>
              <a:rPr lang="sk-SK" sz="2400" dirty="0">
                <a:latin typeface="Corbel" panose="020B0503020204020204" pitchFamily="34" charset="0"/>
              </a:rPr>
              <a:t> až 10 ms) – vyvolávajúce ionizáciu okolitého prostredia, RTG žiarenie tvorí až 75</a:t>
            </a:r>
            <a:r>
              <a:rPr lang="en-GB" sz="2400" dirty="0">
                <a:latin typeface="Corbel" panose="020B0503020204020204" pitchFamily="34" charset="0"/>
              </a:rPr>
              <a:t>% </a:t>
            </a:r>
            <a:r>
              <a:rPr lang="en-GB" sz="2400" dirty="0" err="1">
                <a:latin typeface="Corbel" panose="020B0503020204020204" pitchFamily="34" charset="0"/>
              </a:rPr>
              <a:t>en</a:t>
            </a:r>
            <a:r>
              <a:rPr lang="sk-SK" sz="2400" dirty="0">
                <a:latin typeface="Corbel" panose="020B0503020204020204" pitchFamily="34" charset="0"/>
              </a:rPr>
              <a:t>e</a:t>
            </a:r>
            <a:r>
              <a:rPr lang="en-GB" sz="2400" dirty="0" err="1">
                <a:latin typeface="Corbel" panose="020B0503020204020204" pitchFamily="34" charset="0"/>
              </a:rPr>
              <a:t>rgie</a:t>
            </a:r>
            <a:r>
              <a:rPr lang="sk-SK" sz="2400" dirty="0">
                <a:latin typeface="Corbel" panose="020B0503020204020204" pitchFamily="34" charset="0"/>
              </a:rPr>
              <a:t> uvoľnenej výbuchom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sk-SK" sz="2400" dirty="0">
              <a:latin typeface="Corbel" panose="020B05030202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Neionizujúce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EMI a UV (µs)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tlakové a zvukové vlny (s až min.)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400" dirty="0">
                <a:latin typeface="Corbel" panose="020B0503020204020204" pitchFamily="34" charset="0"/>
              </a:rPr>
              <a:t>tepelné ožiarenie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sk-SK" sz="1400" dirty="0">
              <a:latin typeface="Corbel" panose="020B0503020204020204" pitchFamily="34" charset="0"/>
            </a:endParaRPr>
          </a:p>
          <a:p>
            <a:pPr marL="0" indent="0" algn="ctr">
              <a:buNone/>
            </a:pPr>
            <a:r>
              <a:rPr lang="sk-SK" sz="2200" b="1" dirty="0">
                <a:solidFill>
                  <a:srgbClr val="FF0000"/>
                </a:solidFill>
                <a:highlight>
                  <a:srgbClr val="FFFF00"/>
                </a:highlight>
                <a:latin typeface="Corbel" panose="020B0503020204020204" pitchFamily="34" charset="0"/>
              </a:rPr>
              <a:t>Po jadrovom výbuchu dochádza k poškodeniu osôb buď ionizujúcim alebo neionizujúcim žiarením alebo kombináciou oboch žiarení</a:t>
            </a:r>
          </a:p>
          <a:p>
            <a:endParaRPr lang="sk-SK" sz="1800" dirty="0">
              <a:latin typeface="Corbel" panose="020B0503020204020204" pitchFamily="34" charset="0"/>
            </a:endParaRPr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407BB0B8-ADDB-470E-93FB-822EC76AC8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064552" y="1700808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4638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727103-4844-460B-ABA4-70712069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416"/>
            <a:ext cx="12192000" cy="611296"/>
          </a:xfrm>
        </p:spPr>
        <p:txBody>
          <a:bodyPr/>
          <a:lstStyle/>
          <a:p>
            <a:r>
              <a:rPr 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Ionizujúce - choroba z ožiarenia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AA8A476-59BC-449D-838F-7A8831BCC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47" y="836712"/>
            <a:ext cx="11842383" cy="2714739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ionizujúce žiarenie vyvoláva rôzne typy radiačného poškodenia v závislosti na dávke a rozsahu ožiarenia organizmu (lokálne </a:t>
            </a:r>
            <a:r>
              <a:rPr lang="sk-SK" sz="2400" i="1" dirty="0" err="1">
                <a:latin typeface="Corbel" panose="020B0503020204020204" pitchFamily="34" charset="0"/>
              </a:rPr>
              <a:t>vs</a:t>
            </a:r>
            <a:r>
              <a:rPr lang="sk-SK" sz="2400" dirty="0">
                <a:latin typeface="Corbel" panose="020B0503020204020204" pitchFamily="34" charset="0"/>
              </a:rPr>
              <a:t> celotelovo)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v prípade lokálneho ožiarenia sa môže vytvoriť napr. lokálny zápal kože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v prípade celotelového ožiarenia sa môže vytvoriť </a:t>
            </a: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akútna choroba z ožiarenia</a:t>
            </a:r>
          </a:p>
          <a:p>
            <a:pPr marL="0" indent="0">
              <a:spcBef>
                <a:spcPts val="0"/>
              </a:spcBef>
              <a:buNone/>
            </a:pPr>
            <a:endParaRPr lang="sk-SK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FF0000"/>
                </a:solidFill>
                <a:latin typeface="Corbel" panose="020B0503020204020204" pitchFamily="34" charset="0"/>
              </a:rPr>
              <a:t>Pri zasiahnutí jadrovým výbuchom ide o kombinované poškodenie (tlaková vlna, teplo, UV), dochádza k združenému radiačnému poškodeniu, pričom platí pravidlo vzájomného priťaženia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1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b="1" dirty="0">
                <a:solidFill>
                  <a:srgbClr val="FF0000"/>
                </a:solidFill>
                <a:highlight>
                  <a:srgbClr val="FFFF00"/>
                </a:highlight>
                <a:latin typeface="Corbel" panose="020B0503020204020204" pitchFamily="34" charset="0"/>
              </a:rPr>
              <a:t>Fázy po zasiahnutí ionizujúcim žiarením:</a:t>
            </a:r>
          </a:p>
          <a:p>
            <a:pPr marL="0" indent="0">
              <a:spcBef>
                <a:spcPts val="0"/>
              </a:spcBef>
              <a:buNone/>
            </a:pPr>
            <a:endParaRPr lang="sk-SK" sz="1400" b="1" dirty="0">
              <a:solidFill>
                <a:srgbClr val="FF0000"/>
              </a:solidFill>
              <a:highlight>
                <a:srgbClr val="FFFF00"/>
              </a:highlight>
              <a:latin typeface="Corbel" panose="020B0503020204020204" pitchFamily="34" charset="0"/>
            </a:endParaRP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sk-SK" sz="2800" dirty="0">
                <a:latin typeface="Corbel" panose="020B0503020204020204" pitchFamily="34" charset="0"/>
              </a:rPr>
              <a:t>obdobie začiatočných príznakov – nevoľnosť, zvracanie, hnačky, bolesti hlavy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sk-SK" sz="2800" dirty="0">
                <a:latin typeface="Corbel" panose="020B0503020204020204" pitchFamily="34" charset="0"/>
              </a:rPr>
              <a:t>latentná fáza (obdobie bez klinických príznakov) – postihnutý sa cíti lepšie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sk-SK" sz="2800" dirty="0">
                <a:latin typeface="Corbel" panose="020B0503020204020204" pitchFamily="34" charset="0"/>
              </a:rPr>
              <a:t>obdobie plného rozvoja choroby – v závislosti od dávky môže nastať smrť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sk-SK" sz="2800" dirty="0">
                <a:latin typeface="Corbel" panose="020B0503020204020204" pitchFamily="34" charset="0"/>
              </a:rPr>
              <a:t>obdobie rekonvalescencie</a:t>
            </a:r>
          </a:p>
          <a:p>
            <a:pPr>
              <a:spcBef>
                <a:spcPts val="0"/>
              </a:spcBef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59138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Skupina 5">
            <a:extLst>
              <a:ext uri="{FF2B5EF4-FFF2-40B4-BE49-F238E27FC236}">
                <a16:creationId xmlns:a16="http://schemas.microsoft.com/office/drawing/2014/main" id="{35AE36F0-423A-0D3E-00AA-68F738FA467E}"/>
              </a:ext>
            </a:extLst>
          </p:cNvPr>
          <p:cNvGrpSpPr/>
          <p:nvPr/>
        </p:nvGrpSpPr>
        <p:grpSpPr>
          <a:xfrm>
            <a:off x="119375" y="1340768"/>
            <a:ext cx="12072625" cy="3365869"/>
            <a:chOff x="119375" y="2511403"/>
            <a:chExt cx="12072625" cy="3365869"/>
          </a:xfrm>
        </p:grpSpPr>
        <p:pic>
          <p:nvPicPr>
            <p:cNvPr id="7" name="Obrázok 6" descr="SÃºvisiaci obrÃ¡zok">
              <a:extLst>
                <a:ext uri="{FF2B5EF4-FFF2-40B4-BE49-F238E27FC236}">
                  <a16:creationId xmlns:a16="http://schemas.microsoft.com/office/drawing/2014/main" id="{62F88F2A-246E-A3FE-5974-1AB079133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55" r="11179" b="15492"/>
            <a:stretch>
              <a:fillRect/>
            </a:stretch>
          </p:blipFill>
          <p:spPr bwMode="auto">
            <a:xfrm>
              <a:off x="9624392" y="2511403"/>
              <a:ext cx="1816696" cy="2247459"/>
            </a:xfrm>
            <a:prstGeom prst="rect">
              <a:avLst/>
            </a:prstGeom>
            <a:noFill/>
          </p:spPr>
        </p:pic>
        <p:grpSp>
          <p:nvGrpSpPr>
            <p:cNvPr id="8" name="Skupina 7">
              <a:extLst>
                <a:ext uri="{FF2B5EF4-FFF2-40B4-BE49-F238E27FC236}">
                  <a16:creationId xmlns:a16="http://schemas.microsoft.com/office/drawing/2014/main" id="{EFDE64E4-9416-145E-39AB-AD8A0F07C558}"/>
                </a:ext>
              </a:extLst>
            </p:cNvPr>
            <p:cNvGrpSpPr/>
            <p:nvPr/>
          </p:nvGrpSpPr>
          <p:grpSpPr>
            <a:xfrm>
              <a:off x="119375" y="3342619"/>
              <a:ext cx="12072625" cy="2534653"/>
              <a:chOff x="119375" y="3342619"/>
              <a:chExt cx="12072625" cy="2534653"/>
            </a:xfrm>
          </p:grpSpPr>
          <p:pic>
            <p:nvPicPr>
              <p:cNvPr id="9" name="Obrázok 8" descr="SÃºvisiaci obrÃ¡zok">
                <a:extLst>
                  <a:ext uri="{FF2B5EF4-FFF2-40B4-BE49-F238E27FC236}">
                    <a16:creationId xmlns:a16="http://schemas.microsoft.com/office/drawing/2014/main" id="{00280473-25F6-0908-36D5-76FEBFBDD9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24192" y="3357204"/>
                <a:ext cx="1969202" cy="1257642"/>
              </a:xfrm>
              <a:prstGeom prst="rect">
                <a:avLst/>
              </a:prstGeom>
              <a:noFill/>
            </p:spPr>
          </p:pic>
          <p:pic>
            <p:nvPicPr>
              <p:cNvPr id="10" name="Obrázok 9" descr="SÃºvisiaci obrÃ¡zok">
                <a:extLst>
                  <a:ext uri="{FF2B5EF4-FFF2-40B4-BE49-F238E27FC236}">
                    <a16:creationId xmlns:a16="http://schemas.microsoft.com/office/drawing/2014/main" id="{50EA915C-D082-1135-936C-A1569EF7AB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2" t="9470" r="10255" b="18015"/>
              <a:stretch>
                <a:fillRect/>
              </a:stretch>
            </p:blipFill>
            <p:spPr bwMode="auto">
              <a:xfrm>
                <a:off x="5949902" y="3355861"/>
                <a:ext cx="1863390" cy="1330993"/>
              </a:xfrm>
              <a:prstGeom prst="rect">
                <a:avLst/>
              </a:prstGeom>
              <a:noFill/>
            </p:spPr>
          </p:pic>
          <p:pic>
            <p:nvPicPr>
              <p:cNvPr id="11" name="Obrázok 10" descr="SÃºvisiaci obrÃ¡zok">
                <a:extLst>
                  <a:ext uri="{FF2B5EF4-FFF2-40B4-BE49-F238E27FC236}">
                    <a16:creationId xmlns:a16="http://schemas.microsoft.com/office/drawing/2014/main" id="{0C4E7AB7-3F9A-865F-A76A-F6C60E810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18058" y="3342619"/>
                <a:ext cx="1632267" cy="1632267"/>
              </a:xfrm>
              <a:prstGeom prst="rect">
                <a:avLst/>
              </a:prstGeom>
              <a:noFill/>
            </p:spPr>
          </p:pic>
          <p:pic>
            <p:nvPicPr>
              <p:cNvPr id="12" name="Obrázok 11" descr="SÃºvisiaci obrÃ¡zok">
                <a:extLst>
                  <a:ext uri="{FF2B5EF4-FFF2-40B4-BE49-F238E27FC236}">
                    <a16:creationId xmlns:a16="http://schemas.microsoft.com/office/drawing/2014/main" id="{CE2CF6B5-FC08-3D04-7EEE-F2424C1228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7452" y="3801956"/>
                <a:ext cx="1873902" cy="884898"/>
              </a:xfrm>
              <a:prstGeom prst="rect">
                <a:avLst/>
              </a:prstGeom>
              <a:noFill/>
            </p:spPr>
          </p:pic>
          <p:pic>
            <p:nvPicPr>
              <p:cNvPr id="13" name="Obrázok 12" descr="SÃºvisiaci obrÃ¡zok">
                <a:extLst>
                  <a:ext uri="{FF2B5EF4-FFF2-40B4-BE49-F238E27FC236}">
                    <a16:creationId xmlns:a16="http://schemas.microsoft.com/office/drawing/2014/main" id="{AABC73A2-C9E7-F69B-07E9-54AD6DE3C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242" y="3344781"/>
                <a:ext cx="1570835" cy="1342073"/>
              </a:xfrm>
              <a:prstGeom prst="rect">
                <a:avLst/>
              </a:prstGeom>
              <a:noFill/>
            </p:spPr>
          </p:pic>
          <p:sp>
            <p:nvSpPr>
              <p:cNvPr id="14" name="Šípka doprava 23">
                <a:extLst>
                  <a:ext uri="{FF2B5EF4-FFF2-40B4-BE49-F238E27FC236}">
                    <a16:creationId xmlns:a16="http://schemas.microsoft.com/office/drawing/2014/main" id="{F52E19D3-B0E9-B3E5-BA19-237CAC274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9375" y="4433386"/>
                <a:ext cx="12072625" cy="1443886"/>
              </a:xfrm>
              <a:prstGeom prst="rightArrow">
                <a:avLst>
                  <a:gd name="adj1" fmla="val 50000"/>
                  <a:gd name="adj2" fmla="val 45358"/>
                </a:avLst>
              </a:prstGeom>
              <a:gradFill rotWithShape="0">
                <a:gsLst>
                  <a:gs pos="0">
                    <a:srgbClr val="FFFFFF"/>
                  </a:gs>
                  <a:gs pos="95000">
                    <a:srgbClr val="FFFF00"/>
                  </a:gs>
                  <a:gs pos="100000">
                    <a:srgbClr val="FFFF00"/>
                  </a:gs>
                </a:gsLst>
                <a:lin ang="3000000"/>
              </a:gradFill>
              <a:ln w="25400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ctr" anchorCtr="0" upright="1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sk-SK" sz="2800" b="1" dirty="0">
                    <a:solidFill>
                      <a:srgbClr val="000000"/>
                    </a:solidFill>
                    <a:latin typeface="Corbel" panose="020B0503020204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sk-SK" sz="2800" b="1" dirty="0">
                    <a:solidFill>
                      <a:srgbClr val="000000"/>
                    </a:solidFill>
                    <a:effectLst/>
                    <a:latin typeface="Corbel" panose="020B0503020204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ajmenej senzitívne                                                                            </a:t>
                </a:r>
                <a:r>
                  <a:rPr lang="sk-SK" sz="2800" b="1" dirty="0">
                    <a:solidFill>
                      <a:srgbClr val="000000"/>
                    </a:solidFill>
                    <a:latin typeface="Corbel" panose="020B0503020204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</a:t>
                </a:r>
                <a:r>
                  <a:rPr lang="sk-SK" sz="2800" b="1" dirty="0">
                    <a:solidFill>
                      <a:srgbClr val="000000"/>
                    </a:solidFill>
                    <a:effectLst/>
                    <a:latin typeface="Corbel" panose="020B0503020204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ajviac senzitívne</a:t>
                </a:r>
                <a:endParaRPr lang="sk-SK" sz="2800" dirty="0">
                  <a:effectLst/>
                  <a:latin typeface="Corbel" panose="020B050302020402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15" name="Picture 6" descr="Working Memory and Cognitive Load - LD@school">
            <a:extLst>
              <a:ext uri="{FF2B5EF4-FFF2-40B4-BE49-F238E27FC236}">
                <a16:creationId xmlns:a16="http://schemas.microsoft.com/office/drawing/2014/main" id="{E330AEC1-EA0D-4877-A881-DB5F4EAB9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5353981" y="287014"/>
            <a:ext cx="1603412" cy="1330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9241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D34FA2D8-9744-E9D9-B04D-83F4789AC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1052736"/>
          </a:xfrm>
        </p:spPr>
        <p:txBody>
          <a:bodyPr/>
          <a:lstStyle/>
          <a:p>
            <a:r>
              <a:rPr 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Neionizujúce – elektromagnetický impulz (EMI) </a:t>
            </a:r>
            <a:br>
              <a:rPr 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sz="32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sk-SK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k-SK" sz="3200" b="1" dirty="0">
                <a:solidFill>
                  <a:srgbClr val="CC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ultrafialové žiarenie (UV) </a:t>
            </a:r>
          </a:p>
        </p:txBody>
      </p:sp>
      <p:sp>
        <p:nvSpPr>
          <p:cNvPr id="5" name="Zástupný objekt pre obsah 2">
            <a:extLst>
              <a:ext uri="{FF2B5EF4-FFF2-40B4-BE49-F238E27FC236}">
                <a16:creationId xmlns:a16="http://schemas.microsoft.com/office/drawing/2014/main" id="{B8BA1A8A-9FB4-3602-00BA-D2C428C85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47" y="1218317"/>
            <a:ext cx="12102853" cy="2714739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k-SK" sz="2800" b="1" dirty="0">
                <a:solidFill>
                  <a:srgbClr val="0000FF"/>
                </a:solidFill>
                <a:latin typeface="Corbel" panose="020B0503020204020204" pitchFamily="34" charset="0"/>
              </a:rPr>
              <a:t>EMI: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400" dirty="0">
                <a:latin typeface="Corbel" panose="020B0503020204020204" pitchFamily="34" charset="0"/>
              </a:rPr>
              <a:t>c</a:t>
            </a:r>
            <a:r>
              <a:rPr lang="sk-SK" sz="2400" dirty="0" err="1">
                <a:latin typeface="Corbel" panose="020B0503020204020204" pitchFamily="34" charset="0"/>
              </a:rPr>
              <a:t>ca</a:t>
            </a:r>
            <a:r>
              <a:rPr lang="sk-SK" sz="2400" dirty="0">
                <a:latin typeface="Corbel" panose="020B0503020204020204" pitchFamily="34" charset="0"/>
              </a:rPr>
              <a:t> 1 </a:t>
            </a:r>
            <a:r>
              <a:rPr lang="en-GB" sz="2400" dirty="0">
                <a:latin typeface="Corbel" panose="020B0503020204020204" pitchFamily="34" charset="0"/>
              </a:rPr>
              <a:t>% </a:t>
            </a:r>
            <a:r>
              <a:rPr lang="en-GB" sz="2400" dirty="0" err="1">
                <a:latin typeface="Corbel" panose="020B0503020204020204" pitchFamily="34" charset="0"/>
              </a:rPr>
              <a:t>energie</a:t>
            </a:r>
            <a:r>
              <a:rPr lang="en-GB" sz="2400" dirty="0">
                <a:latin typeface="Corbel" panose="020B0503020204020204" pitchFamily="34" charset="0"/>
              </a:rPr>
              <a:t> v</a:t>
            </a:r>
            <a:r>
              <a:rPr lang="sk-SK" sz="2400" dirty="0">
                <a:latin typeface="Corbel" panose="020B0503020204020204" pitchFamily="34" charset="0"/>
              </a:rPr>
              <a:t>ý</a:t>
            </a:r>
            <a:r>
              <a:rPr lang="en-GB" sz="2400" dirty="0" err="1">
                <a:latin typeface="Corbel" panose="020B0503020204020204" pitchFamily="34" charset="0"/>
              </a:rPr>
              <a:t>buchu</a:t>
            </a:r>
            <a:r>
              <a:rPr lang="en-GB" sz="2400" dirty="0">
                <a:latin typeface="Corbel" panose="020B0503020204020204" pitchFamily="34" charset="0"/>
              </a:rPr>
              <a:t> </a:t>
            </a:r>
            <a:r>
              <a:rPr lang="en-GB" sz="2400" dirty="0" err="1">
                <a:latin typeface="Corbel" panose="020B0503020204020204" pitchFamily="34" charset="0"/>
              </a:rPr>
              <a:t>predstavuje</a:t>
            </a:r>
            <a:r>
              <a:rPr lang="en-GB" sz="2400" dirty="0">
                <a:latin typeface="Corbel" panose="020B0503020204020204" pitchFamily="34" charset="0"/>
              </a:rPr>
              <a:t> </a:t>
            </a:r>
            <a:r>
              <a:rPr lang="sk-SK" sz="2400" dirty="0">
                <a:latin typeface="Corbel" panose="020B0503020204020204" pitchFamily="34" charset="0"/>
              </a:rPr>
              <a:t>elektromagnetický impulz (EMI)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výbuch jadrovej zbrane pôsobí ako obrovský vysielač spojitého spektra mikrovlnného žiarenia v trvaní µs a s miliónkrát väčšou intenzitou ako pri obvyklých vysielačoch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EMI indukuje parazitné elektrické prúdy a vyradí tak elektroniku do vzdialenosti až 1000 km od epicentra výbuchu </a:t>
            </a:r>
          </a:p>
          <a:p>
            <a:pPr marL="0" indent="0">
              <a:spcBef>
                <a:spcPts val="0"/>
              </a:spcBef>
              <a:buNone/>
            </a:pPr>
            <a:endParaRPr lang="sk-SK" sz="2800" dirty="0">
              <a:latin typeface="Corbel" panose="020B0503020204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k-SK" sz="2800" b="1" dirty="0">
                <a:solidFill>
                  <a:srgbClr val="CC0099"/>
                </a:solidFill>
                <a:latin typeface="Corbel" panose="020B0503020204020204" pitchFamily="34" charset="0"/>
              </a:rPr>
              <a:t>UV: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svetlo z jadrového výbuchu sa skladá z rôznych vlnových dĺžok vrátane viditeľného svetla, ultrafialového a infračerveného žiarenia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uvoľnenie energie pri detonácii je také veľké, že vznik ohnivej gule je viditeľný len prvých pár </a:t>
            </a:r>
            <a:r>
              <a:rPr lang="sk-SK" sz="2400" dirty="0" err="1">
                <a:latin typeface="Corbel" panose="020B0503020204020204" pitchFamily="34" charset="0"/>
              </a:rPr>
              <a:t>mikrosekúnd</a:t>
            </a:r>
            <a:r>
              <a:rPr lang="sk-SK" sz="2400" dirty="0">
                <a:latin typeface="Corbel" panose="020B0503020204020204" pitchFamily="34" charset="0"/>
              </a:rPr>
              <a:t>, potom atómy v molekulách vzduchu susediacich s ohnivou guľou ionizujú a blokujú veľkú časť žiarenia vo viditeľných vlnových dĺžkach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2400" dirty="0">
                <a:latin typeface="Corbel" panose="020B0503020204020204" pitchFamily="34" charset="0"/>
              </a:rPr>
              <a:t>oslnenie vedie k funkčnej slepote, popáleninám vnútorného oka a pokožky ...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2800" dirty="0">
              <a:latin typeface="Corbel" panose="020B0503020204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2800" dirty="0">
              <a:latin typeface="Corbel" panose="020B0503020204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2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358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656CAC-A36D-40EB-A56B-2EFA0D595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4296"/>
            <a:ext cx="12192000" cy="2244584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Tlaková a zvuková vlna: </a:t>
            </a:r>
            <a: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vzniká pri expanzii ohnivej gule pri výbuchu (ide o stlačenie okolitého plynu tlakom až 1012 Pa) – šíri sa nárazová vlna s vysokou intenzitou zvuku (viac ako 160 dB)</a:t>
            </a:r>
            <a:b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</a:br>
            <a: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tlaková vlna sa šíri nadzvukovou rýchlosťou s tlakom 1 atm = </a:t>
            </a:r>
            <a:r>
              <a:rPr lang="sk-SK" sz="2400" dirty="0" err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barotrauma</a:t>
            </a:r>
            <a: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, roztrhnutie vnútorných orgánov, poškodenie sluchu, materiálne škody ... </a:t>
            </a:r>
            <a:br>
              <a:rPr lang="sk-SK" sz="24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</a:br>
            <a:endParaRPr lang="sk-SK" sz="2400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F781657E-81D5-4CC1-B544-FC22BACC4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016" y="2133979"/>
            <a:ext cx="5831648" cy="4455744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EFA8F514-E5D4-4662-9CC1-EC0469883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251" y="2133978"/>
            <a:ext cx="5765055" cy="4319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739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7142C46-6753-4D0C-BEB5-3761C18E7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338028"/>
            <a:ext cx="7776864" cy="4323220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800" dirty="0">
                <a:latin typeface="Corbel" panose="020B0503020204020204" pitchFamily="34" charset="0"/>
              </a:rPr>
              <a:t>môže dosiahnuť teplotu viac ako 5000 °C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2800" dirty="0">
                <a:latin typeface="Corbel" panose="020B0503020204020204" pitchFamily="34" charset="0"/>
              </a:rPr>
              <a:t>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800" dirty="0">
                <a:latin typeface="Corbel" panose="020B0503020204020204" pitchFamily="34" charset="0"/>
              </a:rPr>
              <a:t>vznikajú požiare, ohňové búrky, rôzne produkty horenia, </a:t>
            </a:r>
            <a:r>
              <a:rPr lang="sk-SK" sz="2800" dirty="0" err="1">
                <a:latin typeface="Corbel" panose="020B0503020204020204" pitchFamily="34" charset="0"/>
              </a:rPr>
              <a:t>hypoxia</a:t>
            </a:r>
            <a:r>
              <a:rPr lang="sk-SK" sz="2800" dirty="0">
                <a:latin typeface="Corbel" panose="020B0503020204020204" pitchFamily="34" charset="0"/>
              </a:rPr>
              <a:t> (oheň spotrebuje všetok kyslík)</a:t>
            </a:r>
          </a:p>
          <a:p>
            <a:pPr marL="0" indent="0">
              <a:spcBef>
                <a:spcPts val="0"/>
              </a:spcBef>
              <a:buNone/>
            </a:pPr>
            <a:endParaRPr lang="sk-SK" sz="1600" dirty="0">
              <a:latin typeface="Corbel" panose="020B0503020204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800" dirty="0">
                <a:latin typeface="Corbel" panose="020B0503020204020204" pitchFamily="34" charset="0"/>
              </a:rPr>
              <a:t>vznikajú popáleniny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sk-SK" sz="1600" dirty="0">
              <a:latin typeface="Corbel" panose="020B0503020204020204" pitchFamily="34" charset="0"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sk-SK" sz="2800" dirty="0">
                <a:latin typeface="Corbel" panose="020B0503020204020204" pitchFamily="34" charset="0"/>
              </a:rPr>
              <a:t>po explózii atómovej bomby v </a:t>
            </a:r>
            <a:r>
              <a:rPr lang="sk-SK" sz="2800" dirty="0" err="1">
                <a:latin typeface="Corbel" panose="020B0503020204020204" pitchFamily="34" charset="0"/>
              </a:rPr>
              <a:t>Hiroshime</a:t>
            </a:r>
            <a:r>
              <a:rPr lang="sk-SK" sz="2800" dirty="0">
                <a:latin typeface="Corbel" panose="020B0503020204020204" pitchFamily="34" charset="0"/>
              </a:rPr>
              <a:t> a Nagasaki </a:t>
            </a:r>
            <a:r>
              <a:rPr lang="pl-PL" sz="2800" dirty="0">
                <a:latin typeface="Corbel" panose="020B0503020204020204" pitchFamily="34" charset="0"/>
              </a:rPr>
              <a:t>ostali na chodníkoch viditeľné tiene – pohltenie časti tepelnej energie prekážkou (človek) – stmavnutie podkladu, okolie ostalo vybielené  </a:t>
            </a:r>
            <a:endParaRPr lang="sk-SK" sz="2800" dirty="0">
              <a:latin typeface="Corbel" panose="020B0503020204020204" pitchFamily="34" charset="0"/>
            </a:endParaRP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4C2DF8EF-4C73-44BC-932A-7A8542F78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881" y="0"/>
            <a:ext cx="3922119" cy="4177056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04D5E5D5-6127-4D4D-AE89-4018E2B9D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881" y="4153090"/>
            <a:ext cx="3922119" cy="270491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26295524-215D-DE2C-633C-8325F3CD491D}"/>
              </a:ext>
            </a:extLst>
          </p:cNvPr>
          <p:cNvSpPr txBox="1">
            <a:spLocks/>
          </p:cNvSpPr>
          <p:nvPr/>
        </p:nvSpPr>
        <p:spPr bwMode="auto">
          <a:xfrm>
            <a:off x="0" y="441440"/>
            <a:ext cx="8269880" cy="61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sk-SK" sz="3200" b="1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Tepelné ožiarenie</a:t>
            </a:r>
          </a:p>
        </p:txBody>
      </p:sp>
      <p:pic>
        <p:nvPicPr>
          <p:cNvPr id="6" name="Picture 6" descr="Working Memory and Cognitive Load - LD@school">
            <a:extLst>
              <a:ext uri="{FF2B5EF4-FFF2-40B4-BE49-F238E27FC236}">
                <a16:creationId xmlns:a16="http://schemas.microsoft.com/office/drawing/2014/main" id="{EEFF00E5-90F6-4FEC-A572-7DBB400D1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9336" y="26425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21679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AC6902E8-7A72-4B5E-9D8C-E063224F6550}"/>
              </a:ext>
            </a:extLst>
          </p:cNvPr>
          <p:cNvSpPr txBox="1">
            <a:spLocks/>
          </p:cNvSpPr>
          <p:nvPr/>
        </p:nvSpPr>
        <p:spPr bwMode="auto">
          <a:xfrm>
            <a:off x="2063750" y="44624"/>
            <a:ext cx="77724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altLang="sk-SK" sz="3200" b="1" kern="0" dirty="0">
                <a:solidFill>
                  <a:srgbClr val="FF0000"/>
                </a:solidFill>
                <a:latin typeface="Arial" charset="0"/>
                <a:cs typeface="Arial" charset="0"/>
              </a:rPr>
              <a:t>Tepelné faktory</a:t>
            </a:r>
            <a:endParaRPr lang="sk-SK" sz="3200" kern="0" dirty="0">
              <a:solidFill>
                <a:srgbClr val="FF0000"/>
              </a:solidFill>
            </a:endParaRPr>
          </a:p>
        </p:txBody>
      </p:sp>
      <p:sp>
        <p:nvSpPr>
          <p:cNvPr id="20483" name="BlokTextu 4">
            <a:extLst>
              <a:ext uri="{FF2B5EF4-FFF2-40B4-BE49-F238E27FC236}">
                <a16:creationId xmlns:a16="http://schemas.microsoft.com/office/drawing/2014/main" id="{4A77C71A-E2BF-4390-BEB5-292291549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28" y="692696"/>
            <a:ext cx="12144672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telesná teplota je daná stavom rovnováhy medzi tvorbou, príjmom a výdajom tepla – </a:t>
            </a: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termoregulácia (zadný hypotalamus, 36,5 °C)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400" b="1" dirty="0">
              <a:solidFill>
                <a:srgbClr val="FF0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 err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Termogenéza</a:t>
            </a:r>
            <a:r>
              <a:rPr lang="sk-SK" altLang="sk-SK" sz="24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(tvorba tepla) –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triašková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/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netriašková</a:t>
            </a:r>
            <a:endParaRPr lang="sk-SK" altLang="sk-SK" sz="2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40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Výdaj tepla (chladenie)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-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vazokonstrikcia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vs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. vazodilatácia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400" b="1" dirty="0">
              <a:solidFill>
                <a:srgbClr val="FF0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484" name="Skupina 6">
            <a:extLst>
              <a:ext uri="{FF2B5EF4-FFF2-40B4-BE49-F238E27FC236}">
                <a16:creationId xmlns:a16="http://schemas.microsoft.com/office/drawing/2014/main" id="{01F03181-027A-4147-A5EB-A366859BDEC9}"/>
              </a:ext>
            </a:extLst>
          </p:cNvPr>
          <p:cNvGrpSpPr>
            <a:grpSpLocks/>
          </p:cNvGrpSpPr>
          <p:nvPr/>
        </p:nvGrpSpPr>
        <p:grpSpPr bwMode="auto">
          <a:xfrm>
            <a:off x="6888088" y="3068960"/>
            <a:ext cx="5097463" cy="3568700"/>
            <a:chOff x="0" y="0"/>
            <a:chExt cx="4783540" cy="3514299"/>
          </a:xfrm>
        </p:grpSpPr>
        <p:pic>
          <p:nvPicPr>
            <p:cNvPr id="20485" name="Obrázek 14">
              <a:extLst>
                <a:ext uri="{FF2B5EF4-FFF2-40B4-BE49-F238E27FC236}">
                  <a16:creationId xmlns:a16="http://schemas.microsoft.com/office/drawing/2014/main" id="{68C80771-E4DC-4F67-BFD6-A06A8F81E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783540" cy="3514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ové pole 19">
              <a:extLst>
                <a:ext uri="{FF2B5EF4-FFF2-40B4-BE49-F238E27FC236}">
                  <a16:creationId xmlns:a16="http://schemas.microsoft.com/office/drawing/2014/main" id="{9149C95A-BC76-4B01-8E13-187C5E9700F3}"/>
                </a:ext>
              </a:extLst>
            </p:cNvPr>
            <p:cNvSpPr txBox="1"/>
            <p:nvPr/>
          </p:nvSpPr>
          <p:spPr>
            <a:xfrm>
              <a:off x="1372047" y="736314"/>
              <a:ext cx="1062181" cy="265761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lang="sk-SK" sz="1200" b="1" dirty="0" err="1">
                  <a:latin typeface="Arial"/>
                  <a:ea typeface="Calibri"/>
                  <a:cs typeface="Times New Roman"/>
                </a:rPr>
                <a:t>Evaporácia</a:t>
              </a:r>
              <a:endParaRPr lang="sk-SK" sz="1400" dirty="0">
                <a:ea typeface="Calibri"/>
                <a:cs typeface="Times New Roman"/>
              </a:endParaRPr>
            </a:p>
          </p:txBody>
        </p:sp>
        <p:sp>
          <p:nvSpPr>
            <p:cNvPr id="10" name="Textové pole 20">
              <a:extLst>
                <a:ext uri="{FF2B5EF4-FFF2-40B4-BE49-F238E27FC236}">
                  <a16:creationId xmlns:a16="http://schemas.microsoft.com/office/drawing/2014/main" id="{7DD64675-A5C0-44F4-AC30-7009EE3D4FB0}"/>
                </a:ext>
              </a:extLst>
            </p:cNvPr>
            <p:cNvSpPr txBox="1"/>
            <p:nvPr/>
          </p:nvSpPr>
          <p:spPr>
            <a:xfrm>
              <a:off x="2258438" y="628447"/>
              <a:ext cx="1063671" cy="26419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r" eaLnBrk="1" hangingPunct="1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lang="sk-SK" sz="1200" b="1" dirty="0" err="1">
                  <a:latin typeface="Arial"/>
                  <a:ea typeface="Calibri"/>
                  <a:cs typeface="Times New Roman"/>
                </a:rPr>
                <a:t>Kondukcia</a:t>
              </a:r>
              <a:endParaRPr lang="sk-SK" sz="1600" dirty="0">
                <a:ea typeface="Calibri"/>
                <a:cs typeface="Times New Roman"/>
              </a:endParaRPr>
            </a:p>
          </p:txBody>
        </p:sp>
        <p:sp>
          <p:nvSpPr>
            <p:cNvPr id="11" name="Textové pole 21">
              <a:extLst>
                <a:ext uri="{FF2B5EF4-FFF2-40B4-BE49-F238E27FC236}">
                  <a16:creationId xmlns:a16="http://schemas.microsoft.com/office/drawing/2014/main" id="{1AA474A8-25F0-4621-86B4-580CF4E2DA21}"/>
                </a:ext>
              </a:extLst>
            </p:cNvPr>
            <p:cNvSpPr txBox="1"/>
            <p:nvPr/>
          </p:nvSpPr>
          <p:spPr>
            <a:xfrm>
              <a:off x="3855435" y="2360583"/>
              <a:ext cx="832762" cy="26576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lang="sk-SK" sz="1200" b="1" dirty="0">
                  <a:latin typeface="Arial"/>
                  <a:ea typeface="Calibri"/>
                  <a:cs typeface="Times New Roman"/>
                </a:rPr>
                <a:t>Radiácia</a:t>
              </a:r>
              <a:endParaRPr lang="sk-SK" sz="1600" dirty="0">
                <a:ea typeface="Calibri"/>
                <a:cs typeface="Times New Roman"/>
              </a:endParaRPr>
            </a:p>
          </p:txBody>
        </p:sp>
        <p:sp>
          <p:nvSpPr>
            <p:cNvPr id="12" name="Textové pole 29">
              <a:extLst>
                <a:ext uri="{FF2B5EF4-FFF2-40B4-BE49-F238E27FC236}">
                  <a16:creationId xmlns:a16="http://schemas.microsoft.com/office/drawing/2014/main" id="{068DF0C0-5997-47FC-A487-AECD0A2AAE91}"/>
                </a:ext>
              </a:extLst>
            </p:cNvPr>
            <p:cNvSpPr txBox="1"/>
            <p:nvPr/>
          </p:nvSpPr>
          <p:spPr>
            <a:xfrm>
              <a:off x="68528" y="758200"/>
              <a:ext cx="1062182" cy="264198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 eaLnBrk="1" hangingPunct="1">
                <a:lnSpc>
                  <a:spcPct val="115000"/>
                </a:lnSpc>
                <a:spcAft>
                  <a:spcPts val="1000"/>
                </a:spcAft>
                <a:defRPr/>
              </a:pPr>
              <a:r>
                <a:rPr lang="sk-SK" sz="1200" b="1" dirty="0" err="1">
                  <a:latin typeface="Arial"/>
                  <a:ea typeface="Calibri"/>
                  <a:cs typeface="Times New Roman"/>
                </a:rPr>
                <a:t>Konvekcia</a:t>
              </a:r>
              <a:endParaRPr lang="sk-SK" sz="1600" dirty="0">
                <a:ea typeface="Calibri"/>
                <a:cs typeface="Times New Roman"/>
              </a:endParaRPr>
            </a:p>
          </p:txBody>
        </p:sp>
        <p:grpSp>
          <p:nvGrpSpPr>
            <p:cNvPr id="20490" name="Skupina 12">
              <a:extLst>
                <a:ext uri="{FF2B5EF4-FFF2-40B4-BE49-F238E27FC236}">
                  <a16:creationId xmlns:a16="http://schemas.microsoft.com/office/drawing/2014/main" id="{3A3D3D33-ACDB-44BD-B2CA-A70B071790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8078" y="1044054"/>
              <a:ext cx="629286" cy="320040"/>
              <a:chOff x="0" y="0"/>
              <a:chExt cx="629832" cy="320041"/>
            </a:xfrm>
          </p:grpSpPr>
          <p:cxnSp>
            <p:nvCxnSpPr>
              <p:cNvPr id="14" name="Zakřivená spojnice 15">
                <a:extLst>
                  <a:ext uri="{FF2B5EF4-FFF2-40B4-BE49-F238E27FC236}">
                    <a16:creationId xmlns:a16="http://schemas.microsoft.com/office/drawing/2014/main" id="{7280ECA1-885C-4316-9CBC-DCC95CBC9962}"/>
                  </a:ext>
                </a:extLst>
              </p:cNvPr>
              <p:cNvCxnSpPr/>
              <p:nvPr/>
            </p:nvCxnSpPr>
            <p:spPr>
              <a:xfrm rot="4440000" flipH="1" flipV="1">
                <a:off x="-34714" y="34477"/>
                <a:ext cx="320477" cy="251984"/>
              </a:xfrm>
              <a:prstGeom prst="curvedConnector3">
                <a:avLst>
                  <a:gd name="adj1" fmla="val 47773"/>
                </a:avLst>
              </a:prstGeom>
              <a:ln w="15875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Zakřivená spojnice 16">
                <a:extLst>
                  <a:ext uri="{FF2B5EF4-FFF2-40B4-BE49-F238E27FC236}">
                    <a16:creationId xmlns:a16="http://schemas.microsoft.com/office/drawing/2014/main" id="{F156C601-4C94-471E-9E29-103A14F51A32}"/>
                  </a:ext>
                </a:extLst>
              </p:cNvPr>
              <p:cNvCxnSpPr/>
              <p:nvPr/>
            </p:nvCxnSpPr>
            <p:spPr>
              <a:xfrm rot="4440000" flipH="1" flipV="1">
                <a:off x="154647" y="34477"/>
                <a:ext cx="320477" cy="251983"/>
              </a:xfrm>
              <a:prstGeom prst="curvedConnector3">
                <a:avLst>
                  <a:gd name="adj1" fmla="val 47773"/>
                </a:avLst>
              </a:prstGeom>
              <a:ln w="15875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Zakřivená spojnice 17">
                <a:extLst>
                  <a:ext uri="{FF2B5EF4-FFF2-40B4-BE49-F238E27FC236}">
                    <a16:creationId xmlns:a16="http://schemas.microsoft.com/office/drawing/2014/main" id="{E3904A68-3B2A-4E4A-A364-BCF78C91A399}"/>
                  </a:ext>
                </a:extLst>
              </p:cNvPr>
              <p:cNvCxnSpPr/>
              <p:nvPr/>
            </p:nvCxnSpPr>
            <p:spPr>
              <a:xfrm rot="4440000" flipH="1" flipV="1">
                <a:off x="344007" y="34477"/>
                <a:ext cx="320477" cy="251984"/>
              </a:xfrm>
              <a:prstGeom prst="curvedConnector3">
                <a:avLst>
                  <a:gd name="adj1" fmla="val 47773"/>
                </a:avLst>
              </a:prstGeom>
              <a:ln w="15875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7" name="Obrázok 2">
            <a:extLst>
              <a:ext uri="{FF2B5EF4-FFF2-40B4-BE49-F238E27FC236}">
                <a16:creationId xmlns:a16="http://schemas.microsoft.com/office/drawing/2014/main" id="{F3278446-89C8-46F6-AB2B-B4F390738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4" t="1703" r="20689" b="4393"/>
          <a:stretch>
            <a:fillRect/>
          </a:stretch>
        </p:blipFill>
        <p:spPr bwMode="auto">
          <a:xfrm>
            <a:off x="206449" y="3220156"/>
            <a:ext cx="3412663" cy="326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767B4608-A8D3-4CCA-88CC-B4BBC36CAB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998" y="3200700"/>
            <a:ext cx="2917973" cy="2917973"/>
          </a:xfrm>
          <a:prstGeom prst="rect">
            <a:avLst/>
          </a:prstGeom>
        </p:spPr>
      </p:pic>
      <p:pic>
        <p:nvPicPr>
          <p:cNvPr id="19" name="Picture 6" descr="Working Memory and Cognitive Load - LD@school">
            <a:extLst>
              <a:ext uri="{FF2B5EF4-FFF2-40B4-BE49-F238E27FC236}">
                <a16:creationId xmlns:a16="http://schemas.microsoft.com/office/drawing/2014/main" id="{6EC63165-26FB-4B37-9E12-E08928B60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144758" y="15843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BlokTextu 4">
            <a:extLst>
              <a:ext uri="{FF2B5EF4-FFF2-40B4-BE49-F238E27FC236}">
                <a16:creationId xmlns:a16="http://schemas.microsoft.com/office/drawing/2014/main" id="{70998F10-B516-4859-8AE6-F880658B9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648"/>
            <a:ext cx="12192000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Teplota kože &lt; teplota vzduchu </a:t>
            </a:r>
            <a:r>
              <a:rPr lang="sk-SK" altLang="sk-SK" sz="2800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→ organizmus teplo prijíma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800" dirty="0">
              <a:solidFill>
                <a:srgbClr val="FF0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sz="28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Teplota kože &gt; teplota vzduchu </a:t>
            </a:r>
            <a:r>
              <a:rPr lang="sk-SK" altLang="sk-SK" sz="2800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→ organizmus teplo vydáva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800" b="1" dirty="0">
              <a:solidFill>
                <a:srgbClr val="FF0000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Uplatňujú sa 4 fyzikálne mechanizmy: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b="1" dirty="0" err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Kondukcia</a:t>
            </a: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(vedenie) 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–  1% z celkového tepelného výdaja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b="1" dirty="0" err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Konvekcia</a:t>
            </a: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(prúdenie) 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– 15%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Radiácia (sálanie)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 – 55-65%</a:t>
            </a: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sk-SK" altLang="sk-SK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sk-SK" altLang="sk-SK" b="1" dirty="0" err="1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Evaporácia</a:t>
            </a:r>
            <a:r>
              <a:rPr lang="sk-SK" altLang="sk-SK" b="1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(vyparovanie) </a:t>
            </a:r>
            <a:r>
              <a:rPr lang="sk-SK" altLang="sk-SK" dirty="0">
                <a:latin typeface="Corbel" panose="020B0503020204020204" pitchFamily="34" charset="0"/>
                <a:cs typeface="Arial" panose="020B0604020202020204" pitchFamily="34" charset="0"/>
              </a:rPr>
              <a:t>–  20 – 25% - závisí od vlhkosti vzduchu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sk-SK" altLang="sk-SK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6" descr="Working Memory and Cognitive Load - LD@school">
            <a:extLst>
              <a:ext uri="{FF2B5EF4-FFF2-40B4-BE49-F238E27FC236}">
                <a16:creationId xmlns:a16="http://schemas.microsoft.com/office/drawing/2014/main" id="{E3918AEA-1A11-48DA-968B-BC6DE99DE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064552" y="264640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SÃºvisiaci obrÃ¡zok">
            <a:extLst>
              <a:ext uri="{FF2B5EF4-FFF2-40B4-BE49-F238E27FC236}">
                <a16:creationId xmlns:a16="http://schemas.microsoft.com/office/drawing/2014/main" id="{394EC67C-ACC0-4333-B691-40D4007D8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8" y="1147763"/>
            <a:ext cx="1811337" cy="477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Voľná forma 5">
            <a:extLst>
              <a:ext uri="{FF2B5EF4-FFF2-40B4-BE49-F238E27FC236}">
                <a16:creationId xmlns:a16="http://schemas.microsoft.com/office/drawing/2014/main" id="{1A5AFC3F-69D9-4E15-A23D-DFB8DFEBE47B}"/>
              </a:ext>
            </a:extLst>
          </p:cNvPr>
          <p:cNvSpPr/>
          <p:nvPr/>
        </p:nvSpPr>
        <p:spPr>
          <a:xfrm flipH="1" flipV="1">
            <a:off x="2036763" y="2967038"/>
            <a:ext cx="1322387" cy="360362"/>
          </a:xfrm>
          <a:custGeom>
            <a:avLst/>
            <a:gdLst>
              <a:gd name="connsiteX0" fmla="*/ 0 w 3412067"/>
              <a:gd name="connsiteY0" fmla="*/ 321733 h 330300"/>
              <a:gd name="connsiteX1" fmla="*/ 601134 w 3412067"/>
              <a:gd name="connsiteY1" fmla="*/ 0 h 330300"/>
              <a:gd name="connsiteX2" fmla="*/ 1016000 w 3412067"/>
              <a:gd name="connsiteY2" fmla="*/ 321733 h 330300"/>
              <a:gd name="connsiteX3" fmla="*/ 1608667 w 3412067"/>
              <a:gd name="connsiteY3" fmla="*/ 25400 h 330300"/>
              <a:gd name="connsiteX4" fmla="*/ 1989667 w 3412067"/>
              <a:gd name="connsiteY4" fmla="*/ 321733 h 330300"/>
              <a:gd name="connsiteX5" fmla="*/ 2396067 w 3412067"/>
              <a:gd name="connsiteY5" fmla="*/ 50800 h 330300"/>
              <a:gd name="connsiteX6" fmla="*/ 2777067 w 3412067"/>
              <a:gd name="connsiteY6" fmla="*/ 330200 h 330300"/>
              <a:gd name="connsiteX7" fmla="*/ 3141134 w 3412067"/>
              <a:gd name="connsiteY7" fmla="*/ 84666 h 330300"/>
              <a:gd name="connsiteX8" fmla="*/ 3412067 w 3412067"/>
              <a:gd name="connsiteY8" fmla="*/ 228600 h 330300"/>
              <a:gd name="connsiteX9" fmla="*/ 3412067 w 3412067"/>
              <a:gd name="connsiteY9" fmla="*/ 228600 h 33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12067" h="330300">
                <a:moveTo>
                  <a:pt x="0" y="321733"/>
                </a:moveTo>
                <a:cubicBezTo>
                  <a:pt x="215900" y="160866"/>
                  <a:pt x="431801" y="0"/>
                  <a:pt x="601134" y="0"/>
                </a:cubicBezTo>
                <a:cubicBezTo>
                  <a:pt x="770467" y="0"/>
                  <a:pt x="848078" y="317500"/>
                  <a:pt x="1016000" y="321733"/>
                </a:cubicBezTo>
                <a:cubicBezTo>
                  <a:pt x="1183922" y="325966"/>
                  <a:pt x="1446389" y="25400"/>
                  <a:pt x="1608667" y="25400"/>
                </a:cubicBezTo>
                <a:cubicBezTo>
                  <a:pt x="1770945" y="25400"/>
                  <a:pt x="1858434" y="317500"/>
                  <a:pt x="1989667" y="321733"/>
                </a:cubicBezTo>
                <a:cubicBezTo>
                  <a:pt x="2120900" y="325966"/>
                  <a:pt x="2264834" y="49389"/>
                  <a:pt x="2396067" y="50800"/>
                </a:cubicBezTo>
                <a:cubicBezTo>
                  <a:pt x="2527300" y="52211"/>
                  <a:pt x="2652889" y="324556"/>
                  <a:pt x="2777067" y="330200"/>
                </a:cubicBezTo>
                <a:cubicBezTo>
                  <a:pt x="2901245" y="335844"/>
                  <a:pt x="3035301" y="101599"/>
                  <a:pt x="3141134" y="84666"/>
                </a:cubicBezTo>
                <a:cubicBezTo>
                  <a:pt x="3246967" y="67733"/>
                  <a:pt x="3412067" y="228600"/>
                  <a:pt x="3412067" y="228600"/>
                </a:cubicBezTo>
                <a:lnTo>
                  <a:pt x="3412067" y="22860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k-SK"/>
          </a:p>
        </p:txBody>
      </p:sp>
      <p:pic>
        <p:nvPicPr>
          <p:cNvPr id="23556" name="Picture 2" descr="SÃºvisiaci obrÃ¡zok">
            <a:extLst>
              <a:ext uri="{FF2B5EF4-FFF2-40B4-BE49-F238E27FC236}">
                <a16:creationId xmlns:a16="http://schemas.microsoft.com/office/drawing/2014/main" id="{0B4349FB-A6F9-47B0-BDDD-50B94220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114425"/>
            <a:ext cx="1812925" cy="477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4" descr="C:\Users\simera\Desktop\emoji-png-water-5.png">
            <a:extLst>
              <a:ext uri="{FF2B5EF4-FFF2-40B4-BE49-F238E27FC236}">
                <a16:creationId xmlns:a16="http://schemas.microsoft.com/office/drawing/2014/main" id="{D31582F1-E6C0-4E03-AD27-9401F92FF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3730">
            <a:off x="2117726" y="1468437"/>
            <a:ext cx="9699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BlokTextu 7">
            <a:extLst>
              <a:ext uri="{FF2B5EF4-FFF2-40B4-BE49-F238E27FC236}">
                <a16:creationId xmlns:a16="http://schemas.microsoft.com/office/drawing/2014/main" id="{FD84D3A5-A23A-4B86-8238-B64552361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408" y="917575"/>
            <a:ext cx="31680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evaporácia</a:t>
            </a:r>
            <a:r>
              <a:rPr lang="sk-SK" altLang="sk-SK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(23 </a:t>
            </a:r>
            <a:r>
              <a:rPr lang="en-US" altLang="sk-SK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sk-SK" altLang="sk-SK" sz="2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559" name="BlokTextu 14">
            <a:extLst>
              <a:ext uri="{FF2B5EF4-FFF2-40B4-BE49-F238E27FC236}">
                <a16:creationId xmlns:a16="http://schemas.microsoft.com/office/drawing/2014/main" id="{F352DF83-2BFC-44F3-A3FD-45DBD7A40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538" y="3357563"/>
            <a:ext cx="24130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ácia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(67 </a:t>
            </a:r>
            <a:r>
              <a:rPr lang="en-US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560" name="BlokTextu 11">
            <a:extLst>
              <a:ext uri="{FF2B5EF4-FFF2-40B4-BE49-F238E27FC236}">
                <a16:creationId xmlns:a16="http://schemas.microsoft.com/office/drawing/2014/main" id="{D63DAAEA-5B50-434F-9121-FC74F5EED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0988" y="5924550"/>
            <a:ext cx="2305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okolitá teplota vzduchu 23 °C </a:t>
            </a:r>
          </a:p>
        </p:txBody>
      </p:sp>
      <p:sp>
        <p:nvSpPr>
          <p:cNvPr id="23561" name="BlokTextu 16">
            <a:extLst>
              <a:ext uri="{FF2B5EF4-FFF2-40B4-BE49-F238E27FC236}">
                <a16:creationId xmlns:a16="http://schemas.microsoft.com/office/drawing/2014/main" id="{BB01055A-2595-4C8F-B0D4-9EA22A609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5910263"/>
            <a:ext cx="2305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okolitá teplota vzduchu 35 °C </a:t>
            </a:r>
          </a:p>
        </p:txBody>
      </p:sp>
      <p:sp>
        <p:nvSpPr>
          <p:cNvPr id="16" name="Šípka vpravo so zárezom 15">
            <a:extLst>
              <a:ext uri="{FF2B5EF4-FFF2-40B4-BE49-F238E27FC236}">
                <a16:creationId xmlns:a16="http://schemas.microsoft.com/office/drawing/2014/main" id="{172D76BC-66B0-4ED3-B727-5A65955CD21E}"/>
              </a:ext>
            </a:extLst>
          </p:cNvPr>
          <p:cNvSpPr/>
          <p:nvPr/>
        </p:nvSpPr>
        <p:spPr>
          <a:xfrm rot="18725369">
            <a:off x="4452938" y="1190625"/>
            <a:ext cx="655638" cy="312737"/>
          </a:xfrm>
          <a:prstGeom prst="notch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k-SK"/>
          </a:p>
        </p:txBody>
      </p:sp>
      <p:sp>
        <p:nvSpPr>
          <p:cNvPr id="23563" name="BlokTextu 20">
            <a:extLst>
              <a:ext uri="{FF2B5EF4-FFF2-40B4-BE49-F238E27FC236}">
                <a16:creationId xmlns:a16="http://schemas.microsoft.com/office/drawing/2014/main" id="{5BDFCB30-C616-485F-AB49-1AA086970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2538" y="222250"/>
            <a:ext cx="241141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konvekcia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 </a:t>
            </a:r>
            <a:r>
              <a:rPr lang="en-US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sk-SK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2" name="Voľná forma 21">
            <a:extLst>
              <a:ext uri="{FF2B5EF4-FFF2-40B4-BE49-F238E27FC236}">
                <a16:creationId xmlns:a16="http://schemas.microsoft.com/office/drawing/2014/main" id="{294B89F2-D9DE-41F4-8916-690D2E9FC08A}"/>
              </a:ext>
            </a:extLst>
          </p:cNvPr>
          <p:cNvSpPr/>
          <p:nvPr/>
        </p:nvSpPr>
        <p:spPr>
          <a:xfrm flipH="1" flipV="1">
            <a:off x="6383338" y="2852738"/>
            <a:ext cx="1323975" cy="360362"/>
          </a:xfrm>
          <a:custGeom>
            <a:avLst/>
            <a:gdLst>
              <a:gd name="connsiteX0" fmla="*/ 0 w 3412067"/>
              <a:gd name="connsiteY0" fmla="*/ 321733 h 330300"/>
              <a:gd name="connsiteX1" fmla="*/ 601134 w 3412067"/>
              <a:gd name="connsiteY1" fmla="*/ 0 h 330300"/>
              <a:gd name="connsiteX2" fmla="*/ 1016000 w 3412067"/>
              <a:gd name="connsiteY2" fmla="*/ 321733 h 330300"/>
              <a:gd name="connsiteX3" fmla="*/ 1608667 w 3412067"/>
              <a:gd name="connsiteY3" fmla="*/ 25400 h 330300"/>
              <a:gd name="connsiteX4" fmla="*/ 1989667 w 3412067"/>
              <a:gd name="connsiteY4" fmla="*/ 321733 h 330300"/>
              <a:gd name="connsiteX5" fmla="*/ 2396067 w 3412067"/>
              <a:gd name="connsiteY5" fmla="*/ 50800 h 330300"/>
              <a:gd name="connsiteX6" fmla="*/ 2777067 w 3412067"/>
              <a:gd name="connsiteY6" fmla="*/ 330200 h 330300"/>
              <a:gd name="connsiteX7" fmla="*/ 3141134 w 3412067"/>
              <a:gd name="connsiteY7" fmla="*/ 84666 h 330300"/>
              <a:gd name="connsiteX8" fmla="*/ 3412067 w 3412067"/>
              <a:gd name="connsiteY8" fmla="*/ 228600 h 330300"/>
              <a:gd name="connsiteX9" fmla="*/ 3412067 w 3412067"/>
              <a:gd name="connsiteY9" fmla="*/ 228600 h 33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12067" h="330300">
                <a:moveTo>
                  <a:pt x="0" y="321733"/>
                </a:moveTo>
                <a:cubicBezTo>
                  <a:pt x="215900" y="160866"/>
                  <a:pt x="431801" y="0"/>
                  <a:pt x="601134" y="0"/>
                </a:cubicBezTo>
                <a:cubicBezTo>
                  <a:pt x="770467" y="0"/>
                  <a:pt x="848078" y="317500"/>
                  <a:pt x="1016000" y="321733"/>
                </a:cubicBezTo>
                <a:cubicBezTo>
                  <a:pt x="1183922" y="325966"/>
                  <a:pt x="1446389" y="25400"/>
                  <a:pt x="1608667" y="25400"/>
                </a:cubicBezTo>
                <a:cubicBezTo>
                  <a:pt x="1770945" y="25400"/>
                  <a:pt x="1858434" y="317500"/>
                  <a:pt x="1989667" y="321733"/>
                </a:cubicBezTo>
                <a:cubicBezTo>
                  <a:pt x="2120900" y="325966"/>
                  <a:pt x="2264834" y="49389"/>
                  <a:pt x="2396067" y="50800"/>
                </a:cubicBezTo>
                <a:cubicBezTo>
                  <a:pt x="2527300" y="52211"/>
                  <a:pt x="2652889" y="324556"/>
                  <a:pt x="2777067" y="330200"/>
                </a:cubicBezTo>
                <a:cubicBezTo>
                  <a:pt x="2901245" y="335844"/>
                  <a:pt x="3035301" y="101599"/>
                  <a:pt x="3141134" y="84666"/>
                </a:cubicBezTo>
                <a:cubicBezTo>
                  <a:pt x="3246967" y="67733"/>
                  <a:pt x="3412067" y="228600"/>
                  <a:pt x="3412067" y="228600"/>
                </a:cubicBezTo>
                <a:lnTo>
                  <a:pt x="3412067" y="228600"/>
                </a:lnTo>
              </a:path>
            </a:pathLst>
          </a:custGeom>
          <a:noFill/>
          <a:ln>
            <a:solidFill>
              <a:srgbClr val="FF0000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k-SK"/>
          </a:p>
        </p:txBody>
      </p:sp>
      <p:sp>
        <p:nvSpPr>
          <p:cNvPr id="23565" name="BlokTextu 22">
            <a:extLst>
              <a:ext uri="{FF2B5EF4-FFF2-40B4-BE49-F238E27FC236}">
                <a16:creationId xmlns:a16="http://schemas.microsoft.com/office/drawing/2014/main" id="{5EC19ED3-B4B5-4EDF-AC72-B0B97AD6C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5175" y="3213100"/>
            <a:ext cx="24114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</a:t>
            </a: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ácia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 </a:t>
            </a:r>
            <a:r>
              <a:rPr lang="en-US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sk-SK" altLang="sk-SK" sz="2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3566" name="Picture 4" descr="C:\Users\simera\Desktop\emoji-png-water-5.png">
            <a:extLst>
              <a:ext uri="{FF2B5EF4-FFF2-40B4-BE49-F238E27FC236}">
                <a16:creationId xmlns:a16="http://schemas.microsoft.com/office/drawing/2014/main" id="{E15EAD5B-D169-4F04-B4A8-7D8A5B2AE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03730">
            <a:off x="6581775" y="1466850"/>
            <a:ext cx="969963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7" name="BlokTextu 24">
            <a:extLst>
              <a:ext uri="{FF2B5EF4-FFF2-40B4-BE49-F238E27FC236}">
                <a16:creationId xmlns:a16="http://schemas.microsoft.com/office/drawing/2014/main" id="{CDE51588-FBE9-4093-BC72-3B222A0AD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914400"/>
            <a:ext cx="2411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sk-SK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sk-SK" altLang="sk-SK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otenie (90 </a:t>
            </a:r>
            <a:r>
              <a:rPr lang="en-US" altLang="sk-SK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sk-SK" altLang="sk-SK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Šípka vpravo so zárezom 25">
            <a:extLst>
              <a:ext uri="{FF2B5EF4-FFF2-40B4-BE49-F238E27FC236}">
                <a16:creationId xmlns:a16="http://schemas.microsoft.com/office/drawing/2014/main" id="{72C453E5-8B60-4E70-8C47-FF898CC5E4B3}"/>
              </a:ext>
            </a:extLst>
          </p:cNvPr>
          <p:cNvSpPr/>
          <p:nvPr/>
        </p:nvSpPr>
        <p:spPr>
          <a:xfrm rot="18725369">
            <a:off x="9169400" y="1196976"/>
            <a:ext cx="657225" cy="311150"/>
          </a:xfrm>
          <a:prstGeom prst="notched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k-SK"/>
          </a:p>
        </p:txBody>
      </p:sp>
      <p:sp>
        <p:nvSpPr>
          <p:cNvPr id="23569" name="BlokTextu 26">
            <a:extLst>
              <a:ext uri="{FF2B5EF4-FFF2-40B4-BE49-F238E27FC236}">
                <a16:creationId xmlns:a16="http://schemas.microsoft.com/office/drawing/2014/main" id="{8E348FDE-CF4A-4D81-9CA1-10062ABB4E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9000" y="227013"/>
            <a:ext cx="24114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konvekcia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 </a:t>
            </a:r>
            <a:r>
              <a:rPr lang="en-US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sk-SK" altLang="sk-SK" sz="2400" b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Obrázek 42">
            <a:extLst>
              <a:ext uri="{FF2B5EF4-FFF2-40B4-BE49-F238E27FC236}">
                <a16:creationId xmlns:a16="http://schemas.microsoft.com/office/drawing/2014/main" id="{CF9B7390-ADB0-4391-890D-9CED48429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44450"/>
            <a:ext cx="5616575" cy="674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C:\Users\simera\Desktop\Hypertermia.jpg">
            <a:extLst>
              <a:ext uri="{FF2B5EF4-FFF2-40B4-BE49-F238E27FC236}">
                <a16:creationId xmlns:a16="http://schemas.microsoft.com/office/drawing/2014/main" id="{81D87AA8-5E5E-439C-92F3-2E03F146F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8" y="1432322"/>
            <a:ext cx="8424862" cy="545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BlokTextu 1">
            <a:extLst>
              <a:ext uri="{FF2B5EF4-FFF2-40B4-BE49-F238E27FC236}">
                <a16:creationId xmlns:a16="http://schemas.microsoft.com/office/drawing/2014/main" id="{8585D613-68D8-471C-8F89-A8DB6B328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838671"/>
            <a:ext cx="8280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36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Úpal                  </a:t>
            </a:r>
            <a:r>
              <a:rPr lang="sk-SK" altLang="sk-SK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Kolaps z tepla </a:t>
            </a: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74C38AA8-9CD5-485A-86AD-2973A7B9E196}"/>
              </a:ext>
            </a:extLst>
          </p:cNvPr>
          <p:cNvSpPr txBox="1">
            <a:spLocks/>
          </p:cNvSpPr>
          <p:nvPr/>
        </p:nvSpPr>
        <p:spPr bwMode="auto">
          <a:xfrm>
            <a:off x="2211388" y="53752"/>
            <a:ext cx="7772400" cy="566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altLang="sk-SK" sz="3200" b="1" kern="0" dirty="0">
                <a:solidFill>
                  <a:srgbClr val="FF0000"/>
                </a:solidFill>
                <a:latin typeface="Arial" charset="0"/>
                <a:cs typeface="Arial" charset="0"/>
              </a:rPr>
              <a:t>Prehriatie (</a:t>
            </a:r>
            <a:r>
              <a:rPr lang="sk-SK" altLang="sk-SK" sz="3200" b="1" kern="0" dirty="0" err="1">
                <a:solidFill>
                  <a:srgbClr val="FF0000"/>
                </a:solidFill>
                <a:latin typeface="Arial" charset="0"/>
                <a:cs typeface="Arial" charset="0"/>
              </a:rPr>
              <a:t>hypertermia</a:t>
            </a:r>
            <a:r>
              <a:rPr lang="sk-SK" altLang="sk-SK" sz="3200" b="1" kern="0" dirty="0">
                <a:solidFill>
                  <a:srgbClr val="FF0000"/>
                </a:solidFill>
                <a:latin typeface="Arial" charset="0"/>
                <a:cs typeface="Arial" charset="0"/>
              </a:rPr>
              <a:t>)</a:t>
            </a:r>
            <a:endParaRPr lang="sk-SK" sz="3200" kern="0" dirty="0">
              <a:solidFill>
                <a:srgbClr val="FF0000"/>
              </a:solidFill>
            </a:endParaRP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1A8AC2E6-191B-459C-923E-A8A94A097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064552" y="21650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:\Users\simera\Desktop\hypotermia.jpg">
            <a:extLst>
              <a:ext uri="{FF2B5EF4-FFF2-40B4-BE49-F238E27FC236}">
                <a16:creationId xmlns:a16="http://schemas.microsoft.com/office/drawing/2014/main" id="{9FDF6C08-2032-453E-B894-0C6B4683B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5" y="981075"/>
            <a:ext cx="9083675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00538F90-9AC9-4AAE-B880-0012E92D616B}"/>
              </a:ext>
            </a:extLst>
          </p:cNvPr>
          <p:cNvSpPr txBox="1">
            <a:spLocks/>
          </p:cNvSpPr>
          <p:nvPr/>
        </p:nvSpPr>
        <p:spPr bwMode="auto">
          <a:xfrm>
            <a:off x="2211388" y="53752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altLang="sk-SK" sz="3200" b="1" kern="0" dirty="0">
                <a:solidFill>
                  <a:srgbClr val="0000FF"/>
                </a:solidFill>
                <a:latin typeface="Arial" charset="0"/>
                <a:cs typeface="Arial" charset="0"/>
              </a:rPr>
              <a:t>Podchladenie (hypotermia)</a:t>
            </a:r>
            <a:endParaRPr lang="sk-SK" sz="3200" kern="0" dirty="0">
              <a:solidFill>
                <a:srgbClr val="0000FF"/>
              </a:solidFill>
            </a:endParaRPr>
          </a:p>
        </p:txBody>
      </p:sp>
      <p:sp>
        <p:nvSpPr>
          <p:cNvPr id="25604" name="BlokTextu 1">
            <a:extLst>
              <a:ext uri="{FF2B5EF4-FFF2-40B4-BE49-F238E27FC236}">
                <a16:creationId xmlns:a16="http://schemas.microsoft.com/office/drawing/2014/main" id="{F630F353-C8EE-4F25-9EFC-1C2886584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4941888"/>
            <a:ext cx="1200065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Štádium 1 (35 °C)</a:t>
            </a:r>
            <a:r>
              <a:rPr lang="sk-SK" altLang="sk-SK" sz="2800" dirty="0">
                <a:latin typeface="Corbel" panose="020B0503020204020204" pitchFamily="34" charset="0"/>
                <a:cs typeface="Arial" panose="020B0604020202020204" pitchFamily="34" charset="0"/>
              </a:rPr>
              <a:t> –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triaška, </a:t>
            </a:r>
            <a:r>
              <a:rPr lang="sk-SK" altLang="sk-SK" sz="2400" dirty="0" err="1">
                <a:latin typeface="Corbel" panose="020B0503020204020204" pitchFamily="34" charset="0"/>
                <a:cs typeface="Arial" panose="020B0604020202020204" pitchFamily="34" charset="0"/>
              </a:rPr>
              <a:t>vazokonstrikcia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, husia koža, plytké dýchanie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Štádium 2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(33 °C) 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– silné chvenie, zlá svalová koordinácia, bledosť, modré pery, uši, prsty ...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Štádium 3 (</a:t>
            </a:r>
            <a:r>
              <a:rPr lang="en-US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&lt; 32</a:t>
            </a:r>
            <a:r>
              <a:rPr lang="sk-SK" altLang="sk-SK" sz="2400" b="1" dirty="0">
                <a:solidFill>
                  <a:srgbClr val="0000FF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°C)</a:t>
            </a:r>
            <a:r>
              <a:rPr lang="sk-SK" altLang="sk-SK" sz="2400" dirty="0">
                <a:latin typeface="Corbel" panose="020B0503020204020204" pitchFamily="34" charset="0"/>
                <a:cs typeface="Arial" panose="020B0604020202020204" pitchFamily="34" charset="0"/>
              </a:rPr>
              <a:t> – neschopnosť použiť ruky, znížený pulz a dýchanie, zlyhávajú orgány, iracionálne správanie ...</a:t>
            </a:r>
          </a:p>
        </p:txBody>
      </p:sp>
      <p:pic>
        <p:nvPicPr>
          <p:cNvPr id="5" name="Picture 6" descr="Working Memory and Cognitive Load - LD@school">
            <a:extLst>
              <a:ext uri="{FF2B5EF4-FFF2-40B4-BE49-F238E27FC236}">
                <a16:creationId xmlns:a16="http://schemas.microsoft.com/office/drawing/2014/main" id="{07707ECB-2B5A-4A34-838E-AC860E316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0992544" y="210237"/>
            <a:ext cx="999914" cy="830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Obrázok 2">
            <a:extLst>
              <a:ext uri="{FF2B5EF4-FFF2-40B4-BE49-F238E27FC236}">
                <a16:creationId xmlns:a16="http://schemas.microsoft.com/office/drawing/2014/main" id="{BF321106-77D9-41F9-91A6-8D302DA88A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115888"/>
            <a:ext cx="4608512" cy="671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2FF3FAB2-4B5B-4054-82C2-44BF4330DFAF}"/>
              </a:ext>
            </a:extLst>
          </p:cNvPr>
          <p:cNvSpPr txBox="1">
            <a:spLocks/>
          </p:cNvSpPr>
          <p:nvPr/>
        </p:nvSpPr>
        <p:spPr bwMode="auto">
          <a:xfrm>
            <a:off x="1774825" y="115888"/>
            <a:ext cx="41052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k-SK" sz="3200" b="1" kern="0" dirty="0">
                <a:solidFill>
                  <a:srgbClr val="0000FF"/>
                </a:solidFill>
                <a:latin typeface="Arial" charset="0"/>
                <a:cs typeface="Arial" charset="0"/>
              </a:rPr>
              <a:t>Štádiá hypotermie </a:t>
            </a:r>
          </a:p>
          <a:p>
            <a:pPr>
              <a:defRPr/>
            </a:pPr>
            <a:r>
              <a:rPr lang="sk-SK" sz="3200" b="1" kern="0" dirty="0">
                <a:solidFill>
                  <a:srgbClr val="0000FF"/>
                </a:solidFill>
                <a:latin typeface="Arial" charset="0"/>
                <a:cs typeface="Arial" charset="0"/>
              </a:rPr>
              <a:t>v chladnej vode</a:t>
            </a:r>
            <a:endParaRPr lang="sk-SK" sz="3200" kern="0" dirty="0">
              <a:solidFill>
                <a:srgbClr val="0000FF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FDEAA11-CC0D-41E5-A0A4-3C156871DA3E}"/>
              </a:ext>
            </a:extLst>
          </p:cNvPr>
          <p:cNvSpPr txBox="1">
            <a:spLocks noChangeArrowheads="1"/>
          </p:cNvSpPr>
          <p:nvPr/>
        </p:nvSpPr>
        <p:spPr>
          <a:xfrm>
            <a:off x="216024" y="1557338"/>
            <a:ext cx="7536160" cy="547211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sk-SK" altLang="sk-SK" sz="2800" b="1" kern="0" dirty="0">
                <a:solidFill>
                  <a:schemeClr val="accent2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Znížená teplota prostredia</a:t>
            </a:r>
            <a:endParaRPr lang="sk-SK" altLang="sk-SK" sz="2800" b="1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zvýšená tvorba tepla v organizme (zrýchlenie metabolizmu, chladový tras)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zníženie výdaja (</a:t>
            </a:r>
            <a:r>
              <a:rPr lang="sk-SK" altLang="sk-SK" sz="2400" kern="0" dirty="0" err="1">
                <a:latin typeface="Corbel" panose="020B0503020204020204" pitchFamily="34" charset="0"/>
                <a:cs typeface="Arial" panose="020B0604020202020204" pitchFamily="34" charset="0"/>
              </a:rPr>
              <a:t>vazokonstrikcia</a:t>
            </a: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 v koži)</a:t>
            </a:r>
          </a:p>
          <a:p>
            <a:pPr eaLnBrk="1" hangingPunct="1">
              <a:buFontTx/>
              <a:buNone/>
              <a:defRPr/>
            </a:pPr>
            <a:endParaRPr lang="sk-SK" altLang="sk-SK" sz="2400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buFontTx/>
              <a:buNone/>
              <a:defRPr/>
            </a:pPr>
            <a:r>
              <a:rPr lang="sk-SK" altLang="sk-SK" sz="2800" b="1" kern="0" dirty="0">
                <a:solidFill>
                  <a:srgbClr val="FF0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Dlhodobé podchladenie a telesné vyčerpanie</a:t>
            </a:r>
            <a:r>
              <a:rPr lang="sk-SK" altLang="sk-SK" sz="2800" b="1" kern="0" dirty="0"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endParaRPr lang="sk-SK" altLang="sk-SK" sz="2400" b="1" kern="0" dirty="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spánok → ďalšie ochladenie organizmu</a:t>
            </a:r>
          </a:p>
          <a:p>
            <a:pPr eaLnBrk="1" hangingPunct="1">
              <a:buFont typeface="Wingdings" panose="05000000000000000000" pitchFamily="2" charset="2"/>
              <a:buChar char="ü"/>
              <a:defRPr/>
            </a:pPr>
            <a:r>
              <a:rPr lang="sk-SK" altLang="sk-SK" sz="2400" kern="0" dirty="0">
                <a:latin typeface="Corbel" panose="020B0503020204020204" pitchFamily="34" charset="0"/>
                <a:cs typeface="Arial" panose="020B0604020202020204" pitchFamily="34" charset="0"/>
              </a:rPr>
              <a:t>zníženie telesnej teploty pod 25°C ohrozenie života,  pod 20°C smrť</a:t>
            </a:r>
          </a:p>
          <a:p>
            <a:pPr eaLnBrk="1" hangingPunct="1">
              <a:defRPr/>
            </a:pPr>
            <a:endParaRPr lang="sk-SK" altLang="sk-SK" sz="2400" kern="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2B1BEC3D-09DC-46EF-AE9F-E351F084C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1" y="0"/>
            <a:ext cx="5082615" cy="6858000"/>
          </a:xfrm>
          <a:prstGeom prst="rect">
            <a:avLst/>
          </a:prstGeom>
        </p:spPr>
      </p:pic>
      <p:pic>
        <p:nvPicPr>
          <p:cNvPr id="3" name="Obrázok 2">
            <a:extLst>
              <a:ext uri="{FF2B5EF4-FFF2-40B4-BE49-F238E27FC236}">
                <a16:creationId xmlns:a16="http://schemas.microsoft.com/office/drawing/2014/main" id="{834C60B6-E9BC-4353-A195-F5602E981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71" y="3309938"/>
            <a:ext cx="4720603" cy="3543599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2EEB7BCA-B455-42D7-B4E8-479D415C8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715001" cy="330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5266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80D74809-654D-4683-B45F-534BDEAE6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2708920"/>
            <a:ext cx="11809312" cy="1143000"/>
          </a:xfrm>
        </p:spPr>
        <p:txBody>
          <a:bodyPr/>
          <a:lstStyle/>
          <a:p>
            <a:r>
              <a:rPr lang="sk-SK" altLang="sk-SK" sz="6600" b="1" dirty="0">
                <a:solidFill>
                  <a:srgbClr val="0000FF"/>
                </a:solidFill>
                <a:latin typeface="Corbel" panose="020B0503020204020204" pitchFamily="34" charset="0"/>
              </a:rPr>
              <a:t>ĎAKUJEM ZA POZORNOSŤ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ýchozí návrh">
  <a:themeElements>
    <a:clrScheme name="Výchozí návrh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ýchozí návr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6045</TotalTime>
  <Words>4478</Words>
  <Application>Microsoft Office PowerPoint</Application>
  <PresentationFormat>Širokouhlá</PresentationFormat>
  <Paragraphs>392</Paragraphs>
  <Slides>58</Slides>
  <Notes>2</Notes>
  <HiddenSlides>0</HiddenSlides>
  <MMClips>0</MMClips>
  <ScaleCrop>false</ScaleCrop>
  <HeadingPairs>
    <vt:vector size="8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58</vt:i4>
      </vt:variant>
    </vt:vector>
  </HeadingPairs>
  <TitlesOfParts>
    <vt:vector size="66" baseType="lpstr">
      <vt:lpstr>Arial</vt:lpstr>
      <vt:lpstr>Calibri</vt:lpstr>
      <vt:lpstr>Corbel</vt:lpstr>
      <vt:lpstr>Inter</vt:lpstr>
      <vt:lpstr>Times New Roman</vt:lpstr>
      <vt:lpstr>Wingdings</vt:lpstr>
      <vt:lpstr>Výchozí návrh</vt:lpstr>
      <vt:lpstr>Rovnica</vt:lpstr>
      <vt:lpstr>VPLYV  FYZIKÁLNYCH FAKTOROV NA ZDRAVIE ČLOVEKA</vt:lpstr>
      <vt:lpstr>Čo bude na skúške? </vt:lpstr>
      <vt:lpstr>...dobré vedieť...</vt:lpstr>
      <vt:lpstr>Prezentácia programu PowerPoint</vt:lpstr>
      <vt:lpstr>Prezentácia programu PowerPoint</vt:lpstr>
      <vt:lpstr>Mechanizmus účinky fyzikálnych faktorov</vt:lpstr>
      <vt:lpstr>Aklimatizácia</vt:lpstr>
      <vt:lpstr>Mechanický faktor: účinok sily</vt:lpstr>
      <vt:lpstr>Účinok tiaže a zrýchlenia na organizmus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Výškové zóny (0 – 8849 m)</vt:lpstr>
      <vt:lpstr>Prezentácia programu PowerPoint</vt:lpstr>
      <vt:lpstr>Hodnotenie závažnosti výškovej choroby</vt:lpstr>
      <vt:lpstr>Prezentácia programu PowerPoint</vt:lpstr>
      <vt:lpstr>Kesónová choroba (dekompresná choroba)</vt:lpstr>
      <vt:lpstr>Prezentácia programu PowerPoint</vt:lpstr>
      <vt:lpstr>Účinky zvukových a ultrazvukových polí</vt:lpstr>
      <vt:lpstr>Prezentácia programu PowerPoint</vt:lpstr>
      <vt:lpstr>Prezentácia programu PowerPoint</vt:lpstr>
      <vt:lpstr>Prezentácia programu PowerPoint</vt:lpstr>
      <vt:lpstr>Biologické účinky mikrovĺn</vt:lpstr>
      <vt:lpstr>Prezentácia programu PowerPoint</vt:lpstr>
      <vt:lpstr>Prezentácia programu PowerPoint</vt:lpstr>
      <vt:lpstr>Prezentácia programu PowerPoint</vt:lpstr>
      <vt:lpstr>Účinky viditeľného a infračerveného žiarenia</vt:lpstr>
      <vt:lpstr>Účinky infračerveného žiarenia</vt:lpstr>
      <vt:lpstr>Prezentácia programu PowerPoint</vt:lpstr>
      <vt:lpstr>Prezentácia programu PowerPoint</vt:lpstr>
      <vt:lpstr>Účinky ultrafialového žiarenia</vt:lpstr>
      <vt:lpstr>Faktory ovplyvňujúce intenzitu UV žiarenia</vt:lpstr>
      <vt:lpstr>Biologické účinky ultrafialového žiarenia</vt:lpstr>
      <vt:lpstr>Prezentácia programu PowerPoint</vt:lpstr>
      <vt:lpstr>Ochrana kože pred UVA a UVB žiarením</vt:lpstr>
      <vt:lpstr>Magnetické pole orgánov, účinky magnetických polí</vt:lpstr>
      <vt:lpstr>Prezentácia programu PowerPoint</vt:lpstr>
      <vt:lpstr>Prezentácia programu PowerPoint</vt:lpstr>
      <vt:lpstr>Prezentácia programu PowerPoint</vt:lpstr>
      <vt:lpstr>Prezentácia programu PowerPoint</vt:lpstr>
      <vt:lpstr>Biologické účinky jadrových výbuchov</vt:lpstr>
      <vt:lpstr>Ionizujúce - choroba z ožiarenia</vt:lpstr>
      <vt:lpstr>Prezentácia programu PowerPoint</vt:lpstr>
      <vt:lpstr>Neionizujúce – elektromagnetický impulz (EMI)  a ultrafialové žiarenie (UV) </vt:lpstr>
      <vt:lpstr>Tlaková a zvuková vlna: vzniká pri expanzii ohnivej gule pri výbuchu (ide o stlačenie okolitého plynu tlakom až 1012 Pa) – šíri sa nárazová vlna s vysokou intenzitou zvuku (viac ako 160 dB) tlaková vlna sa šíri nadzvukovou rýchlosťou s tlakom 1 atm = barotrauma, roztrhnutie vnútorných orgánov, poškodenie sluchu, materiálne škody ... 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ĎAKUJEM ZA POZORNOSŤ</vt:lpstr>
    </vt:vector>
  </TitlesOfParts>
  <Company>JLF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VPLYV  FYZIKÁLNYCH FAKTOROV  NA  ĽUDSKÝ ORGANIZMUS</dc:title>
  <dc:creator>biof</dc:creator>
  <cp:lastModifiedBy>Michal Šimera</cp:lastModifiedBy>
  <cp:revision>305</cp:revision>
  <dcterms:created xsi:type="dcterms:W3CDTF">2007-02-06T12:23:15Z</dcterms:created>
  <dcterms:modified xsi:type="dcterms:W3CDTF">2024-11-13T18:07:29Z</dcterms:modified>
</cp:coreProperties>
</file>