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427" r:id="rId3"/>
    <p:sldId id="430" r:id="rId4"/>
    <p:sldId id="429" r:id="rId5"/>
    <p:sldId id="446" r:id="rId6"/>
    <p:sldId id="445" r:id="rId7"/>
    <p:sldId id="447" r:id="rId8"/>
    <p:sldId id="425" r:id="rId9"/>
    <p:sldId id="449" r:id="rId10"/>
    <p:sldId id="424" r:id="rId11"/>
    <p:sldId id="423" r:id="rId12"/>
    <p:sldId id="443" r:id="rId13"/>
    <p:sldId id="420" r:id="rId14"/>
    <p:sldId id="422" r:id="rId15"/>
    <p:sldId id="432" r:id="rId16"/>
    <p:sldId id="256" r:id="rId17"/>
    <p:sldId id="437" r:id="rId18"/>
    <p:sldId id="321" r:id="rId19"/>
    <p:sldId id="257" r:id="rId20"/>
    <p:sldId id="259" r:id="rId21"/>
    <p:sldId id="261" r:id="rId22"/>
    <p:sldId id="281" r:id="rId23"/>
    <p:sldId id="444" r:id="rId24"/>
    <p:sldId id="412" r:id="rId25"/>
    <p:sldId id="265" r:id="rId26"/>
    <p:sldId id="264" r:id="rId27"/>
    <p:sldId id="416" r:id="rId28"/>
    <p:sldId id="415" r:id="rId29"/>
    <p:sldId id="419" r:id="rId30"/>
    <p:sldId id="440" r:id="rId31"/>
    <p:sldId id="441" r:id="rId32"/>
    <p:sldId id="330" r:id="rId33"/>
    <p:sldId id="305" r:id="rId34"/>
    <p:sldId id="262" r:id="rId35"/>
    <p:sldId id="411" r:id="rId36"/>
    <p:sldId id="417" r:id="rId37"/>
    <p:sldId id="418" r:id="rId38"/>
    <p:sldId id="269" r:id="rId39"/>
    <p:sldId id="331" r:id="rId40"/>
    <p:sldId id="448" r:id="rId41"/>
    <p:sldId id="413" r:id="rId42"/>
    <p:sldId id="271" r:id="rId43"/>
    <p:sldId id="272" r:id="rId44"/>
    <p:sldId id="275" r:id="rId45"/>
    <p:sldId id="436" r:id="rId46"/>
    <p:sldId id="276" r:id="rId47"/>
    <p:sldId id="365" r:id="rId48"/>
    <p:sldId id="277" r:id="rId49"/>
    <p:sldId id="439" r:id="rId50"/>
  </p:sldIdLst>
  <p:sldSz cx="12192000" cy="6858000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07"/>
    <a:srgbClr val="006C12"/>
    <a:srgbClr val="0000FF"/>
    <a:srgbClr val="3278DF"/>
    <a:srgbClr val="0066FF"/>
    <a:srgbClr val="FF33CC"/>
    <a:srgbClr val="66FF33"/>
    <a:srgbClr val="FF3300"/>
    <a:srgbClr val="FF9900"/>
    <a:srgbClr val="000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2" autoAdjust="0"/>
    <p:restoredTop sz="94660"/>
  </p:normalViewPr>
  <p:slideViewPr>
    <p:cSldViewPr>
      <p:cViewPr varScale="1">
        <p:scale>
          <a:sx n="101" d="100"/>
          <a:sy n="101" d="100"/>
        </p:scale>
        <p:origin x="106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>
            <a:extLst>
              <a:ext uri="{FF2B5EF4-FFF2-40B4-BE49-F238E27FC236}">
                <a16:creationId xmlns:a16="http://schemas.microsoft.com/office/drawing/2014/main" id="{959C79EE-73BF-4D3B-BB8C-AF67070DAE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>
            <a:extLst>
              <a:ext uri="{FF2B5EF4-FFF2-40B4-BE49-F238E27FC236}">
                <a16:creationId xmlns:a16="http://schemas.microsoft.com/office/drawing/2014/main" id="{DB338733-54A8-4B5F-9291-BFAFF87271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FC9F6B7-CB5B-4755-BE94-C99B099C4F84}" type="datetimeFigureOut">
              <a:rPr lang="sk-SK"/>
              <a:pPr>
                <a:defRPr/>
              </a:pPr>
              <a:t>18. 2. 2026</a:t>
            </a:fld>
            <a:endParaRPr lang="sk-SK"/>
          </a:p>
        </p:txBody>
      </p:sp>
      <p:sp>
        <p:nvSpPr>
          <p:cNvPr id="4" name="Zástupný symbol obrazu snímky 3">
            <a:extLst>
              <a:ext uri="{FF2B5EF4-FFF2-40B4-BE49-F238E27FC236}">
                <a16:creationId xmlns:a16="http://schemas.microsoft.com/office/drawing/2014/main" id="{8CB9D57A-0733-41F5-BBEA-1B5CEF572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>
            <a:extLst>
              <a:ext uri="{FF2B5EF4-FFF2-40B4-BE49-F238E27FC236}">
                <a16:creationId xmlns:a16="http://schemas.microsoft.com/office/drawing/2014/main" id="{00CE6074-F960-464F-86EF-ED4415D80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/>
              <a:t>Upravte štýl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6" name="Zástupný symbol päty 5">
            <a:extLst>
              <a:ext uri="{FF2B5EF4-FFF2-40B4-BE49-F238E27FC236}">
                <a16:creationId xmlns:a16="http://schemas.microsoft.com/office/drawing/2014/main" id="{46017DD2-81EF-4013-B903-4A8E90186D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>
            <a:extLst>
              <a:ext uri="{FF2B5EF4-FFF2-40B4-BE49-F238E27FC236}">
                <a16:creationId xmlns:a16="http://schemas.microsoft.com/office/drawing/2014/main" id="{3AFFC70A-AAA2-4765-9ED6-75E2CC5D5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A12689-AEEB-4B5A-A03B-715FE241BF5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objekt pre obrázok snímky 1">
            <a:extLst>
              <a:ext uri="{FF2B5EF4-FFF2-40B4-BE49-F238E27FC236}">
                <a16:creationId xmlns:a16="http://schemas.microsoft.com/office/drawing/2014/main" id="{26B9C222-AE18-4E48-87CA-6B23A18A32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objekt pre poznámky 2">
            <a:extLst>
              <a:ext uri="{FF2B5EF4-FFF2-40B4-BE49-F238E27FC236}">
                <a16:creationId xmlns:a16="http://schemas.microsoft.com/office/drawing/2014/main" id="{7821A663-D9EB-4B59-9245-1CC38C051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7172" name="Zástupný objekt pre číslo snímky 3">
            <a:extLst>
              <a:ext uri="{FF2B5EF4-FFF2-40B4-BE49-F238E27FC236}">
                <a16:creationId xmlns:a16="http://schemas.microsoft.com/office/drawing/2014/main" id="{7C327EDA-CF15-4091-869F-AE37488659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BCCD0B-FD50-4D5B-B9ED-69B62BB5F727}" type="slidenum">
              <a:rPr lang="sk-SK" altLang="sk-SK" smtClean="0"/>
              <a:pPr/>
              <a:t>1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objekt pre obrázok snímky 1">
            <a:extLst>
              <a:ext uri="{FF2B5EF4-FFF2-40B4-BE49-F238E27FC236}">
                <a16:creationId xmlns:a16="http://schemas.microsoft.com/office/drawing/2014/main" id="{01E19E7B-8C2F-4673-825F-43B09862D5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objekt pre poznámky 2">
            <a:extLst>
              <a:ext uri="{FF2B5EF4-FFF2-40B4-BE49-F238E27FC236}">
                <a16:creationId xmlns:a16="http://schemas.microsoft.com/office/drawing/2014/main" id="{DB9234D3-077E-4011-B2CF-C60204308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27652" name="Zástupný objekt pre číslo snímky 3">
            <a:extLst>
              <a:ext uri="{FF2B5EF4-FFF2-40B4-BE49-F238E27FC236}">
                <a16:creationId xmlns:a16="http://schemas.microsoft.com/office/drawing/2014/main" id="{FF8CA8EC-9E0D-4163-BADA-D19A25BD12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3B0B82-3D23-4A6B-9788-66D0AD823F3E}" type="slidenum">
              <a:rPr lang="sk-SK" altLang="sk-SK" smtClean="0"/>
              <a:pPr/>
              <a:t>25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objekt pre obrázok snímky 1">
            <a:extLst>
              <a:ext uri="{FF2B5EF4-FFF2-40B4-BE49-F238E27FC236}">
                <a16:creationId xmlns:a16="http://schemas.microsoft.com/office/drawing/2014/main" id="{B5F8F69C-24F7-4A89-9DC3-50A40881A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Zástupný objekt pre poznámky 2">
            <a:extLst>
              <a:ext uri="{FF2B5EF4-FFF2-40B4-BE49-F238E27FC236}">
                <a16:creationId xmlns:a16="http://schemas.microsoft.com/office/drawing/2014/main" id="{828BA7BF-9EE8-4C64-B78A-D378B5586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30724" name="Zástupný objekt pre číslo snímky 3">
            <a:extLst>
              <a:ext uri="{FF2B5EF4-FFF2-40B4-BE49-F238E27FC236}">
                <a16:creationId xmlns:a16="http://schemas.microsoft.com/office/drawing/2014/main" id="{8DB42730-CD95-4329-8F7B-3094C30629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296FBE-78F8-47F1-8803-E7985846EF3E}" type="slidenum">
              <a:rPr lang="sk-SK" altLang="sk-SK" smtClean="0"/>
              <a:pPr/>
              <a:t>27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12689-AEEB-4B5A-A03B-715FE241BF55}" type="slidenum">
              <a:rPr lang="sk-SK" altLang="sk-SK" smtClean="0"/>
              <a:pPr>
                <a:defRPr/>
              </a:pPr>
              <a:t>42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5616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F26A1B-088E-455B-8327-270CD0FB4B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E774A2-C115-46F4-89A3-87D589BAE5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9289F3-C6BB-4A42-92AA-58FAACD1AD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190C5-31D3-42AE-8D24-054674584A3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6580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EC7A21-D299-43B0-AF8B-7043824BF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6D4D7-0435-4EF8-A5E6-07CB453175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CEEB24-3FBA-45F3-9816-24968C9451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209A1-F1A8-4C6C-8196-13324D6A6AE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84346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8DFBA8-CC90-42A2-B2A0-AAFFFC90F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4279E1-F765-4EFD-839F-120CDD6671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F4D53E-51A8-4A31-BE84-7DD8723E99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E9794-05AE-4B27-A678-77E62D25DAA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29691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2D0AD7-6D2A-4FD6-8F61-BE64C80DCF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CB1444-3E51-40A0-A327-F6D67194B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A6794-BE44-4433-B27C-9046DE7504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3CDFF-90BD-4A31-94A8-0F633E122AA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7732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726CFE-D763-42AB-9F64-CEB83D597E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AAF6CEA-41BA-437E-AC44-0F0EF4710D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F5B765-5E59-4B6E-8718-2CC29CE67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47C98-5CA4-41FB-A818-B9EDB21085F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24792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3E0C30-5956-4D18-90B0-7079D7D2C1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8D967E-DEF9-4E1C-9516-D6163E47DF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BDBFB5-3DC3-4CAC-B543-E499E85A4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BCF92-29E3-4F25-92C6-36DB65EDDF2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260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1D15DC-074D-4B21-9A11-20BB9D276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586564-2DE3-468C-8829-B52F0686A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89237F-3CD8-4929-955E-00A1C6621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A9296-3705-42FA-8471-77F99137F17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58088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EAD5FC-2AD6-414D-922E-2C26A2811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9015FA-E3A9-4D4C-95AB-5A45747F0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22BC1-9F43-4A6F-84C3-42F68FE235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D1EF-4345-4E91-AC78-8B5EA05CF60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01864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CC28EE-AD94-44C5-8206-89DC91C46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1AF811-0AC6-480C-8E15-BEB946EA1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2B1B3-0361-4A99-8AE9-276AD81A99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0706C-78CC-46F5-AB06-3682AD4C118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84390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A4D15E-81C0-4589-9232-0DAD5FD44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1E0BC3-4563-448B-854E-BE69F86A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2CAE54-B625-4043-9AAB-E0D27F417D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A67E3-3D74-4AF9-80B9-E1BBB12B4DA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5942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5531BD-13E0-4C8C-A3E2-DA00355BB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D8A8D4-8277-4451-ACAA-BEB48F645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3A0437-8A70-4804-AD01-4268AAB540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4775E-3305-45A2-ADB7-24021477C5E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446048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27" y="4039820"/>
            <a:ext cx="10791154" cy="1334849"/>
          </a:xfrm>
          <a:effectLst/>
        </p:spPr>
        <p:txBody>
          <a:bodyPr/>
          <a:lstStyle>
            <a:lvl1pPr algn="r">
              <a:defRPr sz="432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227" y="2360067"/>
            <a:ext cx="10791152" cy="1068935"/>
          </a:xfrm>
        </p:spPr>
        <p:txBody>
          <a:bodyPr/>
          <a:lstStyle>
            <a:lvl1pPr marL="0" indent="0" algn="r">
              <a:buNone/>
              <a:defRPr sz="3360">
                <a:solidFill>
                  <a:schemeClr val="tx1"/>
                </a:solidFill>
                <a:effectLst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32A00-051F-4E06-999E-55FDCFCC5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1C3BC-62DC-4F82-9053-4E1E91783B58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D1DD9-70D5-41F3-BE54-A6AB60C0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73D2A-D508-42D8-9462-9FD40B81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AB39E-C726-4E65-99FB-7CE2963EA0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77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3868" y="985723"/>
            <a:ext cx="9569512" cy="763525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27" y="1901951"/>
            <a:ext cx="10791155" cy="3970330"/>
          </a:xfrm>
        </p:spPr>
        <p:txBody>
          <a:bodyPr/>
          <a:lstStyle>
            <a:lvl1pPr algn="l">
              <a:defRPr sz="336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87F5C-25FB-4214-AE2A-82B5E60F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517AC-EE8E-41A1-9B7D-2665902356B4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888F4-5719-4F87-BED3-653DD119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0826D-3605-42ED-94EC-34DCC157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790DF-9328-4B97-A573-5FECE13F9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24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448" y="424250"/>
            <a:ext cx="8486498" cy="763525"/>
          </a:xfrm>
        </p:spPr>
        <p:txBody>
          <a:bodyPr/>
          <a:lstStyle>
            <a:lvl1pPr algn="l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2448" y="1291132"/>
            <a:ext cx="8486498" cy="4733855"/>
          </a:xfrm>
        </p:spPr>
        <p:txBody>
          <a:bodyPr/>
          <a:lstStyle>
            <a:lvl1pPr>
              <a:defRPr sz="336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3F9F1-36D3-4177-9982-AA705F47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88FF9-7FD7-474F-B154-DF3C28E04915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7CD76-5517-46D4-B5A5-1AA0F6A01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A54BF-E4A2-42BA-AB20-F659A97B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11FD-C3B8-47EF-8FA5-5E40EB44B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27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44759-E115-467D-B805-644465A3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06A-D331-4A2C-8397-1C711F67F2CF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F3D0-E6E7-4617-A54C-6B4228232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11AAD-CFB4-45B2-9BCC-123FCE5D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C5CEC-139F-4109-B73E-184BBCB83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5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3015"/>
            <a:ext cx="10972800" cy="584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75A175-BBBD-4F8F-AB8A-DFF21ADC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E2472-2537-471B-B8A2-1A6EAA718596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DF1B506-4B88-4B26-9BAF-9FCF630A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ED5E1C-F0F7-4371-A361-A3E79CA5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360DE-7D1E-4A98-867F-DAA0C80F0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77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261" y="985723"/>
            <a:ext cx="9976727" cy="610820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570" y="1965507"/>
            <a:ext cx="5497380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570" y="2576328"/>
            <a:ext cx="5497380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951" y="1965509"/>
            <a:ext cx="5475421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948" y="2576328"/>
            <a:ext cx="5475421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1AFB8AA-3785-4A47-9B49-138345E5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354BE-8706-4A40-9328-02CBF3845822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F11BBC-9816-44D4-87F1-858F8F81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E043490-ADF3-408E-A891-75D00E84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59AFA-4EA1-4C8A-BA8F-192291AA0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26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FB84E42-079F-4E09-B983-1E05AE4D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1D45F-8A37-40D5-A5B6-61DDB8490301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ABDE4F1-9475-45D2-A6E2-E920EF4D6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17BDB4-A1A5-492B-9344-0C8E8284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A2D0-69FB-4A0A-A3A2-559DC2777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34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239B903-6262-4B54-9A21-0E855A4B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BD975-C48B-490F-8D09-88AE77310D23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DF2D5E-AF09-4923-ABE7-27788AD19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D0A007-D691-4416-A743-EE5A7EF4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F58C-DEA7-42DB-A970-61D10ED5C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0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6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121D2CF-8900-48AA-BDA9-A0798C78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1F576-3380-42A1-8A4A-9285ED11E246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5F7121-8CB4-419B-85CF-E5C13EDD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EAEA46-9964-4365-B12D-6E72B783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E9509-31DB-4BF1-80F8-9DB5594FF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38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5673E2-B80C-4595-8274-D69E0AB5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B9980-911A-40A8-A448-04680275293D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001449-7706-47DB-9C32-E7C0E655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303B8C-58E8-4036-B979-D5093FCC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62179-E8CC-4B2E-9E62-3C8BA647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93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8CE47-A1EC-494A-ABEE-006F5C0C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F9F10-1D9E-48A9-BB4E-B487E28F318A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2404-F7B3-48AF-9608-DA029DFF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6261E-3FF2-41B8-B4F5-C7845752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B40CC-E9C5-4167-9FA8-FC404F5D2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35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2A1E0-BDF5-466E-8388-B8E3F6F4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8495-5466-476D-BF33-9ECBAD88435F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CB799-EBAB-4C7B-AF81-76B827CF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7ADC3-29E9-40EA-8C14-2A488390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99DB-FACD-48BD-9D79-980B544BA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4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BFA360-7420-4618-A575-D6364ABDA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5A7047-D935-4E0E-A0C7-E5E057E1A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6C29BEC-BAFD-4400-8C86-4ABD7916BE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4EEB0F-7AEC-404C-B494-A8F753D912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8C543AC-5D56-447B-B430-07F1C4C0F5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BE4E59B-AD5C-4C42-88BF-E71B19A48C3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6AACA039-A5A0-46A6-859F-F33D55C35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2FF3D678-E8CF-4F57-B535-C547C9C66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text styles</a:t>
            </a:r>
          </a:p>
          <a:p>
            <a:pPr lvl="1"/>
            <a:r>
              <a:rPr lang="en-US" altLang="sk-SK"/>
              <a:t>Second level</a:t>
            </a:r>
          </a:p>
          <a:p>
            <a:pPr lvl="2"/>
            <a:r>
              <a:rPr lang="en-US" altLang="sk-SK"/>
              <a:t>Third level</a:t>
            </a:r>
          </a:p>
          <a:p>
            <a:pPr lvl="3"/>
            <a:r>
              <a:rPr lang="en-US" altLang="sk-SK"/>
              <a:t>Fourth level</a:t>
            </a:r>
          </a:p>
          <a:p>
            <a:pPr lvl="4"/>
            <a:r>
              <a:rPr lang="en-US" altLang="sk-SK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5142E-5CAC-4403-B450-39483DB49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90E035-B5C0-4185-A4D1-D176B430F28C}" type="datetimeFigureOut">
              <a:rPr lang="en-US"/>
              <a:pPr>
                <a:defRPr/>
              </a:pPr>
              <a:t>2/18/2026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CE1FC-6EA9-4645-9DCE-A4060C472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302FD-8B87-4091-BB40-561063A8A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463B92-AA06-44AD-9693-228946A1B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1" r:id="rId2"/>
    <p:sldLayoutId id="2147483772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ctr" defTabSz="1096963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2pPr>
      <a:lvl3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3pPr>
      <a:lvl4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4pPr>
      <a:lvl5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11163" indent="-411163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0588" indent="-34290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med.uniba.sk/pracoviska/vedecko-pedagogicke-pracoviska/teoreticke-ustavy/ustav-lekarskej-biofyziky/informacie-pre-studentov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.wikipedia.org/wiki/Polopriepustn%C3%A1_membr%C3%A1na?action=edit&amp;redlink=1" TargetMode="External"/><Relationship Id="rId5" Type="http://schemas.openxmlformats.org/officeDocument/2006/relationships/hyperlink" Target="https://sk.wikipedia.org/wiki/Rozp%C3%BA%C5%A1%C5%A5adlo" TargetMode="External"/><Relationship Id="rId4" Type="http://schemas.openxmlformats.org/officeDocument/2006/relationships/hyperlink" Target="https://sk.wikipedia.org/wiki/P%C3%AD_(p%C3%ADsmeno)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D1BD-C866-4018-81D7-438AFA948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063" y="3803650"/>
            <a:ext cx="5595937" cy="1679575"/>
          </a:xfrm>
        </p:spPr>
        <p:txBody>
          <a:bodyPr rtlCol="0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r>
              <a:rPr lang="sk-SK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doc. RNDr. Michal Šimera, PhD.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CD997-7F7F-4B38-9808-D1259A8CD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0" y="2100465"/>
            <a:ext cx="10972800" cy="1740838"/>
          </a:xfrm>
          <a:solidFill>
            <a:schemeClr val="bg1">
              <a:alpha val="76000"/>
            </a:schemeClr>
          </a:solidFill>
          <a:effectLst>
            <a:glow rad="63500">
              <a:schemeClr val="bg1">
                <a:lumMod val="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endParaRPr lang="sk-SK" b="1" dirty="0">
              <a:latin typeface="Corbel" panose="020B0503020204020204" pitchFamily="34" charset="0"/>
            </a:endParaRP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Úvod do štúdia predmetu Lekárska biofyzika</a:t>
            </a: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</a:rPr>
              <a:t>BIOFYZIKA BUNKY</a:t>
            </a:r>
            <a:br>
              <a:rPr lang="sk-SK" sz="4000" b="1" dirty="0"/>
            </a:br>
            <a:endParaRPr lang="en-US" dirty="0"/>
          </a:p>
        </p:txBody>
      </p:sp>
      <p:pic>
        <p:nvPicPr>
          <p:cNvPr id="6150" name="Obrázok 5">
            <a:extLst>
              <a:ext uri="{FF2B5EF4-FFF2-40B4-BE49-F238E27FC236}">
                <a16:creationId xmlns:a16="http://schemas.microsoft.com/office/drawing/2014/main" id="{7F2FCD82-73A3-41EE-A025-EAF72F2D1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25430" r="18867" b="23706"/>
          <a:stretch>
            <a:fillRect/>
          </a:stretch>
        </p:blipFill>
        <p:spPr bwMode="auto">
          <a:xfrm>
            <a:off x="7378700" y="201613"/>
            <a:ext cx="455771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itle 1">
            <a:extLst>
              <a:ext uri="{FF2B5EF4-FFF2-40B4-BE49-F238E27FC236}">
                <a16:creationId xmlns:a16="http://schemas.microsoft.com/office/drawing/2014/main" id="{52C3989A-F590-48D5-BC64-FDC53348B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5138"/>
            <a:ext cx="12192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096963"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96963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96963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4400" b="1"/>
              <a:t>Ústav lekárskej biofyziky</a:t>
            </a:r>
            <a:endParaRPr lang="en-US" altLang="sk-SK" sz="44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šatenie, osoba, ľudská tvár, úsmev&#10;&#10;Obsah vygenerovaný umelou inteligenciou môže byť nesprávny.">
            <a:extLst>
              <a:ext uri="{FF2B5EF4-FFF2-40B4-BE49-F238E27FC236}">
                <a16:creationId xmlns:a16="http://schemas.microsoft.com/office/drawing/2014/main" id="{58A11AD0-78D7-E3F2-9AE2-561CE0DA6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92685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Zástupný objekt pre obsah 4">
            <a:extLst>
              <a:ext uri="{FF2B5EF4-FFF2-40B4-BE49-F238E27FC236}">
                <a16:creationId xmlns:a16="http://schemas.microsoft.com/office/drawing/2014/main" id="{83D55864-8F41-48C7-B7C0-A746A13FA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47"/>
          <a:stretch>
            <a:fillRect/>
          </a:stretch>
        </p:blipFill>
        <p:spPr bwMode="auto">
          <a:xfrm>
            <a:off x="4763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B717A922-E143-4311-A0A7-F77A5E99C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304800"/>
            <a:ext cx="5943600" cy="182880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sk-SK" altLang="sk-SK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Ústav lekárskej biofyziky</a:t>
            </a:r>
          </a:p>
          <a:p>
            <a:pPr algn="l"/>
            <a:r>
              <a:rPr lang="sk-SK" altLang="sk-SK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Jesseniova</a:t>
            </a:r>
            <a:r>
              <a:rPr lang="sk-SK" altLang="sk-SK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 lekárska fakulta v Martine</a:t>
            </a:r>
          </a:p>
          <a:p>
            <a:pPr algn="l"/>
            <a:r>
              <a:rPr lang="sk-SK" altLang="sk-SK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Univerzita Komenského v Bratislave</a:t>
            </a:r>
          </a:p>
          <a:p>
            <a:pPr algn="l"/>
            <a:r>
              <a:rPr lang="sk-SK" altLang="sk-SK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Malá Hora 4, 036 01, Martin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MS8000 Monitor pacienta s tlačiarňou Monitor vitálnych Obrázok produktu ">
            <a:extLst>
              <a:ext uri="{FF2B5EF4-FFF2-40B4-BE49-F238E27FC236}">
                <a16:creationId xmlns:a16="http://schemas.microsoft.com/office/drawing/2014/main" id="{4C5C035B-3FC6-ACE7-E9E1-9BF662FC1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81400"/>
            <a:ext cx="424876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8E2BC2AC-1122-3903-8A11-D46AC44330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28" r="24138"/>
          <a:stretch/>
        </p:blipFill>
        <p:spPr>
          <a:xfrm>
            <a:off x="38100" y="1100931"/>
            <a:ext cx="2819400" cy="552450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1407DC54-67E6-9E77-8B13-9412925034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333" r="22500"/>
          <a:stretch/>
        </p:blipFill>
        <p:spPr>
          <a:xfrm rot="2796622">
            <a:off x="4126501" y="4564055"/>
            <a:ext cx="1498094" cy="2074284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571EF120-3ACE-A7D2-26EF-AE3A9C0B0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400" y="76200"/>
            <a:ext cx="3200400" cy="320040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FFA2EE02-3F55-0273-528D-C8660123521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108" b="16779"/>
          <a:stretch/>
        </p:blipFill>
        <p:spPr>
          <a:xfrm>
            <a:off x="3292635" y="542925"/>
            <a:ext cx="459485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33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0CBF32-3D0B-C998-A5DF-0CB0D76F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0" y="274638"/>
            <a:ext cx="5962650" cy="1143000"/>
          </a:xfrm>
        </p:spPr>
        <p:txBody>
          <a:bodyPr/>
          <a:lstStyle/>
          <a:p>
            <a:r>
              <a:rPr lang="sk-SK" sz="2800" b="1" i="0" dirty="0">
                <a:solidFill>
                  <a:srgbClr val="014073"/>
                </a:solidFill>
                <a:effectLst/>
                <a:latin typeface="Poppins" panose="00000500000000000000" pitchFamily="2" charset="-18"/>
              </a:rPr>
              <a:t>Laboratórium </a:t>
            </a:r>
            <a:r>
              <a:rPr lang="sk-SK" sz="2800" b="1" i="0" dirty="0" err="1">
                <a:solidFill>
                  <a:srgbClr val="014073"/>
                </a:solidFill>
                <a:effectLst/>
                <a:latin typeface="Poppins" panose="00000500000000000000" pitchFamily="2" charset="-18"/>
              </a:rPr>
              <a:t>metabolomiky</a:t>
            </a:r>
            <a:br>
              <a:rPr lang="sk-SK" sz="2800" b="1" i="0" dirty="0">
                <a:solidFill>
                  <a:srgbClr val="014073"/>
                </a:solidFill>
                <a:effectLst/>
                <a:latin typeface="Poppins" panose="00000500000000000000" pitchFamily="2" charset="-18"/>
              </a:rPr>
            </a:br>
            <a:r>
              <a:rPr lang="nb-NO" sz="2800" dirty="0"/>
              <a:t>MRI/MRS skener Bruker BioSpec 70/20 USR 7 T</a:t>
            </a:r>
            <a:endParaRPr lang="sk-SK" sz="28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FB0AD3-DDFB-0DBB-E4BD-C39A53B32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2D3FC7C6-CA55-8DC4-2EAB-D138F7D6A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801812"/>
            <a:ext cx="6553200" cy="491490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7008755B-DEA9-DCAC-730C-CDB7E3420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61975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40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3BDFEC-7B15-26DB-0198-0729A0E0C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914400"/>
            <a:ext cx="9621421" cy="1143000"/>
          </a:xfrm>
        </p:spPr>
        <p:txBody>
          <a:bodyPr/>
          <a:lstStyle/>
          <a:p>
            <a:pPr algn="l"/>
            <a:r>
              <a:rPr lang="sk-SK" sz="4800" b="0" i="0" dirty="0">
                <a:solidFill>
                  <a:srgbClr val="202124"/>
                </a:solidFill>
                <a:effectLst/>
                <a:latin typeface="Google Sans"/>
              </a:rPr>
              <a:t>LEXUM očná klinika Martin</a:t>
            </a:r>
            <a:br>
              <a:rPr lang="sk-SK" sz="4800" b="0" i="0" dirty="0">
                <a:solidFill>
                  <a:srgbClr val="202124"/>
                </a:solidFill>
                <a:effectLst/>
                <a:latin typeface="Google Sans"/>
              </a:rPr>
            </a:br>
            <a:r>
              <a:rPr lang="sk-SK" sz="4800" b="0" i="0" dirty="0">
                <a:solidFill>
                  <a:srgbClr val="202124"/>
                </a:solidFill>
                <a:effectLst/>
                <a:latin typeface="Google Sans"/>
              </a:rPr>
              <a:t>Zelená 1A, Priekopa, 036 08 Martin</a:t>
            </a:r>
            <a:endParaRPr lang="sk-SK" sz="4800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68F169F-29FB-F438-8A94-C63C6B8E4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29" y="152400"/>
            <a:ext cx="1884779" cy="28956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71D92CA0-408C-95AA-B21A-3DCF89220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4" y="3024336"/>
            <a:ext cx="6400799" cy="3600450"/>
          </a:xfrm>
          <a:prstGeom prst="rect">
            <a:avLst/>
          </a:prstGeom>
        </p:spPr>
      </p:pic>
      <p:pic>
        <p:nvPicPr>
          <p:cNvPr id="11" name="Obrázok 10" descr="Obrázok, na ktorom je zdravotnícke zariadenie, vnútri, lekár(sky), zdravotná starostlivosť&#10;&#10;Obsah vygenerovaný umelou inteligenciou môže byť nesprávny.">
            <a:extLst>
              <a:ext uri="{FF2B5EF4-FFF2-40B4-BE49-F238E27FC236}">
                <a16:creationId xmlns:a16="http://schemas.microsoft.com/office/drawing/2014/main" id="{50DB871C-9001-2AC2-0F35-6785842B7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016225"/>
            <a:ext cx="5410200" cy="360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39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AA079679-894B-4DFD-AF59-83925DD6F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12268200" cy="761999"/>
          </a:xfrm>
        </p:spPr>
        <p:txBody>
          <a:bodyPr/>
          <a:lstStyle/>
          <a:p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Predmet Lekárska biofyzika – kreditný systém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12BFB7-7972-489E-89ED-C10F6BB6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1600"/>
            <a:ext cx="121920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5 kreditov: </a:t>
            </a:r>
            <a:r>
              <a:rPr lang="sk-SK" dirty="0">
                <a:latin typeface="Corbel" panose="020B0503020204020204" pitchFamily="34" charset="0"/>
              </a:rPr>
              <a:t>2 h prednáška, 2 h praktické cvičenia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20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účasť študenta na prednáškach a praktických cvičeniach  je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povinná (v prípade vymeškanie náhrada podľa dohody)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20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dirty="0">
                <a:latin typeface="Corbel" panose="020B0503020204020204" pitchFamily="34" charset="0"/>
              </a:rPr>
              <a:t>Bodový systém, max. 100 bodov: </a:t>
            </a:r>
          </a:p>
          <a:p>
            <a:pPr marL="0" indent="0"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40 bodov za mester + 60 bodov ústan skúška</a:t>
            </a:r>
          </a:p>
          <a:p>
            <a:pPr marL="0" indent="0">
              <a:buNone/>
              <a:defRPr/>
            </a:pPr>
            <a:r>
              <a:rPr lang="pl-PL" dirty="0">
                <a:latin typeface="Corbel" panose="020B0503020204020204" pitchFamily="34" charset="0"/>
              </a:rPr>
              <a:t>    (9 b za prednášky + 16 b za praktické cvičenia + 15 za aktivitu* = 40 b)</a:t>
            </a:r>
          </a:p>
          <a:p>
            <a:pPr marL="0" indent="0">
              <a:buNone/>
              <a:defRPr/>
            </a:pPr>
            <a:endParaRPr lang="pl-PL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 marL="0" indent="0"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</a:t>
            </a:r>
            <a:r>
              <a:rPr lang="pl-PL" sz="2800" i="1" dirty="0">
                <a:latin typeface="Corbel" panose="020B0503020204020204" pitchFamily="34" charset="0"/>
              </a:rPr>
              <a:t>*UEVA a MRI sa neboduje aktivita</a:t>
            </a:r>
            <a:r>
              <a:rPr lang="pl-PL" sz="2800" b="1" dirty="0">
                <a:solidFill>
                  <a:srgbClr val="0000FF"/>
                </a:solidFill>
                <a:latin typeface="Corbel" panose="020B0503020204020204" pitchFamily="34" charset="0"/>
              </a:rPr>
              <a:t>	</a:t>
            </a:r>
            <a:endParaRPr lang="pl-PL" sz="2000" b="1" dirty="0">
              <a:solidFill>
                <a:srgbClr val="0000FF"/>
              </a:solidFill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551101-6670-2CC6-FB15-C35FB3C0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2162"/>
          </a:xfrm>
        </p:spPr>
        <p:txBody>
          <a:bodyPr/>
          <a:lstStyle/>
          <a:p>
            <a:r>
              <a:rPr 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Ústna skúška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AEEBC1F-991A-7C65-5D7E-2C048C743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11506200" cy="47545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pl-PL" sz="4000" b="1" dirty="0">
                <a:solidFill>
                  <a:srgbClr val="0000FF"/>
                </a:solidFill>
                <a:latin typeface="Corbel" panose="020B0503020204020204" pitchFamily="34" charset="0"/>
              </a:rPr>
              <a:t>60 bodov ústna skúška; (min. 25 pre pripustenie)</a:t>
            </a:r>
          </a:p>
          <a:p>
            <a:pPr marL="0" indent="0">
              <a:buFontTx/>
              <a:buNone/>
              <a:defRPr/>
            </a:pPr>
            <a:r>
              <a:rPr lang="pl-PL" sz="4000" b="1" dirty="0">
                <a:solidFill>
                  <a:srgbClr val="0000FF"/>
                </a:solidFill>
                <a:latin typeface="Corbel" panose="020B0503020204020204" pitchFamily="34" charset="0"/>
              </a:rPr>
              <a:t>2 otázky: napr. </a:t>
            </a:r>
            <a:r>
              <a:rPr lang="sk-SK" sz="2800" dirty="0"/>
              <a:t>Povrchové napätie kvapalín, viskozita (30 bodov) </a:t>
            </a:r>
          </a:p>
          <a:p>
            <a:pPr marL="0" indent="0">
              <a:buFontTx/>
              <a:buNone/>
              <a:defRPr/>
            </a:pPr>
            <a:r>
              <a:rPr lang="sk-SK" sz="2800" dirty="0"/>
              <a:t>                         	       Základný tvar EKG krivky (30 bodov) </a:t>
            </a:r>
            <a:endParaRPr lang="pl-PL" sz="28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pl-PL" sz="4000" b="1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</a:p>
          <a:p>
            <a:pPr marL="0" indent="0">
              <a:buNone/>
              <a:defRPr/>
            </a:pPr>
            <a:r>
              <a:rPr lang="sk-SK" sz="4000" b="1" dirty="0">
                <a:solidFill>
                  <a:srgbClr val="FF0000"/>
                </a:solidFill>
              </a:rPr>
              <a:t>A ≥ 93, B ≥ 85, C ≥ 77, D ≥ 69, E ≥ 61, </a:t>
            </a:r>
            <a:r>
              <a:rPr lang="sk-SK" sz="4000" b="1" dirty="0" err="1">
                <a:solidFill>
                  <a:srgbClr val="FF0000"/>
                </a:solidFill>
              </a:rPr>
              <a:t>Fx</a:t>
            </a:r>
            <a:r>
              <a:rPr lang="sk-SK" sz="4000" b="1" dirty="0">
                <a:solidFill>
                  <a:srgbClr val="FF0000"/>
                </a:solidFill>
              </a:rPr>
              <a:t> &lt; 60</a:t>
            </a:r>
          </a:p>
          <a:p>
            <a:pPr marL="0" indent="0">
              <a:buFontTx/>
              <a:buNone/>
              <a:defRPr/>
            </a:pPr>
            <a:endParaRPr lang="pl-PL" sz="40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sz="4000" dirty="0">
                <a:latin typeface="Corbel" panose="020B0503020204020204" pitchFamily="34" charset="0"/>
              </a:rPr>
              <a:t>Termíny na skúšku zverejníme pred koncom LS</a:t>
            </a:r>
          </a:p>
          <a:p>
            <a:pPr marL="0" indent="0" algn="ctr">
              <a:buNone/>
            </a:pPr>
            <a:endParaRPr lang="sk-SK" sz="4000" b="1" dirty="0"/>
          </a:p>
          <a:p>
            <a:pPr marL="0" indent="0" algn="ctr">
              <a:buNone/>
            </a:pPr>
            <a:endParaRPr lang="sk-SK" sz="4000" b="1" dirty="0"/>
          </a:p>
        </p:txBody>
      </p:sp>
    </p:spTree>
    <p:extLst>
      <p:ext uri="{BB962C8B-B14F-4D97-AF65-F5344CB8AC3E}">
        <p14:creationId xmlns:p14="http://schemas.microsoft.com/office/powerpoint/2010/main" val="277572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B8362701-003A-4CE6-9F1E-030937D2B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Všetky potrebné informácia nájdem tu:</a:t>
            </a:r>
          </a:p>
        </p:txBody>
      </p:sp>
      <p:pic>
        <p:nvPicPr>
          <p:cNvPr id="11267" name="Zástupný objekt pre obsah 4">
            <a:extLst>
              <a:ext uri="{FF2B5EF4-FFF2-40B4-BE49-F238E27FC236}">
                <a16:creationId xmlns:a16="http://schemas.microsoft.com/office/drawing/2014/main" id="{84B94DA8-CD5C-437C-B9DA-5BD6B8E20D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1828800"/>
            <a:ext cx="2933700" cy="2933700"/>
          </a:xfrm>
        </p:spPr>
      </p:pic>
      <p:sp>
        <p:nvSpPr>
          <p:cNvPr id="11268" name="BlokTextu 5">
            <a:extLst>
              <a:ext uri="{FF2B5EF4-FFF2-40B4-BE49-F238E27FC236}">
                <a16:creationId xmlns:a16="http://schemas.microsoft.com/office/drawing/2014/main" id="{4B7FCC66-BCA4-4640-9786-0AA18CBAC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1219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400">
                <a:latin typeface="Corbel" panose="020B0503020204020204" pitchFamily="34" charset="0"/>
                <a:hlinkClick r:id="rId3"/>
              </a:rPr>
              <a:t>https://www.jfmed.uniba.sk/pracoviska/vedecko-pedagogicke-pracoviska/teoreticke-ustavy/ustav-lekarskej-biofyziky/informacie-pre-studentov/</a:t>
            </a:r>
            <a:endParaRPr lang="sk-SK" altLang="sk-SK" sz="240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C396836A-C305-4E4F-A75B-E49464EC03E4}"/>
              </a:ext>
            </a:extLst>
          </p:cNvPr>
          <p:cNvSpPr txBox="1">
            <a:spLocks/>
          </p:cNvSpPr>
          <p:nvPr/>
        </p:nvSpPr>
        <p:spPr bwMode="auto">
          <a:xfrm>
            <a:off x="0" y="5181600"/>
            <a:ext cx="1219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sk-SK" b="1" kern="0" dirty="0">
                <a:solidFill>
                  <a:srgbClr val="0000FF"/>
                </a:solidFill>
                <a:latin typeface="Corbel" panose="020B0503020204020204" pitchFamily="34" charset="0"/>
              </a:rPr>
              <a:t>alebo kontaktujem: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doc. RNDr. Michal Šimera, PhD. (vedúci ústavu): 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michal.simera@uniba.sk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prof. RNDr. Ivan </a:t>
            </a:r>
            <a:r>
              <a:rPr lang="sk-SK" sz="2800" b="1" kern="0" dirty="0" err="1">
                <a:solidFill>
                  <a:srgbClr val="0000FF"/>
                </a:solidFill>
                <a:latin typeface="Corbel" panose="020B0503020204020204" pitchFamily="34" charset="0"/>
              </a:rPr>
              <a:t>Poliaček</a:t>
            </a: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, PhD. (zástupca vedúceho):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ivan.poliacek@uniba.sk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E4EAE9A8-8017-4983-AF11-9AEF59472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12291" name="Zástupný objekt pre obsah 2">
            <a:extLst>
              <a:ext uri="{FF2B5EF4-FFF2-40B4-BE49-F238E27FC236}">
                <a16:creationId xmlns:a16="http://schemas.microsoft.com/office/drawing/2014/main" id="{40E6BFDE-19A4-479C-BF41-9479993969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 dirty="0"/>
          </a:p>
        </p:txBody>
      </p:sp>
      <p:pic>
        <p:nvPicPr>
          <p:cNvPr id="72706" name="Picture 2" descr="Kniha Medicínská biofyzika - 2. vydání (Leoš Navrátil, Jozef Rosina,  Kolektív autorov) | Panta Rhei">
            <a:extLst>
              <a:ext uri="{FF2B5EF4-FFF2-40B4-BE49-F238E27FC236}">
                <a16:creationId xmlns:a16="http://schemas.microsoft.com/office/drawing/2014/main" id="{D16DA998-FC2C-4EC9-B31A-C8A955F4C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59" y="1773053"/>
            <a:ext cx="2909458" cy="41802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E6C64CB-D784-4815-B89B-B8F6F0B73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521926"/>
            <a:ext cx="3743765" cy="5808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5" descr="VÃ½sledok vyhÄ¾adÃ¡vania obrÃ¡zkov pre dopyt Å ajter">
            <a:extLst>
              <a:ext uri="{FF2B5EF4-FFF2-40B4-BE49-F238E27FC236}">
                <a16:creationId xmlns:a16="http://schemas.microsoft.com/office/drawing/2014/main" id="{52F81CEA-9860-433E-9682-0D6ADED5D04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05117" y="1514774"/>
            <a:ext cx="4713923" cy="48152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7F9AFF-01FC-49C9-B6C7-2B8A01D0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51F021-CDEA-4C9C-9324-990B53039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47C960A-2DF1-4884-8148-B333F9BEB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576" y="152400"/>
            <a:ext cx="5257800" cy="681892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E8324AD-8A4B-400B-B9E3-14CFF8D9F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4288">
            <a:off x="613487" y="-217285"/>
            <a:ext cx="5707227" cy="72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27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ok 3">
            <a:extLst>
              <a:ext uri="{FF2B5EF4-FFF2-40B4-BE49-F238E27FC236}">
                <a16:creationId xmlns:a16="http://schemas.microsoft.com/office/drawing/2014/main" id="{2B49E2AE-B3AD-4F8A-8606-57855E2F2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228600"/>
            <a:ext cx="104521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FFF5D31B-E757-4FB5-B663-46B12A217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24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1D2CBBA6-EAC0-4181-9A51-48998B14A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46482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0F247FC6-04CD-4CD2-800D-DBBC72C8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14400"/>
            <a:ext cx="18875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D240BD50-81A5-4D07-8029-82BFF4E91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986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Biochémia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FB79201C-F570-44A9-BD14-E87FAE568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10050"/>
            <a:ext cx="17526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8112BAC-8E72-43CF-9CF7-166A0A9B0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75200"/>
            <a:ext cx="2209800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fyziológia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3FD1A248-D60D-4936-8BC6-F711593BB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3197225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b="1">
              <a:latin typeface="Corbel" panose="020B0503020204020204" pitchFamily="34" charset="0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2393B71D-98B5-4DA5-83A2-06A2596CB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951163"/>
            <a:ext cx="18875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ázok 3">
            <a:extLst>
              <a:ext uri="{FF2B5EF4-FFF2-40B4-BE49-F238E27FC236}">
                <a16:creationId xmlns:a16="http://schemas.microsoft.com/office/drawing/2014/main" id="{52F17D25-DF89-4ACF-B995-869461581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"/>
          <a:stretch>
            <a:fillRect/>
          </a:stretch>
        </p:blipFill>
        <p:spPr bwMode="auto">
          <a:xfrm>
            <a:off x="1676400" y="295275"/>
            <a:ext cx="92202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BlokTextu 4">
            <a:extLst>
              <a:ext uri="{FF2B5EF4-FFF2-40B4-BE49-F238E27FC236}">
                <a16:creationId xmlns:a16="http://schemas.microsoft.com/office/drawing/2014/main" id="{F7B516EE-493F-4B1B-8AEE-96B94026C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842000"/>
            <a:ext cx="5697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4000" b="1">
                <a:latin typeface="Corbel" panose="020B0503020204020204" pitchFamily="34" charset="0"/>
              </a:rPr>
              <a:t>Lekárska biofyzika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6C20CA0C-135F-4470-AB10-59FAEAFCA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Na čo je lekárska biofyzika?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C0618BD-8502-4947-8A17-BE2EB5EEA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Lekárska biofyzika je interdisciplinárny odbor, ktorý využíva princípy a zákony fyzikálnych vied na opis a skúmanie biologických procesov na účely medicínskeho využitia.</a:t>
            </a:r>
          </a:p>
          <a:p>
            <a:pPr marL="0" indent="0" algn="just">
              <a:buFontTx/>
              <a:buNone/>
              <a:defRPr/>
            </a:pPr>
            <a:r>
              <a:rPr lang="sk-SK" dirty="0">
                <a:latin typeface="Corbel" panose="020B0503020204020204" pitchFamily="34" charset="0"/>
              </a:rPr>
              <a:t> 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Tento odbor zahŕňa spoluprácu medzi fyzikou, biológiou a základnými lekárskymi vedami, ktorá je nevyhnutná na poznávanie chorôb a ich procesov a na ich účinnú diagnostiku a liečbu.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A3AE5D0-BA6C-4AAC-BD9B-F434A2BBF3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5875" y="990600"/>
            <a:ext cx="12192000" cy="990600"/>
          </a:xfrm>
        </p:spPr>
        <p:txBody>
          <a:bodyPr/>
          <a:lstStyle/>
          <a:p>
            <a:pPr eaLnBrk="1" hangingPunct="1"/>
            <a:r>
              <a:rPr lang="en-US" altLang="sk-SK" sz="8000" b="1">
                <a:solidFill>
                  <a:srgbClr val="00A20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Biofyzika bunky</a:t>
            </a:r>
            <a:endParaRPr lang="sk-SK" altLang="sk-SK" sz="4800" b="1" i="1"/>
          </a:p>
        </p:txBody>
      </p:sp>
      <p:pic>
        <p:nvPicPr>
          <p:cNvPr id="18435" name="Picture 7" descr="PlasmaMembraneModel">
            <a:extLst>
              <a:ext uri="{FF2B5EF4-FFF2-40B4-BE49-F238E27FC236}">
                <a16:creationId xmlns:a16="http://schemas.microsoft.com/office/drawing/2014/main" id="{CC437540-C72C-46E4-AD0E-10220E333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2057400"/>
            <a:ext cx="12093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5B2058-06F8-4054-AE4D-7A1F86D1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1143000"/>
          </a:xfrm>
        </p:spPr>
        <p:txBody>
          <a:bodyPr/>
          <a:lstStyle/>
          <a:p>
            <a:r>
              <a:rPr lang="sk-SK" b="1" dirty="0">
                <a:solidFill>
                  <a:srgbClr val="0000FF"/>
                </a:solidFill>
              </a:rPr>
              <a:t>Čo bude na skúške?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345CEC6-6841-4FB6-A579-31677F5C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Zloženie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funkcia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bunkovej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Aktívne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transportné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mechanizmy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Pasívne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transportné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mechanizmy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Difúzia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bunkovou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membránou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Difúzia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bielkovinovým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kanálom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Osmóza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osmotický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tlak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Význam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iónov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pre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funkcie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Pokojový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membránový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potenciál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Sodíková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iné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pumpy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endParaRPr lang="sk-SK" dirty="0"/>
          </a:p>
        </p:txBody>
      </p:sp>
      <p:pic>
        <p:nvPicPr>
          <p:cNvPr id="5" name="Obrázok 1">
            <a:extLst>
              <a:ext uri="{FF2B5EF4-FFF2-40B4-BE49-F238E27FC236}">
                <a16:creationId xmlns:a16="http://schemas.microsoft.com/office/drawing/2014/main" id="{11F3D1AA-DB39-4674-B635-42096CB17A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5744"/>
            <a:ext cx="37099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9BA8BEE-35F6-47AA-89A5-F6EFC0734E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70" r="22200"/>
          <a:stretch/>
        </p:blipFill>
        <p:spPr>
          <a:xfrm>
            <a:off x="8959478" y="3702352"/>
            <a:ext cx="3167607" cy="30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5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obsahu 2">
            <a:extLst>
              <a:ext uri="{FF2B5EF4-FFF2-40B4-BE49-F238E27FC236}">
                <a16:creationId xmlns:a16="http://schemas.microsoft.com/office/drawing/2014/main" id="{39EDE3E8-EB2B-45CD-BB61-56ADA77E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175" y="1557338"/>
            <a:ext cx="1906588" cy="25209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sz="88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⇒</a:t>
            </a:r>
            <a:endParaRPr lang="sk-SK" altLang="sk-SK" sz="8800" b="1" dirty="0">
              <a:solidFill>
                <a:srgbClr val="0000CC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dirty="0"/>
              <a:t>				</a:t>
            </a:r>
            <a:r>
              <a:rPr lang="sk-SK" altLang="sk-SK" sz="8000" dirty="0"/>
              <a:t>    </a:t>
            </a:r>
            <a:endParaRPr lang="sk-SK" altLang="sk-SK" dirty="0"/>
          </a:p>
        </p:txBody>
      </p:sp>
      <p:sp>
        <p:nvSpPr>
          <p:cNvPr id="7171" name="BlokTextu 4">
            <a:extLst>
              <a:ext uri="{FF2B5EF4-FFF2-40B4-BE49-F238E27FC236}">
                <a16:creationId xmlns:a16="http://schemas.microsoft.com/office/drawing/2014/main" id="{C684C7D2-B2BC-4908-8771-5CD006338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060575"/>
            <a:ext cx="47529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DOBRÉ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VEDIEŤ !!!</a:t>
            </a:r>
          </a:p>
        </p:txBody>
      </p:sp>
      <p:pic>
        <p:nvPicPr>
          <p:cNvPr id="7172" name="Picture 6" descr="Working Memory and Cognitive Load - LD@school">
            <a:extLst>
              <a:ext uri="{FF2B5EF4-FFF2-40B4-BE49-F238E27FC236}">
                <a16:creationId xmlns:a16="http://schemas.microsoft.com/office/drawing/2014/main" id="{630B0ADE-174A-4ECE-BDA5-04C3AE780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550863" y="1403350"/>
            <a:ext cx="54006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22B5226-0C82-44FE-A71A-7F33BF6B4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1B47633-0412-4AED-B01E-B77300C3E2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7169150" cy="5334000"/>
          </a:xfrm>
        </p:spPr>
        <p:txBody>
          <a:bodyPr rtlCol="0">
            <a:normAutofit fontScale="25000" lnSpcReduction="20000"/>
          </a:bodyPr>
          <a:lstStyle/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u="sng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otvorený systém </a:t>
            </a:r>
            <a:r>
              <a:rPr lang="sk-SK" altLang="sk-SK" sz="14222" i="1" dirty="0">
                <a:latin typeface="Corbel" panose="020B0503020204020204" pitchFamily="34" charset="0"/>
                <a:cs typeface="Calibri" panose="020F0502020204030204" pitchFamily="34" charset="0"/>
              </a:rPr>
              <a:t>(komunikácia,      výmena    látok, energie a informácie)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veľkosť: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l-GR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2 - 120 μ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m 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tvar: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rôzny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Stavba: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bunková membrána</a:t>
            </a:r>
          </a:p>
          <a:p>
            <a:pPr marL="0" indent="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     cytoplazma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+ </a:t>
            </a:r>
            <a:r>
              <a:rPr lang="sk-SK" altLang="sk-SK" sz="14222" dirty="0" err="1">
                <a:latin typeface="Corbel" panose="020B0503020204020204" pitchFamily="34" charset="0"/>
                <a:cs typeface="Calibri" panose="020F0502020204030204" pitchFamily="34" charset="0"/>
              </a:rPr>
              <a:t>organely</a:t>
            </a: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	</a:t>
            </a:r>
            <a:endParaRPr lang="sk-SK" altLang="sk-SK" sz="14222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					    	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333" b="1" i="1" dirty="0"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dirty="0">
              <a:solidFill>
                <a:srgbClr val="FF0000"/>
              </a:solidFill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i="1" dirty="0">
              <a:latin typeface="+mj-lt"/>
            </a:endParaRPr>
          </a:p>
        </p:txBody>
      </p:sp>
      <p:grpSp>
        <p:nvGrpSpPr>
          <p:cNvPr id="20484" name="Skupina 2">
            <a:extLst>
              <a:ext uri="{FF2B5EF4-FFF2-40B4-BE49-F238E27FC236}">
                <a16:creationId xmlns:a16="http://schemas.microsoft.com/office/drawing/2014/main" id="{8974ABB2-9C2B-4B16-AE4C-0764FFDC6E28}"/>
              </a:ext>
            </a:extLst>
          </p:cNvPr>
          <p:cNvGrpSpPr>
            <a:grpSpLocks/>
          </p:cNvGrpSpPr>
          <p:nvPr/>
        </p:nvGrpSpPr>
        <p:grpSpPr bwMode="auto">
          <a:xfrm>
            <a:off x="6973888" y="1295400"/>
            <a:ext cx="5211762" cy="5362575"/>
            <a:chOff x="6974141" y="1295400"/>
            <a:chExt cx="5211763" cy="5362575"/>
          </a:xfrm>
        </p:grpSpPr>
        <p:pic>
          <p:nvPicPr>
            <p:cNvPr id="20485" name="Picture 6" descr="How many different shapes of cells are there? - Quora">
              <a:extLst>
                <a:ext uri="{FF2B5EF4-FFF2-40B4-BE49-F238E27FC236}">
                  <a16:creationId xmlns:a16="http://schemas.microsoft.com/office/drawing/2014/main" id="{9A8F14D0-87E1-43A4-9F31-05A8F2326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4141" y="1295400"/>
              <a:ext cx="5211763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BlokTextu 1">
              <a:extLst>
                <a:ext uri="{FF2B5EF4-FFF2-40B4-BE49-F238E27FC236}">
                  <a16:creationId xmlns:a16="http://schemas.microsoft.com/office/drawing/2014/main" id="{FB96A6F0-F997-49B5-996B-6EB711F07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2362200"/>
              <a:ext cx="12192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Krvinky</a:t>
              </a:r>
            </a:p>
          </p:txBody>
        </p:sp>
        <p:sp>
          <p:nvSpPr>
            <p:cNvPr id="20487" name="BlokTextu 5">
              <a:extLst>
                <a:ext uri="{FF2B5EF4-FFF2-40B4-BE49-F238E27FC236}">
                  <a16:creationId xmlns:a16="http://schemas.microsoft.com/office/drawing/2014/main" id="{9B69D3D6-8D6F-4D9C-AA04-B78CA5782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80023" y="2286000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Bunky epitelu</a:t>
              </a:r>
            </a:p>
          </p:txBody>
        </p:sp>
        <p:sp>
          <p:nvSpPr>
            <p:cNvPr id="20488" name="BlokTextu 7">
              <a:extLst>
                <a:ext uri="{FF2B5EF4-FFF2-40B4-BE49-F238E27FC236}">
                  <a16:creationId xmlns:a16="http://schemas.microsoft.com/office/drawing/2014/main" id="{1C35E108-68B2-45FC-811E-C208B434A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0047" y="3731657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Svalové bunky</a:t>
              </a:r>
            </a:p>
          </p:txBody>
        </p:sp>
        <p:sp>
          <p:nvSpPr>
            <p:cNvPr id="20489" name="BlokTextu 8">
              <a:extLst>
                <a:ext uri="{FF2B5EF4-FFF2-40B4-BE49-F238E27FC236}">
                  <a16:creationId xmlns:a16="http://schemas.microsoft.com/office/drawing/2014/main" id="{1682586C-B626-4A94-B3D4-D0688E085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4141" y="4495800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Vajíčko</a:t>
              </a:r>
            </a:p>
          </p:txBody>
        </p:sp>
        <p:sp>
          <p:nvSpPr>
            <p:cNvPr id="20490" name="BlokTextu 9">
              <a:extLst>
                <a:ext uri="{FF2B5EF4-FFF2-40B4-BE49-F238E27FC236}">
                  <a16:creationId xmlns:a16="http://schemas.microsoft.com/office/drawing/2014/main" id="{FE5C8DBC-3537-43B1-B7A0-38441B918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72600" y="5029200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Kostná bunka</a:t>
              </a:r>
            </a:p>
          </p:txBody>
        </p:sp>
        <p:sp>
          <p:nvSpPr>
            <p:cNvPr id="20491" name="BlokTextu 10">
              <a:extLst>
                <a:ext uri="{FF2B5EF4-FFF2-40B4-BE49-F238E27FC236}">
                  <a16:creationId xmlns:a16="http://schemas.microsoft.com/office/drawing/2014/main" id="{E1C5E595-7E17-408C-B34F-724CD319F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1475" y="6288643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Neurón</a:t>
              </a:r>
            </a:p>
          </p:txBody>
        </p:sp>
        <p:sp>
          <p:nvSpPr>
            <p:cNvPr id="20492" name="BlokTextu 11">
              <a:extLst>
                <a:ext uri="{FF2B5EF4-FFF2-40B4-BE49-F238E27FC236}">
                  <a16:creationId xmlns:a16="http://schemas.microsoft.com/office/drawing/2014/main" id="{CC76DA6F-8F72-478D-B8BD-5D5E96FC9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9039" y="6266855"/>
              <a:ext cx="111336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Spermia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EC5F463-FE1F-401C-9C2D-382DE978B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763"/>
            <a:ext cx="12192000" cy="833437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Cytoplazma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B232FD6-FBEA-4FB1-A4B3-F54D12119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1628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je elastická,  viskózna, (bezfarebná), slabo kyslá (pH=6,8) tekutina, je izotropná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tvorí základné prostredie bunky (nie je to však iba amorfná hmota, ktorá vyplňuje priestor bunky →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hyaloplazma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granuloplazma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statické mechanické vlastnosti (pevnosť a pružnosť →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gel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i="1" dirty="0" err="1">
                <a:latin typeface="Corbel" panose="020B0503020204020204" pitchFamily="34" charset="0"/>
                <a:cs typeface="Calibri" panose="020F0502020204030204" pitchFamily="34" charset="0"/>
              </a:rPr>
              <a:t>vs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cytosól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dynamické vlastnosti → pohyb</a:t>
            </a:r>
          </a:p>
        </p:txBody>
      </p:sp>
      <p:sp>
        <p:nvSpPr>
          <p:cNvPr id="21508" name="BlokTextu 4">
            <a:extLst>
              <a:ext uri="{FF2B5EF4-FFF2-40B4-BE49-F238E27FC236}">
                <a16:creationId xmlns:a16="http://schemas.microsoft.com/office/drawing/2014/main" id="{BE7ACBC2-046B-4F1B-B028-A545B9EBC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51450"/>
            <a:ext cx="11887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Obsahuje cca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75 - 80 % vody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ďalej sú tu uložené rôzne zásobné a 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anorganické látky, aminokyseliny, enzýmy </a:t>
            </a:r>
            <a:r>
              <a:rPr lang="sk-SK" altLang="sk-SK" sz="2800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a.i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Prebiehajú tu mnohé dôležité procesy ako napr. 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štiepenie niektorých sacharidov.</a:t>
            </a:r>
          </a:p>
        </p:txBody>
      </p:sp>
      <p:pic>
        <p:nvPicPr>
          <p:cNvPr id="21509" name="Obrázok 2">
            <a:extLst>
              <a:ext uri="{FF2B5EF4-FFF2-40B4-BE49-F238E27FC236}">
                <a16:creationId xmlns:a16="http://schemas.microsoft.com/office/drawing/2014/main" id="{18C0FDCA-31B2-4D34-8684-852E1C388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1066800"/>
            <a:ext cx="5091112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6D69A20C-261E-43A7-9B9E-276BDA5F1791}"/>
              </a:ext>
            </a:extLst>
          </p:cNvPr>
          <p:cNvSpPr txBox="1"/>
          <p:nvPr/>
        </p:nvSpPr>
        <p:spPr>
          <a:xfrm>
            <a:off x="0" y="4208463"/>
            <a:ext cx="7162800" cy="1231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viskozitu (závislá od teploty, vyššia ako voda, mení sa počas rôznych bunkových štádií)</a:t>
            </a:r>
          </a:p>
          <a:p>
            <a:pPr eaLnBrk="1" hangingPunct="1">
              <a:defRPr/>
            </a:pPr>
            <a:endParaRPr lang="sk-SK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9D435F2-16C2-4550-99F8-702A3420D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Bunková membrána - stavba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FFA845E-2C4C-46D0-9B45-54B669256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2192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b="1" dirty="0">
                <a:latin typeface="Corbel" panose="020B0503020204020204" pitchFamily="34" charset="0"/>
                <a:cs typeface="Calibri" panose="020F0502020204030204" pitchFamily="34" charset="0"/>
              </a:rPr>
              <a:t>hrúbka cca 7 nm </a:t>
            </a: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8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dvojvrstva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fosfo</a:t>
            </a: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lipidov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s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cholesterol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om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(cca 45 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%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fosfolipidy = molekuly tyčinkovitého tvaru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hydrofilná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polárna hlavička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(s elektrickým nábojom) 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nepolárna hydrofóbna časť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dva reťazce mastných kyselín</a:t>
            </a:r>
          </a:p>
          <a:p>
            <a:pPr marL="825483" lvl="1" indent="0" eaLnBrk="1" hangingPunct="1">
              <a:lnSpc>
                <a:spcPct val="80000"/>
              </a:lnSpc>
              <a:buFontTx/>
              <a:buNone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zabudované proteíny (</a:t>
            </a:r>
            <a:r>
              <a:rPr lang="en-US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cca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55 %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;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rôzna funkcia)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periférne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plnia predovšetkým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funkciu enzýmov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integrálne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stavebné kamene 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membránových kanálov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F3ADB80B-8FAE-4E7A-937E-95A4E6F61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54A8E4A-9069-4E17-ABFF-89D79064F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575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>
                <a:solidFill>
                  <a:srgbClr val="00B050"/>
                </a:solidFill>
              </a:rPr>
              <a:t>Membrána</a:t>
            </a:r>
          </a:p>
        </p:txBody>
      </p:sp>
      <p:pic>
        <p:nvPicPr>
          <p:cNvPr id="23555" name="Picture 9">
            <a:extLst>
              <a:ext uri="{FF2B5EF4-FFF2-40B4-BE49-F238E27FC236}">
                <a16:creationId xmlns:a16="http://schemas.microsoft.com/office/drawing/2014/main" id="{13218CE7-E7B1-4EE4-A83E-791FD23AA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8100"/>
            <a:ext cx="10987087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BlokTextu 2">
            <a:extLst>
              <a:ext uri="{FF2B5EF4-FFF2-40B4-BE49-F238E27FC236}">
                <a16:creationId xmlns:a16="http://schemas.microsoft.com/office/drawing/2014/main" id="{37E07B14-FAD7-42B3-A50F-E0CF55976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163" y="6248400"/>
            <a:ext cx="3817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periférna bielkovina</a:t>
            </a:r>
          </a:p>
        </p:txBody>
      </p:sp>
      <p:cxnSp>
        <p:nvCxnSpPr>
          <p:cNvPr id="5" name="Rovná spojovacia šípka 4">
            <a:extLst>
              <a:ext uri="{FF2B5EF4-FFF2-40B4-BE49-F238E27FC236}">
                <a16:creationId xmlns:a16="http://schemas.microsoft.com/office/drawing/2014/main" id="{5B88770B-33CC-40EE-9306-2646A86764A5}"/>
              </a:ext>
            </a:extLst>
          </p:cNvPr>
          <p:cNvCxnSpPr>
            <a:cxnSpLocks/>
          </p:cNvCxnSpPr>
          <p:nvPr/>
        </p:nvCxnSpPr>
        <p:spPr>
          <a:xfrm flipH="1" flipV="1">
            <a:off x="9290050" y="5738813"/>
            <a:ext cx="528638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BlokTextu 15">
            <a:extLst>
              <a:ext uri="{FF2B5EF4-FFF2-40B4-BE49-F238E27FC236}">
                <a16:creationId xmlns:a16="http://schemas.microsoft.com/office/drawing/2014/main" id="{7FE938B5-85D6-4E68-B4AD-96BAF9AEE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3688" y="6248400"/>
            <a:ext cx="392430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integrálna bielkovina</a:t>
            </a:r>
          </a:p>
        </p:txBody>
      </p: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583EDE64-D8E3-4FD9-8BE5-894E1EE6349A}"/>
              </a:ext>
            </a:extLst>
          </p:cNvPr>
          <p:cNvCxnSpPr/>
          <p:nvPr/>
        </p:nvCxnSpPr>
        <p:spPr>
          <a:xfrm flipV="1">
            <a:off x="2636838" y="5795963"/>
            <a:ext cx="493712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>
            <a:extLst>
              <a:ext uri="{FF2B5EF4-FFF2-40B4-BE49-F238E27FC236}">
                <a16:creationId xmlns:a16="http://schemas.microsoft.com/office/drawing/2014/main" id="{F54C77BB-0EDE-4BC1-9742-07DE88E31ECA}"/>
              </a:ext>
            </a:extLst>
          </p:cNvPr>
          <p:cNvCxnSpPr>
            <a:cxnSpLocks/>
          </p:cNvCxnSpPr>
          <p:nvPr/>
        </p:nvCxnSpPr>
        <p:spPr>
          <a:xfrm>
            <a:off x="5548313" y="973138"/>
            <a:ext cx="1157287" cy="27622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BlokTextu 19">
            <a:extLst>
              <a:ext uri="{FF2B5EF4-FFF2-40B4-BE49-F238E27FC236}">
                <a16:creationId xmlns:a16="http://schemas.microsoft.com/office/drawing/2014/main" id="{D316E543-A93E-4775-9EE5-D74BE3352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313" y="1230313"/>
            <a:ext cx="32083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hydrofóbna časť</a:t>
            </a:r>
          </a:p>
        </p:txBody>
      </p:sp>
      <p:cxnSp>
        <p:nvCxnSpPr>
          <p:cNvPr id="21" name="Rovná spojovacia šípka 20">
            <a:extLst>
              <a:ext uri="{FF2B5EF4-FFF2-40B4-BE49-F238E27FC236}">
                <a16:creationId xmlns:a16="http://schemas.microsoft.com/office/drawing/2014/main" id="{99D457E6-F99D-40BF-88DA-C43E064C30DD}"/>
              </a:ext>
            </a:extLst>
          </p:cNvPr>
          <p:cNvCxnSpPr>
            <a:cxnSpLocks/>
          </p:cNvCxnSpPr>
          <p:nvPr/>
        </p:nvCxnSpPr>
        <p:spPr>
          <a:xfrm>
            <a:off x="9753600" y="1811338"/>
            <a:ext cx="762000" cy="268446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BlokTextu 24">
            <a:extLst>
              <a:ext uri="{FF2B5EF4-FFF2-40B4-BE49-F238E27FC236}">
                <a16:creationId xmlns:a16="http://schemas.microsoft.com/office/drawing/2014/main" id="{C44FC847-C75D-43F7-8F62-C204A594D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888" y="5884863"/>
            <a:ext cx="3208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hydrofilná časť</a:t>
            </a:r>
          </a:p>
        </p:txBody>
      </p: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4E8348AD-D3B2-49E4-AFF4-35CAD18FC2AA}"/>
              </a:ext>
            </a:extLst>
          </p:cNvPr>
          <p:cNvCxnSpPr>
            <a:cxnSpLocks/>
          </p:cNvCxnSpPr>
          <p:nvPr/>
        </p:nvCxnSpPr>
        <p:spPr>
          <a:xfrm flipV="1">
            <a:off x="5410200" y="5181600"/>
            <a:ext cx="85090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5" name="BlokTextu 27">
            <a:extLst>
              <a:ext uri="{FF2B5EF4-FFF2-40B4-BE49-F238E27FC236}">
                <a16:creationId xmlns:a16="http://schemas.microsoft.com/office/drawing/2014/main" id="{4FBECAA6-4BC0-473F-9030-A4B2685D6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90525"/>
            <a:ext cx="1909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glykokalyx</a:t>
            </a:r>
          </a:p>
        </p:txBody>
      </p:sp>
      <p:pic>
        <p:nvPicPr>
          <p:cNvPr id="15" name="Picture 6" descr="Working Memory and Cognitive Load - LD@school">
            <a:extLst>
              <a:ext uri="{FF2B5EF4-FFF2-40B4-BE49-F238E27FC236}">
                <a16:creationId xmlns:a16="http://schemas.microsoft.com/office/drawing/2014/main" id="{7D80E1D8-4883-4218-9C53-7219CFCD7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914E1F-0C36-4E44-9693-D7F599ED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AQO5hBFboXQ3eOxMoFuR4FQVhVvGOXsdRssdBqVCuJndKuVbsMMjFxSYMgKgFw_LCBv4FAsr75fIDASB7jhSweki">
            <a:hlinkClick r:id="" action="ppaction://media"/>
            <a:extLst>
              <a:ext uri="{FF2B5EF4-FFF2-40B4-BE49-F238E27FC236}">
                <a16:creationId xmlns:a16="http://schemas.microsoft.com/office/drawing/2014/main" id="{1A6105D3-0295-45C0-B9DB-323483F2A84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1990" b="32654"/>
          <a:stretch/>
        </p:blipFill>
        <p:spPr>
          <a:xfrm>
            <a:off x="5224843" y="1600200"/>
            <a:ext cx="6863525" cy="4313238"/>
          </a:xfr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2DB53B2C-E6D0-456A-9FCD-B0197A033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0"/>
            <a:ext cx="510540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5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ell Membrane: lipid bilayer Cell membrane, Plasma membrane, Fluid mosaic model, lipid bilayer, 3DS Max, Scientific animation, Medical Animation, phospholipid GIF">
            <a:extLst>
              <a:ext uri="{FF2B5EF4-FFF2-40B4-BE49-F238E27FC236}">
                <a16:creationId xmlns:a16="http://schemas.microsoft.com/office/drawing/2014/main" id="{260F6E5B-056E-4844-8227-B4FB9B0137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3962400"/>
            <a:ext cx="4803775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>
            <a:extLst>
              <a:ext uri="{FF2B5EF4-FFF2-40B4-BE49-F238E27FC236}">
                <a16:creationId xmlns:a16="http://schemas.microsoft.com/office/drawing/2014/main" id="{5703B2C9-1104-4870-9080-9BD362B0B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Bunková membrána - funkcia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E94757-4635-471D-AD74-02A9B9362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6175"/>
            <a:ext cx="1005840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oddeľuje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solidFill>
                  <a:srgbClr val="00B050"/>
                </a:solidFill>
                <a:latin typeface="Corbel" panose="020B0503020204020204" pitchFamily="34" charset="0"/>
              </a:rPr>
              <a:t>a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chráni </a:t>
            </a:r>
            <a:r>
              <a:rPr lang="sk-SK" altLang="sk-SK" sz="3111" dirty="0">
                <a:latin typeface="Corbel" panose="020B0503020204020204" pitchFamily="34" charset="0"/>
              </a:rPr>
              <a:t>vnútro bunky od vonkajšieho prostredia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zabezpečuje tvar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dráždivosť, imunita, rozmnožovanie ...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 err="1">
                <a:solidFill>
                  <a:srgbClr val="00B050"/>
                </a:solidFill>
                <a:latin typeface="Corbel" panose="020B0503020204020204" pitchFamily="34" charset="0"/>
              </a:rPr>
              <a:t>polopriepustnosť</a:t>
            </a:r>
            <a:r>
              <a:rPr lang="sk-SK" altLang="sk-SK" sz="3111" b="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latin typeface="Corbel" panose="020B0503020204020204" pitchFamily="34" charset="0"/>
              </a:rPr>
              <a:t>(vyberá si čo pustí dnu alebo von) </a:t>
            </a:r>
            <a:endParaRPr lang="sk-SK" altLang="sk-SK" sz="3111" b="1" dirty="0">
              <a:solidFill>
                <a:srgbClr val="00B05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  <a:r>
              <a:rPr lang="sk-SK" altLang="sk-SK" sz="3111" dirty="0">
                <a:latin typeface="Corbel" panose="020B0503020204020204" pitchFamily="34" charset="0"/>
              </a:rPr>
              <a:t> (výmena látok, energie ...)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stabilná vďaka hydrofóbnym interakciám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elektricky polarizovaná  (udržuje PMP)   </a:t>
            </a:r>
            <a:endParaRPr lang="sk-SK" altLang="sk-SK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</p:txBody>
      </p:sp>
      <p:pic>
        <p:nvPicPr>
          <p:cNvPr id="24581" name="Obrázok 7">
            <a:extLst>
              <a:ext uri="{FF2B5EF4-FFF2-40B4-BE49-F238E27FC236}">
                <a16:creationId xmlns:a16="http://schemas.microsoft.com/office/drawing/2014/main" id="{9A453CC5-8296-454F-B1D7-55161E375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487045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Obrázok 8">
            <a:extLst>
              <a:ext uri="{FF2B5EF4-FFF2-40B4-BE49-F238E27FC236}">
                <a16:creationId xmlns:a16="http://schemas.microsoft.com/office/drawing/2014/main" id="{2F4688AE-AE2E-44D8-A6BA-2E36362C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565150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9">
            <a:extLst>
              <a:ext uri="{FF2B5EF4-FFF2-40B4-BE49-F238E27FC236}">
                <a16:creationId xmlns:a16="http://schemas.microsoft.com/office/drawing/2014/main" id="{8A7AEB43-D570-4356-9D15-52546E89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188" y="4870450"/>
            <a:ext cx="360045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sk-SK" altLang="sk-SK" sz="3556" b="1" dirty="0">
                <a:solidFill>
                  <a:srgbClr val="FF0000"/>
                </a:solidFill>
                <a:latin typeface="Corbel" panose="020B0503020204020204" pitchFamily="34" charset="0"/>
              </a:rPr>
              <a:t>nabitá vonku</a:t>
            </a:r>
          </a:p>
          <a:p>
            <a:pPr eaLnBrk="1" hangingPunct="1">
              <a:defRPr/>
            </a:pPr>
            <a:endParaRPr lang="sk-SK" altLang="sk-SK" sz="11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3556" b="1" dirty="0">
                <a:solidFill>
                  <a:srgbClr val="0000FF"/>
                </a:solidFill>
                <a:latin typeface="Corbel" panose="020B0503020204020204" pitchFamily="34" charset="0"/>
              </a:rPr>
              <a:t>nabitá dnu</a:t>
            </a:r>
          </a:p>
        </p:txBody>
      </p:sp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76A4FC45-068F-459E-B0DB-40B19CC23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CAEDCAD-A717-48FD-9097-1EF85EF96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13DD3FA-95F2-4D48-9D40-013BEBDE8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7696200" cy="413385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paracelulárne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– štrbinové spojenie medzi bunkami (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gap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junction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transcelulárne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(cez bunkovú membránu)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alebo aktívne</a:t>
            </a:r>
          </a:p>
          <a:p>
            <a:pPr marL="0" indent="0" eaLnBrk="1" hangingPunct="1">
              <a:buNone/>
              <a:defRPr/>
            </a:pPr>
            <a:endParaRPr lang="sk-SK" altLang="sk-SK" sz="14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(bez ATP):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filtrácia,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uľahčená</a:t>
            </a:r>
            <a:r>
              <a:rPr lang="sk-SK" altLang="sk-SK" sz="32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difúzia cez kanály, osmóza</a:t>
            </a:r>
          </a:p>
          <a:p>
            <a:pPr marL="457200" lvl="1" indent="0" eaLnBrk="1" hangingPunct="1">
              <a:buNone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aktívne (s ATP):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exocytóza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endocytóza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sk-SK" altLang="sk-SK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endParaRPr lang="sk-SK" altLang="sk-SK" dirty="0"/>
          </a:p>
          <a:p>
            <a:pPr marL="0" indent="0" eaLnBrk="1" hangingPunct="1">
              <a:buFontTx/>
              <a:buNone/>
              <a:defRPr/>
            </a:pPr>
            <a:endParaRPr lang="sk-SK" altLang="sk-SK" dirty="0">
              <a:solidFill>
                <a:srgbClr val="00B050"/>
              </a:solidFill>
            </a:endParaRPr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marL="0" indent="0" eaLnBrk="1" hangingPunct="1">
              <a:buFontTx/>
              <a:buNone/>
              <a:defRPr/>
            </a:pPr>
            <a:endParaRPr lang="sk-SK" altLang="sk-SK" b="1" dirty="0"/>
          </a:p>
        </p:txBody>
      </p:sp>
      <p:pic>
        <p:nvPicPr>
          <p:cNvPr id="25604" name="Obrázok 1">
            <a:extLst>
              <a:ext uri="{FF2B5EF4-FFF2-40B4-BE49-F238E27FC236}">
                <a16:creationId xmlns:a16="http://schemas.microsoft.com/office/drawing/2014/main" id="{C46FBFAF-83CB-4BF1-8B56-454EDE63B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914400"/>
            <a:ext cx="31242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5" name="Skupina 4">
            <a:extLst>
              <a:ext uri="{FF2B5EF4-FFF2-40B4-BE49-F238E27FC236}">
                <a16:creationId xmlns:a16="http://schemas.microsoft.com/office/drawing/2014/main" id="{A6157538-8849-417F-B231-88F4F18D40A9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2903538"/>
            <a:ext cx="4343400" cy="3844925"/>
            <a:chOff x="7315200" y="2904093"/>
            <a:chExt cx="4343400" cy="3843961"/>
          </a:xfrm>
        </p:grpSpPr>
        <p:pic>
          <p:nvPicPr>
            <p:cNvPr id="25606" name="Obrázok 1">
              <a:extLst>
                <a:ext uri="{FF2B5EF4-FFF2-40B4-BE49-F238E27FC236}">
                  <a16:creationId xmlns:a16="http://schemas.microsoft.com/office/drawing/2014/main" id="{0545EB93-AAF5-4FFE-8770-6104F59E3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983774"/>
              <a:ext cx="4343400" cy="3764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7" name="BlokTextu 2">
              <a:extLst>
                <a:ext uri="{FF2B5EF4-FFF2-40B4-BE49-F238E27FC236}">
                  <a16:creationId xmlns:a16="http://schemas.microsoft.com/office/drawing/2014/main" id="{BD08B739-376D-434D-A6B5-DD66A7AFE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2916793"/>
              <a:ext cx="12890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Exocytóza </a:t>
              </a:r>
            </a:p>
          </p:txBody>
        </p:sp>
        <p:sp>
          <p:nvSpPr>
            <p:cNvPr id="25608" name="BlokTextu 8">
              <a:extLst>
                <a:ext uri="{FF2B5EF4-FFF2-40B4-BE49-F238E27FC236}">
                  <a16:creationId xmlns:a16="http://schemas.microsoft.com/office/drawing/2014/main" id="{44B7645C-70C5-4C68-B6B9-600C2F3FD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3450" y="2904093"/>
              <a:ext cx="13779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Endocytóza 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8BF2D61-B4A7-45D7-A6E2-AC4D81BE0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Polopriepustnosť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Semipermeabilita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9F5F6A3-5B69-409F-A7C1-E35C4C5CD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12192000" cy="38862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/>
              <a:t> </a:t>
            </a:r>
            <a:r>
              <a:rPr lang="en-US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samovo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ľný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prechod (prestup) látok</a:t>
            </a:r>
            <a:endParaRPr lang="en-US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difúziou (koeficient závisí od permeability)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prechádzajú ľahko: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voda, malé ióny ako K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v tukoch rozpustné látky</a:t>
            </a:r>
            <a:endParaRPr lang="sk-SK" altLang="sk-SK" sz="2400" u="sng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prechádzajú ťažko: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Mg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</a:t>
            </a:r>
          </a:p>
          <a:p>
            <a:pPr eaLnBrk="1" hangingPunct="1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neprechádzajú vôbec: veľké nabité (ióny) a polárne molekuly napr. proteíny</a:t>
            </a:r>
          </a:p>
        </p:txBody>
      </p:sp>
      <p:grpSp>
        <p:nvGrpSpPr>
          <p:cNvPr id="26628" name="Skupina 1">
            <a:extLst>
              <a:ext uri="{FF2B5EF4-FFF2-40B4-BE49-F238E27FC236}">
                <a16:creationId xmlns:a16="http://schemas.microsoft.com/office/drawing/2014/main" id="{79F55998-910C-4A18-978F-5CA0B1895C76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630613"/>
            <a:ext cx="5732463" cy="3201987"/>
            <a:chOff x="3124200" y="3630168"/>
            <a:chExt cx="5732049" cy="3203007"/>
          </a:xfrm>
        </p:grpSpPr>
        <p:pic>
          <p:nvPicPr>
            <p:cNvPr id="26629" name="Picture 3">
              <a:extLst>
                <a:ext uri="{FF2B5EF4-FFF2-40B4-BE49-F238E27FC236}">
                  <a16:creationId xmlns:a16="http://schemas.microsoft.com/office/drawing/2014/main" id="{65800056-E31B-4C6F-95C7-54F09A714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630168"/>
              <a:ext cx="5732049" cy="315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0" name="BlokTextu 1">
              <a:extLst>
                <a:ext uri="{FF2B5EF4-FFF2-40B4-BE49-F238E27FC236}">
                  <a16:creationId xmlns:a16="http://schemas.microsoft.com/office/drawing/2014/main" id="{3955CBDF-7771-4E7E-BB4B-4A96FD4CB6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6248400"/>
              <a:ext cx="236220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Selektívne priepustné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proteínové kanály</a:t>
              </a:r>
            </a:p>
          </p:txBody>
        </p:sp>
      </p:grpSp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FEF047F0-D8AA-4432-9FA4-BA2A6507D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52FF95D8-45F5-4C50-B7BD-D2A025A73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28675" name="Zástupný objekt pre obsah 2">
            <a:extLst>
              <a:ext uri="{FF2B5EF4-FFF2-40B4-BE49-F238E27FC236}">
                <a16:creationId xmlns:a16="http://schemas.microsoft.com/office/drawing/2014/main" id="{A131A071-73C0-47A9-8AA6-66105CAAF8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grpSp>
        <p:nvGrpSpPr>
          <p:cNvPr id="28676" name="Skupina 4">
            <a:extLst>
              <a:ext uri="{FF2B5EF4-FFF2-40B4-BE49-F238E27FC236}">
                <a16:creationId xmlns:a16="http://schemas.microsoft.com/office/drawing/2014/main" id="{9A49D3A7-53BF-458C-B9E1-7965E9BF0E28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3338"/>
            <a:ext cx="10363200" cy="6942137"/>
            <a:chOff x="914400" y="32657"/>
            <a:chExt cx="10363200" cy="6942985"/>
          </a:xfrm>
        </p:grpSpPr>
        <p:pic>
          <p:nvPicPr>
            <p:cNvPr id="28677" name="Picture 2" descr="The Permeability of the Plasma Membrane - ppt download">
              <a:extLst>
                <a:ext uri="{FF2B5EF4-FFF2-40B4-BE49-F238E27FC236}">
                  <a16:creationId xmlns:a16="http://schemas.microsoft.com/office/drawing/2014/main" id="{46750852-1698-483A-8D37-BE64B8571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70"/>
            <a:stretch>
              <a:fillRect/>
            </a:stretch>
          </p:blipFill>
          <p:spPr bwMode="auto">
            <a:xfrm>
              <a:off x="914400" y="32657"/>
              <a:ext cx="10363200" cy="6942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BlokTextu 3">
              <a:extLst>
                <a:ext uri="{FF2B5EF4-FFF2-40B4-BE49-F238E27FC236}">
                  <a16:creationId xmlns:a16="http://schemas.microsoft.com/office/drawing/2014/main" id="{3276787B-5940-48F8-8C0C-1820CD2CD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85800"/>
              <a:ext cx="35814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neutrálne molekuly </a:t>
              </a:r>
            </a:p>
          </p:txBody>
        </p:sp>
        <p:sp>
          <p:nvSpPr>
            <p:cNvPr id="28679" name="BlokTextu 5">
              <a:extLst>
                <a:ext uri="{FF2B5EF4-FFF2-40B4-BE49-F238E27FC236}">
                  <a16:creationId xmlns:a16="http://schemas.microsoft.com/office/drawing/2014/main" id="{334E0EC7-6C3B-4CAD-BD6B-BA929B459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3000" y="569893"/>
              <a:ext cx="1600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nabité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molekuly</a:t>
              </a:r>
            </a:p>
          </p:txBody>
        </p:sp>
        <p:sp>
          <p:nvSpPr>
            <p:cNvPr id="28680" name="BlokTextu 6">
              <a:extLst>
                <a:ext uri="{FF2B5EF4-FFF2-40B4-BE49-F238E27FC236}">
                  <a16:creationId xmlns:a16="http://schemas.microsoft.com/office/drawing/2014/main" id="{153B4B9A-FEC6-42C4-AD4F-62D017F51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1539495"/>
              <a:ext cx="26670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makromolekuly</a:t>
              </a:r>
            </a:p>
          </p:txBody>
        </p:sp>
        <p:sp>
          <p:nvSpPr>
            <p:cNvPr id="28681" name="BlokTextu 7">
              <a:extLst>
                <a:ext uri="{FF2B5EF4-FFF2-40B4-BE49-F238E27FC236}">
                  <a16:creationId xmlns:a16="http://schemas.microsoft.com/office/drawing/2014/main" id="{E5F1E891-7856-456A-B578-D87D5C3B4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3863181"/>
              <a:ext cx="1981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plasmatická membrána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ázok 3">
            <a:extLst>
              <a:ext uri="{FF2B5EF4-FFF2-40B4-BE49-F238E27FC236}">
                <a16:creationId xmlns:a16="http://schemas.microsoft.com/office/drawing/2014/main" id="{9022DEE1-BBB7-42C7-8D1E-70994E118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6" r="30000"/>
          <a:stretch>
            <a:fillRect/>
          </a:stretch>
        </p:blipFill>
        <p:spPr bwMode="auto">
          <a:xfrm>
            <a:off x="7496175" y="-55563"/>
            <a:ext cx="44196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Skupina 1">
            <a:extLst>
              <a:ext uri="{FF2B5EF4-FFF2-40B4-BE49-F238E27FC236}">
                <a16:creationId xmlns:a16="http://schemas.microsoft.com/office/drawing/2014/main" id="{2E4D14C0-FA4C-4775-9644-691D9D999D18}"/>
              </a:ext>
            </a:extLst>
          </p:cNvPr>
          <p:cNvGrpSpPr/>
          <p:nvPr/>
        </p:nvGrpSpPr>
        <p:grpSpPr>
          <a:xfrm>
            <a:off x="0" y="-55563"/>
            <a:ext cx="7491413" cy="6913563"/>
            <a:chOff x="0" y="-55563"/>
            <a:chExt cx="7491413" cy="6913563"/>
          </a:xfrm>
        </p:grpSpPr>
        <p:pic>
          <p:nvPicPr>
            <p:cNvPr id="29698" name="Picture 2" descr="Researchers seek universal treatments to impede coronavirus | Cornell  University College of Veterinary Medicine">
              <a:extLst>
                <a:ext uri="{FF2B5EF4-FFF2-40B4-BE49-F238E27FC236}">
                  <a16:creationId xmlns:a16="http://schemas.microsoft.com/office/drawing/2014/main" id="{658ED1B6-D1A6-46FF-8B12-F799C698B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62"/>
            <a:stretch>
              <a:fillRect/>
            </a:stretch>
          </p:blipFill>
          <p:spPr bwMode="auto">
            <a:xfrm>
              <a:off x="0" y="-55563"/>
              <a:ext cx="7491413" cy="691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0" name="BlokTextu 4">
              <a:extLst>
                <a:ext uri="{FF2B5EF4-FFF2-40B4-BE49-F238E27FC236}">
                  <a16:creationId xmlns:a16="http://schemas.microsoft.com/office/drawing/2014/main" id="{1C011B3F-FE41-4AD4-AF7F-9ECFEE9EF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392113"/>
              <a:ext cx="33528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latin typeface="Corbel" panose="020B0503020204020204" pitchFamily="34" charset="0"/>
                </a:rPr>
                <a:t>Periférny proteín (</a:t>
              </a:r>
              <a:r>
                <a:rPr lang="sk-SK" altLang="sk-SK" sz="1800" b="1" dirty="0" err="1">
                  <a:latin typeface="Corbel" panose="020B0503020204020204" pitchFamily="34" charset="0"/>
                </a:rPr>
                <a:t>Spike</a:t>
              </a:r>
              <a:r>
                <a:rPr lang="sk-SK" altLang="sk-SK" sz="1800" b="1" dirty="0">
                  <a:latin typeface="Corbel" panose="020B0503020204020204" pitchFamily="34" charset="0"/>
                </a:rPr>
                <a:t> proteín)</a:t>
              </a:r>
            </a:p>
          </p:txBody>
        </p:sp>
        <p:sp>
          <p:nvSpPr>
            <p:cNvPr id="29701" name="BlokTextu 6">
              <a:extLst>
                <a:ext uri="{FF2B5EF4-FFF2-40B4-BE49-F238E27FC236}">
                  <a16:creationId xmlns:a16="http://schemas.microsoft.com/office/drawing/2014/main" id="{E2D16870-9757-48E2-AB2A-5D14CB4F1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1687513"/>
              <a:ext cx="14478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Väzba vírusu</a:t>
              </a:r>
            </a:p>
          </p:txBody>
        </p:sp>
        <p:sp>
          <p:nvSpPr>
            <p:cNvPr id="29702" name="BlokTextu 7">
              <a:extLst>
                <a:ext uri="{FF2B5EF4-FFF2-40B4-BE49-F238E27FC236}">
                  <a16:creationId xmlns:a16="http://schemas.microsoft.com/office/drawing/2014/main" id="{5AE5E8F7-2642-42DB-AA07-A9C02706F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219200" cy="92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latin typeface="Corbel" panose="020B0503020204020204" pitchFamily="34" charset="0"/>
                </a:rPr>
                <a:t>Periférne proteíny (hostiteľ)</a:t>
              </a:r>
            </a:p>
          </p:txBody>
        </p:sp>
        <p:sp>
          <p:nvSpPr>
            <p:cNvPr id="29703" name="BlokTextu 8">
              <a:extLst>
                <a:ext uri="{FF2B5EF4-FFF2-40B4-BE49-F238E27FC236}">
                  <a16:creationId xmlns:a16="http://schemas.microsoft.com/office/drawing/2014/main" id="{DE718D9D-7D85-450E-8B8C-2B90C0B9F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4700" y="2173288"/>
              <a:ext cx="1790700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fúzia membrán (vírus + hostiteľ)</a:t>
              </a:r>
            </a:p>
          </p:txBody>
        </p:sp>
        <p:sp>
          <p:nvSpPr>
            <p:cNvPr id="29704" name="BlokTextu 9">
              <a:extLst>
                <a:ext uri="{FF2B5EF4-FFF2-40B4-BE49-F238E27FC236}">
                  <a16:creationId xmlns:a16="http://schemas.microsoft.com/office/drawing/2014/main" id="{70F35085-4337-4ED2-AE8C-3D16EB0B5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321050"/>
              <a:ext cx="10668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Ióny Ca</a:t>
              </a:r>
              <a:r>
                <a:rPr lang="sk-SK" altLang="sk-SK" sz="1800" b="1" baseline="30000">
                  <a:latin typeface="Corbel" panose="020B0503020204020204" pitchFamily="34" charset="0"/>
                </a:rPr>
                <a:t>2+</a:t>
              </a:r>
            </a:p>
          </p:txBody>
        </p:sp>
        <p:sp>
          <p:nvSpPr>
            <p:cNvPr id="29705" name="BlokTextu 10">
              <a:extLst>
                <a:ext uri="{FF2B5EF4-FFF2-40B4-BE49-F238E27FC236}">
                  <a16:creationId xmlns:a16="http://schemas.microsoft.com/office/drawing/2014/main" id="{9B9248C1-A491-435F-8E98-93EA7385B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4572000"/>
              <a:ext cx="1811338" cy="923925"/>
            </a:xfrm>
            <a:prstGeom prst="rect">
              <a:avLst/>
            </a:prstGeom>
            <a:solidFill>
              <a:srgbClr val="CEE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Vypustenie vírusového genómu</a:t>
              </a:r>
              <a:endParaRPr lang="sk-SK" altLang="sk-SK" sz="1800" b="1" baseline="30000">
                <a:latin typeface="Corbel" panose="020B0503020204020204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>
            <a:extLst>
              <a:ext uri="{FF2B5EF4-FFF2-40B4-BE49-F238E27FC236}">
                <a16:creationId xmlns:a16="http://schemas.microsoft.com/office/drawing/2014/main" id="{474F7162-F7BE-41BB-9826-7D89E0E7A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32771" name="Zástupný objekt pre obsah 2">
            <a:extLst>
              <a:ext uri="{FF2B5EF4-FFF2-40B4-BE49-F238E27FC236}">
                <a16:creationId xmlns:a16="http://schemas.microsoft.com/office/drawing/2014/main" id="{5C4AE716-2F69-43F1-BE42-F568806F6D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pic>
        <p:nvPicPr>
          <p:cNvPr id="32772" name="Picture 2" descr="Cell Transportation: Are You In or Out? Educational Resources K12 Learning,  Life Science, Science Lesson Plans, Activities, Experiments, Homeschool Help">
            <a:extLst>
              <a:ext uri="{FF2B5EF4-FFF2-40B4-BE49-F238E27FC236}">
                <a16:creationId xmlns:a16="http://schemas.microsoft.com/office/drawing/2014/main" id="{C862DE2E-0ACA-41E7-A432-376ACD43B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855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6F64AA8-39CC-4A8C-B54D-986232BC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1219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8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Transportné mechanizmy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BDF838-2A80-4D4C-919D-E09F448B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8200"/>
            <a:ext cx="1220114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Pasívny transport, oddeľovanie nerozpustných tuhých látok od kvapalín alebo plynov v závislosti od rozdielnej veľkosti častíc, el. náboja alebo typu častice na základe tlakového gradientu (hydrostatického tlaku) </a:t>
            </a:r>
          </a:p>
          <a:p>
            <a:pPr marL="0" indent="0" algn="ctr">
              <a:buNone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Nie koncentračného gradientu !!!</a:t>
            </a:r>
          </a:p>
          <a:p>
            <a:pPr marL="0" indent="0" algn="ctr">
              <a:buNone/>
            </a:pPr>
            <a:endParaRPr lang="sk-SK" altLang="sk-SK" sz="28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b="1" dirty="0">
                <a:latin typeface="Corbel" panose="020B0503020204020204" pitchFamily="34" charset="0"/>
              </a:rPr>
              <a:t>Filtrácia závisí od: </a:t>
            </a:r>
            <a:r>
              <a:rPr lang="sk-SK" altLang="sk-SK" sz="2800" dirty="0">
                <a:latin typeface="Corbel" panose="020B0503020204020204" pitchFamily="34" charset="0"/>
              </a:rPr>
              <a:t>veľkosti častíc (</a:t>
            </a:r>
            <a:r>
              <a:rPr lang="sk-SK" altLang="sk-SK" sz="2800" dirty="0" err="1">
                <a:latin typeface="Corbel" panose="020B0503020204020204" pitchFamily="34" charset="0"/>
              </a:rPr>
              <a:t>mikrofiltrácia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ultrafiltrácia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nano</a:t>
            </a:r>
            <a:r>
              <a:rPr lang="sk-SK" altLang="sk-SK" sz="2800" dirty="0">
                <a:latin typeface="Corbel" panose="020B0503020204020204" pitchFamily="34" charset="0"/>
              </a:rPr>
              <a:t> ...)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 			od veľkosti a počtu pórov vo filtračnej vrstve; 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			od povrchového náboja na filtračnej vrstve</a:t>
            </a:r>
          </a:p>
          <a:p>
            <a:pPr marL="0" indent="0" algn="ctr">
              <a:buNone/>
            </a:pPr>
            <a:endParaRPr lang="sk-SK" altLang="sk-SK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sk-S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7EDE662-53C1-4089-951E-97E75C1FB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201144" cy="715963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Filtrácia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AD29FBFE-5DCB-4B21-93A8-62539D5E7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95788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42D6AF2B-E533-426C-86E5-CBF151387D12}"/>
              </a:ext>
            </a:extLst>
          </p:cNvPr>
          <p:cNvSpPr/>
          <p:nvPr/>
        </p:nvSpPr>
        <p:spPr>
          <a:xfrm>
            <a:off x="2819400" y="4800600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Príklady:</a:t>
            </a:r>
            <a:r>
              <a:rPr lang="en-US" altLang="sk-SK" sz="2800" b="1" i="1" dirty="0">
                <a:latin typeface="Corbel" panose="020B0503020204020204" pitchFamily="34" charset="0"/>
              </a:rPr>
              <a:t> </a:t>
            </a:r>
            <a:r>
              <a:rPr lang="sk-SK" altLang="sk-SK" sz="2800" b="1" i="1" dirty="0">
                <a:latin typeface="Corbel" panose="020B0503020204020204" pitchFamily="34" charset="0"/>
              </a:rPr>
              <a:t>kapilárna filtrácia, </a:t>
            </a:r>
          </a:p>
          <a:p>
            <a:pPr algn="ctr" eaLnBrk="1" hangingPunct="1">
              <a:defRPr/>
            </a:pPr>
            <a:r>
              <a:rPr lang="sk-SK" altLang="sk-SK" sz="2800" b="1" i="1" dirty="0" err="1">
                <a:latin typeface="Corbel" panose="020B0503020204020204" pitchFamily="34" charset="0"/>
              </a:rPr>
              <a:t>glomerulárna</a:t>
            </a:r>
            <a:r>
              <a:rPr lang="sk-SK" altLang="sk-SK" sz="2800" b="1" i="1" dirty="0">
                <a:latin typeface="Corbel" panose="020B0503020204020204" pitchFamily="34" charset="0"/>
              </a:rPr>
              <a:t> filtrácia, </a:t>
            </a:r>
          </a:p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filtrácia vody, plynov, </a:t>
            </a:r>
          </a:p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respirátory ...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8E4A141F-80AB-4513-B51C-15B36E5DE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43424"/>
            <a:ext cx="2659376" cy="207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977E9D58-1474-4C5A-B8D4-FFB4CEFAB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874" y="3768634"/>
            <a:ext cx="2376934" cy="315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86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Filtrations Systems Can Help Reduce the Spread of Infection in  Hospitals - LWS Knowledge Center">
            <a:extLst>
              <a:ext uri="{FF2B5EF4-FFF2-40B4-BE49-F238E27FC236}">
                <a16:creationId xmlns:a16="http://schemas.microsoft.com/office/drawing/2014/main" id="{E10443C1-4986-4973-9BCB-98FAA934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0" b="23714"/>
          <a:stretch/>
        </p:blipFill>
        <p:spPr bwMode="auto">
          <a:xfrm>
            <a:off x="1461837" y="609600"/>
            <a:ext cx="85725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E71856A4-B0AB-4C30-AB90-6953711D67DC}"/>
              </a:ext>
            </a:extLst>
          </p:cNvPr>
          <p:cNvSpPr/>
          <p:nvPr/>
        </p:nvSpPr>
        <p:spPr>
          <a:xfrm>
            <a:off x="0" y="1524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800" b="1" dirty="0">
                <a:solidFill>
                  <a:srgbClr val="3278DF"/>
                </a:solidFill>
                <a:latin typeface="Corbel" panose="020B0503020204020204" pitchFamily="34" charset="0"/>
              </a:rPr>
              <a:t>Filtráciu vzduchu v nemocniciach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F8471060-987D-480F-8F58-1217D56F972B}"/>
              </a:ext>
            </a:extLst>
          </p:cNvPr>
          <p:cNvSpPr/>
          <p:nvPr/>
        </p:nvSpPr>
        <p:spPr>
          <a:xfrm>
            <a:off x="0" y="4038600"/>
            <a:ext cx="12192000" cy="2754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Pre-Filter:</a:t>
            </a:r>
            <a:r>
              <a:rPr lang="sk-SK" sz="2400" dirty="0">
                <a:solidFill>
                  <a:srgbClr val="040C28"/>
                </a:solidFill>
                <a:latin typeface="Corbel" panose="020B0503020204020204" pitchFamily="34" charset="0"/>
              </a:rPr>
              <a:t> p</a:t>
            </a:r>
            <a:r>
              <a:rPr lang="sk-SK" sz="2400" dirty="0">
                <a:latin typeface="Corbel" panose="020B0503020204020204" pitchFamily="34" charset="0"/>
              </a:rPr>
              <a:t>rvá línia filtrácie, filter z hrubých vlákien , zachytáva veľké častice</a:t>
            </a:r>
            <a:endParaRPr lang="sk-SK" sz="2000" dirty="0">
              <a:latin typeface="Corbel" panose="020B0503020204020204" pitchFamily="34" charset="0"/>
            </a:endParaRPr>
          </a:p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Carbon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Filter (uhlíkový filter): </a:t>
            </a:r>
            <a:r>
              <a:rPr lang="sk-SK" sz="2400" dirty="0">
                <a:solidFill>
                  <a:srgbClr val="040C28"/>
                </a:solidFill>
                <a:latin typeface="Corbel" panose="020B0503020204020204" pitchFamily="34" charset="0"/>
              </a:rPr>
              <a:t>elektricky negatívne nabitá vrstva aktívneho uhlia, ktorá priťahuje pozitívne nabité molekuly ako napr. toxíny, plyny ... </a:t>
            </a:r>
          </a:p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HEPA Filter (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High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Efficiency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Particulate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Air):</a:t>
            </a:r>
            <a:r>
              <a:rPr lang="sk-SK" sz="2400" b="1" dirty="0">
                <a:latin typeface="Corbel" panose="020B0503020204020204" pitchFamily="34" charset="0"/>
              </a:rPr>
              <a:t> </a:t>
            </a:r>
            <a:r>
              <a:rPr lang="sk-SK" sz="2400" dirty="0" err="1">
                <a:latin typeface="Corbel" panose="020B0503020204020204" pitchFamily="34" charset="0"/>
              </a:rPr>
              <a:t>borosilikátové</a:t>
            </a:r>
            <a:r>
              <a:rPr lang="sk-SK" sz="2400" dirty="0">
                <a:latin typeface="Corbel" panose="020B0503020204020204" pitchFamily="34" charset="0"/>
              </a:rPr>
              <a:t> sklenené vlákno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sk-SK" sz="2400" dirty="0">
                <a:latin typeface="Corbel" panose="020B0503020204020204" pitchFamily="34" charset="0"/>
              </a:rPr>
              <a:t>+ </a:t>
            </a:r>
          </a:p>
          <a:p>
            <a:pPr defTabSz="357188">
              <a:lnSpc>
                <a:spcPts val="3500"/>
              </a:lnSpc>
            </a:pPr>
            <a:r>
              <a:rPr lang="sk-SK" sz="2400" dirty="0">
                <a:latin typeface="Corbel" panose="020B0503020204020204" pitchFamily="34" charset="0"/>
              </a:rPr>
              <a:t>	</a:t>
            </a:r>
            <a:r>
              <a:rPr lang="en-US" sz="2400" dirty="0" err="1">
                <a:latin typeface="Corbel" panose="020B0503020204020204" pitchFamily="34" charset="0"/>
              </a:rPr>
              <a:t>polypropyl</a:t>
            </a:r>
            <a:r>
              <a:rPr lang="sk-SK" sz="2400" dirty="0" err="1">
                <a:latin typeface="Corbel" panose="020B0503020204020204" pitchFamily="34" charset="0"/>
              </a:rPr>
              <a:t>én</a:t>
            </a:r>
            <a:r>
              <a:rPr lang="sk-SK" sz="2400" dirty="0">
                <a:latin typeface="Corbel" panose="020B0503020204020204" pitchFamily="34" charset="0"/>
              </a:rPr>
              <a:t>,</a:t>
            </a:r>
            <a:r>
              <a:rPr lang="sk-SK" sz="2400" b="1" dirty="0">
                <a:latin typeface="Corbel" panose="020B0503020204020204" pitchFamily="34" charset="0"/>
              </a:rPr>
              <a:t> najjemnejší filter, teoreticky zadrží až 99,97 </a:t>
            </a:r>
            <a:r>
              <a:rPr lang="sk-SK" sz="2400" dirty="0">
                <a:latin typeface="Corbel" panose="020B0503020204020204" pitchFamily="34" charset="0"/>
              </a:rPr>
              <a:t>% častíc ako prach, peľ, plesne, 	baktérie a akékoľvek častice prenášané vzduchom s veľkosťou 0,3 µm.</a:t>
            </a:r>
          </a:p>
        </p:txBody>
      </p:sp>
    </p:spTree>
    <p:extLst>
      <p:ext uri="{BB962C8B-B14F-4D97-AF65-F5344CB8AC3E}">
        <p14:creationId xmlns:p14="http://schemas.microsoft.com/office/powerpoint/2010/main" val="606551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DB12457F-92AE-472D-BDE1-8760D7BCE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622518"/>
            <a:ext cx="12192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Difúzia je  samovoľný pasívny pohyb molekúl (tepelný pohyb)                                           po koncentračnom gradiente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(z miest s vyššou koncentráciou do miesta s nižšou koncentráciou)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(nedochádza k zmene objemu roztoku) </a:t>
            </a: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1B3D01-9C8F-4DD9-94BC-1FA2417CE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Jednoduchá difúzia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812A608-02A6-42EC-B258-8BCB70241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94325"/>
            <a:ext cx="11582400" cy="2438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difúzny koeficient (závisí od teploty, viskozity, polomeru molekúl)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S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difúzna plocha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c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rozdiel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molárnych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koncentrácií dvoch prostredí vzdialených od seba </a:t>
            </a:r>
            <a:r>
              <a:rPr lang="el-GR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x</a:t>
            </a:r>
            <a:endParaRPr lang="sk-SK" altLang="sk-SK" sz="12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endParaRPr lang="sk-SK" dirty="0"/>
          </a:p>
        </p:txBody>
      </p:sp>
      <p:sp>
        <p:nvSpPr>
          <p:cNvPr id="33797" name="BlokTextu 5">
            <a:extLst>
              <a:ext uri="{FF2B5EF4-FFF2-40B4-BE49-F238E27FC236}">
                <a16:creationId xmlns:a16="http://schemas.microsoft.com/office/drawing/2014/main" id="{DBF890AC-AC96-4B47-B5EF-08B20D692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43862"/>
            <a:ext cx="1219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Difúziu opisujú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Fickove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zákony: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1.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Fickov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zákon: hustota difúzneho toku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J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úmerná zápornému gradientu koncentrácie </a:t>
            </a:r>
          </a:p>
        </p:txBody>
      </p:sp>
      <p:sp>
        <p:nvSpPr>
          <p:cNvPr id="33799" name="BlokTextu 3">
            <a:extLst>
              <a:ext uri="{FF2B5EF4-FFF2-40B4-BE49-F238E27FC236}">
                <a16:creationId xmlns:a16="http://schemas.microsoft.com/office/drawing/2014/main" id="{7F725723-E914-4DE1-87C6-2CEBE6F2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3503613"/>
            <a:ext cx="33702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Difúzia závisí od:</a:t>
            </a:r>
          </a:p>
          <a:p>
            <a:pPr algn="ctr" eaLnBrk="1" hangingPunct="1"/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teploty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                         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veľkosti molekúl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</a:t>
            </a:r>
            <a:r>
              <a:rPr lang="sk-SK" altLang="sk-SK" sz="24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veľkosti difúznej plochy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             </a:t>
            </a:r>
            <a:r>
              <a:rPr lang="sk-SK" altLang="sk-SK" sz="2400" b="1" dirty="0">
                <a:solidFill>
                  <a:srgbClr val="7030A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koncentrácie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/>
            <a:r>
              <a:rPr lang="sk-SK" altLang="sk-SK" sz="2400" b="1" dirty="0">
                <a:solidFill>
                  <a:srgbClr val="FF9933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vzdialenosti</a:t>
            </a:r>
            <a:endParaRPr lang="sk-SK" altLang="sk-SK" b="1" dirty="0">
              <a:solidFill>
                <a:srgbClr val="FF9933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BA7E3997-86E0-45DE-B702-1FEA7470E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D7F5DB4B-7379-4DC7-98EF-BD70D47EF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002" y="3913899"/>
            <a:ext cx="4572396" cy="137171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>
            <a:extLst>
              <a:ext uri="{FF2B5EF4-FFF2-40B4-BE49-F238E27FC236}">
                <a16:creationId xmlns:a16="http://schemas.microsoft.com/office/drawing/2014/main" id="{C9D96860-1954-4FF3-B45E-FCA6E29B9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63"/>
            <a:ext cx="1219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DIFÚZIA  cez  membránu</a:t>
            </a:r>
          </a:p>
        </p:txBody>
      </p:sp>
      <p:grpSp>
        <p:nvGrpSpPr>
          <p:cNvPr id="34819" name="Skupina 2">
            <a:extLst>
              <a:ext uri="{FF2B5EF4-FFF2-40B4-BE49-F238E27FC236}">
                <a16:creationId xmlns:a16="http://schemas.microsoft.com/office/drawing/2014/main" id="{1A1D9513-4354-40E6-AF75-1CBE194EB6B9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674688"/>
            <a:ext cx="9144000" cy="6183312"/>
            <a:chOff x="1524000" y="712788"/>
            <a:chExt cx="9144000" cy="6183312"/>
          </a:xfrm>
        </p:grpSpPr>
        <p:pic>
          <p:nvPicPr>
            <p:cNvPr id="34823" name="Picture 2" descr="Image:Simple difussion in cell membrane.svg">
              <a:extLst>
                <a:ext uri="{FF2B5EF4-FFF2-40B4-BE49-F238E27FC236}">
                  <a16:creationId xmlns:a16="http://schemas.microsoft.com/office/drawing/2014/main" id="{27942184-799B-429A-8457-FB6FAD351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066800"/>
              <a:ext cx="9144000" cy="582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4" name="BlokTextu 3">
              <a:extLst>
                <a:ext uri="{FF2B5EF4-FFF2-40B4-BE49-F238E27FC236}">
                  <a16:creationId xmlns:a16="http://schemas.microsoft.com/office/drawing/2014/main" id="{1C35CE8A-E251-45A0-8400-245A12910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6324600"/>
              <a:ext cx="10668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solidFill>
                    <a:srgbClr val="0070C0"/>
                  </a:solidFill>
                </a:rPr>
                <a:t>ČAS</a:t>
              </a:r>
            </a:p>
          </p:txBody>
        </p:sp>
        <p:sp>
          <p:nvSpPr>
            <p:cNvPr id="34825" name="BlokTextu 6">
              <a:extLst>
                <a:ext uri="{FF2B5EF4-FFF2-40B4-BE49-F238E27FC236}">
                  <a16:creationId xmlns:a16="http://schemas.microsoft.com/office/drawing/2014/main" id="{D1E4D54E-09BA-48F1-B6E0-AEF4E0B1B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5692775"/>
              <a:ext cx="2362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000" b="1">
                  <a:solidFill>
                    <a:srgbClr val="0070C0"/>
                  </a:solidFill>
                </a:rPr>
                <a:t>Intracelulárny priestor</a:t>
              </a:r>
            </a:p>
          </p:txBody>
        </p:sp>
        <p:sp>
          <p:nvSpPr>
            <p:cNvPr id="34826" name="BlokTextu 7">
              <a:extLst>
                <a:ext uri="{FF2B5EF4-FFF2-40B4-BE49-F238E27FC236}">
                  <a16:creationId xmlns:a16="http://schemas.microsoft.com/office/drawing/2014/main" id="{AA12C70B-7FE0-479F-B199-BD0A6F5D75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712788"/>
              <a:ext cx="2362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000" b="1" dirty="0" err="1">
                  <a:solidFill>
                    <a:srgbClr val="0070C0"/>
                  </a:solidFill>
                </a:rPr>
                <a:t>Extracelulárny</a:t>
              </a:r>
              <a:r>
                <a:rPr lang="sk-SK" altLang="sk-SK" sz="2000" b="1" dirty="0">
                  <a:solidFill>
                    <a:srgbClr val="0070C0"/>
                  </a:solidFill>
                </a:rPr>
                <a:t> priestor</a:t>
              </a:r>
            </a:p>
          </p:txBody>
        </p:sp>
      </p:grpSp>
      <p:sp>
        <p:nvSpPr>
          <p:cNvPr id="34820" name="Obdĺžnik 1">
            <a:extLst>
              <a:ext uri="{FF2B5EF4-FFF2-40B4-BE49-F238E27FC236}">
                <a16:creationId xmlns:a16="http://schemas.microsoft.com/office/drawing/2014/main" id="{A340066D-BE82-4C40-B220-24C66FB3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413" y="2895600"/>
            <a:ext cx="2435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pri vyrovnaní </a:t>
            </a:r>
          </a:p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koncentrácií </a:t>
            </a:r>
          </a:p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 difúzia zastaví</a:t>
            </a:r>
            <a:endParaRPr lang="sk-SK" altLang="sk-SK" sz="2400">
              <a:solidFill>
                <a:srgbClr val="0070C0"/>
              </a:solidFill>
            </a:endParaRPr>
          </a:p>
        </p:txBody>
      </p:sp>
      <p:pic>
        <p:nvPicPr>
          <p:cNvPr id="34821" name="Picture 2" descr="Image:Simple difussion in cell membrane.svg">
            <a:extLst>
              <a:ext uri="{FF2B5EF4-FFF2-40B4-BE49-F238E27FC236}">
                <a16:creationId xmlns:a16="http://schemas.microsoft.com/office/drawing/2014/main" id="{DE7989BF-210F-4C6B-8DAC-B90F1279A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02"/>
          <a:stretch>
            <a:fillRect/>
          </a:stretch>
        </p:blipFill>
        <p:spPr bwMode="auto">
          <a:xfrm>
            <a:off x="285750" y="1333500"/>
            <a:ext cx="4953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BlokTextu 3">
            <a:extLst>
              <a:ext uri="{FF2B5EF4-FFF2-40B4-BE49-F238E27FC236}">
                <a16:creationId xmlns:a16="http://schemas.microsoft.com/office/drawing/2014/main" id="{98B1F8AF-9D9C-471E-9BBD-882FCDCECCF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13543" y="653256"/>
            <a:ext cx="1947862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>
                <a:solidFill>
                  <a:srgbClr val="0070C0"/>
                </a:solidFill>
              </a:rPr>
              <a:t>Koncentračný gradient</a:t>
            </a:r>
          </a:p>
        </p:txBody>
      </p:sp>
      <p:sp>
        <p:nvSpPr>
          <p:cNvPr id="11" name="BlokTextu 7">
            <a:extLst>
              <a:ext uri="{FF2B5EF4-FFF2-40B4-BE49-F238E27FC236}">
                <a16:creationId xmlns:a16="http://schemas.microsoft.com/office/drawing/2014/main" id="{3AE49401-34EF-4FAA-A8FB-CAC04747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26152"/>
            <a:ext cx="1981199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 err="1"/>
              <a:t>Dvojvrstva</a:t>
            </a:r>
            <a:r>
              <a:rPr lang="sk-SK" altLang="sk-SK" sz="1800" b="1" dirty="0"/>
              <a:t> fosfolipidov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C82BB8C-7F15-4ED2-BD7C-8BD42680E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Difúzia cez kanály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742DBC0-D38D-40DB-A2CD-E95C737CF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715250" cy="44196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transport látok cez </a:t>
            </a:r>
            <a:r>
              <a:rPr lang="sk-SK" altLang="sk-SK" sz="33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transmembránové</a:t>
            </a:r>
            <a:r>
              <a:rPr lang="sk-SK" altLang="sk-SK" sz="33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proteíny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je to selektívny transport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možná regulácia –  </a:t>
            </a:r>
            <a:r>
              <a:rPr lang="sk-SK" altLang="sk-SK" sz="3300" u="sng" dirty="0" err="1">
                <a:latin typeface="Corbel" panose="020B0503020204020204" pitchFamily="34" charset="0"/>
                <a:cs typeface="Calibri" panose="020F0502020204030204" pitchFamily="34" charset="0"/>
              </a:rPr>
              <a:t>gating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 (konformačná zmena)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sk-SK" altLang="sk-SK" sz="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Voltage</a:t>
            </a:r>
            <a:r>
              <a:rPr lang="sk-SK" altLang="sk-SK" sz="33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(zmena polarity membrány)</a:t>
            </a:r>
          </a:p>
          <a:p>
            <a:pPr marL="457200" lvl="1" indent="0" eaLnBrk="1" hangingPunct="1">
              <a:buNone/>
            </a:pPr>
            <a:endParaRPr lang="sk-SK" altLang="sk-SK" sz="1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Ligand 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(otvorenie kanála „kľúčom“)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pre K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endParaRPr lang="sk-SK" altLang="sk-SK" sz="33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36868" name="Picture 5" descr="What are the differences and similarities between diffusion, facilitated  diffusion, osmosis and active transport? | Socratic">
            <a:extLst>
              <a:ext uri="{FF2B5EF4-FFF2-40B4-BE49-F238E27FC236}">
                <a16:creationId xmlns:a16="http://schemas.microsoft.com/office/drawing/2014/main" id="{AAABF546-CF09-49C1-8FF1-9A39F9170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0724"/>
          <a:stretch>
            <a:fillRect/>
          </a:stretch>
        </p:blipFill>
        <p:spPr bwMode="auto">
          <a:xfrm>
            <a:off x="7715250" y="914400"/>
            <a:ext cx="447675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9484164A-B98D-43D1-A54A-F28BF52A3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8FF5AAF0-E4A4-4FBD-8DD2-6F465292B6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9688"/>
            <a:ext cx="12187238" cy="646112"/>
          </a:xfrm>
        </p:spPr>
        <p:txBody>
          <a:bodyPr/>
          <a:lstStyle/>
          <a:p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Ligandové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vrátkovanie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Ligant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gated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grpSp>
        <p:nvGrpSpPr>
          <p:cNvPr id="37891" name="Skupina 3">
            <a:extLst>
              <a:ext uri="{FF2B5EF4-FFF2-40B4-BE49-F238E27FC236}">
                <a16:creationId xmlns:a16="http://schemas.microsoft.com/office/drawing/2014/main" id="{4010A2CA-EAB3-4D4B-A23B-AF1ED5DEECFF}"/>
              </a:ext>
            </a:extLst>
          </p:cNvPr>
          <p:cNvGrpSpPr>
            <a:grpSpLocks/>
          </p:cNvGrpSpPr>
          <p:nvPr/>
        </p:nvGrpSpPr>
        <p:grpSpPr bwMode="auto">
          <a:xfrm>
            <a:off x="0" y="685800"/>
            <a:ext cx="9626600" cy="6342063"/>
            <a:chOff x="1676400" y="306722"/>
            <a:chExt cx="9627222" cy="6342571"/>
          </a:xfrm>
        </p:grpSpPr>
        <p:pic>
          <p:nvPicPr>
            <p:cNvPr id="37893" name="Picture 6">
              <a:extLst>
                <a:ext uri="{FF2B5EF4-FFF2-40B4-BE49-F238E27FC236}">
                  <a16:creationId xmlns:a16="http://schemas.microsoft.com/office/drawing/2014/main" id="{983BB390-442F-47CC-AAC6-C230956D8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b="52026"/>
            <a:stretch>
              <a:fillRect/>
            </a:stretch>
          </p:blipFill>
          <p:spPr bwMode="auto">
            <a:xfrm>
              <a:off x="1676400" y="306722"/>
              <a:ext cx="9627222" cy="634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4" name="BlokTextu 2">
              <a:extLst>
                <a:ext uri="{FF2B5EF4-FFF2-40B4-BE49-F238E27FC236}">
                  <a16:creationId xmlns:a16="http://schemas.microsoft.com/office/drawing/2014/main" id="{15F8785D-B299-4447-8D25-B2C374B42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b="1"/>
                <a:t>Kanál je uzavretý</a:t>
              </a:r>
            </a:p>
          </p:txBody>
        </p:sp>
        <p:sp>
          <p:nvSpPr>
            <p:cNvPr id="37895" name="BlokTextu 12">
              <a:extLst>
                <a:ext uri="{FF2B5EF4-FFF2-40B4-BE49-F238E27FC236}">
                  <a16:creationId xmlns:a16="http://schemas.microsoft.com/office/drawing/2014/main" id="{3DEFE56E-936B-4816-8E86-516B7EB00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2706469"/>
              <a:ext cx="15240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Chemická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väzba</a:t>
              </a:r>
            </a:p>
          </p:txBody>
        </p:sp>
        <p:sp>
          <p:nvSpPr>
            <p:cNvPr id="37896" name="BlokTextu 22">
              <a:extLst>
                <a:ext uri="{FF2B5EF4-FFF2-40B4-BE49-F238E27FC236}">
                  <a16:creationId xmlns:a16="http://schemas.microsoft.com/office/drawing/2014/main" id="{2599EE89-03ED-4D40-9B65-A5DCF93B0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33400"/>
              <a:ext cx="3810000" cy="707886"/>
            </a:xfrm>
            <a:prstGeom prst="rect">
              <a:avLst/>
            </a:prstGeom>
            <a:solidFill>
              <a:srgbClr val="CCE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2000" b="1"/>
                <a:t>Neurotrasmiter chemicky naviazaný na receptor</a:t>
              </a:r>
            </a:p>
          </p:txBody>
        </p:sp>
        <p:sp>
          <p:nvSpPr>
            <p:cNvPr id="37897" name="BlokTextu 23">
              <a:extLst>
                <a:ext uri="{FF2B5EF4-FFF2-40B4-BE49-F238E27FC236}">
                  <a16:creationId xmlns:a16="http://schemas.microsoft.com/office/drawing/2014/main" id="{4CD3EFB2-BB89-4E06-82A7-0D3E7246D1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b="1"/>
                <a:t>Kanál je otvorený</a:t>
              </a:r>
            </a:p>
          </p:txBody>
        </p:sp>
      </p:grpSp>
      <p:sp>
        <p:nvSpPr>
          <p:cNvPr id="37892" name="BlokTextu 4">
            <a:extLst>
              <a:ext uri="{FF2B5EF4-FFF2-40B4-BE49-F238E27FC236}">
                <a16:creationId xmlns:a16="http://schemas.microsoft.com/office/drawing/2014/main" id="{CADF8099-D5AF-4FC1-BC43-0056F50CF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1200" y="703263"/>
            <a:ext cx="25654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</a:rPr>
              <a:t>naviazaním molekuly – </a:t>
            </a:r>
            <a:r>
              <a:rPr lang="sk-SK" altLang="sk-SK" b="1" dirty="0">
                <a:latin typeface="Corbel" panose="020B0503020204020204" pitchFamily="34" charset="0"/>
              </a:rPr>
              <a:t>ligandu </a:t>
            </a:r>
            <a:r>
              <a:rPr lang="sk-SK" altLang="sk-SK" dirty="0">
                <a:latin typeface="Corbel" panose="020B0503020204020204" pitchFamily="34" charset="0"/>
              </a:rPr>
              <a:t>na kanálovú bielkovinu sa vyvolá konformačná zmena tejto bielkoviny.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Prítomné v chemickej </a:t>
            </a:r>
            <a:r>
              <a:rPr lang="sk-SK" altLang="sk-SK" b="1" dirty="0" err="1">
                <a:solidFill>
                  <a:srgbClr val="FF0000"/>
                </a:solidFill>
                <a:latin typeface="Corbel" panose="020B0503020204020204" pitchFamily="34" charset="0"/>
              </a:rPr>
              <a:t>synapse</a:t>
            </a:r>
            <a:endParaRPr lang="sk-SK" altLang="sk-SK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AD30A0D1-DAAB-4C61-9556-07480C9E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">
            <a:extLst>
              <a:ext uri="{FF2B5EF4-FFF2-40B4-BE49-F238E27FC236}">
                <a16:creationId xmlns:a16="http://schemas.microsoft.com/office/drawing/2014/main" id="{ECE19A5E-5050-4892-A896-A9308F521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34" b="3339"/>
          <a:stretch>
            <a:fillRect/>
          </a:stretch>
        </p:blipFill>
        <p:spPr bwMode="auto">
          <a:xfrm>
            <a:off x="139700" y="1196975"/>
            <a:ext cx="85471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BlokTextu 20">
            <a:extLst>
              <a:ext uri="{FF2B5EF4-FFF2-40B4-BE49-F238E27FC236}">
                <a16:creationId xmlns:a16="http://schemas.microsoft.com/office/drawing/2014/main" id="{0C941FF3-8E04-41CA-AD35-A8048F16A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867400"/>
            <a:ext cx="3352800" cy="576263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800" b="1"/>
              <a:t>Kanál je uzavretý</a:t>
            </a:r>
          </a:p>
        </p:txBody>
      </p:sp>
      <p:sp>
        <p:nvSpPr>
          <p:cNvPr id="38916" name="BlokTextu 21">
            <a:extLst>
              <a:ext uri="{FF2B5EF4-FFF2-40B4-BE49-F238E27FC236}">
                <a16:creationId xmlns:a16="http://schemas.microsoft.com/office/drawing/2014/main" id="{FD7098E6-C5BA-42C3-ACD0-6986C5225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5867400"/>
            <a:ext cx="3352800" cy="612775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800" b="1"/>
              <a:t>Kanál je otvorený</a:t>
            </a: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D885A893-CD01-473B-AA96-A2B60C28EA3C}"/>
              </a:ext>
            </a:extLst>
          </p:cNvPr>
          <p:cNvSpPr/>
          <p:nvPr/>
        </p:nvSpPr>
        <p:spPr>
          <a:xfrm rot="19463619">
            <a:off x="14922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90112A2A-D05E-437E-B912-A8CB9696BD81}"/>
              </a:ext>
            </a:extLst>
          </p:cNvPr>
          <p:cNvSpPr/>
          <p:nvPr/>
        </p:nvSpPr>
        <p:spPr>
          <a:xfrm rot="19463619">
            <a:off x="161925" y="4246563"/>
            <a:ext cx="1141413" cy="398462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40FF1370-7D4F-4521-A870-F4307842EB17}"/>
              </a:ext>
            </a:extLst>
          </p:cNvPr>
          <p:cNvSpPr/>
          <p:nvPr/>
        </p:nvSpPr>
        <p:spPr>
          <a:xfrm rot="19463619">
            <a:off x="4943475" y="4327525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2608A607-6151-4FCF-B9F9-3B9DBF1F185B}"/>
              </a:ext>
            </a:extLst>
          </p:cNvPr>
          <p:cNvSpPr/>
          <p:nvPr/>
        </p:nvSpPr>
        <p:spPr>
          <a:xfrm rot="19463619">
            <a:off x="494347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38921" name="BlokTextu 12">
            <a:extLst>
              <a:ext uri="{FF2B5EF4-FFF2-40B4-BE49-F238E27FC236}">
                <a16:creationId xmlns:a16="http://schemas.microsoft.com/office/drawing/2014/main" id="{0F31BC10-B179-44F9-A86A-1CE0FC9CE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613" y="2895600"/>
            <a:ext cx="1335087" cy="86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Zmena potenciálu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membrány</a:t>
            </a:r>
          </a:p>
        </p:txBody>
      </p:sp>
      <p:sp>
        <p:nvSpPr>
          <p:cNvPr id="38922" name="Nadpis 1">
            <a:extLst>
              <a:ext uri="{FF2B5EF4-FFF2-40B4-BE49-F238E27FC236}">
                <a16:creationId xmlns:a16="http://schemas.microsoft.com/office/drawing/2014/main" id="{6C3567BB-A147-405C-AE22-FBFF4D20F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riadené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Voltage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gated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sp>
        <p:nvSpPr>
          <p:cNvPr id="32" name="BlokTextu 31">
            <a:extLst>
              <a:ext uri="{FF2B5EF4-FFF2-40B4-BE49-F238E27FC236}">
                <a16:creationId xmlns:a16="http://schemas.microsoft.com/office/drawing/2014/main" id="{3DE71BD6-4AA3-4881-9D56-30B951DF511A}"/>
              </a:ext>
            </a:extLst>
          </p:cNvPr>
          <p:cNvSpPr txBox="1"/>
          <p:nvPr/>
        </p:nvSpPr>
        <p:spPr>
          <a:xfrm>
            <a:off x="8515350" y="1143000"/>
            <a:ext cx="3689350" cy="4795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dirty="0">
                <a:latin typeface="Corbel" panose="020B0503020204020204" pitchFamily="34" charset="0"/>
              </a:rPr>
              <a:t>Konformačné zmeny kanálovej bielkoviny  zmenou polarity membrány.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Príklad: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depolarizáciou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sa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otvára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uzatvorený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sodíkový kanál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(depolarizačná fáza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akčného potenciálu)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7B445DEB-CC3E-44A5-925E-D86E103B8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Voltage-gated sodium channel in membrane, molecular model - Stock Image -  F028/1481 - Science Photo Library">
            <a:extLst>
              <a:ext uri="{FF2B5EF4-FFF2-40B4-BE49-F238E27FC236}">
                <a16:creationId xmlns:a16="http://schemas.microsoft.com/office/drawing/2014/main" id="{E22D9D19-D1FC-431C-97FF-24A8B875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3E1E6"/>
              </a:clrFrom>
              <a:clrTo>
                <a:srgbClr val="E3E1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457200"/>
            <a:ext cx="8636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Nadpis 1">
            <a:extLst>
              <a:ext uri="{FF2B5EF4-FFF2-40B4-BE49-F238E27FC236}">
                <a16:creationId xmlns:a16="http://schemas.microsoft.com/office/drawing/2014/main" id="{F8C021F2-8F8D-453B-8397-A4E314E2E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riadený Na</a:t>
            </a:r>
            <a:r>
              <a:rPr lang="sk-SK" altLang="sk-SK" b="1" u="sng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+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kanál – 3D model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BC3AEB9-EB93-494A-AF87-5489DDB93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681294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  <a:latin typeface="Corbel" panose="020B0503020204020204" pitchFamily="34" charset="0"/>
              </a:rPr>
              <a:t>Uľahčená (</a:t>
            </a:r>
            <a:r>
              <a:rPr lang="sk-SK" altLang="sk-SK" sz="4000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facilitovaná</a:t>
            </a:r>
            <a:r>
              <a:rPr lang="sk-SK" altLang="sk-SK" sz="4000" b="1" u="sng" dirty="0">
                <a:solidFill>
                  <a:srgbClr val="00B050"/>
                </a:solidFill>
                <a:latin typeface="Corbel" panose="020B0503020204020204" pitchFamily="34" charset="0"/>
              </a:rPr>
              <a:t>) difúzia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9A48366-DA7F-443F-80CD-80F16FE61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80010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selektívny, pasívny transport  </a:t>
            </a:r>
            <a:r>
              <a:rPr lang="sk-SK" altLang="sk-SK" b="1" u="sng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prostredníctvom</a:t>
            </a: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   prenášača v  membráne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interakcia molekuly a  prenášača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závislosť od koncentračného gradientu                     aj od  počtu prenášačov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môže byť facilitovaná aktívne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prenášané sú: ióny, glukóza, aminokyseliny...a iné.</a:t>
            </a:r>
          </a:p>
        </p:txBody>
      </p:sp>
      <p:pic>
        <p:nvPicPr>
          <p:cNvPr id="40964" name="Obrázok 1">
            <a:extLst>
              <a:ext uri="{FF2B5EF4-FFF2-40B4-BE49-F238E27FC236}">
                <a16:creationId xmlns:a16="http://schemas.microsoft.com/office/drawing/2014/main" id="{0F48034F-246A-489B-95C2-BEB84E85B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3" r="2318" b="10419"/>
          <a:stretch>
            <a:fillRect/>
          </a:stretch>
        </p:blipFill>
        <p:spPr bwMode="auto">
          <a:xfrm>
            <a:off x="7658099" y="1026886"/>
            <a:ext cx="4440238" cy="583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6C8DDA53-676A-4068-BA28-CDFB40D8A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7096F8E-7A9E-4C22-8F46-A2E66D2B4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52463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Osmóza</a:t>
            </a:r>
            <a:endParaRPr lang="sk-SK" altLang="sk-SK" sz="4000" b="1" dirty="0">
              <a:solidFill>
                <a:srgbClr val="00B050"/>
              </a:solidFill>
            </a:endParaRP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C2898F12-4F60-4A9F-BEB3-D3151020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3763"/>
            <a:ext cx="1219200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Osmóza je  pasívny prechod rozpúšťadla (voda) cez semipermeabilnú membránu proti koncentračnému gradientu rozpustenej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(a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nedifúzibilnej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) látky.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 miesta s nižšou koncentráciou do miesta s vyššou  koncentráciou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osmoticky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aktívnych častíc </a:t>
            </a: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(dochádza k zmene objemu roztoku) </a:t>
            </a:r>
          </a:p>
          <a:p>
            <a:pPr marL="0" indent="0" eaLnBrk="1" hangingPunct="1">
              <a:buFontTx/>
              <a:buNone/>
              <a:defRPr/>
            </a:pPr>
            <a:endParaRPr lang="sk-SK" alt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988" name="Skupina 1">
            <a:extLst>
              <a:ext uri="{FF2B5EF4-FFF2-40B4-BE49-F238E27FC236}">
                <a16:creationId xmlns:a16="http://schemas.microsoft.com/office/drawing/2014/main" id="{A521DE35-3426-46DA-8EB8-3FB5929D5E3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487738"/>
            <a:ext cx="7620000" cy="3217862"/>
            <a:chOff x="1447800" y="2493285"/>
            <a:chExt cx="8877300" cy="4202790"/>
          </a:xfrm>
        </p:grpSpPr>
        <p:pic>
          <p:nvPicPr>
            <p:cNvPr id="41990" name="Obrázok 2">
              <a:extLst>
                <a:ext uri="{FF2B5EF4-FFF2-40B4-BE49-F238E27FC236}">
                  <a16:creationId xmlns:a16="http://schemas.microsoft.com/office/drawing/2014/main" id="{B653017B-F837-46AB-8C2E-52954B302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827" y="2493285"/>
              <a:ext cx="8229600" cy="412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1" name="BlokTextu 9">
              <a:extLst>
                <a:ext uri="{FF2B5EF4-FFF2-40B4-BE49-F238E27FC236}">
                  <a16:creationId xmlns:a16="http://schemas.microsoft.com/office/drawing/2014/main" id="{6549215B-F8CA-4E52-96BF-059358900D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8288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Menšia koncentrácia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(viac vody)</a:t>
              </a:r>
            </a:p>
          </p:txBody>
        </p:sp>
        <p:sp>
          <p:nvSpPr>
            <p:cNvPr id="41992" name="BlokTextu 10">
              <a:extLst>
                <a:ext uri="{FF2B5EF4-FFF2-40B4-BE49-F238E27FC236}">
                  <a16:creationId xmlns:a16="http://schemas.microsoft.com/office/drawing/2014/main" id="{674626FF-5C96-4753-B235-9432DABAB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711450"/>
              <a:ext cx="182880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Vyššia koncentrácia cukru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(menej vody)</a:t>
              </a:r>
            </a:p>
          </p:txBody>
        </p:sp>
        <p:sp>
          <p:nvSpPr>
            <p:cNvPr id="41993" name="BlokTextu 11">
              <a:extLst>
                <a:ext uri="{FF2B5EF4-FFF2-40B4-BE49-F238E27FC236}">
                  <a16:creationId xmlns:a16="http://schemas.microsoft.com/office/drawing/2014/main" id="{D7FDC63D-A892-4D56-98D2-D1B2051F0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892" y="4581525"/>
              <a:ext cx="1245108" cy="683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Molekuly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</p:txBody>
        </p:sp>
        <p:sp>
          <p:nvSpPr>
            <p:cNvPr id="41994" name="BlokTextu 12">
              <a:extLst>
                <a:ext uri="{FF2B5EF4-FFF2-40B4-BE49-F238E27FC236}">
                  <a16:creationId xmlns:a16="http://schemas.microsoft.com/office/drawing/2014/main" id="{375C1FDA-2AB4-4F34-9100-9D2E5925B7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172200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Polopriepustná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membrána</a:t>
              </a:r>
            </a:p>
          </p:txBody>
        </p:sp>
        <p:sp>
          <p:nvSpPr>
            <p:cNvPr id="41995" name="BlokTextu 13">
              <a:extLst>
                <a:ext uri="{FF2B5EF4-FFF2-40B4-BE49-F238E27FC236}">
                  <a16:creationId xmlns:a16="http://schemas.microsoft.com/office/drawing/2014/main" id="{74E80C64-9F10-4B94-8BB5-C193D5CA7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6043613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Pohyb molekúl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vody</a:t>
              </a:r>
            </a:p>
          </p:txBody>
        </p:sp>
      </p:grpSp>
      <p:sp>
        <p:nvSpPr>
          <p:cNvPr id="41989" name="BlokTextu 2">
            <a:extLst>
              <a:ext uri="{FF2B5EF4-FFF2-40B4-BE49-F238E27FC236}">
                <a16:creationId xmlns:a16="http://schemas.microsoft.com/office/drawing/2014/main" id="{D23FECE1-4490-48E4-80DD-265584928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75" y="3898900"/>
            <a:ext cx="41370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Voda má snahu zriediť koncentrovanejšie prostredie, ktoré má vyšší </a:t>
            </a:r>
            <a:r>
              <a:rPr lang="sk-SK" altLang="sk-SK" sz="28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osmotický</a:t>
            </a: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 tlak</a:t>
            </a: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62BE52AD-DB40-4F48-9569-05FAE0A57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84BC5E-D1A8-EBB9-C56C-E2564064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9821"/>
            <a:ext cx="10972800" cy="1143000"/>
          </a:xfrm>
        </p:spPr>
        <p:txBody>
          <a:bodyPr/>
          <a:lstStyle/>
          <a:p>
            <a:r>
              <a:rPr lang="sk-SK" altLang="sk-SK" sz="3600" b="1" u="sng" cap="all" dirty="0" err="1">
                <a:solidFill>
                  <a:srgbClr val="00B050"/>
                </a:solidFill>
                <a:latin typeface="+mn-lt"/>
              </a:rPr>
              <a:t>Van´t</a:t>
            </a:r>
            <a:r>
              <a:rPr lang="sk-SK" altLang="sk-SK" sz="3600" b="1" u="sng" cap="all" dirty="0">
                <a:solidFill>
                  <a:srgbClr val="00B050"/>
                </a:solidFill>
                <a:latin typeface="+mn-lt"/>
              </a:rPr>
              <a:t> </a:t>
            </a:r>
            <a:r>
              <a:rPr lang="sk-SK" altLang="sk-SK" sz="3600" b="1" u="sng" cap="all" dirty="0" err="1">
                <a:solidFill>
                  <a:srgbClr val="00B050"/>
                </a:solidFill>
                <a:latin typeface="+mn-lt"/>
              </a:rPr>
              <a:t>Hoffov</a:t>
            </a:r>
            <a:r>
              <a:rPr lang="sk-SK" altLang="sk-SK" sz="3600" b="1" u="sng" cap="all" dirty="0">
                <a:solidFill>
                  <a:srgbClr val="00B050"/>
                </a:solidFill>
                <a:latin typeface="+mn-lt"/>
              </a:rPr>
              <a:t> zákon – </a:t>
            </a:r>
            <a:r>
              <a:rPr lang="sk-SK" altLang="sk-SK" sz="3600" b="1" u="sng" cap="all" dirty="0" err="1">
                <a:solidFill>
                  <a:srgbClr val="00B050"/>
                </a:solidFill>
                <a:latin typeface="+mn-lt"/>
              </a:rPr>
              <a:t>Osmotický</a:t>
            </a:r>
            <a:r>
              <a:rPr lang="sk-SK" altLang="sk-SK" sz="3600" b="1" u="sng" cap="all" dirty="0">
                <a:solidFill>
                  <a:srgbClr val="00B050"/>
                </a:solidFill>
                <a:latin typeface="+mn-lt"/>
              </a:rPr>
              <a:t> tlak</a:t>
            </a:r>
            <a:endParaRPr lang="sk-SK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CCF4515-F262-9AC2-D128-2ABD70305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040504"/>
              </p:ext>
            </p:extLst>
          </p:nvPr>
        </p:nvGraphicFramePr>
        <p:xfrm>
          <a:off x="3352800" y="3124200"/>
          <a:ext cx="5376863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1002865" imgH="241195" progId="Equation.3">
                  <p:embed/>
                </p:oleObj>
              </mc:Choice>
              <mc:Fallback>
                <p:oleObj name="Rovnica" r:id="rId2" imgW="1002865" imgH="241195" progId="Equation.3">
                  <p:embed/>
                  <p:pic>
                    <p:nvPicPr>
                      <p:cNvPr id="29700" name="Object 4">
                        <a:extLst>
                          <a:ext uri="{FF2B5EF4-FFF2-40B4-BE49-F238E27FC236}">
                            <a16:creationId xmlns:a16="http://schemas.microsoft.com/office/drawing/2014/main" id="{03079E2C-9503-6384-55D5-1525AB56C6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124200"/>
                        <a:ext cx="5376863" cy="1065213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FDFA2B0F-5016-E0AC-39C8-941B09262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533681"/>
            <a:ext cx="8077200" cy="214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667" b="1" dirty="0">
                <a:latin typeface="+mn-lt"/>
              </a:rPr>
              <a:t>R</a:t>
            </a:r>
            <a:r>
              <a:rPr lang="sk-SK" altLang="sk-SK" sz="2667" dirty="0">
                <a:latin typeface="+mn-lt"/>
              </a:rPr>
              <a:t>  - univerzálna plynová </a:t>
            </a:r>
            <a:r>
              <a:rPr lang="sk-SK" altLang="sk-SK" sz="2667" dirty="0" err="1">
                <a:latin typeface="+mn-lt"/>
              </a:rPr>
              <a:t>konstanta</a:t>
            </a:r>
            <a:r>
              <a:rPr lang="sk-SK" altLang="sk-SK" sz="2667" dirty="0">
                <a:latin typeface="+mn-lt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667" b="1" dirty="0">
                <a:latin typeface="+mn-lt"/>
              </a:rPr>
              <a:t>T </a:t>
            </a:r>
            <a:r>
              <a:rPr lang="sk-SK" altLang="sk-SK" sz="2667" dirty="0">
                <a:latin typeface="+mn-lt"/>
              </a:rPr>
              <a:t> - absolútna  teplota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667" b="1" dirty="0">
                <a:latin typeface="+mn-lt"/>
              </a:rPr>
              <a:t>c</a:t>
            </a:r>
            <a:r>
              <a:rPr lang="sk-SK" altLang="sk-SK" sz="2667" dirty="0">
                <a:latin typeface="+mn-lt"/>
              </a:rPr>
              <a:t>  - mólová koncentrácia (mol.m</a:t>
            </a:r>
            <a:r>
              <a:rPr lang="sk-SK" altLang="sk-SK" sz="2667" baseline="30000" dirty="0">
                <a:latin typeface="+mn-lt"/>
              </a:rPr>
              <a:t>-3</a:t>
            </a:r>
            <a:r>
              <a:rPr lang="sk-SK" altLang="sk-SK" sz="2667" dirty="0">
                <a:latin typeface="+mn-lt"/>
              </a:rPr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667" dirty="0">
                <a:latin typeface="+mn-lt"/>
              </a:rPr>
              <a:t>i  - </a:t>
            </a:r>
            <a:r>
              <a:rPr lang="sk-SK" altLang="sk-SK" sz="2667" dirty="0" err="1">
                <a:latin typeface="+mn-lt"/>
              </a:rPr>
              <a:t>disociačný</a:t>
            </a:r>
            <a:r>
              <a:rPr lang="sk-SK" altLang="sk-SK" sz="2667" dirty="0">
                <a:latin typeface="+mn-lt"/>
              </a:rPr>
              <a:t> faktor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667" dirty="0">
                <a:latin typeface="+mn-lt"/>
              </a:rPr>
              <a:t>(napr. </a:t>
            </a:r>
            <a:r>
              <a:rPr lang="sk-SK" altLang="sk-SK" sz="2667" dirty="0" err="1">
                <a:latin typeface="+mn-lt"/>
              </a:rPr>
              <a:t>NaCl</a:t>
            </a:r>
            <a:r>
              <a:rPr lang="sk-SK" altLang="sk-SK" sz="2667" dirty="0">
                <a:latin typeface="+mn-lt"/>
              </a:rPr>
              <a:t> sa štiepi na </a:t>
            </a:r>
            <a:r>
              <a:rPr lang="sk-SK" altLang="sk-SK" sz="2667" dirty="0" err="1">
                <a:latin typeface="+mn-lt"/>
              </a:rPr>
              <a:t>Na</a:t>
            </a:r>
            <a:r>
              <a:rPr lang="sk-SK" altLang="sk-SK" sz="2667" baseline="30000" dirty="0">
                <a:latin typeface="+mn-lt"/>
              </a:rPr>
              <a:t>+</a:t>
            </a:r>
            <a:r>
              <a:rPr lang="sk-SK" altLang="sk-SK" sz="2667" dirty="0">
                <a:latin typeface="+mn-lt"/>
              </a:rPr>
              <a:t> a Cl</a:t>
            </a:r>
            <a:r>
              <a:rPr lang="sk-SK" altLang="sk-SK" sz="2667" baseline="30000" dirty="0">
                <a:latin typeface="+mn-lt"/>
              </a:rPr>
              <a:t>- </a:t>
            </a:r>
            <a:r>
              <a:rPr lang="sk-SK" altLang="sk-SK" sz="2667" dirty="0">
                <a:latin typeface="+mn-lt"/>
              </a:rPr>
              <a:t>; i = 2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AB5F4211-6B92-BAAF-B188-E9982E317524}"/>
              </a:ext>
            </a:extLst>
          </p:cNvPr>
          <p:cNvSpPr txBox="1"/>
          <p:nvPr/>
        </p:nvSpPr>
        <p:spPr>
          <a:xfrm>
            <a:off x="533400" y="1394936"/>
            <a:ext cx="11201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800" b="1" i="0" dirty="0" err="1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Osmotický</a:t>
            </a:r>
            <a:r>
              <a:rPr lang="sk-SK" sz="2800" b="1" i="0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 tlak (</a:t>
            </a:r>
            <a:r>
              <a:rPr lang="el-GR" sz="2800" b="1" i="0" strike="noStrike" dirty="0">
                <a:solidFill>
                  <a:srgbClr val="FF0000"/>
                </a:solidFill>
                <a:effectLst/>
                <a:latin typeface="Corbel" panose="020B0503020204020204" pitchFamily="34" charset="0"/>
                <a:hlinkClick r:id="rId4" tooltip="Pí (písmeno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π</a:t>
            </a:r>
            <a:r>
              <a:rPr lang="el-GR" sz="2800" b="1" i="0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)</a:t>
            </a:r>
            <a:r>
              <a:rPr lang="el-GR" sz="2800" b="0" i="0" dirty="0">
                <a:effectLst/>
                <a:latin typeface="Corbel" panose="020B0503020204020204" pitchFamily="34" charset="0"/>
              </a:rPr>
              <a:t> </a:t>
            </a:r>
            <a:r>
              <a:rPr lang="sk-SK" sz="2800" b="0" i="0" dirty="0">
                <a:effectLst/>
                <a:latin typeface="Corbel" panose="020B0503020204020204" pitchFamily="34" charset="0"/>
              </a:rPr>
              <a:t>je tlak toku </a:t>
            </a:r>
            <a:r>
              <a:rPr lang="sk-SK" sz="2800" b="1" i="0" u="none" strike="noStrike" dirty="0">
                <a:solidFill>
                  <a:srgbClr val="00A207"/>
                </a:solidFill>
                <a:effectLst/>
                <a:latin typeface="Corbel" panose="020B0503020204020204" pitchFamily="34" charset="0"/>
                <a:hlinkClick r:id="rId5" tooltip="Rozpúšťadl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rozpúšťadla</a:t>
            </a:r>
            <a:r>
              <a:rPr lang="sk-SK" sz="2800" b="0" i="0" dirty="0">
                <a:effectLst/>
                <a:latin typeface="Corbel" panose="020B0503020204020204" pitchFamily="34" charset="0"/>
              </a:rPr>
              <a:t> prenikajúceho cez </a:t>
            </a:r>
            <a:r>
              <a:rPr lang="sk-SK" sz="2800" b="1" i="0" u="none" strike="noStrike" dirty="0">
                <a:solidFill>
                  <a:srgbClr val="00A207"/>
                </a:solidFill>
                <a:effectLst/>
                <a:latin typeface="Corbel" panose="020B0503020204020204" pitchFamily="34" charset="0"/>
                <a:hlinkClick r:id="rId6" tooltip="Polopriepustná membrána (stránka neexistuj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semipermeabilnú (polopriepustnú) membránu</a:t>
            </a:r>
            <a:r>
              <a:rPr lang="sk-SK" sz="2800" b="1" i="0" dirty="0">
                <a:solidFill>
                  <a:srgbClr val="00A207"/>
                </a:solidFill>
                <a:effectLst/>
                <a:latin typeface="Corbel" panose="020B0503020204020204" pitchFamily="34" charset="0"/>
              </a:rPr>
              <a:t> </a:t>
            </a:r>
            <a:r>
              <a:rPr lang="sk-SK" sz="2800" b="0" i="0" dirty="0">
                <a:effectLst/>
                <a:latin typeface="Corbel" panose="020B0503020204020204" pitchFamily="34" charset="0"/>
              </a:rPr>
              <a:t>do oblasti, kde je vyššia koncentrácia rozpustenej látky.</a:t>
            </a:r>
            <a:endParaRPr lang="sk-SK" sz="2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589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Skupina 22">
            <a:extLst>
              <a:ext uri="{FF2B5EF4-FFF2-40B4-BE49-F238E27FC236}">
                <a16:creationId xmlns:a16="http://schemas.microsoft.com/office/drawing/2014/main" id="{9C89C608-0C6B-4873-9B4B-105A2A0F574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7088"/>
            <a:ext cx="11734800" cy="6692487"/>
            <a:chOff x="152400" y="67698"/>
            <a:chExt cx="11734800" cy="6691170"/>
          </a:xfrm>
        </p:grpSpPr>
        <p:grpSp>
          <p:nvGrpSpPr>
            <p:cNvPr id="43011" name="Skupina 21">
              <a:extLst>
                <a:ext uri="{FF2B5EF4-FFF2-40B4-BE49-F238E27FC236}">
                  <a16:creationId xmlns:a16="http://schemas.microsoft.com/office/drawing/2014/main" id="{DB406BC8-FC4C-4E94-8A70-AA0FBC4AB0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67698"/>
              <a:ext cx="11734800" cy="6447402"/>
              <a:chOff x="152400" y="67698"/>
              <a:chExt cx="11734800" cy="6447402"/>
            </a:xfrm>
          </p:grpSpPr>
          <p:grpSp>
            <p:nvGrpSpPr>
              <p:cNvPr id="43017" name="Skupina 11">
                <a:extLst>
                  <a:ext uri="{FF2B5EF4-FFF2-40B4-BE49-F238E27FC236}">
                    <a16:creationId xmlns:a16="http://schemas.microsoft.com/office/drawing/2014/main" id="{F529D46A-4AD0-40D1-A124-B5BFBE0F5B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936" y="67698"/>
                <a:ext cx="11637264" cy="6447402"/>
                <a:chOff x="249936" y="67698"/>
                <a:chExt cx="11637264" cy="6447402"/>
              </a:xfrm>
            </p:grpSpPr>
            <p:pic>
              <p:nvPicPr>
                <p:cNvPr id="43021" name="Obrázok 5">
                  <a:extLst>
                    <a:ext uri="{FF2B5EF4-FFF2-40B4-BE49-F238E27FC236}">
                      <a16:creationId xmlns:a16="http://schemas.microsoft.com/office/drawing/2014/main" id="{2E1CD26A-E93B-417F-B1B4-801FEC58E3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951"/>
                <a:stretch>
                  <a:fillRect/>
                </a:stretch>
              </p:blipFill>
              <p:spPr bwMode="auto">
                <a:xfrm>
                  <a:off x="457200" y="342900"/>
                  <a:ext cx="11430000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22" name="BlokTextu 6">
                  <a:extLst>
                    <a:ext uri="{FF2B5EF4-FFF2-40B4-BE49-F238E27FC236}">
                      <a16:creationId xmlns:a16="http://schemas.microsoft.com/office/drawing/2014/main" id="{49211F10-3B4F-425F-858F-73F0370FFB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47800" y="76808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Difúzia</a:t>
                  </a:r>
                </a:p>
              </p:txBody>
            </p:sp>
            <p:sp>
              <p:nvSpPr>
                <p:cNvPr id="43023" name="BlokTextu 8">
                  <a:extLst>
                    <a:ext uri="{FF2B5EF4-FFF2-40B4-BE49-F238E27FC236}">
                      <a16:creationId xmlns:a16="http://schemas.microsoft.com/office/drawing/2014/main" id="{BCB89871-2D8F-4253-982C-88165D1E96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9936" y="967345"/>
                  <a:ext cx="5443728" cy="1323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Prechod rozpustených  molekúl z miesta s vyššou koncentráciou do miesta s nižšou koncentráciou až kým sa koncentrácie nevyrovnajú.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(nemení sa objem)</a:t>
                  </a: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  <p:sp>
              <p:nvSpPr>
                <p:cNvPr id="43024" name="BlokTextu 9">
                  <a:extLst>
                    <a:ext uri="{FF2B5EF4-FFF2-40B4-BE49-F238E27FC236}">
                      <a16:creationId xmlns:a16="http://schemas.microsoft.com/office/drawing/2014/main" id="{5CBDCC80-CA93-45AD-8F1D-185B9E4953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43800" y="67698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00B0F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Osmóza</a:t>
                  </a:r>
                </a:p>
              </p:txBody>
            </p:sp>
            <p:sp>
              <p:nvSpPr>
                <p:cNvPr id="43025" name="BlokTextu 10">
                  <a:extLst>
                    <a:ext uri="{FF2B5EF4-FFF2-40B4-BE49-F238E27FC236}">
                      <a16:creationId xmlns:a16="http://schemas.microsoft.com/office/drawing/2014/main" id="{8058B31C-7351-42F8-AD50-474A9D52D6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24602" y="962735"/>
                  <a:ext cx="5443728" cy="1323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Prechod rozpúšťadla (vody) z miesta s nižšou koncentráciou </a:t>
                  </a:r>
                  <a:r>
                    <a:rPr lang="sk-SK" altLang="sk-SK" sz="20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osmoticky</a:t>
                  </a: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aktívnych molekúl do miesta s vyššou koncentráciou (proti koncentračnému gradientu) </a:t>
                  </a:r>
                  <a:r>
                    <a:rPr lang="sk-SK" altLang="sk-SK" sz="2000" b="1" dirty="0">
                      <a:solidFill>
                        <a:srgbClr val="00B0F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(mení sa objem)</a:t>
                  </a:r>
                </a:p>
              </p:txBody>
            </p:sp>
          </p:grpSp>
          <p:sp>
            <p:nvSpPr>
              <p:cNvPr id="43018" name="BlokTextu 7">
                <a:extLst>
                  <a:ext uri="{FF2B5EF4-FFF2-40B4-BE49-F238E27FC236}">
                    <a16:creationId xmlns:a16="http://schemas.microsoft.com/office/drawing/2014/main" id="{A014AB3C-0793-404C-8DF3-CB6BD81858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390239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rozpustenej látky</a:t>
                </a:r>
              </a:p>
            </p:txBody>
          </p:sp>
          <p:sp>
            <p:nvSpPr>
              <p:cNvPr id="43019" name="BlokTextu 13">
                <a:extLst>
                  <a:ext uri="{FF2B5EF4-FFF2-40B4-BE49-F238E27FC236}">
                    <a16:creationId xmlns:a16="http://schemas.microsoft.com/office/drawing/2014/main" id="{DA8C6A99-CDCA-4288-A5BD-77DAD22582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5000" y="2393894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rozpúšťadla</a:t>
                </a:r>
              </a:p>
            </p:txBody>
          </p:sp>
          <p:sp>
            <p:nvSpPr>
              <p:cNvPr id="43020" name="BlokTextu 16">
                <a:extLst>
                  <a:ext uri="{FF2B5EF4-FFF2-40B4-BE49-F238E27FC236}">
                    <a16:creationId xmlns:a16="http://schemas.microsoft.com/office/drawing/2014/main" id="{CF4F2FBA-A54D-45C9-A002-588A2E4027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53400" y="2390238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Polopriepustná membrána</a:t>
                </a:r>
              </a:p>
            </p:txBody>
          </p:sp>
        </p:grpSp>
        <p:sp>
          <p:nvSpPr>
            <p:cNvPr id="43012" name="BlokTextu 14">
              <a:extLst>
                <a:ext uri="{FF2B5EF4-FFF2-40B4-BE49-F238E27FC236}">
                  <a16:creationId xmlns:a16="http://schemas.microsoft.com/office/drawing/2014/main" id="{F6BCEF3A-0D99-459F-8D73-67ACA37BE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5835538"/>
              <a:ext cx="182880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 rozpustenej látky </a:t>
              </a:r>
            </a:p>
          </p:txBody>
        </p:sp>
        <p:sp>
          <p:nvSpPr>
            <p:cNvPr id="43013" name="BlokTextu 15">
              <a:extLst>
                <a:ext uri="{FF2B5EF4-FFF2-40B4-BE49-F238E27FC236}">
                  <a16:creationId xmlns:a16="http://schemas.microsoft.com/office/drawing/2014/main" id="{EC697878-6267-4E3D-99DF-1D2324964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5827001"/>
              <a:ext cx="18288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  <p:sp>
          <p:nvSpPr>
            <p:cNvPr id="43014" name="BlokTextu 17">
              <a:extLst>
                <a:ext uri="{FF2B5EF4-FFF2-40B4-BE49-F238E27FC236}">
                  <a16:creationId xmlns:a16="http://schemas.microsoft.com/office/drawing/2014/main" id="{BB054EFD-2FC2-446E-860A-A19F2655F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330" y="5827001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Nižšia koncentrácia</a:t>
              </a:r>
            </a:p>
          </p:txBody>
        </p:sp>
        <p:sp>
          <p:nvSpPr>
            <p:cNvPr id="43015" name="BlokTextu 18">
              <a:extLst>
                <a:ext uri="{FF2B5EF4-FFF2-40B4-BE49-F238E27FC236}">
                  <a16:creationId xmlns:a16="http://schemas.microsoft.com/office/drawing/2014/main" id="{54AB08BF-F36C-4136-8480-A77481906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1818" y="5841337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</a:t>
              </a:r>
            </a:p>
          </p:txBody>
        </p:sp>
        <p:sp>
          <p:nvSpPr>
            <p:cNvPr id="43016" name="BlokTextu 19">
              <a:extLst>
                <a:ext uri="{FF2B5EF4-FFF2-40B4-BE49-F238E27FC236}">
                  <a16:creationId xmlns:a16="http://schemas.microsoft.com/office/drawing/2014/main" id="{EA3CB928-A568-4B03-B9A3-9D5505444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0346" y="5835538"/>
              <a:ext cx="2033018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</p:grpSp>
      <p:pic>
        <p:nvPicPr>
          <p:cNvPr id="18" name="Picture 6" descr="Working Memory and Cognitive Load - LD@school">
            <a:extLst>
              <a:ext uri="{FF2B5EF4-FFF2-40B4-BE49-F238E27FC236}">
                <a16:creationId xmlns:a16="http://schemas.microsoft.com/office/drawing/2014/main" id="{388572A6-9384-454F-8E08-7A2950B1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0EA8CDA-3DA5-4596-A2FB-87DA3810D4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Aktívne transportné mechanizmy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0EFD4B0-8D44-41F9-AFFF-6BB6A8D0F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12192000" cy="29718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prenos molekúl a iónov cez membránu </a:t>
            </a:r>
            <a:r>
              <a:rPr lang="sk-SK" altLang="sk-SK" b="1" u="sng" dirty="0">
                <a:latin typeface="Corbel" panose="020B0503020204020204" pitchFamily="34" charset="0"/>
                <a:cs typeface="Calibri" panose="020F0502020204030204" pitchFamily="34" charset="0"/>
              </a:rPr>
              <a:t>proti koncentračnému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(elektrickému a chemickému) gradientu = potreba ATP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primárne (hydrolýza ATP)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spotreba energie (ATP-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 – pumpy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-K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(Ca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sekundárne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kotransporty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sz="3200" dirty="0" err="1">
                <a:latin typeface="Corbel" panose="020B0503020204020204" pitchFamily="34" charset="0"/>
                <a:cs typeface="Calibri" panose="020F0502020204030204" pitchFamily="34" charset="0"/>
              </a:rPr>
              <a:t>symport</a:t>
            </a:r>
            <a:r>
              <a:rPr lang="sk-SK" altLang="sk-SK" sz="32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sz="3200" dirty="0" err="1">
                <a:latin typeface="Corbel" panose="020B0503020204020204" pitchFamily="34" charset="0"/>
                <a:cs typeface="Calibri" panose="020F0502020204030204" pitchFamily="34" charset="0"/>
              </a:rPr>
              <a:t>antiport</a:t>
            </a:r>
            <a:endParaRPr lang="sk-SK" altLang="sk-SK" sz="32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036" name="Picture 8">
            <a:extLst>
              <a:ext uri="{FF2B5EF4-FFF2-40B4-BE49-F238E27FC236}">
                <a16:creationId xmlns:a16="http://schemas.microsoft.com/office/drawing/2014/main" id="{4D92E889-D1EA-49B8-9609-142D06719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36" y="3124200"/>
            <a:ext cx="644342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DE80BFAA-DD1F-4BE4-AC1E-F3F758C3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03D574D-01B9-427E-AA4D-3FFEB3D307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Na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-K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-ATP-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áza</a:t>
            </a:r>
            <a:r>
              <a:rPr lang="sk-SK" altLang="sk-SK" sz="4000" b="1" u="sng" dirty="0">
                <a:solidFill>
                  <a:srgbClr val="00B050"/>
                </a:solidFill>
              </a:rPr>
              <a:t> (enzým) </a:t>
            </a:r>
            <a:br>
              <a:rPr lang="sk-SK" altLang="sk-SK" sz="4000" b="1" u="sng" dirty="0">
                <a:solidFill>
                  <a:srgbClr val="00B050"/>
                </a:solidFill>
              </a:rPr>
            </a:br>
            <a:r>
              <a:rPr lang="sk-SK" altLang="sk-SK" sz="4000" b="1" u="sng" dirty="0">
                <a:solidFill>
                  <a:srgbClr val="00B050"/>
                </a:solidFill>
              </a:rPr>
              <a:t>= 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sodíko</a:t>
            </a:r>
            <a:r>
              <a:rPr lang="sk-SK" altLang="sk-SK" sz="4000" b="1" u="sng" dirty="0">
                <a:solidFill>
                  <a:srgbClr val="00B050"/>
                </a:solidFill>
              </a:rPr>
              <a:t>-draslíková pumpa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68C2793-1AB1-4530-ACAB-5CDD921A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58925"/>
            <a:ext cx="7315200" cy="3622675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aktívny transport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najviac prítomná v nervových a svalových bunkách (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vzrušivé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tkanivá)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obnovuje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pokojový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mebránový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potenciál</a:t>
            </a:r>
          </a:p>
          <a:p>
            <a:pPr marL="0" indent="0" algn="ctr" eaLnBrk="1" hangingPunct="1"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prenáša:</a:t>
            </a:r>
          </a:p>
          <a:p>
            <a:pPr marL="0" indent="0" algn="ctr" eaLnBrk="1" hangingPunct="1">
              <a:buNone/>
              <a:defRPr/>
            </a:pPr>
            <a:endParaRPr lang="sk-SK" altLang="sk-SK" sz="10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3 Na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 bunky a 2 K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do bunky</a:t>
            </a:r>
            <a:endParaRPr lang="sk-SK" altLang="sk-SK" sz="28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E4859C9-8200-42DB-9C00-0743C2D9B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371601"/>
            <a:ext cx="4396507" cy="3622676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BBFB1D2-E196-472F-8F25-CE5E201D23AF}"/>
              </a:ext>
            </a:extLst>
          </p:cNvPr>
          <p:cNvSpPr txBox="1"/>
          <p:nvPr/>
        </p:nvSpPr>
        <p:spPr>
          <a:xfrm>
            <a:off x="0" y="510540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pri nedostatku ATP alebo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hypoxii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, pumpa prestáva pracovať a dochádza k hromadeniu K</a:t>
            </a:r>
            <a:r>
              <a:rPr lang="sk-SK" altLang="sk-SK" sz="28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v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extracelulárnom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priestore. 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farmakologicky ju vieme inhibovať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digoxínom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(extrakt z rastliny náprstníka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vlnatého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;      liečenie srdcových chorôb). </a:t>
            </a:r>
            <a:endParaRPr lang="pl-PL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6" descr="Working Memory and Cognitive Load - LD@school">
            <a:extLst>
              <a:ext uri="{FF2B5EF4-FFF2-40B4-BE49-F238E27FC236}">
                <a16:creationId xmlns:a16="http://schemas.microsoft.com/office/drawing/2014/main" id="{FD92D9B7-9343-49F8-A51E-E8F757CC6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23F0BC8-D5F8-4193-80F1-82E4E4FCD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</a:rPr>
              <a:t>Pokojový membránový potenciál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4BDD871-43AC-467D-8F02-35513891A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1" y="1143000"/>
            <a:ext cx="12191999" cy="525780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v pokoji je bunka v polarizovanom stave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vnútro bunky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nabité </a:t>
            </a:r>
            <a:r>
              <a:rPr lang="sk-SK" altLang="sk-SK" sz="2400" b="1" u="sng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ZÁPORNE,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vonkajšok bunky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nabitý </a:t>
            </a:r>
            <a:r>
              <a:rPr lang="sk-SK" altLang="sk-SK" sz="2400" b="1" u="sng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KLADNE.</a:t>
            </a:r>
            <a:r>
              <a:rPr lang="sk-SK" altLang="sk-SK" sz="2400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dirty="0">
              <a:latin typeface="Corbel" panose="020B0503020204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rozdiel elektrochemických potenciálov na obidvoch stranách membrány v pokoji bunky sa volá </a:t>
            </a:r>
            <a:r>
              <a:rPr lang="sk-SK" b="1" u="sng" dirty="0">
                <a:solidFill>
                  <a:srgbClr val="00A207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pokojový membránový potenciál.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je výsledkom rôznej koncentrácie iónov a nerovnakej priepustnosti membrány pre tieto ióny </a:t>
            </a:r>
          </a:p>
          <a:p>
            <a:pPr marL="0" indent="0" eaLnBrk="1" hangingPunct="1">
              <a:buNone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   (K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Cl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Na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= 100 : 45 : 4 %)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najdôležitejšie ióny pre potenciál bunky: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FF99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b="1" baseline="30000" dirty="0">
                <a:solidFill>
                  <a:srgbClr val="FF99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FF33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sk-SK" altLang="sk-SK" b="1" baseline="30000" dirty="0">
                <a:solidFill>
                  <a:srgbClr val="FF33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Cl</a:t>
            </a:r>
            <a:r>
              <a:rPr lang="sk-SK" altLang="sk-SK" b="1" baseline="300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sk-SK" altLang="sk-SK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eaLnBrk="1" hangingPunct="1">
              <a:buNone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 a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proteiny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ktoré majú negatívny el. náboj.</a:t>
            </a:r>
          </a:p>
          <a:p>
            <a:pPr marL="0" indent="0" eaLnBrk="1" hangingPunct="1">
              <a:buNone/>
              <a:defRPr/>
            </a:pPr>
            <a:endParaRPr lang="sk-SK" altLang="sk-SK" b="1" u="sng" dirty="0">
              <a:solidFill>
                <a:srgbClr val="00A207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b="1" u="sng" dirty="0">
              <a:solidFill>
                <a:srgbClr val="00A20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endParaRPr lang="sk-SK" altLang="sk-SK" dirty="0"/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89AF37A0-A9BF-4AF6-B116-F8C2A0ED2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F1021B2-6B40-4318-A697-09B095E9A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pokojový membránový potenciál je výsledkom difúzie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 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 smere koncentračného (chemického) gradientu von z bunky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proti chemickému gradientu pôsobí elektrický gradient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chemický gradient vytláča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von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elektrický gradient ťahá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dnu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Ak chemický gradient = elektrický gradient nastáva rovnovážny potenciál</a:t>
            </a:r>
          </a:p>
          <a:p>
            <a:pPr marL="0" indent="0">
              <a:buNone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Rovnovážny potenciál: </a:t>
            </a:r>
          </a:p>
          <a:p>
            <a:pPr marL="0" indent="0">
              <a:buNone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cez membránu nebude prechádzať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Rovnovážny potenciál je možné 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vyjadriť matematicky pomocou</a:t>
            </a:r>
          </a:p>
          <a:p>
            <a:pPr marL="0" indent="0">
              <a:buNone/>
            </a:pP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Nerstovej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rovnice</a:t>
            </a: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sk-SK" dirty="0"/>
          </a:p>
        </p:txBody>
      </p:sp>
      <p:pic>
        <p:nvPicPr>
          <p:cNvPr id="4" name="Obrázok 1">
            <a:extLst>
              <a:ext uri="{FF2B5EF4-FFF2-40B4-BE49-F238E27FC236}">
                <a16:creationId xmlns:a16="http://schemas.microsoft.com/office/drawing/2014/main" id="{CC4408F9-894A-43C4-9BF6-40D114FB1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26086"/>
            <a:ext cx="5562600" cy="352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62735E5D-3DA1-4AB9-A63B-1825B99E4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365167" y="0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544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EDF0F8E-E1A8-41F2-A240-2D556EA7D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801687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</a:rPr>
              <a:t>Nernstova</a:t>
            </a:r>
            <a:r>
              <a:rPr lang="sk-SK" altLang="sk-SK" b="1" u="sng" dirty="0">
                <a:solidFill>
                  <a:srgbClr val="00B050"/>
                </a:solidFill>
              </a:rPr>
              <a:t> rovnica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5CAB885-C370-48D2-832C-B8C04042A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12192000" cy="14017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veľkosť rovnovážneho membránového potenciálu pre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cca – 96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altLang="sk-SK" baseline="300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sk-SK" altLang="sk-SK" dirty="0"/>
          </a:p>
          <a:p>
            <a:pPr eaLnBrk="1" hangingPunct="1">
              <a:defRPr/>
            </a:pPr>
            <a:endParaRPr lang="sk-SK" altLang="sk-SK" dirty="0"/>
          </a:p>
          <a:p>
            <a:pPr lvl="1" eaLnBrk="1" hangingPunct="1"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</p:txBody>
      </p:sp>
      <p:graphicFrame>
        <p:nvGraphicFramePr>
          <p:cNvPr id="48132" name="Objekt 1">
            <a:extLst>
              <a:ext uri="{FF2B5EF4-FFF2-40B4-BE49-F238E27FC236}">
                <a16:creationId xmlns:a16="http://schemas.microsoft.com/office/drawing/2014/main" id="{0720D56B-795F-4036-BBD6-EA78C5A119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98524"/>
              </p:ext>
            </p:extLst>
          </p:nvPr>
        </p:nvGraphicFramePr>
        <p:xfrm>
          <a:off x="1057656" y="2139950"/>
          <a:ext cx="611822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1358900" imgH="457200" progId="Equation.3">
                  <p:embed/>
                </p:oleObj>
              </mc:Choice>
              <mc:Fallback>
                <p:oleObj name="Rovnica" r:id="rId2" imgW="1358900" imgH="4572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656" y="2139950"/>
                        <a:ext cx="6118225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BlokTextu 3">
            <a:extLst>
              <a:ext uri="{FF2B5EF4-FFF2-40B4-BE49-F238E27FC236}">
                <a16:creationId xmlns:a16="http://schemas.microsoft.com/office/drawing/2014/main" id="{3A0CCBAB-A628-4ADB-A9C1-C374A914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752600"/>
            <a:ext cx="495515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sk-SK" altLang="sk-SK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- rovnovážny potenciál pre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sk-SK" alt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univerzálna plynová konštanta 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( 8,314 J⋅K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−1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⋅mol.)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termodynamická teplota (K)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mocenstvo (Na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= 1,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= 1 ...)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sk-SK" alt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Faradayova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konštanta 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(9,64846 .10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C .mol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alt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3989CD9-0CF4-4E8B-A413-434276474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200"/>
            <a:ext cx="1219200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rovnovážny potenciál -96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je potrebný na udržanie iónov K</a:t>
            </a:r>
            <a:r>
              <a:rPr lang="sk-SK" baseline="30000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aby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nedifundovali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 bunky von po chemickom gradiente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záporné znamienko -96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znamená, že intracelulárna strana membrány má negatívny náboj.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sk-SK" altLang="sk-SK" kern="0" dirty="0"/>
          </a:p>
          <a:p>
            <a:pPr eaLnBrk="1" hangingPunct="1">
              <a:defRPr/>
            </a:pPr>
            <a:endParaRPr lang="sk-SK" altLang="sk-SK" kern="0" dirty="0"/>
          </a:p>
          <a:p>
            <a:pPr lvl="1" eaLnBrk="1" hangingPunct="1"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E8933CC6-041B-42C3-B7C7-7A84B7CEC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Obrázok 1">
            <a:extLst>
              <a:ext uri="{FF2B5EF4-FFF2-40B4-BE49-F238E27FC236}">
                <a16:creationId xmlns:a16="http://schemas.microsoft.com/office/drawing/2014/main" id="{87FF6CBD-4BBA-49D2-A302-7E31E5137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625"/>
            <a:ext cx="5033963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Obrázok 2">
            <a:extLst>
              <a:ext uri="{FF2B5EF4-FFF2-40B4-BE49-F238E27FC236}">
                <a16:creationId xmlns:a16="http://schemas.microsoft.com/office/drawing/2014/main" id="{849AB3D8-FF44-4BBE-A6BB-F033AC55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352800"/>
            <a:ext cx="5029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08" name="Skupina 4">
            <a:extLst>
              <a:ext uri="{FF2B5EF4-FFF2-40B4-BE49-F238E27FC236}">
                <a16:creationId xmlns:a16="http://schemas.microsoft.com/office/drawing/2014/main" id="{4A4A4F5F-16F2-41D6-A955-D6FD18C301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943600" cy="6858000"/>
            <a:chOff x="0" y="0"/>
            <a:chExt cx="5943600" cy="6858000"/>
          </a:xfrm>
        </p:grpSpPr>
        <p:pic>
          <p:nvPicPr>
            <p:cNvPr id="47114" name="Obrázok 1">
              <a:extLst>
                <a:ext uri="{FF2B5EF4-FFF2-40B4-BE49-F238E27FC236}">
                  <a16:creationId xmlns:a16="http://schemas.microsoft.com/office/drawing/2014/main" id="{4CC16899-96FA-45BD-9460-4E97D574CA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4"/>
            <a:stretch>
              <a:fillRect/>
            </a:stretch>
          </p:blipFill>
          <p:spPr bwMode="auto">
            <a:xfrm>
              <a:off x="0" y="0"/>
              <a:ext cx="59436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5" name="BlokTextu 3">
              <a:extLst>
                <a:ext uri="{FF2B5EF4-FFF2-40B4-BE49-F238E27FC236}">
                  <a16:creationId xmlns:a16="http://schemas.microsoft.com/office/drawing/2014/main" id="{5F2AB3F8-E425-41B2-B1AE-BF6F1E6E3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4094" y="0"/>
              <a:ext cx="1447800" cy="57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Bunková membrána</a:t>
              </a:r>
            </a:p>
          </p:txBody>
        </p:sp>
      </p:grpSp>
      <p:sp>
        <p:nvSpPr>
          <p:cNvPr id="47109" name="BlokTextu 5">
            <a:extLst>
              <a:ext uri="{FF2B5EF4-FFF2-40B4-BE49-F238E27FC236}">
                <a16:creationId xmlns:a16="http://schemas.microsoft.com/office/drawing/2014/main" id="{AE85D345-701A-4DB8-838D-FEBC274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4267200"/>
            <a:ext cx="1828800" cy="369888"/>
          </a:xfrm>
          <a:prstGeom prst="rect">
            <a:avLst/>
          </a:prstGeom>
          <a:solidFill>
            <a:srgbClr val="9ECB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alibri" panose="020F0502020204030204" pitchFamily="34" charset="0"/>
                <a:cs typeface="Calibri" panose="020F0502020204030204" pitchFamily="34" charset="0"/>
              </a:rPr>
              <a:t>Extracelulárne</a:t>
            </a:r>
          </a:p>
        </p:txBody>
      </p:sp>
      <p:sp>
        <p:nvSpPr>
          <p:cNvPr id="47110" name="BlokTextu 7">
            <a:extLst>
              <a:ext uri="{FF2B5EF4-FFF2-40B4-BE49-F238E27FC236}">
                <a16:creationId xmlns:a16="http://schemas.microsoft.com/office/drawing/2014/main" id="{1FA7ED9F-265C-4E86-9012-197DDDF19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5" y="4324350"/>
            <a:ext cx="1552575" cy="323850"/>
          </a:xfrm>
          <a:prstGeom prst="rect">
            <a:avLst/>
          </a:prstGeom>
          <a:solidFill>
            <a:srgbClr val="F2DC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alibri" panose="020F0502020204030204" pitchFamily="34" charset="0"/>
                <a:cs typeface="Calibri" panose="020F0502020204030204" pitchFamily="34" charset="0"/>
              </a:rPr>
              <a:t>Intracelulárne</a:t>
            </a:r>
          </a:p>
        </p:txBody>
      </p:sp>
      <p:sp>
        <p:nvSpPr>
          <p:cNvPr id="47111" name="BlokTextu 6">
            <a:extLst>
              <a:ext uri="{FF2B5EF4-FFF2-40B4-BE49-F238E27FC236}">
                <a16:creationId xmlns:a16="http://schemas.microsoft.com/office/drawing/2014/main" id="{3C39D493-754B-4CFD-8217-7E0250625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673600"/>
            <a:ext cx="21986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sz="1800"/>
          </a:p>
        </p:txBody>
      </p:sp>
      <p:sp>
        <p:nvSpPr>
          <p:cNvPr id="47112" name="BlokTextu 6">
            <a:extLst>
              <a:ext uri="{FF2B5EF4-FFF2-40B4-BE49-F238E27FC236}">
                <a16:creationId xmlns:a16="http://schemas.microsoft.com/office/drawing/2014/main" id="{908602AD-5896-45EE-B093-292090B82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475" y="4673600"/>
            <a:ext cx="21986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sz="1800"/>
          </a:p>
        </p:txBody>
      </p:sp>
      <p:sp>
        <p:nvSpPr>
          <p:cNvPr id="47113" name="BlokTextu 6">
            <a:extLst>
              <a:ext uri="{FF2B5EF4-FFF2-40B4-BE49-F238E27FC236}">
                <a16:creationId xmlns:a16="http://schemas.microsoft.com/office/drawing/2014/main" id="{D26D2009-C253-40FA-8703-248E698AD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488" y="5080000"/>
            <a:ext cx="33639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000" b="1">
                <a:latin typeface="Calibri" panose="020F0502020204030204" pitchFamily="34" charset="0"/>
                <a:cs typeface="Calibri" panose="020F0502020204030204" pitchFamily="34" charset="0"/>
              </a:rPr>
              <a:t>Koncentračný gradient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C195D27-7992-4CA6-A134-ED0D7E2ED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</a:rPr>
              <a:t>Goldmanova</a:t>
            </a:r>
            <a:r>
              <a:rPr lang="sk-SK" altLang="sk-SK" b="1" u="sng" dirty="0">
                <a:solidFill>
                  <a:srgbClr val="00B050"/>
                </a:solidFill>
              </a:rPr>
              <a:t> rovnica</a:t>
            </a:r>
            <a:br>
              <a:rPr lang="sk-SK" altLang="sk-SK" b="1" u="sng" dirty="0">
                <a:solidFill>
                  <a:srgbClr val="00B050"/>
                </a:solidFill>
              </a:rPr>
            </a:br>
            <a:r>
              <a:rPr lang="sk-SK" altLang="sk-SK" sz="3200" b="1" i="1" dirty="0">
                <a:solidFill>
                  <a:srgbClr val="00B050"/>
                </a:solidFill>
              </a:rPr>
              <a:t>(</a:t>
            </a:r>
            <a:r>
              <a:rPr lang="sk-SK" altLang="sk-SK" sz="3200" i="1" dirty="0">
                <a:solidFill>
                  <a:srgbClr val="00B050"/>
                </a:solidFill>
              </a:rPr>
              <a:t>Goldman–</a:t>
            </a:r>
            <a:r>
              <a:rPr lang="sk-SK" altLang="sk-SK" sz="3200" i="1" dirty="0" err="1">
                <a:solidFill>
                  <a:srgbClr val="00B050"/>
                </a:solidFill>
              </a:rPr>
              <a:t>Hodgkin</a:t>
            </a:r>
            <a:r>
              <a:rPr lang="sk-SK" altLang="sk-SK" sz="3200" i="1" dirty="0">
                <a:solidFill>
                  <a:srgbClr val="00B050"/>
                </a:solidFill>
              </a:rPr>
              <a:t>–</a:t>
            </a:r>
            <a:r>
              <a:rPr lang="sk-SK" altLang="sk-SK" sz="3200" i="1" dirty="0" err="1">
                <a:solidFill>
                  <a:srgbClr val="00B050"/>
                </a:solidFill>
              </a:rPr>
              <a:t>Katz</a:t>
            </a:r>
            <a:r>
              <a:rPr lang="sk-SK" altLang="sk-SK" sz="3200" i="1" dirty="0">
                <a:solidFill>
                  <a:srgbClr val="00B050"/>
                </a:solidFill>
              </a:rPr>
              <a:t>)</a:t>
            </a:r>
            <a:endParaRPr lang="sk-SK" altLang="sk-SK" i="1" dirty="0">
              <a:solidFill>
                <a:srgbClr val="00B050"/>
              </a:solidFill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9573FE9-DBF9-47C7-9B12-80BCB0916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12192000" cy="20574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pokojový membránového potenciálu na základe koncentrácií a priepustností pre ióny draslíka, sodíka a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chloridové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anióny</a:t>
            </a:r>
            <a:endParaRPr lang="sk-SK" altLang="sk-SK" dirty="0">
              <a:latin typeface="Corbel" panose="020B0503020204020204" pitchFamily="34" charset="0"/>
            </a:endParaRPr>
          </a:p>
        </p:txBody>
      </p:sp>
      <p:graphicFrame>
        <p:nvGraphicFramePr>
          <p:cNvPr id="49156" name="Objekt 1">
            <a:extLst>
              <a:ext uri="{FF2B5EF4-FFF2-40B4-BE49-F238E27FC236}">
                <a16:creationId xmlns:a16="http://schemas.microsoft.com/office/drawing/2014/main" id="{A2353B9E-64FE-420E-BE50-2BA6A40850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217036"/>
              </p:ext>
            </p:extLst>
          </p:nvPr>
        </p:nvGraphicFramePr>
        <p:xfrm>
          <a:off x="1279899" y="2559463"/>
          <a:ext cx="10040253" cy="143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3517900" imgH="495300" progId="Equation.3">
                  <p:embed/>
                </p:oleObj>
              </mc:Choice>
              <mc:Fallback>
                <p:oleObj name="Rovnica" r:id="rId2" imgW="3517900" imgH="4953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899" y="2559463"/>
                        <a:ext cx="10040253" cy="143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BlokTextu 2">
            <a:extLst>
              <a:ext uri="{FF2B5EF4-FFF2-40B4-BE49-F238E27FC236}">
                <a16:creationId xmlns:a16="http://schemas.microsoft.com/office/drawing/2014/main" id="{3023527B-9832-4432-A35B-64F062D3B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626" y="4191000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Na+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Cl-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- koeficienty permeability pre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koncentrácie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alt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8F65F70-B75C-43FA-87B5-740CF4A6AED2}"/>
              </a:ext>
            </a:extLst>
          </p:cNvPr>
          <p:cNvSpPr/>
          <p:nvPr/>
        </p:nvSpPr>
        <p:spPr>
          <a:xfrm>
            <a:off x="0" y="5244405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sk-SK" altLang="sk-SK" sz="2800" b="1" dirty="0">
                <a:latin typeface="Corbel" panose="020B0503020204020204" pitchFamily="34" charset="0"/>
                <a:cs typeface="Calibri" panose="020F0502020204030204" pitchFamily="34" charset="0"/>
              </a:rPr>
              <a:t>Hodnoty pokojového membránového potenciálu:</a:t>
            </a:r>
          </a:p>
          <a:p>
            <a:pPr algn="ctr" eaLnBrk="1" hangingPunct="1"/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neurón: -70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kostrový sval: -90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srdcový sval: -80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hladký sval: -50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krvinka: - 10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endParaRPr lang="sk-SK" alt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DE430C3E-F0EE-46F9-A235-E21FCD3B3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19589989-B5B6-49E8-88B1-B60C5DBBB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1800"/>
            <a:ext cx="2987040" cy="3733800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9D073F18-2DCB-4FA3-A1DF-1D6638A47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12192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5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ĎAKUJEM ZA POZORNOSŤ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5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 OTÁZKAMI SA OBRÁŤTE NA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5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GOOGLE PROSÍM</a:t>
            </a:r>
          </a:p>
        </p:txBody>
      </p:sp>
    </p:spTree>
    <p:extLst>
      <p:ext uri="{BB962C8B-B14F-4D97-AF65-F5344CB8AC3E}">
        <p14:creationId xmlns:p14="http://schemas.microsoft.com/office/powerpoint/2010/main" val="1406855395"/>
      </p:ext>
    </p:extLst>
  </p:cSld>
  <p:clrMapOvr>
    <a:masterClrMapping/>
  </p:clrMapOvr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5882</TotalTime>
  <Words>2025</Words>
  <Application>Microsoft Office PowerPoint</Application>
  <PresentationFormat>Širokouhlá</PresentationFormat>
  <Paragraphs>345</Paragraphs>
  <Slides>48</Slides>
  <Notes>4</Notes>
  <HiddenSlides>0</HiddenSlides>
  <MMClips>1</MMClips>
  <ScaleCrop>false</ScaleCrop>
  <HeadingPairs>
    <vt:vector size="8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48</vt:i4>
      </vt:variant>
    </vt:vector>
  </HeadingPairs>
  <TitlesOfParts>
    <vt:vector size="59" baseType="lpstr">
      <vt:lpstr>Arial</vt:lpstr>
      <vt:lpstr>Arial Black</vt:lpstr>
      <vt:lpstr>Calibri</vt:lpstr>
      <vt:lpstr>Cambria Math</vt:lpstr>
      <vt:lpstr>Corbel</vt:lpstr>
      <vt:lpstr>Google Sans</vt:lpstr>
      <vt:lpstr>Poppins</vt:lpstr>
      <vt:lpstr>Wingdings</vt:lpstr>
      <vt:lpstr>Predvolený návrh</vt:lpstr>
      <vt:lpstr>Office Theme</vt:lpstr>
      <vt:lpstr>Rovnica</vt:lpstr>
      <vt:lpstr>doc. RNDr. Michal Šimera, PhD.</vt:lpstr>
      <vt:lpstr>Prezentácia programu PowerPoint</vt:lpstr>
      <vt:lpstr>Prezentácia programu PowerPoint</vt:lpstr>
      <vt:lpstr>Prezentácia programu PowerPoint</vt:lpstr>
      <vt:lpstr>Laboratórium metabolomiky MRI/MRS skener Bruker BioSpec 70/20 USR 7 T</vt:lpstr>
      <vt:lpstr>LEXUM očná klinika Martin Zelená 1A, Priekopa, 036 08 Martin</vt:lpstr>
      <vt:lpstr>Predmet Lekárska biofyzika – kreditný systém</vt:lpstr>
      <vt:lpstr>Ústna skúška</vt:lpstr>
      <vt:lpstr>Všetky potrebné informácia nájdem tu:</vt:lpstr>
      <vt:lpstr>Prezentácia programu PowerPoint</vt:lpstr>
      <vt:lpstr>Prezentácia programu PowerPoint</vt:lpstr>
      <vt:lpstr>Prezentácia programu PowerPoint</vt:lpstr>
      <vt:lpstr>Prezentácia programu PowerPoint</vt:lpstr>
      <vt:lpstr>Na čo je lekárska biofyzika?</vt:lpstr>
      <vt:lpstr>Biofyzika bunky</vt:lpstr>
      <vt:lpstr>Čo bude na skúške? </vt:lpstr>
      <vt:lpstr>Prezentácia programu PowerPoint</vt:lpstr>
      <vt:lpstr>BUNKA</vt:lpstr>
      <vt:lpstr>Cytoplazma</vt:lpstr>
      <vt:lpstr>Bunková membrána - stavba </vt:lpstr>
      <vt:lpstr>Membrána</vt:lpstr>
      <vt:lpstr>Prezentácia programu PowerPoint</vt:lpstr>
      <vt:lpstr>Bunková membrána - funkcia </vt:lpstr>
      <vt:lpstr>Bunkový transport</vt:lpstr>
      <vt:lpstr>Polopriepustnosť (Semipermeabilita)</vt:lpstr>
      <vt:lpstr>Prezentácia programu PowerPoint</vt:lpstr>
      <vt:lpstr>Prezentácia programu PowerPoint</vt:lpstr>
      <vt:lpstr>Prezentácia programu PowerPoint</vt:lpstr>
      <vt:lpstr>Filtrácia</vt:lpstr>
      <vt:lpstr>Prezentácia programu PowerPoint</vt:lpstr>
      <vt:lpstr>Jednoduchá difúzia</vt:lpstr>
      <vt:lpstr>Prezentácia programu PowerPoint</vt:lpstr>
      <vt:lpstr>Difúzia cez kanály</vt:lpstr>
      <vt:lpstr>Ligandové vrátkovanie (Ligant gated)</vt:lpstr>
      <vt:lpstr>Napäťovo riadené (Voltage gated)</vt:lpstr>
      <vt:lpstr>Napäťovo riadený Na+ kanál – 3D model</vt:lpstr>
      <vt:lpstr>Uľahčená (facilitovaná) difúzia</vt:lpstr>
      <vt:lpstr>Osmóza</vt:lpstr>
      <vt:lpstr>Van´t Hoffov zákon – Osmotický tlak</vt:lpstr>
      <vt:lpstr>Prezentácia programu PowerPoint</vt:lpstr>
      <vt:lpstr>Aktívne transportné mechanizmy</vt:lpstr>
      <vt:lpstr>Na+-K+-ATP-áza (enzým)  = sodíko-draslíková pumpa</vt:lpstr>
      <vt:lpstr>Pokojový membránový potenciál</vt:lpstr>
      <vt:lpstr>Prezentácia programu PowerPoint</vt:lpstr>
      <vt:lpstr>Nernstova rovnica</vt:lpstr>
      <vt:lpstr>Prezentácia programu PowerPoint</vt:lpstr>
      <vt:lpstr>Goldmanova rovnica (Goldman–Hodgkin–Katz)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Biofyzika bunky,  transportné membránové mechanizmy,  pokojný membránový poteniál</dc:title>
  <dc:creator>IP</dc:creator>
  <cp:lastModifiedBy>Šimera Michal</cp:lastModifiedBy>
  <cp:revision>287</cp:revision>
  <dcterms:created xsi:type="dcterms:W3CDTF">2006-09-17T18:09:00Z</dcterms:created>
  <dcterms:modified xsi:type="dcterms:W3CDTF">2026-02-18T08:03:39Z</dcterms:modified>
</cp:coreProperties>
</file>