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5"/>
  </p:notesMasterIdLst>
  <p:sldIdLst>
    <p:sldId id="427" r:id="rId3"/>
    <p:sldId id="429" r:id="rId4"/>
    <p:sldId id="425" r:id="rId5"/>
    <p:sldId id="444" r:id="rId6"/>
    <p:sldId id="424" r:id="rId7"/>
    <p:sldId id="423" r:id="rId8"/>
    <p:sldId id="443" r:id="rId9"/>
    <p:sldId id="420" r:id="rId10"/>
    <p:sldId id="422" r:id="rId11"/>
    <p:sldId id="432" r:id="rId12"/>
    <p:sldId id="256" r:id="rId13"/>
    <p:sldId id="437" r:id="rId14"/>
    <p:sldId id="321" r:id="rId15"/>
    <p:sldId id="257" r:id="rId16"/>
    <p:sldId id="259" r:id="rId17"/>
    <p:sldId id="261" r:id="rId18"/>
    <p:sldId id="281" r:id="rId19"/>
    <p:sldId id="412" r:id="rId20"/>
    <p:sldId id="265" r:id="rId21"/>
    <p:sldId id="264" r:id="rId22"/>
    <p:sldId id="416" r:id="rId23"/>
    <p:sldId id="415" r:id="rId24"/>
    <p:sldId id="419" r:id="rId25"/>
    <p:sldId id="440" r:id="rId26"/>
    <p:sldId id="441" r:id="rId27"/>
    <p:sldId id="330" r:id="rId28"/>
    <p:sldId id="305" r:id="rId29"/>
    <p:sldId id="262" r:id="rId30"/>
    <p:sldId id="411" r:id="rId31"/>
    <p:sldId id="417" r:id="rId32"/>
    <p:sldId id="418" r:id="rId33"/>
    <p:sldId id="269" r:id="rId34"/>
    <p:sldId id="331" r:id="rId35"/>
    <p:sldId id="413" r:id="rId36"/>
    <p:sldId id="271" r:id="rId37"/>
    <p:sldId id="272" r:id="rId38"/>
    <p:sldId id="275" r:id="rId39"/>
    <p:sldId id="436" r:id="rId40"/>
    <p:sldId id="365" r:id="rId41"/>
    <p:sldId id="276" r:id="rId42"/>
    <p:sldId id="277" r:id="rId43"/>
    <p:sldId id="439" r:id="rId44"/>
  </p:sldIdLst>
  <p:sldSz cx="12192000" cy="6858000"/>
  <p:notesSz cx="6858000" cy="9144000"/>
  <p:defaultTextStyle>
    <a:defPPr>
      <a:defRPr lang="sk-SK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07"/>
    <a:srgbClr val="3278DF"/>
    <a:srgbClr val="0066FF"/>
    <a:srgbClr val="0000FF"/>
    <a:srgbClr val="FF33CC"/>
    <a:srgbClr val="66FF33"/>
    <a:srgbClr val="FF3300"/>
    <a:srgbClr val="FF9900"/>
    <a:srgbClr val="00080B"/>
    <a:srgbClr val="023B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02" autoAdjust="0"/>
    <p:restoredTop sz="94660"/>
  </p:normalViewPr>
  <p:slideViewPr>
    <p:cSldViewPr>
      <p:cViewPr varScale="1">
        <p:scale>
          <a:sx n="101" d="100"/>
          <a:sy n="101" d="100"/>
        </p:scale>
        <p:origin x="1062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>
            <a:extLst>
              <a:ext uri="{FF2B5EF4-FFF2-40B4-BE49-F238E27FC236}">
                <a16:creationId xmlns:a16="http://schemas.microsoft.com/office/drawing/2014/main" id="{959C79EE-73BF-4D3B-BB8C-AF67070DAE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Zástupný symbol dátumu 2">
            <a:extLst>
              <a:ext uri="{FF2B5EF4-FFF2-40B4-BE49-F238E27FC236}">
                <a16:creationId xmlns:a16="http://schemas.microsoft.com/office/drawing/2014/main" id="{DB338733-54A8-4B5F-9291-BFAFF872710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3FC9F6B7-CB5B-4755-BE94-C99B099C4F84}" type="datetimeFigureOut">
              <a:rPr lang="sk-SK"/>
              <a:pPr>
                <a:defRPr/>
              </a:pPr>
              <a:t>8. 9. 2025</a:t>
            </a:fld>
            <a:endParaRPr lang="sk-SK"/>
          </a:p>
        </p:txBody>
      </p:sp>
      <p:sp>
        <p:nvSpPr>
          <p:cNvPr id="4" name="Zástupný symbol obrazu snímky 3">
            <a:extLst>
              <a:ext uri="{FF2B5EF4-FFF2-40B4-BE49-F238E27FC236}">
                <a16:creationId xmlns:a16="http://schemas.microsoft.com/office/drawing/2014/main" id="{8CB9D57A-0733-41F5-BBEA-1B5CEF5729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k-SK" noProof="0"/>
          </a:p>
        </p:txBody>
      </p:sp>
      <p:sp>
        <p:nvSpPr>
          <p:cNvPr id="5" name="Zástupný symbol poznámok 4">
            <a:extLst>
              <a:ext uri="{FF2B5EF4-FFF2-40B4-BE49-F238E27FC236}">
                <a16:creationId xmlns:a16="http://schemas.microsoft.com/office/drawing/2014/main" id="{00CE6074-F960-464F-86EF-ED4415D801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noProof="0"/>
              <a:t>Upravte štýl predlohy textu.</a:t>
            </a:r>
          </a:p>
          <a:p>
            <a:pPr lvl="1"/>
            <a:r>
              <a:rPr lang="sk-SK" noProof="0"/>
              <a:t>Druhá úroveň</a:t>
            </a:r>
          </a:p>
          <a:p>
            <a:pPr lvl="2"/>
            <a:r>
              <a:rPr lang="sk-SK" noProof="0"/>
              <a:t>Tretia úroveň</a:t>
            </a:r>
          </a:p>
          <a:p>
            <a:pPr lvl="3"/>
            <a:r>
              <a:rPr lang="sk-SK" noProof="0"/>
              <a:t>Štvrtá úroveň</a:t>
            </a:r>
          </a:p>
          <a:p>
            <a:pPr lvl="4"/>
            <a:r>
              <a:rPr lang="sk-SK" noProof="0"/>
              <a:t>Piata úroveň</a:t>
            </a:r>
          </a:p>
        </p:txBody>
      </p:sp>
      <p:sp>
        <p:nvSpPr>
          <p:cNvPr id="6" name="Zástupný symbol päty 5">
            <a:extLst>
              <a:ext uri="{FF2B5EF4-FFF2-40B4-BE49-F238E27FC236}">
                <a16:creationId xmlns:a16="http://schemas.microsoft.com/office/drawing/2014/main" id="{46017DD2-81EF-4013-B903-4A8E90186DF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6">
            <a:extLst>
              <a:ext uri="{FF2B5EF4-FFF2-40B4-BE49-F238E27FC236}">
                <a16:creationId xmlns:a16="http://schemas.microsoft.com/office/drawing/2014/main" id="{3AFFC70A-AAA2-4765-9ED6-75E2CC5D53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5A12689-AEEB-4B5A-A03B-715FE241BF55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ástupný objekt pre obrázok snímky 1">
            <a:extLst>
              <a:ext uri="{FF2B5EF4-FFF2-40B4-BE49-F238E27FC236}">
                <a16:creationId xmlns:a16="http://schemas.microsoft.com/office/drawing/2014/main" id="{26B9C222-AE18-4E48-87CA-6B23A18A32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Zástupný objekt pre poznámky 2">
            <a:extLst>
              <a:ext uri="{FF2B5EF4-FFF2-40B4-BE49-F238E27FC236}">
                <a16:creationId xmlns:a16="http://schemas.microsoft.com/office/drawing/2014/main" id="{7821A663-D9EB-4B59-9245-1CC38C051D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k-SK" altLang="sk-SK"/>
          </a:p>
        </p:txBody>
      </p:sp>
      <p:sp>
        <p:nvSpPr>
          <p:cNvPr id="7172" name="Zástupný objekt pre číslo snímky 3">
            <a:extLst>
              <a:ext uri="{FF2B5EF4-FFF2-40B4-BE49-F238E27FC236}">
                <a16:creationId xmlns:a16="http://schemas.microsoft.com/office/drawing/2014/main" id="{7C327EDA-CF15-4091-869F-AE37488659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FBCCD0B-FD50-4D5B-B9ED-69B62BB5F727}" type="slidenum">
              <a:rPr lang="sk-SK" altLang="sk-SK" smtClean="0"/>
              <a:pPr/>
              <a:t>1</a:t>
            </a:fld>
            <a:endParaRPr lang="sk-SK" altLang="sk-S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Zástupný objekt pre obrázok snímky 1">
            <a:extLst>
              <a:ext uri="{FF2B5EF4-FFF2-40B4-BE49-F238E27FC236}">
                <a16:creationId xmlns:a16="http://schemas.microsoft.com/office/drawing/2014/main" id="{01E19E7B-8C2F-4673-825F-43B09862D5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Zástupný objekt pre poznámky 2">
            <a:extLst>
              <a:ext uri="{FF2B5EF4-FFF2-40B4-BE49-F238E27FC236}">
                <a16:creationId xmlns:a16="http://schemas.microsoft.com/office/drawing/2014/main" id="{DB9234D3-077E-4011-B2CF-C602043082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k-SK" altLang="sk-SK"/>
          </a:p>
        </p:txBody>
      </p:sp>
      <p:sp>
        <p:nvSpPr>
          <p:cNvPr id="27652" name="Zástupný objekt pre číslo snímky 3">
            <a:extLst>
              <a:ext uri="{FF2B5EF4-FFF2-40B4-BE49-F238E27FC236}">
                <a16:creationId xmlns:a16="http://schemas.microsoft.com/office/drawing/2014/main" id="{FF8CA8EC-9E0D-4163-BADA-D19A25BD12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03B0B82-3D23-4A6B-9788-66D0AD823F3E}" type="slidenum">
              <a:rPr lang="sk-SK" altLang="sk-SK" smtClean="0"/>
              <a:pPr/>
              <a:t>20</a:t>
            </a:fld>
            <a:endParaRPr lang="sk-SK" altLang="sk-S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Zástupný objekt pre obrázok snímky 1">
            <a:extLst>
              <a:ext uri="{FF2B5EF4-FFF2-40B4-BE49-F238E27FC236}">
                <a16:creationId xmlns:a16="http://schemas.microsoft.com/office/drawing/2014/main" id="{B5F8F69C-24F7-4A89-9DC3-50A40881A9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Zástupný objekt pre poznámky 2">
            <a:extLst>
              <a:ext uri="{FF2B5EF4-FFF2-40B4-BE49-F238E27FC236}">
                <a16:creationId xmlns:a16="http://schemas.microsoft.com/office/drawing/2014/main" id="{828BA7BF-9EE8-4C64-B78A-D378B55863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k-SK" altLang="sk-SK"/>
          </a:p>
        </p:txBody>
      </p:sp>
      <p:sp>
        <p:nvSpPr>
          <p:cNvPr id="30724" name="Zástupný objekt pre číslo snímky 3">
            <a:extLst>
              <a:ext uri="{FF2B5EF4-FFF2-40B4-BE49-F238E27FC236}">
                <a16:creationId xmlns:a16="http://schemas.microsoft.com/office/drawing/2014/main" id="{8DB42730-CD95-4329-8F7B-3094C30629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F296FBE-78F8-47F1-8803-E7985846EF3E}" type="slidenum">
              <a:rPr lang="sk-SK" altLang="sk-SK" smtClean="0"/>
              <a:pPr/>
              <a:t>22</a:t>
            </a:fld>
            <a:endParaRPr lang="sk-SK" altLang="sk-S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A12689-AEEB-4B5A-A03B-715FE241BF55}" type="slidenum">
              <a:rPr lang="sk-SK" altLang="sk-SK" smtClean="0"/>
              <a:pPr>
                <a:defRPr/>
              </a:pPr>
              <a:t>36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2256169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k-SK"/>
              <a:t>Kliknite sem a upravte štýl predlohy podnadpisov.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EF26A1B-088E-455B-8327-270CD0FB4B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CE774A2-C115-46F4-89A3-87D589BAE5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99289F3-C6BB-4A42-92AA-58FAACD1AD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190C5-31D3-42AE-8D24-054674584A3D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365805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1EC7A21-D299-43B0-AF8B-7043824BF0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566D4D7-0435-4EF8-A5E6-07CB453175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DCEEB24-3FBA-45F3-9816-24968C9451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F209A1-F1A8-4C6C-8196-13324D6A6AEA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843467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D8DFBA8-CC90-42A2-B2A0-AAFFFC90FE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44279E1-F765-4EFD-839F-120CDD6671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AF4D53E-51A8-4A31-BE84-7DD8723E99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DE9794-05AE-4B27-A678-77E62D25DAA1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296914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2D0AD7-6D2A-4FD6-8F61-BE64C80DCF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CB1444-3E51-40A0-A327-F6D67194BC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EA6794-BE44-4433-B27C-9046DE7504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63CDFF-90BD-4A31-94A8-0F633E122AAF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4177327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8726CFE-D763-42AB-9F64-CEB83D597E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AAF6CEA-41BA-437E-AC44-0F0EF4710D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3F5B765-5E59-4B6E-8718-2CC29CE67B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347C98-5CA4-41FB-A818-B9EDB21085F2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924792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E3E0C30-5956-4D18-90B0-7079D7D2C1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68D967E-DEF9-4E1C-9516-D6163E47DF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FBDBFB5-3DC3-4CAC-B543-E499E85A41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6BCF92-29E3-4F25-92C6-36DB65EDDF2C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926014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F1D15DC-074D-4B21-9A11-20BB9D276F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F586564-2DE3-468C-8829-B52F0686A0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E89237F-3CD8-4929-955E-00A1C66216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A9296-3705-42FA-8471-77F99137F17D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2580885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EAD5FC-2AD6-414D-922E-2C26A28113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9015FA-E3A9-4D4C-95AB-5A45747F0A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322BC1-9F43-4A6F-84C3-42F68FE235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9D1EF-4345-4E91-AC78-8B5EA05CF604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4018649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CC28EE-AD94-44C5-8206-89DC91C46C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1AF811-0AC6-480C-8E15-BEB946EA1D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42B1B3-0361-4A99-8AE9-276AD81A99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0706C-78CC-46F5-AB06-3682AD4C1186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2843907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9A4D15E-81C0-4589-9232-0DAD5FD449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A1E0BC3-4563-448B-854E-BE69F86AFC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02CAE54-B625-4043-9AAB-E0D27F417D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A67E3-3D74-4AF9-80B9-E1BBB12B4DAA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59421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C5531BD-13E0-4C8C-A3E2-DA00355BB0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D8A8D4-8277-4451-ACAA-BEB48F6459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53A0437-8A70-4804-AD01-4268AAB540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34775E-3305-45A2-ADB7-24021477C5EA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4460482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227" y="4039820"/>
            <a:ext cx="10791154" cy="1334849"/>
          </a:xfrm>
          <a:effectLst/>
        </p:spPr>
        <p:txBody>
          <a:bodyPr/>
          <a:lstStyle>
            <a:lvl1pPr algn="r">
              <a:defRPr sz="432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65000"/>
                    </a:prstClr>
                  </a:outerShdw>
                </a:effectLst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227" y="2360067"/>
            <a:ext cx="10791152" cy="1068935"/>
          </a:xfrm>
        </p:spPr>
        <p:txBody>
          <a:bodyPr/>
          <a:lstStyle>
            <a:lvl1pPr marL="0" indent="0" algn="r">
              <a:buNone/>
              <a:defRPr sz="3360">
                <a:solidFill>
                  <a:schemeClr val="tx1"/>
                </a:solidFill>
                <a:effectLst/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</a:p>
          <a:p>
            <a:r>
              <a:rPr lang="en-US" dirty="0"/>
              <a:t>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32A00-051F-4E06-999E-55FDCFCC5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1C3BC-62DC-4F82-9053-4E1E91783B58}" type="datetimeFigureOut">
              <a:rPr lang="en-US"/>
              <a:pPr>
                <a:defRPr/>
              </a:pPr>
              <a:t>9/8/2025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DD1DD9-70D5-41F3-BE54-A6AB60C08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B73D2A-D508-42D8-9462-9FD40B811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AB39E-C726-4E65-99FB-7CE2963EA0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77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3868" y="985723"/>
            <a:ext cx="9569512" cy="763525"/>
          </a:xfrm>
        </p:spPr>
        <p:txBody>
          <a:bodyPr/>
          <a:lstStyle>
            <a:lvl1pPr algn="r">
              <a:defRPr sz="4320">
                <a:solidFill>
                  <a:srgbClr val="006C1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227" y="1901951"/>
            <a:ext cx="10791155" cy="3970330"/>
          </a:xfrm>
        </p:spPr>
        <p:txBody>
          <a:bodyPr/>
          <a:lstStyle>
            <a:lvl1pPr algn="l">
              <a:defRPr sz="3360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87F5C-25FB-4214-AE2A-82B5E60F7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517AC-EE8E-41A1-9B7D-2665902356B4}" type="datetimeFigureOut">
              <a:rPr lang="en-US"/>
              <a:pPr>
                <a:defRPr/>
              </a:pPr>
              <a:t>9/8/2025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888F4-5719-4F87-BED3-653DD119E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F0826D-3605-42ED-94EC-34DCC157C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790DF-9328-4B97-A573-5FECE13F9D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4245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2448" y="424250"/>
            <a:ext cx="8486498" cy="763525"/>
          </a:xfrm>
        </p:spPr>
        <p:txBody>
          <a:bodyPr/>
          <a:lstStyle>
            <a:lvl1pPr algn="l">
              <a:defRPr sz="4320">
                <a:solidFill>
                  <a:srgbClr val="006C1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2448" y="1291132"/>
            <a:ext cx="8486498" cy="4733855"/>
          </a:xfrm>
        </p:spPr>
        <p:txBody>
          <a:bodyPr/>
          <a:lstStyle>
            <a:lvl1pPr>
              <a:defRPr sz="336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C3F9F1-36D3-4177-9982-AA705F473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88FF9-7FD7-474F-B154-DF3C28E04915}" type="datetimeFigureOut">
              <a:rPr lang="en-US"/>
              <a:pPr>
                <a:defRPr/>
              </a:pPr>
              <a:t>9/8/2025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7CD76-5517-46D4-B5A5-1AA0F6A01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CA54BF-E4A2-42BA-AB20-F659A97B0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A11FD-C3B8-47EF-8FA5-5E40EB44B0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0272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6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944759-E115-467D-B805-644465A32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0A06A-D331-4A2C-8397-1C711F67F2CF}" type="datetimeFigureOut">
              <a:rPr lang="en-US"/>
              <a:pPr>
                <a:defRPr/>
              </a:pPr>
              <a:t>9/8/2025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8F3D0-E6E7-4617-A54C-6B4228232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F11AAD-CFB4-45B2-9BCC-123FCE5D3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C5CEC-139F-4109-B73E-184BBCB838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656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33015"/>
            <a:ext cx="10972800" cy="5846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3360"/>
            </a:lvl1pPr>
            <a:lvl2pPr>
              <a:defRPr sz="2880"/>
            </a:lvl2pPr>
            <a:lvl3pPr>
              <a:defRPr sz="2400"/>
            </a:lvl3pPr>
            <a:lvl4pPr>
              <a:defRPr sz="2160"/>
            </a:lvl4pPr>
            <a:lvl5pPr>
              <a:defRPr sz="216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0"/>
            <a:ext cx="5384800" cy="4525963"/>
          </a:xfrm>
        </p:spPr>
        <p:txBody>
          <a:bodyPr/>
          <a:lstStyle>
            <a:lvl1pPr>
              <a:defRPr sz="3360"/>
            </a:lvl1pPr>
            <a:lvl2pPr>
              <a:defRPr sz="2880"/>
            </a:lvl2pPr>
            <a:lvl3pPr>
              <a:defRPr sz="2400"/>
            </a:lvl3pPr>
            <a:lvl4pPr>
              <a:defRPr sz="2160"/>
            </a:lvl4pPr>
            <a:lvl5pPr>
              <a:defRPr sz="216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575A175-BBBD-4F8F-AB8A-DFF21ADCA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E2472-2537-471B-B8A2-1A6EAA718596}" type="datetimeFigureOut">
              <a:rPr lang="en-US"/>
              <a:pPr>
                <a:defRPr/>
              </a:pPr>
              <a:t>9/8/2025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DF1B506-4B88-4B26-9BAF-9FCF630AA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FED5E1C-F0F7-4371-A361-A3E79CA5D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360DE-7D1E-4A98-867F-DAA0C80F0F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8772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0261" y="985723"/>
            <a:ext cx="9976727" cy="610820"/>
          </a:xfrm>
        </p:spPr>
        <p:txBody>
          <a:bodyPr/>
          <a:lstStyle>
            <a:lvl1pPr algn="r">
              <a:defRPr sz="4320">
                <a:solidFill>
                  <a:srgbClr val="006C1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5570" y="1965507"/>
            <a:ext cx="5497380" cy="571630"/>
          </a:xfrm>
        </p:spPr>
        <p:txBody>
          <a:bodyPr anchor="b"/>
          <a:lstStyle>
            <a:lvl1pPr marL="0" indent="0" algn="ctr">
              <a:buNone/>
              <a:defRPr sz="2880" b="1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570" y="2576328"/>
            <a:ext cx="5497380" cy="3359512"/>
          </a:xfrm>
        </p:spPr>
        <p:txBody>
          <a:bodyPr/>
          <a:lstStyle>
            <a:lvl1pPr algn="ctr">
              <a:defRPr sz="2880">
                <a:solidFill>
                  <a:schemeClr val="tx1"/>
                </a:solidFill>
              </a:defRPr>
            </a:lvl1pPr>
            <a:lvl2pPr algn="ctr">
              <a:defRPr sz="2400">
                <a:solidFill>
                  <a:schemeClr val="tx1"/>
                </a:solidFill>
              </a:defRPr>
            </a:lvl2pPr>
            <a:lvl3pPr algn="ctr">
              <a:defRPr sz="2160">
                <a:solidFill>
                  <a:schemeClr val="tx1"/>
                </a:solidFill>
              </a:defRPr>
            </a:lvl3pPr>
            <a:lvl4pPr algn="ctr">
              <a:defRPr sz="1920">
                <a:solidFill>
                  <a:schemeClr val="tx1"/>
                </a:solidFill>
              </a:defRPr>
            </a:lvl4pPr>
            <a:lvl5pPr algn="ctr">
              <a:defRPr sz="1920">
                <a:solidFill>
                  <a:schemeClr val="tx1"/>
                </a:solidFill>
              </a:defRPr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2951" y="1965509"/>
            <a:ext cx="5475421" cy="571630"/>
          </a:xfrm>
        </p:spPr>
        <p:txBody>
          <a:bodyPr anchor="b"/>
          <a:lstStyle>
            <a:lvl1pPr marL="0" indent="0" algn="ctr">
              <a:buNone/>
              <a:defRPr sz="2880" b="1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2948" y="2576328"/>
            <a:ext cx="5475421" cy="3359512"/>
          </a:xfrm>
        </p:spPr>
        <p:txBody>
          <a:bodyPr/>
          <a:lstStyle>
            <a:lvl1pPr algn="ctr">
              <a:defRPr sz="2880">
                <a:solidFill>
                  <a:schemeClr val="tx1"/>
                </a:solidFill>
              </a:defRPr>
            </a:lvl1pPr>
            <a:lvl2pPr algn="ctr">
              <a:defRPr sz="2400">
                <a:solidFill>
                  <a:schemeClr val="tx1"/>
                </a:solidFill>
              </a:defRPr>
            </a:lvl2pPr>
            <a:lvl3pPr algn="ctr">
              <a:defRPr sz="2160">
                <a:solidFill>
                  <a:schemeClr val="tx1"/>
                </a:solidFill>
              </a:defRPr>
            </a:lvl3pPr>
            <a:lvl4pPr algn="ctr">
              <a:defRPr sz="1920">
                <a:solidFill>
                  <a:schemeClr val="tx1"/>
                </a:solidFill>
              </a:defRPr>
            </a:lvl4pPr>
            <a:lvl5pPr algn="ctr">
              <a:defRPr sz="1920">
                <a:solidFill>
                  <a:schemeClr val="tx1"/>
                </a:solidFill>
              </a:defRPr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1AFB8AA-3785-4A47-9B49-138345E59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354BE-8706-4A40-9328-02CBF3845822}" type="datetimeFigureOut">
              <a:rPr lang="en-US"/>
              <a:pPr>
                <a:defRPr/>
              </a:pPr>
              <a:t>9/8/2025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0F11BBC-9816-44D4-87F1-858F8F811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E043490-ADF3-408E-A891-75D00E843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59AFA-4EA1-4C8A-BA8F-192291AA02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1263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FB84E42-079F-4E09-B983-1E05AE4D9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1D45F-8A37-40D5-A5B6-61DDB8490301}" type="datetimeFigureOut">
              <a:rPr lang="en-US"/>
              <a:pPr>
                <a:defRPr/>
              </a:pPr>
              <a:t>9/8/2025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ABDE4F1-9475-45D2-A6E2-E920EF4D6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A17BDB4-A1A5-492B-9344-0C8E8284D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8A2D0-69FB-4A0A-A3A2-559DC2777A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6340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239B903-6262-4B54-9A21-0E855A4B5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BD975-C48B-490F-8D09-88AE77310D23}" type="datetimeFigureOut">
              <a:rPr lang="en-US"/>
              <a:pPr>
                <a:defRPr/>
              </a:pPr>
              <a:t>9/8/2025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FDF2D5E-AF09-4923-ABE7-27788AD19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BD0A007-D691-4416-A743-EE5A7EF4D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7AF58C-DEA7-42DB-A970-61D10ED5C2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1038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2"/>
            <a:ext cx="4011084" cy="1162050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0"/>
            <a:ext cx="6815666" cy="5853113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121D2CF-8900-48AA-BDA9-A0798C781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1F576-3380-42A1-8A4A-9285ED11E246}" type="datetimeFigureOut">
              <a:rPr lang="en-US"/>
              <a:pPr>
                <a:defRPr/>
              </a:pPr>
              <a:t>9/8/2025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A5F7121-8CB4-419B-85CF-E5C13EDD6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AEAEA46-9964-4365-B12D-6E72B783F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2E9509-31DB-4BF1-80F8-9DB5594FF0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2380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D5673E2-B80C-4595-8274-D69E0AB51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B9980-911A-40A8-A448-04680275293D}" type="datetimeFigureOut">
              <a:rPr lang="en-US"/>
              <a:pPr>
                <a:defRPr/>
              </a:pPr>
              <a:t>9/8/2025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B001449-7706-47DB-9C32-E7C0E6550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1303B8C-58E8-4036-B979-D5093FCC6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62179-E8CC-4B2E-9E62-3C8BA6472F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5937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48CE47-A1EC-494A-ABEE-006F5C0CD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6F9F10-1D9E-48A9-BB4E-B487E28F318A}" type="datetimeFigureOut">
              <a:rPr lang="en-US"/>
              <a:pPr>
                <a:defRPr/>
              </a:pPr>
              <a:t>9/8/2025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2C2404-F7B3-48AF-9608-DA029DFF7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6261E-3FF2-41B8-B4F5-C78457520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B40CC-E9C5-4167-9FA8-FC404F5D24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357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2A1E0-BDF5-466E-8388-B8E3F6F47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858495-5466-476D-BF33-9ECBAD88435F}" type="datetimeFigureOut">
              <a:rPr lang="en-US"/>
              <a:pPr>
                <a:defRPr/>
              </a:pPr>
              <a:t>9/8/2025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1CB799-EBAB-4C7B-AF81-76B827CF0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7ADC3-29E9-40EA-8C14-2A488390A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599DB-FACD-48BD-9D79-980B544BA6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48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9BFA360-7420-4618-A575-D6364ABDA5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sk-SK"/>
              <a:t>Kliknite sem a upravte štýl predlohy nadpisov.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A5A7047-D935-4E0E-A0C7-E5E057E1A4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sk-SK"/>
              <a:t>Kliknite sem a upravte štýly predlohy textu.</a:t>
            </a:r>
          </a:p>
          <a:p>
            <a:pPr lvl="1"/>
            <a:r>
              <a:rPr lang="sk-SK" altLang="sk-SK"/>
              <a:t>Druhá úroveň</a:t>
            </a:r>
          </a:p>
          <a:p>
            <a:pPr lvl="2"/>
            <a:r>
              <a:rPr lang="sk-SK" altLang="sk-SK"/>
              <a:t>Tretia úroveň</a:t>
            </a:r>
          </a:p>
          <a:p>
            <a:pPr lvl="3"/>
            <a:r>
              <a:rPr lang="sk-SK" altLang="sk-SK"/>
              <a:t>Štvrtá úroveň</a:t>
            </a:r>
          </a:p>
          <a:p>
            <a:pPr lvl="4"/>
            <a:r>
              <a:rPr lang="sk-SK" altLang="sk-SK"/>
              <a:t>Piata úroveň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6C29BEC-BAFD-4400-8C86-4ABD7916BE3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B4EEB0F-7AEC-404C-B494-A8F753D912A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8C543AC-5D56-447B-B430-07F1C4C0F59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CBE4E59B-AD5C-4C42-88BF-E71B19A48C36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6AACA039-A5A0-46A6-859F-F33D55C352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k-SK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2FF3D678-E8CF-4F57-B535-C547C9C661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k-SK"/>
              <a:t>Click to edit Master text styles</a:t>
            </a:r>
          </a:p>
          <a:p>
            <a:pPr lvl="1"/>
            <a:r>
              <a:rPr lang="en-US" altLang="sk-SK"/>
              <a:t>Second level</a:t>
            </a:r>
          </a:p>
          <a:p>
            <a:pPr lvl="2"/>
            <a:r>
              <a:rPr lang="en-US" altLang="sk-SK"/>
              <a:t>Third level</a:t>
            </a:r>
          </a:p>
          <a:p>
            <a:pPr lvl="3"/>
            <a:r>
              <a:rPr lang="en-US" altLang="sk-SK"/>
              <a:t>Fourth level</a:t>
            </a:r>
          </a:p>
          <a:p>
            <a:pPr lvl="4"/>
            <a:r>
              <a:rPr lang="en-US" altLang="sk-SK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65142E-5CAC-4403-B450-39483DB49C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890E035-B5C0-4185-A4D1-D176B430F28C}" type="datetimeFigureOut">
              <a:rPr lang="en-US"/>
              <a:pPr>
                <a:defRPr/>
              </a:pPr>
              <a:t>9/8/2025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CE1FC-6EA9-4645-9DCE-A4060C472C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D302FD-8B87-4091-BB40-561063A8AE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C463B92-AA06-44AD-9693-228946A1B6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1" r:id="rId2"/>
    <p:sldLayoutId id="2147483772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</p:sldLayoutIdLst>
  <p:txStyles>
    <p:titleStyle>
      <a:lvl1pPr algn="ctr" defTabSz="1096963" rtl="0" eaLnBrk="0" fontAlgn="base" hangingPunct="0">
        <a:spcBef>
          <a:spcPct val="0"/>
        </a:spcBef>
        <a:spcAft>
          <a:spcPct val="0"/>
        </a:spcAft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096963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anose="020F0502020204030204" pitchFamily="34" charset="0"/>
        </a:defRPr>
      </a:lvl2pPr>
      <a:lvl3pPr algn="ctr" defTabSz="1096963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anose="020F0502020204030204" pitchFamily="34" charset="0"/>
        </a:defRPr>
      </a:lvl3pPr>
      <a:lvl4pPr algn="ctr" defTabSz="1096963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anose="020F0502020204030204" pitchFamily="34" charset="0"/>
        </a:defRPr>
      </a:lvl4pPr>
      <a:lvl5pPr algn="ctr" defTabSz="1096963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1096963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1096963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1096963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1096963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411163" indent="-411163" algn="l" defTabSz="10969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90588" indent="-342900" algn="l" defTabSz="10969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3050" algn="l" defTabSz="10969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288" indent="-273050" algn="l" defTabSz="10969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8563" indent="-273050" algn="l" defTabSz="10969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fmed.uniba.sk/pracoviska/vedecko-pedagogicke-pracoviska/teoreticke-ustavy/ustav-lekarskej-biofyziky/informacie-pre-studentov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9D1BD-C866-4018-81D7-438AFA9483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6063" y="3803650"/>
            <a:ext cx="5595937" cy="1679575"/>
          </a:xfrm>
        </p:spPr>
        <p:txBody>
          <a:bodyPr rtlCol="0">
            <a:noAutofit/>
          </a:bodyPr>
          <a:lstStyle/>
          <a:p>
            <a:pPr algn="ctr" defTabSz="1097280" eaLnBrk="1" fontAlgn="auto" hangingPunct="1">
              <a:spcAft>
                <a:spcPts val="0"/>
              </a:spcAft>
              <a:defRPr/>
            </a:pPr>
            <a:r>
              <a:rPr lang="sk-SK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doc. RNDr. Michal Šimera, PhD.</a:t>
            </a:r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FCD997-7F7F-4B38-9808-D1259A8CD8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8620" y="2100465"/>
            <a:ext cx="10972800" cy="1740838"/>
          </a:xfrm>
          <a:solidFill>
            <a:schemeClr val="bg1">
              <a:alpha val="76000"/>
            </a:schemeClr>
          </a:solidFill>
          <a:effectLst>
            <a:glow rad="63500">
              <a:schemeClr val="bg1">
                <a:lumMod val="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>
            <a:noAutofit/>
          </a:bodyPr>
          <a:lstStyle/>
          <a:p>
            <a:pPr algn="ctr" defTabSz="1097280" eaLnBrk="1" fontAlgn="auto" hangingPunct="1">
              <a:spcAft>
                <a:spcPts val="0"/>
              </a:spcAft>
              <a:defRPr/>
            </a:pPr>
            <a:endParaRPr lang="sk-SK" b="1" dirty="0">
              <a:latin typeface="Corbel" panose="020B0503020204020204" pitchFamily="34" charset="0"/>
            </a:endParaRPr>
          </a:p>
          <a:p>
            <a:pPr algn="ctr" defTabSz="109728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4000" b="1" dirty="0">
                <a:solidFill>
                  <a:srgbClr val="006C12"/>
                </a:solidFill>
                <a:latin typeface="Corbel" panose="020B0503020204020204" pitchFamily="34" charset="0"/>
              </a:rPr>
              <a:t>Úvod do štúdia predmetu</a:t>
            </a:r>
          </a:p>
          <a:p>
            <a:pPr algn="ctr" defTabSz="109728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4000" b="1" dirty="0">
                <a:solidFill>
                  <a:srgbClr val="006C12"/>
                </a:solidFill>
                <a:latin typeface="Corbel" panose="020B0503020204020204" pitchFamily="34" charset="0"/>
              </a:rPr>
              <a:t>LEKÁRSKA BIOFYZIKA</a:t>
            </a:r>
            <a:br>
              <a:rPr lang="sk-SK" sz="4000" b="1" dirty="0"/>
            </a:br>
            <a:endParaRPr lang="en-US" dirty="0"/>
          </a:p>
        </p:txBody>
      </p:sp>
      <p:pic>
        <p:nvPicPr>
          <p:cNvPr id="6150" name="Obrázok 5">
            <a:extLst>
              <a:ext uri="{FF2B5EF4-FFF2-40B4-BE49-F238E27FC236}">
                <a16:creationId xmlns:a16="http://schemas.microsoft.com/office/drawing/2014/main" id="{7F2FCD82-73A3-41EE-A025-EAF72F2D1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9" t="25430" r="18867" b="23706"/>
          <a:stretch>
            <a:fillRect/>
          </a:stretch>
        </p:blipFill>
        <p:spPr bwMode="auto">
          <a:xfrm>
            <a:off x="7378700" y="201613"/>
            <a:ext cx="4557713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" name="Title 1">
            <a:extLst>
              <a:ext uri="{FF2B5EF4-FFF2-40B4-BE49-F238E27FC236}">
                <a16:creationId xmlns:a16="http://schemas.microsoft.com/office/drawing/2014/main" id="{52C3989A-F590-48D5-BC64-FDC53348B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545138"/>
            <a:ext cx="12192000" cy="131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096963">
              <a:spcBef>
                <a:spcPct val="20000"/>
              </a:spcBef>
              <a:buFont typeface="Arial" panose="020B0604020202020204" pitchFamily="34" charset="0"/>
              <a:buChar char="•"/>
              <a:defRPr sz="3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96963">
              <a:spcBef>
                <a:spcPct val="20000"/>
              </a:spcBef>
              <a:buFont typeface="Arial" panose="020B0604020202020204" pitchFamily="34" charset="0"/>
              <a:buChar char="–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96963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96963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96963">
              <a:spcBef>
                <a:spcPct val="20000"/>
              </a:spcBef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96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96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96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96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4400" b="1"/>
              <a:t>Ústav lekárskej biofyziky</a:t>
            </a:r>
            <a:endParaRPr lang="en-US" altLang="sk-SK" sz="4400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Zástupný objekt pre obsah 4">
            <a:extLst>
              <a:ext uri="{FF2B5EF4-FFF2-40B4-BE49-F238E27FC236}">
                <a16:creationId xmlns:a16="http://schemas.microsoft.com/office/drawing/2014/main" id="{83D55864-8F41-48C7-B7C0-A746A13FA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47"/>
          <a:stretch>
            <a:fillRect/>
          </a:stretch>
        </p:blipFill>
        <p:spPr bwMode="auto">
          <a:xfrm>
            <a:off x="4763" y="0"/>
            <a:ext cx="12179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Nadpis 1">
            <a:extLst>
              <a:ext uri="{FF2B5EF4-FFF2-40B4-BE49-F238E27FC236}">
                <a16:creationId xmlns:a16="http://schemas.microsoft.com/office/drawing/2014/main" id="{AA079679-894B-4DFD-AF59-83925DD6F4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12268200" cy="1143000"/>
          </a:xfrm>
        </p:spPr>
        <p:txBody>
          <a:bodyPr/>
          <a:lstStyle/>
          <a:p>
            <a:r>
              <a:rPr lang="sk-SK" altLang="sk-SK" b="1" dirty="0">
                <a:solidFill>
                  <a:srgbClr val="0000FF"/>
                </a:solidFill>
                <a:latin typeface="Corbel" panose="020B0503020204020204" pitchFamily="34" charset="0"/>
              </a:rPr>
              <a:t>Predmet Lekárska biofyzika – kreditný systém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212BFB7-7972-489E-89ED-C10F6BB68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47800"/>
            <a:ext cx="121920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sk-SK" dirty="0">
                <a:latin typeface="Corbel" panose="020B0503020204020204" pitchFamily="34" charset="0"/>
              </a:rPr>
              <a:t> </a:t>
            </a:r>
            <a:r>
              <a:rPr lang="sk-SK" b="1" dirty="0">
                <a:solidFill>
                  <a:srgbClr val="0000FF"/>
                </a:solidFill>
                <a:latin typeface="Corbel" panose="020B0503020204020204" pitchFamily="34" charset="0"/>
              </a:rPr>
              <a:t>8 kreditov: </a:t>
            </a:r>
            <a:r>
              <a:rPr lang="sk-SK" dirty="0">
                <a:latin typeface="Corbel" panose="020B0503020204020204" pitchFamily="34" charset="0"/>
              </a:rPr>
              <a:t>2 h prednáška, 4 h praktické cvičenia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endParaRPr lang="sk-SK" sz="2000" dirty="0">
              <a:latin typeface="Corbel" panose="020B0503020204020204" pitchFamily="34" charset="0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sk-SK" dirty="0">
                <a:latin typeface="Corbel" panose="020B0503020204020204" pitchFamily="34" charset="0"/>
              </a:rPr>
              <a:t> účasť študenta na prednáškach je </a:t>
            </a:r>
            <a:r>
              <a:rPr lang="sk-SK" b="1" dirty="0">
                <a:solidFill>
                  <a:srgbClr val="0000FF"/>
                </a:solidFill>
                <a:latin typeface="Corbel" panose="020B0503020204020204" pitchFamily="34" charset="0"/>
              </a:rPr>
              <a:t>nepovinná (ALE odporúčaná).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endParaRPr lang="sk-SK" sz="1800" dirty="0">
              <a:latin typeface="Corbel" panose="020B0503020204020204" pitchFamily="34" charset="0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pl-PL" dirty="0">
                <a:latin typeface="Corbel" panose="020B0503020204020204" pitchFamily="34" charset="0"/>
              </a:rPr>
              <a:t>účasť študenta na praktických cvičeniach </a:t>
            </a:r>
            <a:r>
              <a:rPr lang="pl-PL" b="1" dirty="0">
                <a:solidFill>
                  <a:srgbClr val="0000FF"/>
                </a:solidFill>
                <a:latin typeface="Corbel" panose="020B0503020204020204" pitchFamily="34" charset="0"/>
              </a:rPr>
              <a:t>je povinná</a:t>
            </a:r>
          </a:p>
          <a:p>
            <a:pPr marL="0" indent="0">
              <a:buFontTx/>
              <a:buNone/>
              <a:defRPr/>
            </a:pPr>
            <a:r>
              <a:rPr lang="pl-PL" b="1" dirty="0">
                <a:solidFill>
                  <a:srgbClr val="0000FF"/>
                </a:solidFill>
                <a:latin typeface="Corbel" panose="020B0503020204020204" pitchFamily="34" charset="0"/>
              </a:rPr>
              <a:t>    (v prípade vymeškania, povinná náhrada, neplatí pre sviatky,</a:t>
            </a:r>
          </a:p>
          <a:p>
            <a:pPr marL="0" indent="0">
              <a:buFontTx/>
              <a:buNone/>
              <a:defRPr/>
            </a:pPr>
            <a:r>
              <a:rPr lang="pl-PL" b="1" dirty="0">
                <a:solidFill>
                  <a:srgbClr val="0000FF"/>
                </a:solidFill>
                <a:latin typeface="Corbel" panose="020B0503020204020204" pitchFamily="34" charset="0"/>
              </a:rPr>
              <a:t>    dekanské, rektorské a iné voľné dni...)</a:t>
            </a:r>
          </a:p>
          <a:p>
            <a:pPr marL="0" indent="0">
              <a:buFontTx/>
              <a:buNone/>
              <a:defRPr/>
            </a:pPr>
            <a:endParaRPr lang="pl-PL" b="1" dirty="0">
              <a:solidFill>
                <a:srgbClr val="0000FF"/>
              </a:solidFill>
              <a:latin typeface="Corbel" panose="020B0503020204020204" pitchFamily="34" charset="0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pl-PL" b="1" dirty="0">
                <a:solidFill>
                  <a:srgbClr val="0000FF"/>
                </a:solidFill>
                <a:latin typeface="Corbel" panose="020B0503020204020204" pitchFamily="34" charset="0"/>
              </a:rPr>
              <a:t>TEST je súčasť skúšky, píše sa v deň ústnej skúšky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pl-PL" sz="3000" b="1" dirty="0">
                <a:solidFill>
                  <a:srgbClr val="0000FF"/>
                </a:solidFill>
                <a:latin typeface="Corbel" panose="020B0503020204020204" pitchFamily="34" charset="0"/>
              </a:rPr>
              <a:t>ústna skúška: január – február (termíny zverejníme pred koncom ZS)</a:t>
            </a:r>
            <a:endParaRPr lang="sk-SK" sz="3000" b="1" dirty="0">
              <a:solidFill>
                <a:srgbClr val="0000FF"/>
              </a:solidFill>
              <a:latin typeface="Corbel" panose="020B0503020204020204" pitchFamily="34" charset="0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endParaRPr lang="sk-SK" dirty="0">
              <a:latin typeface="Corbel" panose="020B0503020204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29E5A9-3549-7729-5297-2F5C5B62A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Hodnotenie predmetu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33335BF-AF6F-9B05-C5E1-CF930C0C75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k-SK" dirty="0"/>
              <a:t>Body sa praktické cvičenia (diskusia): 0 – 130 bodov</a:t>
            </a:r>
          </a:p>
          <a:p>
            <a:pPr marL="0" indent="0" algn="ctr">
              <a:buNone/>
            </a:pPr>
            <a:r>
              <a:rPr lang="sk-SK" sz="3600" b="1" dirty="0">
                <a:solidFill>
                  <a:srgbClr val="FF0000"/>
                </a:solidFill>
              </a:rPr>
              <a:t>A ≥ 81, B ≥ 66, C ≥ 51, D ≥ 36, E ≥ 20, </a:t>
            </a:r>
            <a:r>
              <a:rPr lang="sk-SK" sz="3600" b="1" dirty="0" err="1">
                <a:solidFill>
                  <a:srgbClr val="FF0000"/>
                </a:solidFill>
              </a:rPr>
              <a:t>Fx</a:t>
            </a:r>
            <a:r>
              <a:rPr lang="sk-SK" sz="3600" b="1" dirty="0">
                <a:solidFill>
                  <a:srgbClr val="FF0000"/>
                </a:solidFill>
              </a:rPr>
              <a:t> &lt; 20</a:t>
            </a:r>
          </a:p>
          <a:p>
            <a:pPr marL="542925" indent="-542925">
              <a:buFont typeface="+mj-lt"/>
              <a:buAutoNum type="arabicPeriod" startAt="2"/>
            </a:pPr>
            <a:r>
              <a:rPr lang="sk-SK" dirty="0"/>
              <a:t>Zápočtový test (súčasť ústnej skúšky): 0 – 20 bodov</a:t>
            </a:r>
          </a:p>
          <a:p>
            <a:pPr marL="0" indent="0" algn="ctr">
              <a:buNone/>
            </a:pPr>
            <a:r>
              <a:rPr lang="sk-SK" sz="3600" b="1" dirty="0">
                <a:solidFill>
                  <a:srgbClr val="FF0000"/>
                </a:solidFill>
              </a:rPr>
              <a:t>A ≥ 18, B ≥ 15, C ≥ 12, D ≥ 9, E ≥ 6, </a:t>
            </a:r>
            <a:r>
              <a:rPr lang="sk-SK" sz="3600" b="1" dirty="0" err="1">
                <a:solidFill>
                  <a:srgbClr val="FF0000"/>
                </a:solidFill>
              </a:rPr>
              <a:t>Fx</a:t>
            </a:r>
            <a:r>
              <a:rPr lang="sk-SK" sz="3600" b="1" dirty="0">
                <a:solidFill>
                  <a:srgbClr val="FF0000"/>
                </a:solidFill>
              </a:rPr>
              <a:t> &lt; 6</a:t>
            </a:r>
          </a:p>
          <a:p>
            <a:pPr marL="542925" indent="-542925">
              <a:buFont typeface="+mj-lt"/>
              <a:buAutoNum type="arabicPeriod" startAt="3"/>
            </a:pPr>
            <a:r>
              <a:rPr lang="sk-SK" sz="3600" dirty="0"/>
              <a:t>Hodnotenie 3 skúškových otázok: </a:t>
            </a:r>
            <a:r>
              <a:rPr lang="sk-SK" sz="2000" dirty="0"/>
              <a:t>1) A</a:t>
            </a:r>
          </a:p>
          <a:p>
            <a:pPr marL="0" indent="0">
              <a:buNone/>
            </a:pPr>
            <a:r>
              <a:rPr lang="sk-SK" sz="2000" dirty="0"/>
              <a:t>                                                                                                           2) A</a:t>
            </a:r>
          </a:p>
          <a:p>
            <a:pPr marL="0" indent="0">
              <a:buNone/>
            </a:pPr>
            <a:r>
              <a:rPr lang="sk-SK" sz="2000" dirty="0"/>
              <a:t>                                                                                                           3) A</a:t>
            </a:r>
          </a:p>
          <a:p>
            <a:pPr marL="0" indent="0">
              <a:buNone/>
            </a:pPr>
            <a:endParaRPr lang="sk-SK" sz="2000" dirty="0"/>
          </a:p>
          <a:p>
            <a:pPr marL="0" indent="0">
              <a:buNone/>
            </a:pPr>
            <a:r>
              <a:rPr lang="sk-SK" sz="3600" dirty="0"/>
              <a:t>(príklad hodnotenia: B, A, A, A, A)</a:t>
            </a:r>
          </a:p>
        </p:txBody>
      </p:sp>
    </p:spTree>
    <p:extLst>
      <p:ext uri="{BB962C8B-B14F-4D97-AF65-F5344CB8AC3E}">
        <p14:creationId xmlns:p14="http://schemas.microsoft.com/office/powerpoint/2010/main" val="1090732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Nadpis 1">
            <a:extLst>
              <a:ext uri="{FF2B5EF4-FFF2-40B4-BE49-F238E27FC236}">
                <a16:creationId xmlns:a16="http://schemas.microsoft.com/office/drawing/2014/main" id="{B8362701-003A-4CE6-9F1E-030937D2B2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sk-SK" altLang="sk-SK" b="1" dirty="0">
                <a:solidFill>
                  <a:srgbClr val="0000FF"/>
                </a:solidFill>
                <a:latin typeface="Corbel" panose="020B0503020204020204" pitchFamily="34" charset="0"/>
              </a:rPr>
              <a:t>Všetky potrebné informácia nájdem tu:</a:t>
            </a:r>
          </a:p>
        </p:txBody>
      </p:sp>
      <p:pic>
        <p:nvPicPr>
          <p:cNvPr id="11267" name="Zástupný objekt pre obsah 4">
            <a:extLst>
              <a:ext uri="{FF2B5EF4-FFF2-40B4-BE49-F238E27FC236}">
                <a16:creationId xmlns:a16="http://schemas.microsoft.com/office/drawing/2014/main" id="{84B94DA8-CD5C-437C-B9DA-5BD6B8E20DF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29150" y="1828800"/>
            <a:ext cx="2933700" cy="2933700"/>
          </a:xfrm>
        </p:spPr>
      </p:pic>
      <p:sp>
        <p:nvSpPr>
          <p:cNvPr id="11268" name="BlokTextu 5">
            <a:extLst>
              <a:ext uri="{FF2B5EF4-FFF2-40B4-BE49-F238E27FC236}">
                <a16:creationId xmlns:a16="http://schemas.microsoft.com/office/drawing/2014/main" id="{4B7FCC66-BCA4-4640-9786-0AA18CBAC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14400"/>
            <a:ext cx="1219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sk-SK" altLang="sk-SK" sz="2400">
                <a:latin typeface="Corbel" panose="020B0503020204020204" pitchFamily="34" charset="0"/>
                <a:hlinkClick r:id="rId3"/>
              </a:rPr>
              <a:t>https://www.jfmed.uniba.sk/pracoviska/vedecko-pedagogicke-pracoviska/teoreticke-ustavy/ustav-lekarskej-biofyziky/informacie-pre-studentov/</a:t>
            </a:r>
            <a:endParaRPr lang="sk-SK" altLang="sk-SK" sz="2400"/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C396836A-C305-4E4F-A75B-E49464EC03E4}"/>
              </a:ext>
            </a:extLst>
          </p:cNvPr>
          <p:cNvSpPr txBox="1">
            <a:spLocks/>
          </p:cNvSpPr>
          <p:nvPr/>
        </p:nvSpPr>
        <p:spPr bwMode="auto">
          <a:xfrm>
            <a:off x="0" y="5181600"/>
            <a:ext cx="12192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spcAft>
                <a:spcPts val="1200"/>
              </a:spcAft>
              <a:defRPr/>
            </a:pPr>
            <a:r>
              <a:rPr lang="sk-SK" b="1" kern="0" dirty="0">
                <a:solidFill>
                  <a:srgbClr val="0000FF"/>
                </a:solidFill>
                <a:latin typeface="Corbel" panose="020B0503020204020204" pitchFamily="34" charset="0"/>
              </a:rPr>
              <a:t>alebo kontaktujem:</a:t>
            </a:r>
          </a:p>
          <a:p>
            <a:pPr algn="l">
              <a:spcAft>
                <a:spcPts val="1200"/>
              </a:spcAft>
              <a:defRPr/>
            </a:pPr>
            <a:r>
              <a:rPr lang="sk-SK" sz="2800" b="1" kern="0" dirty="0">
                <a:solidFill>
                  <a:srgbClr val="0000FF"/>
                </a:solidFill>
                <a:latin typeface="Corbel" panose="020B0503020204020204" pitchFamily="34" charset="0"/>
              </a:rPr>
              <a:t>doc. RNDr. Michal Šimera, PhD. (vedúci ústavu):  </a:t>
            </a:r>
            <a:r>
              <a:rPr lang="sk-SK" sz="2800" kern="0" dirty="0">
                <a:solidFill>
                  <a:schemeClr val="tx1"/>
                </a:solidFill>
                <a:latin typeface="Corbel" panose="020B0503020204020204" pitchFamily="34" charset="0"/>
              </a:rPr>
              <a:t>michal.simera@uniba.sk</a:t>
            </a:r>
          </a:p>
          <a:p>
            <a:pPr algn="l">
              <a:spcAft>
                <a:spcPts val="1200"/>
              </a:spcAft>
              <a:defRPr/>
            </a:pPr>
            <a:r>
              <a:rPr lang="sk-SK" sz="2800" b="1" kern="0" dirty="0">
                <a:solidFill>
                  <a:srgbClr val="0000FF"/>
                </a:solidFill>
                <a:latin typeface="Corbel" panose="020B0503020204020204" pitchFamily="34" charset="0"/>
              </a:rPr>
              <a:t>prof. RNDr. Ivan </a:t>
            </a:r>
            <a:r>
              <a:rPr lang="sk-SK" sz="2800" b="1" kern="0" dirty="0" err="1">
                <a:solidFill>
                  <a:srgbClr val="0000FF"/>
                </a:solidFill>
                <a:latin typeface="Corbel" panose="020B0503020204020204" pitchFamily="34" charset="0"/>
              </a:rPr>
              <a:t>Poliaček</a:t>
            </a:r>
            <a:r>
              <a:rPr lang="sk-SK" sz="2800" b="1" kern="0" dirty="0">
                <a:solidFill>
                  <a:srgbClr val="0000FF"/>
                </a:solidFill>
                <a:latin typeface="Corbel" panose="020B0503020204020204" pitchFamily="34" charset="0"/>
              </a:rPr>
              <a:t>, PhD. (zástupca vedúceho): </a:t>
            </a:r>
            <a:r>
              <a:rPr lang="sk-SK" sz="2800" kern="0" dirty="0">
                <a:solidFill>
                  <a:schemeClr val="tx1"/>
                </a:solidFill>
                <a:latin typeface="Corbel" panose="020B0503020204020204" pitchFamily="34" charset="0"/>
              </a:rPr>
              <a:t>ivan.poliacek@uniba.sk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>
            <a:extLst>
              <a:ext uri="{FF2B5EF4-FFF2-40B4-BE49-F238E27FC236}">
                <a16:creationId xmlns:a16="http://schemas.microsoft.com/office/drawing/2014/main" id="{E4EAE9A8-8017-4983-AF11-9AEF59472B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sk-SK" altLang="sk-SK"/>
          </a:p>
        </p:txBody>
      </p:sp>
      <p:sp>
        <p:nvSpPr>
          <p:cNvPr id="12291" name="Zástupný objekt pre obsah 2">
            <a:extLst>
              <a:ext uri="{FF2B5EF4-FFF2-40B4-BE49-F238E27FC236}">
                <a16:creationId xmlns:a16="http://schemas.microsoft.com/office/drawing/2014/main" id="{40E6BFDE-19A4-479C-BF41-9479993969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sk-SK" altLang="sk-SK"/>
          </a:p>
        </p:txBody>
      </p:sp>
      <p:pic>
        <p:nvPicPr>
          <p:cNvPr id="72706" name="Picture 2" descr="Kniha Medicínská biofyzika - 2. vydání (Leoš Navrátil, Jozef Rosina,  Kolektív autorov) | Panta Rhei">
            <a:extLst>
              <a:ext uri="{FF2B5EF4-FFF2-40B4-BE49-F238E27FC236}">
                <a16:creationId xmlns:a16="http://schemas.microsoft.com/office/drawing/2014/main" id="{D16DA998-FC2C-4EC9-B31A-C8A955F4C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59" y="1773053"/>
            <a:ext cx="2909458" cy="418025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708" name="Picture 4" descr="E-Kniha: Biofyzika (Jozef Rosina a kolektiv) | bux.sk">
            <a:extLst>
              <a:ext uri="{FF2B5EF4-FFF2-40B4-BE49-F238E27FC236}">
                <a16:creationId xmlns:a16="http://schemas.microsoft.com/office/drawing/2014/main" id="{55F15894-694F-4038-B00F-591F0AC3C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6165" y="1883664"/>
            <a:ext cx="2941135" cy="422116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CE6C64CB-D784-4815-B89B-B8F6F0B732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4547" y="524973"/>
            <a:ext cx="3743765" cy="58080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7F9AFF-01FC-49C9-B6C7-2B8A01D02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51F021-CDEA-4C9C-9324-990B530390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447C960A-2DF1-4884-8148-B333F9BEB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2576" y="152400"/>
            <a:ext cx="5257800" cy="6818920"/>
          </a:xfrm>
          <a:prstGeom prst="rect">
            <a:avLst/>
          </a:prstGeom>
        </p:spPr>
      </p:pic>
      <p:pic>
        <p:nvPicPr>
          <p:cNvPr id="12" name="Obrázok 11">
            <a:extLst>
              <a:ext uri="{FF2B5EF4-FFF2-40B4-BE49-F238E27FC236}">
                <a16:creationId xmlns:a16="http://schemas.microsoft.com/office/drawing/2014/main" id="{7E8324AD-8A4B-400B-B9E3-14CFF8D9F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54288">
            <a:off x="613487" y="-217285"/>
            <a:ext cx="5707227" cy="7292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727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ázok 3">
            <a:extLst>
              <a:ext uri="{FF2B5EF4-FFF2-40B4-BE49-F238E27FC236}">
                <a16:creationId xmlns:a16="http://schemas.microsoft.com/office/drawing/2014/main" id="{2B49E2AE-B3AD-4F8A-8606-57855E2F2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50" y="228600"/>
            <a:ext cx="104521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FFF5D31B-E757-4FB5-B663-46B12A217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962400"/>
            <a:ext cx="20574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id="{1D2CBBA6-EAC0-4181-9A51-48998B14A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1600" y="4648200"/>
            <a:ext cx="2209800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k-SK" altLang="sk-SK" b="1">
                <a:latin typeface="Corbel" panose="020B0503020204020204" pitchFamily="34" charset="0"/>
              </a:rPr>
              <a:t>Biofyzika</a:t>
            </a: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0F247FC6-04CD-4CD2-800D-DBBC72C83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914400"/>
            <a:ext cx="188753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BlokTextu 10">
            <a:extLst>
              <a:ext uri="{FF2B5EF4-FFF2-40B4-BE49-F238E27FC236}">
                <a16:creationId xmlns:a16="http://schemas.microsoft.com/office/drawing/2014/main" id="{D240BD50-81A5-4D07-8029-82BFF4E91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498600"/>
            <a:ext cx="2209800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sk-SK" altLang="sk-SK" b="1">
                <a:latin typeface="Corbel" panose="020B0503020204020204" pitchFamily="34" charset="0"/>
              </a:rPr>
              <a:t>Biochémia</a:t>
            </a:r>
          </a:p>
        </p:txBody>
      </p:sp>
      <p:pic>
        <p:nvPicPr>
          <p:cNvPr id="12" name="Obrázok 11">
            <a:extLst>
              <a:ext uri="{FF2B5EF4-FFF2-40B4-BE49-F238E27FC236}">
                <a16:creationId xmlns:a16="http://schemas.microsoft.com/office/drawing/2014/main" id="{FB79201C-F570-44A9-BD14-E87FAE568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210050"/>
            <a:ext cx="1752600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BlokTextu 12">
            <a:extLst>
              <a:ext uri="{FF2B5EF4-FFF2-40B4-BE49-F238E27FC236}">
                <a16:creationId xmlns:a16="http://schemas.microsoft.com/office/drawing/2014/main" id="{F8112BAC-8E72-43CF-9CF7-166A0A9B00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775200"/>
            <a:ext cx="2209800" cy="10763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sk-SK" altLang="sk-SK" b="1">
                <a:latin typeface="Corbel" panose="020B0503020204020204" pitchFamily="34" charset="0"/>
              </a:rPr>
              <a:t>Lekárska fyziológia</a:t>
            </a:r>
          </a:p>
        </p:txBody>
      </p:sp>
      <p:sp>
        <p:nvSpPr>
          <p:cNvPr id="15" name="BlokTextu 14">
            <a:extLst>
              <a:ext uri="{FF2B5EF4-FFF2-40B4-BE49-F238E27FC236}">
                <a16:creationId xmlns:a16="http://schemas.microsoft.com/office/drawing/2014/main" id="{3FD1A248-D60D-4936-8BC6-F711593BB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2663" y="3197225"/>
            <a:ext cx="2209800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sk-SK" altLang="sk-SK" b="1">
              <a:latin typeface="Corbel" panose="020B0503020204020204" pitchFamily="34" charset="0"/>
            </a:endParaRP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2393B71D-98B5-4DA5-83A2-06A2596CBC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2951163"/>
            <a:ext cx="188753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sk-SK" altLang="sk-SK" b="1">
                <a:latin typeface="Corbel" panose="020B0503020204020204" pitchFamily="34" charset="0"/>
              </a:rPr>
              <a:t>Lekárska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sk-SK" altLang="sk-SK" b="1">
                <a:latin typeface="Corbel" panose="020B0503020204020204" pitchFamily="34" charset="0"/>
              </a:rPr>
              <a:t>biofyzika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5" grpId="0" animBg="1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Obrázok 3">
            <a:extLst>
              <a:ext uri="{FF2B5EF4-FFF2-40B4-BE49-F238E27FC236}">
                <a16:creationId xmlns:a16="http://schemas.microsoft.com/office/drawing/2014/main" id="{52F17D25-DF89-4ACF-B995-869461581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8"/>
          <a:stretch>
            <a:fillRect/>
          </a:stretch>
        </p:blipFill>
        <p:spPr bwMode="auto">
          <a:xfrm>
            <a:off x="1676400" y="295275"/>
            <a:ext cx="9220200" cy="574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BlokTextu 4">
            <a:extLst>
              <a:ext uri="{FF2B5EF4-FFF2-40B4-BE49-F238E27FC236}">
                <a16:creationId xmlns:a16="http://schemas.microsoft.com/office/drawing/2014/main" id="{F7B516EE-493F-4B1B-8AEE-96B94026C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5842000"/>
            <a:ext cx="56975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sk-SK" altLang="sk-SK" sz="4000" b="1">
                <a:latin typeface="Corbel" panose="020B0503020204020204" pitchFamily="34" charset="0"/>
              </a:rPr>
              <a:t>Lekárska biofyzika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Nadpis 1">
            <a:extLst>
              <a:ext uri="{FF2B5EF4-FFF2-40B4-BE49-F238E27FC236}">
                <a16:creationId xmlns:a16="http://schemas.microsoft.com/office/drawing/2014/main" id="{6C20CA0C-135F-4470-AB10-59FAEAFCAA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 b="1" dirty="0">
                <a:solidFill>
                  <a:srgbClr val="0000FF"/>
                </a:solidFill>
                <a:latin typeface="Corbel" panose="020B0503020204020204" pitchFamily="34" charset="0"/>
              </a:rPr>
              <a:t>Na čo je lekárska biofyzika?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C0618BD-8502-4947-8A17-BE2EB5EEAE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sk-SK" dirty="0">
                <a:latin typeface="Corbel" panose="020B0503020204020204" pitchFamily="34" charset="0"/>
              </a:rPr>
              <a:t>Lekárska biofyzika je interdisciplinárny odbor, ktorý využíva princípy a zákony fyzikálnych vied na opis a skúmanie biologických procesov na účely medicínskeho využitia.</a:t>
            </a:r>
          </a:p>
          <a:p>
            <a:pPr marL="0" indent="0" algn="just">
              <a:buFontTx/>
              <a:buNone/>
              <a:defRPr/>
            </a:pPr>
            <a:r>
              <a:rPr lang="sk-SK" dirty="0">
                <a:latin typeface="Corbel" panose="020B0503020204020204" pitchFamily="34" charset="0"/>
              </a:rPr>
              <a:t>  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sk-SK" dirty="0">
                <a:latin typeface="Corbel" panose="020B0503020204020204" pitchFamily="34" charset="0"/>
              </a:rPr>
              <a:t>Tento odbor zahŕňa spoluprácu medzi fyzikou, biológiou a základnými lekárskymi vedami, ktorá je nevyhnutná na poznávanie chorôb a ich procesov a na ich účinnú diagnostiku a liečbu.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9A3AE5D0-BA6C-4AAC-BD9B-F434A2BBF38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-15875" y="990600"/>
            <a:ext cx="12192000" cy="990600"/>
          </a:xfrm>
        </p:spPr>
        <p:txBody>
          <a:bodyPr/>
          <a:lstStyle/>
          <a:p>
            <a:pPr eaLnBrk="1" hangingPunct="1"/>
            <a:r>
              <a:rPr lang="en-US" altLang="sk-SK" sz="8000" b="1">
                <a:solidFill>
                  <a:srgbClr val="00A20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Biofyzika bunky</a:t>
            </a:r>
            <a:endParaRPr lang="sk-SK" altLang="sk-SK" sz="4800" b="1" i="1"/>
          </a:p>
        </p:txBody>
      </p:sp>
      <p:pic>
        <p:nvPicPr>
          <p:cNvPr id="18435" name="Picture 7" descr="PlasmaMembraneModel">
            <a:extLst>
              <a:ext uri="{FF2B5EF4-FFF2-40B4-BE49-F238E27FC236}">
                <a16:creationId xmlns:a16="http://schemas.microsoft.com/office/drawing/2014/main" id="{CC437540-C72C-46E4-AD0E-10220E333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3" y="2057400"/>
            <a:ext cx="1209357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5B2058-06F8-4054-AE4D-7A1F86D1A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12192000" cy="1143000"/>
          </a:xfrm>
        </p:spPr>
        <p:txBody>
          <a:bodyPr/>
          <a:lstStyle/>
          <a:p>
            <a:r>
              <a:rPr lang="sk-SK" b="1" dirty="0">
                <a:solidFill>
                  <a:srgbClr val="0000FF"/>
                </a:solidFill>
              </a:rPr>
              <a:t>Čo bude na skúške?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345CEC6-6841-4FB6-A579-31677F5C3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95400"/>
            <a:ext cx="109728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Zloženie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a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funkcia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bunkovej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membrány</a:t>
            </a:r>
            <a:endParaRPr 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Aktívne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transportné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mechanizmy</a:t>
            </a:r>
            <a:endParaRPr 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Pasívne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transportné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mechanizmy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endParaRPr 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Difúzia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bunkovou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membránou</a:t>
            </a:r>
            <a:endParaRPr 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Difúzia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bielkovinovým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kanálom</a:t>
            </a:r>
            <a:endParaRPr 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Osmóza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a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osmotický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tlak</a:t>
            </a:r>
            <a:endParaRPr 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Význam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iónov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pre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funkcie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bunky</a:t>
            </a:r>
            <a:endParaRPr 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Pokojový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membránový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potenciál</a:t>
            </a:r>
            <a:endParaRPr 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Sodíková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a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iné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  <a:cs typeface="Calibri" panose="020F0502020204030204" pitchFamily="34" charset="0"/>
              </a:rPr>
              <a:t>pumpy</a:t>
            </a:r>
            <a:endParaRPr 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endParaRPr lang="sk-SK" dirty="0"/>
          </a:p>
        </p:txBody>
      </p:sp>
      <p:pic>
        <p:nvPicPr>
          <p:cNvPr id="5" name="Obrázok 1">
            <a:extLst>
              <a:ext uri="{FF2B5EF4-FFF2-40B4-BE49-F238E27FC236}">
                <a16:creationId xmlns:a16="http://schemas.microsoft.com/office/drawing/2014/main" id="{11F3D1AA-DB39-4674-B635-42096CB17A2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280" y="5744"/>
            <a:ext cx="3709988" cy="371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79BA8BEE-35F6-47AA-89A5-F6EFC0734E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770" r="22200"/>
          <a:stretch/>
        </p:blipFill>
        <p:spPr>
          <a:xfrm>
            <a:off x="8959478" y="3702352"/>
            <a:ext cx="3167607" cy="302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58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ástupný symbol obsahu 2">
            <a:extLst>
              <a:ext uri="{FF2B5EF4-FFF2-40B4-BE49-F238E27FC236}">
                <a16:creationId xmlns:a16="http://schemas.microsoft.com/office/drawing/2014/main" id="{39EDE3E8-EB2B-45CD-BB61-56ADA77EB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8175" y="1557338"/>
            <a:ext cx="1906588" cy="252095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sk-SK" altLang="sk-SK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sk-SK" altLang="sk-SK" sz="8800" b="1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⇒</a:t>
            </a:r>
            <a:endParaRPr lang="sk-SK" altLang="sk-SK" sz="8800" b="1" dirty="0">
              <a:solidFill>
                <a:srgbClr val="0000CC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k-SK" altLang="sk-SK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sk-SK" altLang="sk-SK" dirty="0"/>
              <a:t>				</a:t>
            </a:r>
            <a:r>
              <a:rPr lang="sk-SK" altLang="sk-SK" sz="8000" dirty="0"/>
              <a:t>    </a:t>
            </a:r>
            <a:endParaRPr lang="sk-SK" altLang="sk-SK" dirty="0"/>
          </a:p>
        </p:txBody>
      </p:sp>
      <p:sp>
        <p:nvSpPr>
          <p:cNvPr id="7171" name="BlokTextu 4">
            <a:extLst>
              <a:ext uri="{FF2B5EF4-FFF2-40B4-BE49-F238E27FC236}">
                <a16:creationId xmlns:a16="http://schemas.microsoft.com/office/drawing/2014/main" id="{C684C7D2-B2BC-4908-8771-5CD006338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8163" y="2060575"/>
            <a:ext cx="475297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7200" b="1" dirty="0">
                <a:solidFill>
                  <a:srgbClr val="FF0000"/>
                </a:solidFill>
                <a:latin typeface="Corbel" panose="020B0503020204020204" pitchFamily="34" charset="0"/>
              </a:rPr>
              <a:t>DOBRÉ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7200" b="1" dirty="0">
                <a:solidFill>
                  <a:srgbClr val="FF0000"/>
                </a:solidFill>
                <a:latin typeface="Corbel" panose="020B0503020204020204" pitchFamily="34" charset="0"/>
              </a:rPr>
              <a:t>VEDIEŤ !!!</a:t>
            </a:r>
          </a:p>
        </p:txBody>
      </p:sp>
      <p:pic>
        <p:nvPicPr>
          <p:cNvPr id="7172" name="Picture 6" descr="Working Memory and Cognitive Load - LD@school">
            <a:extLst>
              <a:ext uri="{FF2B5EF4-FFF2-40B4-BE49-F238E27FC236}">
                <a16:creationId xmlns:a16="http://schemas.microsoft.com/office/drawing/2014/main" id="{630B0ADE-174A-4ECE-BDA5-04C3AE780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550863" y="1403350"/>
            <a:ext cx="5400675" cy="448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D22B5226-0C82-44FE-A71A-7F33BF6B44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/>
          <a:p>
            <a:pPr eaLnBrk="1" hangingPunct="1"/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BUNKA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E1B47633-0412-4AED-B01E-B77300C3E2C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1295400"/>
            <a:ext cx="7169150" cy="5334000"/>
          </a:xfrm>
        </p:spPr>
        <p:txBody>
          <a:bodyPr rtlCol="0">
            <a:normAutofit fontScale="25000" lnSpcReduction="20000"/>
          </a:bodyPr>
          <a:lstStyle/>
          <a:p>
            <a:pPr marL="380992" indent="-380992" algn="ctr" eaLnBrk="1" fontAlgn="auto" hangingPunct="1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k-SK" altLang="sk-SK" sz="3111" b="1" u="sng" dirty="0">
              <a:latin typeface="+mj-lt"/>
            </a:endParaRPr>
          </a:p>
          <a:p>
            <a:pPr marL="380992" indent="-380992" eaLnBrk="1" fontAlgn="auto" hangingPunct="1">
              <a:spcBef>
                <a:spcPct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sk-SK" altLang="sk-SK" sz="14222" b="1" dirty="0">
                <a:latin typeface="Corbel" panose="020B0503020204020204" pitchFamily="34" charset="0"/>
                <a:cs typeface="Calibri" panose="020F0502020204030204" pitchFamily="34" charset="0"/>
              </a:rPr>
              <a:t>otvorený systém </a:t>
            </a:r>
            <a:r>
              <a:rPr lang="sk-SK" altLang="sk-SK" sz="14222" i="1" dirty="0">
                <a:latin typeface="Corbel" panose="020B0503020204020204" pitchFamily="34" charset="0"/>
                <a:cs typeface="Calibri" panose="020F0502020204030204" pitchFamily="34" charset="0"/>
              </a:rPr>
              <a:t>(komunikácia,      výmena    látok, energie a informácie)</a:t>
            </a:r>
          </a:p>
          <a:p>
            <a:pPr marL="0" indent="0" eaLnBrk="1" fontAlgn="auto" hangingPunct="1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k-SK" altLang="sk-SK" sz="14222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380992" indent="-380992" eaLnBrk="1" fontAlgn="auto" hangingPunct="1">
              <a:spcBef>
                <a:spcPct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sk-SK" altLang="sk-SK" sz="14222" b="1" dirty="0">
                <a:latin typeface="Corbel" panose="020B0503020204020204" pitchFamily="34" charset="0"/>
                <a:cs typeface="Calibri" panose="020F0502020204030204" pitchFamily="34" charset="0"/>
              </a:rPr>
              <a:t>  veľkosť:</a:t>
            </a:r>
            <a:r>
              <a:rPr lang="sk-SK" altLang="sk-SK" sz="14222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l-GR" altLang="sk-SK" sz="14222" dirty="0">
                <a:latin typeface="Corbel" panose="020B0503020204020204" pitchFamily="34" charset="0"/>
                <a:cs typeface="Calibri" panose="020F0502020204030204" pitchFamily="34" charset="0"/>
              </a:rPr>
              <a:t>2 - 120 μ</a:t>
            </a:r>
            <a:r>
              <a:rPr lang="sk-SK" altLang="sk-SK" sz="14222" dirty="0">
                <a:latin typeface="Corbel" panose="020B0503020204020204" pitchFamily="34" charset="0"/>
                <a:cs typeface="Calibri" panose="020F0502020204030204" pitchFamily="34" charset="0"/>
              </a:rPr>
              <a:t>m </a:t>
            </a:r>
          </a:p>
          <a:p>
            <a:pPr marL="380992" indent="-380992" eaLnBrk="1" fontAlgn="auto" hangingPunct="1">
              <a:spcBef>
                <a:spcPct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sk-SK" altLang="sk-SK" sz="14222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380992" indent="-380992" eaLnBrk="1" fontAlgn="auto" hangingPunct="1">
              <a:spcBef>
                <a:spcPct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sk-SK" altLang="sk-SK" sz="14222" b="1" dirty="0">
                <a:latin typeface="Corbel" panose="020B0503020204020204" pitchFamily="34" charset="0"/>
                <a:cs typeface="Calibri" panose="020F0502020204030204" pitchFamily="34" charset="0"/>
              </a:rPr>
              <a:t>  tvar:</a:t>
            </a:r>
            <a:r>
              <a:rPr lang="sk-SK" altLang="sk-SK" sz="14222" dirty="0">
                <a:latin typeface="Corbel" panose="020B0503020204020204" pitchFamily="34" charset="0"/>
                <a:cs typeface="Calibri" panose="020F0502020204030204" pitchFamily="34" charset="0"/>
              </a:rPr>
              <a:t> rôzny</a:t>
            </a:r>
          </a:p>
          <a:p>
            <a:pPr marL="380992" indent="-380992" eaLnBrk="1" fontAlgn="auto" hangingPunct="1">
              <a:spcBef>
                <a:spcPct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sk-SK" altLang="sk-SK" sz="14222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380992" indent="-380992" eaLnBrk="1" fontAlgn="auto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sk-SK" altLang="sk-SK" sz="14222" b="1" dirty="0">
                <a:latin typeface="Corbel" panose="020B0503020204020204" pitchFamily="34" charset="0"/>
                <a:cs typeface="Calibri" panose="020F0502020204030204" pitchFamily="34" charset="0"/>
              </a:rPr>
              <a:t>  Stavba:</a:t>
            </a:r>
            <a:r>
              <a:rPr lang="sk-SK" altLang="sk-SK" sz="14222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14222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bunková membrána</a:t>
            </a:r>
          </a:p>
          <a:p>
            <a:pPr marL="0" indent="0" eaLnBrk="1" fontAlgn="auto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sk-SK" altLang="sk-SK" sz="14222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     cytoplazma</a:t>
            </a:r>
            <a:r>
              <a:rPr lang="sk-SK" altLang="sk-SK" sz="14222" dirty="0">
                <a:latin typeface="Corbel" panose="020B0503020204020204" pitchFamily="34" charset="0"/>
                <a:cs typeface="Calibri" panose="020F0502020204030204" pitchFamily="34" charset="0"/>
              </a:rPr>
              <a:t> + </a:t>
            </a:r>
            <a:r>
              <a:rPr lang="sk-SK" altLang="sk-SK" sz="14222" dirty="0" err="1">
                <a:latin typeface="Corbel" panose="020B0503020204020204" pitchFamily="34" charset="0"/>
                <a:cs typeface="Calibri" panose="020F0502020204030204" pitchFamily="34" charset="0"/>
              </a:rPr>
              <a:t>organely</a:t>
            </a:r>
            <a:endParaRPr lang="sk-SK" altLang="sk-SK" sz="14222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0" indent="0" eaLnBrk="1" fontAlgn="auto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sk-SK" altLang="sk-SK" sz="14222" dirty="0">
                <a:latin typeface="Corbel" panose="020B0503020204020204" pitchFamily="34" charset="0"/>
                <a:cs typeface="Calibri" panose="020F0502020204030204" pitchFamily="34" charset="0"/>
              </a:rPr>
              <a:t>	</a:t>
            </a:r>
            <a:endParaRPr lang="sk-SK" altLang="sk-SK" sz="14222" b="1" dirty="0">
              <a:solidFill>
                <a:srgbClr val="00B050"/>
              </a:solidFill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380992" indent="-380992" algn="ctr" eaLnBrk="1" fontAlgn="auto" hangingPunct="1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k-SK" altLang="sk-SK" sz="3111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380992" indent="-380992" algn="ctr" eaLnBrk="1" fontAlgn="auto" hangingPunct="1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k-SK" altLang="sk-SK" sz="3111" dirty="0">
              <a:latin typeface="Corbel" panose="020B0503020204020204" pitchFamily="34" charset="0"/>
            </a:endParaRPr>
          </a:p>
          <a:p>
            <a:pPr marL="380992" indent="-380992" algn="ctr" eaLnBrk="1" fontAlgn="auto" hangingPunct="1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k-SK" altLang="sk-SK" sz="3111" dirty="0">
              <a:latin typeface="+mj-lt"/>
            </a:endParaRPr>
          </a:p>
          <a:p>
            <a:pPr marL="380992" indent="-380992" algn="ctr" eaLnBrk="1" fontAlgn="auto" hangingPunct="1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k-SK" altLang="sk-SK" sz="3111" dirty="0">
              <a:latin typeface="+mj-lt"/>
            </a:endParaRPr>
          </a:p>
          <a:p>
            <a:pPr marL="380992" indent="-380992" eaLnBrk="1" fontAlgn="auto" hangingPunct="1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k-SK" altLang="sk-SK" sz="3111" dirty="0">
              <a:latin typeface="+mj-lt"/>
            </a:endParaRPr>
          </a:p>
          <a:p>
            <a:pPr marL="380992" indent="-380992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sk-SK" altLang="sk-SK" sz="3111" b="1" i="1" dirty="0">
                <a:latin typeface="+mj-lt"/>
                <a:sym typeface="Symbol" pitchFamily="18" charset="2"/>
              </a:rPr>
              <a:t>							    			</a:t>
            </a:r>
          </a:p>
          <a:p>
            <a:pPr marL="380992" indent="-380992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sk-SK" altLang="sk-SK" sz="3111" b="1" i="1" dirty="0">
                <a:latin typeface="+mj-lt"/>
                <a:sym typeface="Symbol" pitchFamily="18" charset="2"/>
              </a:rPr>
              <a:t>		</a:t>
            </a:r>
          </a:p>
          <a:p>
            <a:pPr marL="380992" indent="-380992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k-SK" altLang="sk-SK" sz="1333" b="1" i="1" dirty="0">
              <a:latin typeface="+mj-lt"/>
              <a:sym typeface="Symbol" pitchFamily="18" charset="2"/>
            </a:endParaRPr>
          </a:p>
          <a:p>
            <a:pPr marL="380992" indent="-380992"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k-SK" altLang="sk-SK" sz="3111" b="1" dirty="0">
              <a:solidFill>
                <a:srgbClr val="FF0000"/>
              </a:solidFill>
              <a:latin typeface="+mj-lt"/>
              <a:sym typeface="Symbol" pitchFamily="18" charset="2"/>
            </a:endParaRPr>
          </a:p>
          <a:p>
            <a:pPr marL="380992" indent="-380992"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k-SK" altLang="sk-SK" sz="3111" b="1" i="1" dirty="0">
              <a:latin typeface="+mj-lt"/>
            </a:endParaRPr>
          </a:p>
        </p:txBody>
      </p:sp>
      <p:grpSp>
        <p:nvGrpSpPr>
          <p:cNvPr id="20484" name="Skupina 2">
            <a:extLst>
              <a:ext uri="{FF2B5EF4-FFF2-40B4-BE49-F238E27FC236}">
                <a16:creationId xmlns:a16="http://schemas.microsoft.com/office/drawing/2014/main" id="{8974ABB2-9C2B-4B16-AE4C-0764FFDC6E28}"/>
              </a:ext>
            </a:extLst>
          </p:cNvPr>
          <p:cNvGrpSpPr>
            <a:grpSpLocks/>
          </p:cNvGrpSpPr>
          <p:nvPr/>
        </p:nvGrpSpPr>
        <p:grpSpPr bwMode="auto">
          <a:xfrm>
            <a:off x="6973888" y="1295400"/>
            <a:ext cx="5211762" cy="5362575"/>
            <a:chOff x="6974141" y="1295400"/>
            <a:chExt cx="5211763" cy="5362575"/>
          </a:xfrm>
        </p:grpSpPr>
        <p:pic>
          <p:nvPicPr>
            <p:cNvPr id="20485" name="Picture 6" descr="How many different shapes of cells are there? - Quora">
              <a:extLst>
                <a:ext uri="{FF2B5EF4-FFF2-40B4-BE49-F238E27FC236}">
                  <a16:creationId xmlns:a16="http://schemas.microsoft.com/office/drawing/2014/main" id="{9A8F14D0-87E1-43A4-9F31-05A8F2326C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74141" y="1295400"/>
              <a:ext cx="5211763" cy="533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6" name="BlokTextu 1">
              <a:extLst>
                <a:ext uri="{FF2B5EF4-FFF2-40B4-BE49-F238E27FC236}">
                  <a16:creationId xmlns:a16="http://schemas.microsoft.com/office/drawing/2014/main" id="{FB96A6F0-F997-49B5-996B-6EB711F072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01000" y="2362200"/>
              <a:ext cx="1219200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Krvinky</a:t>
              </a:r>
            </a:p>
          </p:txBody>
        </p:sp>
        <p:sp>
          <p:nvSpPr>
            <p:cNvPr id="20487" name="BlokTextu 5">
              <a:extLst>
                <a:ext uri="{FF2B5EF4-FFF2-40B4-BE49-F238E27FC236}">
                  <a16:creationId xmlns:a16="http://schemas.microsoft.com/office/drawing/2014/main" id="{9B69D3D6-8D6F-4D9C-AA04-B78CA57829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80023" y="2286000"/>
              <a:ext cx="2383378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Bunky epitelu</a:t>
              </a:r>
            </a:p>
          </p:txBody>
        </p:sp>
        <p:sp>
          <p:nvSpPr>
            <p:cNvPr id="20488" name="BlokTextu 7">
              <a:extLst>
                <a:ext uri="{FF2B5EF4-FFF2-40B4-BE49-F238E27FC236}">
                  <a16:creationId xmlns:a16="http://schemas.microsoft.com/office/drawing/2014/main" id="{1C35E108-68B2-45FC-811E-C208B434A3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80047" y="3731657"/>
              <a:ext cx="2383378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Svalové bunky</a:t>
              </a:r>
            </a:p>
          </p:txBody>
        </p:sp>
        <p:sp>
          <p:nvSpPr>
            <p:cNvPr id="20489" name="BlokTextu 8">
              <a:extLst>
                <a:ext uri="{FF2B5EF4-FFF2-40B4-BE49-F238E27FC236}">
                  <a16:creationId xmlns:a16="http://schemas.microsoft.com/office/drawing/2014/main" id="{1682586C-B626-4A94-B3D4-D0688E0856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74141" y="4495800"/>
              <a:ext cx="1676400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Vajíčko</a:t>
              </a:r>
            </a:p>
          </p:txBody>
        </p:sp>
        <p:sp>
          <p:nvSpPr>
            <p:cNvPr id="20490" name="BlokTextu 9">
              <a:extLst>
                <a:ext uri="{FF2B5EF4-FFF2-40B4-BE49-F238E27FC236}">
                  <a16:creationId xmlns:a16="http://schemas.microsoft.com/office/drawing/2014/main" id="{FE5C8DBC-3537-43B1-B7A0-38441B9180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72600" y="5029200"/>
              <a:ext cx="1676400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Kostná bunka</a:t>
              </a:r>
            </a:p>
          </p:txBody>
        </p:sp>
        <p:sp>
          <p:nvSpPr>
            <p:cNvPr id="20491" name="BlokTextu 10">
              <a:extLst>
                <a:ext uri="{FF2B5EF4-FFF2-40B4-BE49-F238E27FC236}">
                  <a16:creationId xmlns:a16="http://schemas.microsoft.com/office/drawing/2014/main" id="{E1C5E595-7E17-408C-B34F-724CD319FE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91475" y="6288643"/>
              <a:ext cx="1676400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Neurón</a:t>
              </a:r>
            </a:p>
          </p:txBody>
        </p:sp>
        <p:sp>
          <p:nvSpPr>
            <p:cNvPr id="20492" name="BlokTextu 11">
              <a:extLst>
                <a:ext uri="{FF2B5EF4-FFF2-40B4-BE49-F238E27FC236}">
                  <a16:creationId xmlns:a16="http://schemas.microsoft.com/office/drawing/2014/main" id="{CC76DA6F-8F72-478D-B8BD-5D5E96FC95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69039" y="6266855"/>
              <a:ext cx="1113361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Spermia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4EC5F463-FE1F-401C-9C2D-382DE978BB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763"/>
            <a:ext cx="12192000" cy="833437"/>
          </a:xfrm>
        </p:spPr>
        <p:txBody>
          <a:bodyPr/>
          <a:lstStyle/>
          <a:p>
            <a:pPr eaLnBrk="1" hangingPunct="1"/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Cytoplazma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7B232FD6-FBEA-4FB1-A4B3-F54D12119B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7162800" cy="4525963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je elastická,  viskózna, (bezfarebná), slabo kyslá (pH=6,8) tekutina, je izotropná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tvorí základné prostredie bunky (nie je to však iba amorfná hmota, ktorá vyplňuje priestor bunky → </a:t>
            </a:r>
            <a:r>
              <a:rPr lang="sk-SK" altLang="sk-SK" sz="2400" dirty="0" err="1">
                <a:latin typeface="Corbel" panose="020B0503020204020204" pitchFamily="34" charset="0"/>
                <a:cs typeface="Calibri" panose="020F0502020204030204" pitchFamily="34" charset="0"/>
              </a:rPr>
              <a:t>hyaloplazma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a </a:t>
            </a:r>
            <a:r>
              <a:rPr lang="sk-SK" altLang="sk-SK" sz="2400" dirty="0" err="1">
                <a:latin typeface="Corbel" panose="020B0503020204020204" pitchFamily="34" charset="0"/>
                <a:cs typeface="Calibri" panose="020F0502020204030204" pitchFamily="34" charset="0"/>
              </a:rPr>
              <a:t>granuloplazma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)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má statické mechanické vlastnosti (pevnosť a pružnosť → </a:t>
            </a:r>
            <a:r>
              <a:rPr lang="sk-SK" altLang="sk-SK" sz="2400" dirty="0" err="1">
                <a:latin typeface="Corbel" panose="020B0503020204020204" pitchFamily="34" charset="0"/>
                <a:cs typeface="Calibri" panose="020F0502020204030204" pitchFamily="34" charset="0"/>
              </a:rPr>
              <a:t>gel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400" i="1" dirty="0" err="1">
                <a:latin typeface="Corbel" panose="020B0503020204020204" pitchFamily="34" charset="0"/>
                <a:cs typeface="Calibri" panose="020F0502020204030204" pitchFamily="34" charset="0"/>
              </a:rPr>
              <a:t>vs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400" dirty="0" err="1">
                <a:latin typeface="Corbel" panose="020B0503020204020204" pitchFamily="34" charset="0"/>
                <a:cs typeface="Calibri" panose="020F0502020204030204" pitchFamily="34" charset="0"/>
              </a:rPr>
              <a:t>cytosól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)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má dynamické vlastnosti → pohyb</a:t>
            </a:r>
          </a:p>
        </p:txBody>
      </p:sp>
      <p:sp>
        <p:nvSpPr>
          <p:cNvPr id="21508" name="BlokTextu 4">
            <a:extLst>
              <a:ext uri="{FF2B5EF4-FFF2-40B4-BE49-F238E27FC236}">
                <a16:creationId xmlns:a16="http://schemas.microsoft.com/office/drawing/2014/main" id="{BE7ACBC2-046B-4F1B-B028-A545B9EBC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251450"/>
            <a:ext cx="118872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Obsahuje cca </a:t>
            </a: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75 - 80 % vody 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ďalej sú tu uložené rôzne zásobné a </a:t>
            </a:r>
            <a:r>
              <a:rPr lang="sk-SK" altLang="sk-SK" sz="28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anorganické látky, aminokyseliny, enzýmy </a:t>
            </a:r>
            <a:r>
              <a:rPr lang="sk-SK" altLang="sk-SK" sz="2800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a.i</a:t>
            </a:r>
            <a:r>
              <a:rPr lang="sk-SK" altLang="sk-SK" sz="28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. 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Prebiehajú tu mnohé dôležité procesy ako napr. </a:t>
            </a:r>
            <a:r>
              <a:rPr lang="sk-SK" altLang="sk-SK" sz="28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štiepenie niektorých sacharidov.</a:t>
            </a:r>
          </a:p>
        </p:txBody>
      </p:sp>
      <p:pic>
        <p:nvPicPr>
          <p:cNvPr id="21509" name="Obrázok 2">
            <a:extLst>
              <a:ext uri="{FF2B5EF4-FFF2-40B4-BE49-F238E27FC236}">
                <a16:creationId xmlns:a16="http://schemas.microsoft.com/office/drawing/2014/main" id="{18C0FDCA-31B2-4D34-8684-852E1C3880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588" y="1066800"/>
            <a:ext cx="5091112" cy="382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id="{6D69A20C-261E-43A7-9B9E-276BDA5F1791}"/>
              </a:ext>
            </a:extLst>
          </p:cNvPr>
          <p:cNvSpPr txBox="1"/>
          <p:nvPr/>
        </p:nvSpPr>
        <p:spPr>
          <a:xfrm>
            <a:off x="0" y="4208463"/>
            <a:ext cx="7162800" cy="1231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má viskozitu (závislá od teploty, vyššia ako voda, mení sa počas rôznych bunkových štádií)</a:t>
            </a:r>
          </a:p>
          <a:p>
            <a:pPr eaLnBrk="1" hangingPunct="1">
              <a:defRPr/>
            </a:pPr>
            <a:endParaRPr lang="sk-SK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39D435F2-16C2-4550-99F8-702A3420D5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/>
          <a:p>
            <a:pPr eaLnBrk="1" hangingPunct="1"/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Bunková membrána - stavba 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5FFA845E-2C4C-46D0-9B45-54B669256C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43000"/>
            <a:ext cx="12192000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571500" indent="-571500"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sk-SK" altLang="sk-SK" sz="3600" b="1" dirty="0">
                <a:latin typeface="Corbel" panose="020B0503020204020204" pitchFamily="34" charset="0"/>
                <a:cs typeface="Calibri" panose="020F0502020204030204" pitchFamily="34" charset="0"/>
              </a:rPr>
              <a:t>hrúbka cca 7 nm </a:t>
            </a:r>
          </a:p>
          <a:p>
            <a:pPr marL="571500" indent="-571500"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endParaRPr lang="sk-SK" altLang="sk-SK" sz="2800" b="1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571500" indent="-571500"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sk-SK" altLang="sk-SK" sz="3600" dirty="0" err="1">
                <a:latin typeface="Corbel" panose="020B0503020204020204" pitchFamily="34" charset="0"/>
                <a:cs typeface="Calibri" panose="020F0502020204030204" pitchFamily="34" charset="0"/>
              </a:rPr>
              <a:t>dvojvrstva</a:t>
            </a:r>
            <a:r>
              <a:rPr lang="sk-SK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3600" dirty="0" err="1">
                <a:latin typeface="Corbel" panose="020B0503020204020204" pitchFamily="34" charset="0"/>
                <a:cs typeface="Calibri" panose="020F0502020204030204" pitchFamily="34" charset="0"/>
              </a:rPr>
              <a:t>fosfo</a:t>
            </a:r>
            <a:r>
              <a:rPr lang="sk-SK" altLang="sk-SK" sz="3600" dirty="0" err="1">
                <a:latin typeface="Corbel" panose="020B0503020204020204" pitchFamily="34" charset="0"/>
                <a:cs typeface="Calibri" panose="020F0502020204030204" pitchFamily="34" charset="0"/>
              </a:rPr>
              <a:t>lipidov</a:t>
            </a:r>
            <a:r>
              <a:rPr lang="sk-SK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 s</a:t>
            </a:r>
            <a:r>
              <a:rPr lang="en-US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cholesterol</a:t>
            </a:r>
            <a:r>
              <a:rPr lang="en-US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om</a:t>
            </a:r>
            <a:r>
              <a:rPr lang="sk-SK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 (cca 45 </a:t>
            </a:r>
            <a:r>
              <a:rPr lang="en-US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%</a:t>
            </a:r>
            <a:r>
              <a:rPr lang="sk-SK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)</a:t>
            </a:r>
          </a:p>
          <a:p>
            <a:pPr marL="571500" indent="-571500"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endParaRPr lang="sk-SK" altLang="sk-SK" sz="2400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571500" indent="-571500"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sk-SK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fosfolipidy = molekuly tyčinkovitého tvaru</a:t>
            </a:r>
          </a:p>
          <a:p>
            <a:pPr marL="1333473" lvl="1" indent="-507990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sk-SK" altLang="sk-SK" b="1" dirty="0" err="1">
                <a:latin typeface="Corbel" panose="020B0503020204020204" pitchFamily="34" charset="0"/>
                <a:cs typeface="Calibri" panose="020F0502020204030204" pitchFamily="34" charset="0"/>
              </a:rPr>
              <a:t>hydrofilná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 polárna hlavička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(s elektrickým nábojom) </a:t>
            </a:r>
          </a:p>
          <a:p>
            <a:pPr marL="1333473" lvl="1" indent="-507990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nepolárna hydrofóbna časť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dva reťazce mastných kyselín</a:t>
            </a:r>
          </a:p>
          <a:p>
            <a:pPr marL="825483" lvl="1" indent="0" eaLnBrk="1" hangingPunct="1">
              <a:lnSpc>
                <a:spcPct val="80000"/>
              </a:lnSpc>
              <a:buFontTx/>
              <a:buNone/>
              <a:defRPr/>
            </a:pPr>
            <a:endParaRPr lang="sk-SK" alt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571500" indent="-571500"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sk-SK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zabudované proteíny (</a:t>
            </a:r>
            <a:r>
              <a:rPr lang="en-US" altLang="sk-SK" sz="3600" dirty="0" err="1">
                <a:latin typeface="Corbel" panose="020B0503020204020204" pitchFamily="34" charset="0"/>
                <a:cs typeface="Calibri" panose="020F0502020204030204" pitchFamily="34" charset="0"/>
              </a:rPr>
              <a:t>cca</a:t>
            </a:r>
            <a:r>
              <a:rPr lang="en-US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 55 %</a:t>
            </a:r>
            <a:r>
              <a:rPr lang="sk-SK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;</a:t>
            </a:r>
            <a:r>
              <a:rPr lang="en-US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rôzna funkcia)</a:t>
            </a:r>
          </a:p>
          <a:p>
            <a:pPr marL="1333473" lvl="1" indent="-507990" eaLnBrk="1" hangingPunct="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periférne proteíny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- plnia predovšetkým 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funkciu enzýmov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  </a:t>
            </a:r>
          </a:p>
          <a:p>
            <a:pPr marL="1333473" lvl="1" indent="-507990" eaLnBrk="1" hangingPunct="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integrálne proteíny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- stavebné kamene  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membránových kanálov</a:t>
            </a:r>
            <a:endParaRPr lang="sk-SK" altLang="sk-SK" dirty="0"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6" descr="Working Memory and Cognitive Load - LD@school">
            <a:extLst>
              <a:ext uri="{FF2B5EF4-FFF2-40B4-BE49-F238E27FC236}">
                <a16:creationId xmlns:a16="http://schemas.microsoft.com/office/drawing/2014/main" id="{F3ADB80B-8FAE-4E7A-937E-95A4E6F61B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254A8E4A-9069-4E17-ABFF-89D79064F5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8575"/>
            <a:ext cx="12192000" cy="1143000"/>
          </a:xfrm>
        </p:spPr>
        <p:txBody>
          <a:bodyPr/>
          <a:lstStyle/>
          <a:p>
            <a:pPr eaLnBrk="1" hangingPunct="1"/>
            <a:r>
              <a:rPr lang="sk-SK" altLang="sk-SK" b="1" u="sng">
                <a:solidFill>
                  <a:srgbClr val="00B050"/>
                </a:solidFill>
              </a:rPr>
              <a:t>Membrána</a:t>
            </a:r>
          </a:p>
        </p:txBody>
      </p:sp>
      <p:pic>
        <p:nvPicPr>
          <p:cNvPr id="23555" name="Picture 9">
            <a:extLst>
              <a:ext uri="{FF2B5EF4-FFF2-40B4-BE49-F238E27FC236}">
                <a16:creationId xmlns:a16="http://schemas.microsoft.com/office/drawing/2014/main" id="{13218CE7-E7B1-4EE4-A83E-791FD23AA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38100"/>
            <a:ext cx="10987087" cy="61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BlokTextu 2">
            <a:extLst>
              <a:ext uri="{FF2B5EF4-FFF2-40B4-BE49-F238E27FC236}">
                <a16:creationId xmlns:a16="http://schemas.microsoft.com/office/drawing/2014/main" id="{37E07B14-FAD7-42B3-A50F-E0CF559769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8163" y="6248400"/>
            <a:ext cx="38179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sk-SK" altLang="sk-SK" sz="2800" b="1">
                <a:latin typeface="Corbel" panose="020B0503020204020204" pitchFamily="34" charset="0"/>
              </a:rPr>
              <a:t>periférna bielkovina</a:t>
            </a:r>
          </a:p>
        </p:txBody>
      </p:sp>
      <p:cxnSp>
        <p:nvCxnSpPr>
          <p:cNvPr id="5" name="Rovná spojovacia šípka 4">
            <a:extLst>
              <a:ext uri="{FF2B5EF4-FFF2-40B4-BE49-F238E27FC236}">
                <a16:creationId xmlns:a16="http://schemas.microsoft.com/office/drawing/2014/main" id="{5B88770B-33CC-40EE-9306-2646A86764A5}"/>
              </a:ext>
            </a:extLst>
          </p:cNvPr>
          <p:cNvCxnSpPr>
            <a:cxnSpLocks/>
          </p:cNvCxnSpPr>
          <p:nvPr/>
        </p:nvCxnSpPr>
        <p:spPr>
          <a:xfrm flipH="1" flipV="1">
            <a:off x="9290050" y="5738813"/>
            <a:ext cx="528638" cy="5334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8" name="BlokTextu 15">
            <a:extLst>
              <a:ext uri="{FF2B5EF4-FFF2-40B4-BE49-F238E27FC236}">
                <a16:creationId xmlns:a16="http://schemas.microsoft.com/office/drawing/2014/main" id="{7FE938B5-85D6-4E68-B4AD-96BAF9AEE9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93688" y="6248400"/>
            <a:ext cx="3924301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sk-SK" altLang="sk-SK" sz="2800" b="1">
                <a:latin typeface="Corbel" panose="020B0503020204020204" pitchFamily="34" charset="0"/>
              </a:rPr>
              <a:t>integrálna bielkovina</a:t>
            </a:r>
          </a:p>
        </p:txBody>
      </p:sp>
      <p:cxnSp>
        <p:nvCxnSpPr>
          <p:cNvPr id="17" name="Rovná spojovacia šípka 16">
            <a:extLst>
              <a:ext uri="{FF2B5EF4-FFF2-40B4-BE49-F238E27FC236}">
                <a16:creationId xmlns:a16="http://schemas.microsoft.com/office/drawing/2014/main" id="{583EDE64-D8E3-4FD9-8BE5-894E1EE6349A}"/>
              </a:ext>
            </a:extLst>
          </p:cNvPr>
          <p:cNvCxnSpPr/>
          <p:nvPr/>
        </p:nvCxnSpPr>
        <p:spPr>
          <a:xfrm flipV="1">
            <a:off x="2636838" y="5795963"/>
            <a:ext cx="493712" cy="5334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ovná spojovacia šípka 18">
            <a:extLst>
              <a:ext uri="{FF2B5EF4-FFF2-40B4-BE49-F238E27FC236}">
                <a16:creationId xmlns:a16="http://schemas.microsoft.com/office/drawing/2014/main" id="{F54C77BB-0EDE-4BC1-9742-07DE88E31ECA}"/>
              </a:ext>
            </a:extLst>
          </p:cNvPr>
          <p:cNvCxnSpPr>
            <a:cxnSpLocks/>
          </p:cNvCxnSpPr>
          <p:nvPr/>
        </p:nvCxnSpPr>
        <p:spPr>
          <a:xfrm>
            <a:off x="5548313" y="973138"/>
            <a:ext cx="1157287" cy="276225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1" name="BlokTextu 19">
            <a:extLst>
              <a:ext uri="{FF2B5EF4-FFF2-40B4-BE49-F238E27FC236}">
                <a16:creationId xmlns:a16="http://schemas.microsoft.com/office/drawing/2014/main" id="{D316E543-A93E-4775-9EE5-D74BE3352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5313" y="1230313"/>
            <a:ext cx="32083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800" b="1">
                <a:latin typeface="Corbel" panose="020B0503020204020204" pitchFamily="34" charset="0"/>
              </a:rPr>
              <a:t>hydrofóbna časť</a:t>
            </a:r>
          </a:p>
        </p:txBody>
      </p:sp>
      <p:cxnSp>
        <p:nvCxnSpPr>
          <p:cNvPr id="21" name="Rovná spojovacia šípka 20">
            <a:extLst>
              <a:ext uri="{FF2B5EF4-FFF2-40B4-BE49-F238E27FC236}">
                <a16:creationId xmlns:a16="http://schemas.microsoft.com/office/drawing/2014/main" id="{99D457E6-F99D-40BF-88DA-C43E064C30DD}"/>
              </a:ext>
            </a:extLst>
          </p:cNvPr>
          <p:cNvCxnSpPr>
            <a:cxnSpLocks/>
          </p:cNvCxnSpPr>
          <p:nvPr/>
        </p:nvCxnSpPr>
        <p:spPr>
          <a:xfrm>
            <a:off x="9753600" y="1811338"/>
            <a:ext cx="762000" cy="2684462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3" name="BlokTextu 24">
            <a:extLst>
              <a:ext uri="{FF2B5EF4-FFF2-40B4-BE49-F238E27FC236}">
                <a16:creationId xmlns:a16="http://schemas.microsoft.com/office/drawing/2014/main" id="{C44FC847-C75D-43F7-8F62-C204A594D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2888" y="5884863"/>
            <a:ext cx="32083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800" b="1">
                <a:latin typeface="Corbel" panose="020B0503020204020204" pitchFamily="34" charset="0"/>
              </a:rPr>
              <a:t>hydrofilná časť</a:t>
            </a:r>
          </a:p>
        </p:txBody>
      </p:sp>
      <p:cxnSp>
        <p:nvCxnSpPr>
          <p:cNvPr id="26" name="Rovná spojovacia šípka 25">
            <a:extLst>
              <a:ext uri="{FF2B5EF4-FFF2-40B4-BE49-F238E27FC236}">
                <a16:creationId xmlns:a16="http://schemas.microsoft.com/office/drawing/2014/main" id="{4E8348AD-D3B2-49E4-AFF4-35CAD18FC2AA}"/>
              </a:ext>
            </a:extLst>
          </p:cNvPr>
          <p:cNvCxnSpPr>
            <a:cxnSpLocks/>
          </p:cNvCxnSpPr>
          <p:nvPr/>
        </p:nvCxnSpPr>
        <p:spPr>
          <a:xfrm flipV="1">
            <a:off x="5410200" y="5181600"/>
            <a:ext cx="850900" cy="7620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5" name="BlokTextu 27">
            <a:extLst>
              <a:ext uri="{FF2B5EF4-FFF2-40B4-BE49-F238E27FC236}">
                <a16:creationId xmlns:a16="http://schemas.microsoft.com/office/drawing/2014/main" id="{4FBECAA6-4BC0-473F-9030-A4B2685D6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5238" y="390525"/>
            <a:ext cx="19097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800" b="1">
                <a:latin typeface="Corbel" panose="020B0503020204020204" pitchFamily="34" charset="0"/>
              </a:rPr>
              <a:t>glykokalyx</a:t>
            </a:r>
          </a:p>
        </p:txBody>
      </p:sp>
      <p:pic>
        <p:nvPicPr>
          <p:cNvPr id="15" name="Picture 6" descr="Working Memory and Cognitive Load - LD@school">
            <a:extLst>
              <a:ext uri="{FF2B5EF4-FFF2-40B4-BE49-F238E27FC236}">
                <a16:creationId xmlns:a16="http://schemas.microsoft.com/office/drawing/2014/main" id="{7D80E1D8-4883-4218-9C53-7219CFCD7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ell Membrane: lipid bilayer Cell membrane, Plasma membrane, Fluid mosaic model, lipid bilayer, 3DS Max, Scientific animation, Medical Animation, phospholipid GIF">
            <a:extLst>
              <a:ext uri="{FF2B5EF4-FFF2-40B4-BE49-F238E27FC236}">
                <a16:creationId xmlns:a16="http://schemas.microsoft.com/office/drawing/2014/main" id="{260F6E5B-056E-4844-8227-B4FB9B0137E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225" y="3962400"/>
            <a:ext cx="4803775" cy="276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Rectangle 2">
            <a:extLst>
              <a:ext uri="{FF2B5EF4-FFF2-40B4-BE49-F238E27FC236}">
                <a16:creationId xmlns:a16="http://schemas.microsoft.com/office/drawing/2014/main" id="{5703B2C9-1104-4870-9080-9BD362B0B8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/>
          <a:p>
            <a:pPr eaLnBrk="1" hangingPunct="1"/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Bunková membrána - funkcia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E94757-4635-471D-AD74-02A9B9362B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46175"/>
            <a:ext cx="10058400" cy="538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altLang="sk-SK" sz="3111" b="1" dirty="0">
                <a:solidFill>
                  <a:srgbClr val="00B050"/>
                </a:solidFill>
                <a:latin typeface="Corbel" panose="020B0503020204020204" pitchFamily="34" charset="0"/>
              </a:rPr>
              <a:t>oddeľuje</a:t>
            </a:r>
            <a:r>
              <a:rPr lang="sk-SK" altLang="sk-SK" sz="3111" dirty="0">
                <a:latin typeface="Corbel" panose="020B0503020204020204" pitchFamily="34" charset="0"/>
              </a:rPr>
              <a:t> </a:t>
            </a:r>
            <a:r>
              <a:rPr lang="sk-SK" altLang="sk-SK" sz="3111" dirty="0">
                <a:solidFill>
                  <a:srgbClr val="00B050"/>
                </a:solidFill>
                <a:latin typeface="Corbel" panose="020B0503020204020204" pitchFamily="34" charset="0"/>
              </a:rPr>
              <a:t>a</a:t>
            </a:r>
            <a:r>
              <a:rPr lang="sk-SK" altLang="sk-SK" sz="3111" dirty="0">
                <a:latin typeface="Corbel" panose="020B0503020204020204" pitchFamily="34" charset="0"/>
              </a:rPr>
              <a:t> </a:t>
            </a:r>
            <a:r>
              <a:rPr lang="sk-SK" altLang="sk-SK" sz="3111" b="1" dirty="0">
                <a:solidFill>
                  <a:srgbClr val="00B050"/>
                </a:solidFill>
                <a:latin typeface="Corbel" panose="020B0503020204020204" pitchFamily="34" charset="0"/>
              </a:rPr>
              <a:t>chráni </a:t>
            </a:r>
            <a:r>
              <a:rPr lang="sk-SK" altLang="sk-SK" sz="3111" dirty="0">
                <a:latin typeface="Corbel" panose="020B0503020204020204" pitchFamily="34" charset="0"/>
              </a:rPr>
              <a:t>vnútro bunky od vonkajšieho prostredia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altLang="sk-SK" sz="3111" b="1" dirty="0">
                <a:solidFill>
                  <a:srgbClr val="00B050"/>
                </a:solidFill>
                <a:latin typeface="Corbel" panose="020B0503020204020204" pitchFamily="34" charset="0"/>
              </a:rPr>
              <a:t>zabezpečuje tvar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altLang="sk-SK" sz="3111" b="1" dirty="0">
                <a:solidFill>
                  <a:srgbClr val="00B050"/>
                </a:solidFill>
                <a:latin typeface="Corbel" panose="020B0503020204020204" pitchFamily="34" charset="0"/>
              </a:rPr>
              <a:t>dráždivosť, imunita, rozmnožovanie ...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altLang="sk-SK" sz="3111" b="1" dirty="0" err="1">
                <a:solidFill>
                  <a:srgbClr val="00B050"/>
                </a:solidFill>
                <a:latin typeface="Corbel" panose="020B0503020204020204" pitchFamily="34" charset="0"/>
              </a:rPr>
              <a:t>polopriepustnosť</a:t>
            </a:r>
            <a:r>
              <a:rPr lang="sk-SK" altLang="sk-SK" sz="3111" b="1" dirty="0">
                <a:latin typeface="Corbel" panose="020B0503020204020204" pitchFamily="34" charset="0"/>
              </a:rPr>
              <a:t> </a:t>
            </a:r>
            <a:r>
              <a:rPr lang="sk-SK" altLang="sk-SK" sz="3111" dirty="0">
                <a:latin typeface="Corbel" panose="020B0503020204020204" pitchFamily="34" charset="0"/>
              </a:rPr>
              <a:t>(vyberá si čo pustí dnu alebo von) </a:t>
            </a:r>
            <a:endParaRPr lang="sk-SK" altLang="sk-SK" sz="3111" b="1" dirty="0">
              <a:solidFill>
                <a:srgbClr val="00B050"/>
              </a:solidFill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altLang="sk-SK" sz="3111" b="1" dirty="0">
                <a:solidFill>
                  <a:srgbClr val="00B050"/>
                </a:solidFill>
                <a:latin typeface="Corbel" panose="020B0503020204020204" pitchFamily="34" charset="0"/>
              </a:rPr>
              <a:t>bunkový transport</a:t>
            </a:r>
            <a:r>
              <a:rPr lang="sk-SK" altLang="sk-SK" sz="3111" dirty="0">
                <a:latin typeface="Corbel" panose="020B0503020204020204" pitchFamily="34" charset="0"/>
              </a:rPr>
              <a:t> (výmena látok, energie ...)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stabilná vďaka hydrofóbnym interakciám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sk-SK" altLang="sk-SK" b="1" dirty="0">
                <a:solidFill>
                  <a:srgbClr val="FF0000"/>
                </a:solidFill>
                <a:latin typeface="Corbel" panose="020B0503020204020204" pitchFamily="34" charset="0"/>
              </a:rPr>
              <a:t>elektricky polarizovaná  (udržuje PMP)   </a:t>
            </a:r>
            <a:endParaRPr lang="sk-SK" altLang="sk-SK" dirty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endParaRPr lang="sk-SK" altLang="sk-SK" sz="3111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endParaRPr lang="sk-SK" altLang="sk-SK" sz="3111" dirty="0"/>
          </a:p>
        </p:txBody>
      </p:sp>
      <p:pic>
        <p:nvPicPr>
          <p:cNvPr id="24581" name="Obrázok 7">
            <a:extLst>
              <a:ext uri="{FF2B5EF4-FFF2-40B4-BE49-F238E27FC236}">
                <a16:creationId xmlns:a16="http://schemas.microsoft.com/office/drawing/2014/main" id="{9A453CC5-8296-454F-B1D7-55161E375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225" y="4870450"/>
            <a:ext cx="608013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Obrázok 8">
            <a:extLst>
              <a:ext uri="{FF2B5EF4-FFF2-40B4-BE49-F238E27FC236}">
                <a16:creationId xmlns:a16="http://schemas.microsoft.com/office/drawing/2014/main" id="{2F4688AE-AE2E-44D8-A6BA-2E36362CC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225" y="5651500"/>
            <a:ext cx="608013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BlokTextu 9">
            <a:extLst>
              <a:ext uri="{FF2B5EF4-FFF2-40B4-BE49-F238E27FC236}">
                <a16:creationId xmlns:a16="http://schemas.microsoft.com/office/drawing/2014/main" id="{8A7AEB43-D570-4356-9D15-52546E895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2188" y="4870450"/>
            <a:ext cx="3600450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sk-SK" altLang="sk-SK" sz="3556" b="1" dirty="0">
                <a:solidFill>
                  <a:srgbClr val="FF0000"/>
                </a:solidFill>
                <a:latin typeface="Corbel" panose="020B0503020204020204" pitchFamily="34" charset="0"/>
              </a:rPr>
              <a:t>nabitá vonku</a:t>
            </a:r>
          </a:p>
          <a:p>
            <a:pPr eaLnBrk="1" hangingPunct="1">
              <a:defRPr/>
            </a:pPr>
            <a:endParaRPr lang="sk-SK" altLang="sk-SK" sz="1100" b="1" dirty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 eaLnBrk="1" hangingPunct="1">
              <a:defRPr/>
            </a:pPr>
            <a:r>
              <a:rPr lang="sk-SK" altLang="sk-SK" sz="3556" b="1" dirty="0">
                <a:solidFill>
                  <a:srgbClr val="0000FF"/>
                </a:solidFill>
                <a:latin typeface="Corbel" panose="020B0503020204020204" pitchFamily="34" charset="0"/>
              </a:rPr>
              <a:t>nabitá dnu</a:t>
            </a:r>
          </a:p>
        </p:txBody>
      </p:sp>
      <p:pic>
        <p:nvPicPr>
          <p:cNvPr id="10" name="Picture 6" descr="Working Memory and Cognitive Load - LD@school">
            <a:extLst>
              <a:ext uri="{FF2B5EF4-FFF2-40B4-BE49-F238E27FC236}">
                <a16:creationId xmlns:a16="http://schemas.microsoft.com/office/drawing/2014/main" id="{76A4FC45-068F-459E-B0DB-40B19CC23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4CAEDCAD-A717-48FD-9097-1EF85EF96F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762000"/>
          </a:xfrm>
        </p:spPr>
        <p:txBody>
          <a:bodyPr/>
          <a:lstStyle/>
          <a:p>
            <a:pPr eaLnBrk="1" hangingPunct="1"/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Bunkový transport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213DD3FA-95F2-4D48-9D40-013BEBDE85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19200"/>
            <a:ext cx="7696200" cy="4133850"/>
          </a:xfrm>
          <a:ln w="50800"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b="1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paracelulárne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– štrbinové spojenie medzi bunkami (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gap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junction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)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endParaRPr lang="sk-SK" alt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b="1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transcelulárne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(cez bunkovú membránu) 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pasívne alebo aktívne</a:t>
            </a:r>
          </a:p>
          <a:p>
            <a:pPr marL="0" indent="0" eaLnBrk="1" hangingPunct="1">
              <a:buNone/>
              <a:defRPr/>
            </a:pPr>
            <a:endParaRPr lang="sk-SK" altLang="sk-SK" sz="1400" b="1" dirty="0">
              <a:solidFill>
                <a:srgbClr val="00B050"/>
              </a:solidFill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pasívne (bez ATP):</a:t>
            </a:r>
            <a:r>
              <a:rPr lang="sk-SK" altLang="sk-SK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filtrácia,</a:t>
            </a:r>
            <a:r>
              <a:rPr lang="sk-SK" altLang="sk-SK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difúzia, uľahčená</a:t>
            </a:r>
            <a:r>
              <a:rPr lang="sk-SK" altLang="sk-SK" sz="32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difúzia, difúzia cez kanály, osmóza</a:t>
            </a:r>
          </a:p>
          <a:p>
            <a:pPr marL="457200" lvl="1" indent="0" eaLnBrk="1" hangingPunct="1">
              <a:buNone/>
              <a:defRPr/>
            </a:pPr>
            <a:endParaRPr lang="sk-SK" alt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lvl="1" eaLnBrk="1" hangingPunct="1">
              <a:buClr>
                <a:srgbClr val="00B050"/>
              </a:buClr>
              <a:buFont typeface="Wingdings" panose="05000000000000000000" pitchFamily="2" charset="2"/>
              <a:buChar char="ü"/>
              <a:defRPr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aktívne (s ATP): 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exocytóza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a 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endocytóza</a:t>
            </a:r>
            <a:endParaRPr lang="sk-SK" alt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ü"/>
              <a:defRPr/>
            </a:pPr>
            <a:endParaRPr lang="sk-SK" altLang="sk-SK" b="1" dirty="0">
              <a:solidFill>
                <a:srgbClr val="00B050"/>
              </a:solidFill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eaLnBrk="1" hangingPunct="1">
              <a:defRPr/>
            </a:pPr>
            <a:endParaRPr lang="sk-SK" altLang="sk-SK" dirty="0"/>
          </a:p>
          <a:p>
            <a:pPr marL="0" indent="0" eaLnBrk="1" hangingPunct="1">
              <a:buFontTx/>
              <a:buNone/>
              <a:defRPr/>
            </a:pPr>
            <a:endParaRPr lang="sk-SK" altLang="sk-SK" dirty="0">
              <a:solidFill>
                <a:srgbClr val="00B050"/>
              </a:solidFill>
            </a:endParaRPr>
          </a:p>
          <a:p>
            <a:pPr eaLnBrk="1" hangingPunct="1">
              <a:defRPr/>
            </a:pPr>
            <a:endParaRPr lang="sk-SK" altLang="sk-SK" b="1" dirty="0"/>
          </a:p>
          <a:p>
            <a:pPr eaLnBrk="1" hangingPunct="1">
              <a:defRPr/>
            </a:pPr>
            <a:endParaRPr lang="sk-SK" altLang="sk-SK" b="1" dirty="0"/>
          </a:p>
          <a:p>
            <a:pPr eaLnBrk="1" hangingPunct="1">
              <a:defRPr/>
            </a:pPr>
            <a:endParaRPr lang="sk-SK" altLang="sk-SK" b="1" dirty="0"/>
          </a:p>
          <a:p>
            <a:pPr marL="0" indent="0" eaLnBrk="1" hangingPunct="1">
              <a:buFontTx/>
              <a:buNone/>
              <a:defRPr/>
            </a:pPr>
            <a:endParaRPr lang="sk-SK" altLang="sk-SK" b="1" dirty="0"/>
          </a:p>
        </p:txBody>
      </p:sp>
      <p:pic>
        <p:nvPicPr>
          <p:cNvPr id="25604" name="Obrázok 1">
            <a:extLst>
              <a:ext uri="{FF2B5EF4-FFF2-40B4-BE49-F238E27FC236}">
                <a16:creationId xmlns:a16="http://schemas.microsoft.com/office/drawing/2014/main" id="{C46FBFAF-83CB-4BF1-8B56-454EDE63B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914400"/>
            <a:ext cx="3124200" cy="168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605" name="Skupina 4">
            <a:extLst>
              <a:ext uri="{FF2B5EF4-FFF2-40B4-BE49-F238E27FC236}">
                <a16:creationId xmlns:a16="http://schemas.microsoft.com/office/drawing/2014/main" id="{A6157538-8849-417F-B231-88F4F18D40A9}"/>
              </a:ext>
            </a:extLst>
          </p:cNvPr>
          <p:cNvGrpSpPr>
            <a:grpSpLocks/>
          </p:cNvGrpSpPr>
          <p:nvPr/>
        </p:nvGrpSpPr>
        <p:grpSpPr bwMode="auto">
          <a:xfrm>
            <a:off x="7696200" y="2903538"/>
            <a:ext cx="4343400" cy="3844925"/>
            <a:chOff x="7315200" y="2904093"/>
            <a:chExt cx="4343400" cy="3843961"/>
          </a:xfrm>
        </p:grpSpPr>
        <p:pic>
          <p:nvPicPr>
            <p:cNvPr id="25606" name="Obrázok 1">
              <a:extLst>
                <a:ext uri="{FF2B5EF4-FFF2-40B4-BE49-F238E27FC236}">
                  <a16:creationId xmlns:a16="http://schemas.microsoft.com/office/drawing/2014/main" id="{0545EB93-AAF5-4FFE-8770-6104F59E36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0" y="2983774"/>
              <a:ext cx="4343400" cy="3764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07" name="BlokTextu 2">
              <a:extLst>
                <a:ext uri="{FF2B5EF4-FFF2-40B4-BE49-F238E27FC236}">
                  <a16:creationId xmlns:a16="http://schemas.microsoft.com/office/drawing/2014/main" id="{BD08B739-376D-434D-A6B5-DD66A7AFE1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0000" y="2916793"/>
              <a:ext cx="1289050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Exocytóza </a:t>
              </a:r>
            </a:p>
          </p:txBody>
        </p:sp>
        <p:sp>
          <p:nvSpPr>
            <p:cNvPr id="25608" name="BlokTextu 8">
              <a:extLst>
                <a:ext uri="{FF2B5EF4-FFF2-40B4-BE49-F238E27FC236}">
                  <a16:creationId xmlns:a16="http://schemas.microsoft.com/office/drawing/2014/main" id="{44B7645C-70C5-4C68-B6B9-600C2F3FDB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23450" y="2904093"/>
              <a:ext cx="1377950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Endocytóza 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48BF2D61-B4A7-45D7-A6E2-AC4D81BE0A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838200"/>
          </a:xfrm>
        </p:spPr>
        <p:txBody>
          <a:bodyPr/>
          <a:lstStyle/>
          <a:p>
            <a:pPr eaLnBrk="1" hangingPunct="1"/>
            <a:r>
              <a:rPr lang="sk-SK" altLang="sk-SK" b="1" u="sng" dirty="0" err="1">
                <a:solidFill>
                  <a:srgbClr val="00B050"/>
                </a:solidFill>
                <a:latin typeface="Corbel" panose="020B0503020204020204" pitchFamily="34" charset="0"/>
              </a:rPr>
              <a:t>Polopriepustnosť</a:t>
            </a:r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 (</a:t>
            </a:r>
            <a:r>
              <a:rPr lang="sk-SK" altLang="sk-SK" b="1" u="sng" dirty="0" err="1">
                <a:solidFill>
                  <a:srgbClr val="00B050"/>
                </a:solidFill>
                <a:latin typeface="Corbel" panose="020B0503020204020204" pitchFamily="34" charset="0"/>
              </a:rPr>
              <a:t>Semipermeabilita</a:t>
            </a:r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)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19F5F6A3-5B69-409F-A7C1-E35C4C5CDB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12192000" cy="3886200"/>
          </a:xfrm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sz="2400" dirty="0"/>
              <a:t> </a:t>
            </a:r>
            <a:r>
              <a:rPr lang="en-US" altLang="sk-SK" sz="2400" dirty="0" err="1">
                <a:latin typeface="Corbel" panose="020B0503020204020204" pitchFamily="34" charset="0"/>
                <a:cs typeface="Calibri" panose="020F0502020204030204" pitchFamily="34" charset="0"/>
              </a:rPr>
              <a:t>samovo</a:t>
            </a:r>
            <a:r>
              <a:rPr lang="sk-SK" altLang="sk-SK" sz="2400" dirty="0" err="1">
                <a:latin typeface="Corbel" panose="020B0503020204020204" pitchFamily="34" charset="0"/>
                <a:cs typeface="Calibri" panose="020F0502020204030204" pitchFamily="34" charset="0"/>
              </a:rPr>
              <a:t>ľný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prechod (prestup) látok</a:t>
            </a:r>
            <a:endParaRPr lang="en-US" altLang="sk-SK" sz="2400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difúziou (koeficient závisí od permeability)</a:t>
            </a:r>
          </a:p>
          <a:p>
            <a:pPr lvl="1" eaLnBrk="1" hangingPunct="1">
              <a:buFont typeface="Wingdings" panose="05000000000000000000" pitchFamily="2" charset="2"/>
              <a:buChar char="ü"/>
            </a:pP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prechádzajú ľahko: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voda, malé ióny ako K</a:t>
            </a:r>
            <a:r>
              <a:rPr lang="sk-SK" altLang="sk-SK" sz="2400" baseline="30000" dirty="0"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, Cl</a:t>
            </a:r>
            <a:r>
              <a:rPr lang="sk-SK" altLang="sk-SK" sz="2400" baseline="30000" dirty="0">
                <a:latin typeface="Corbel" panose="020B0503020204020204" pitchFamily="34" charset="0"/>
                <a:cs typeface="Calibri" panose="020F0502020204030204" pitchFamily="34" charset="0"/>
              </a:rPr>
              <a:t>-</a:t>
            </a:r>
          </a:p>
          <a:p>
            <a:pPr lvl="1" eaLnBrk="1" hangingPunct="1">
              <a:buFont typeface="Wingdings" panose="05000000000000000000" pitchFamily="2" charset="2"/>
              <a:buChar char="ü"/>
            </a:pP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v tukoch rozpustné látky</a:t>
            </a:r>
            <a:endParaRPr lang="sk-SK" altLang="sk-SK" sz="2400" u="sng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ü"/>
            </a:pP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prechádzajú ťažko: 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Na</a:t>
            </a:r>
            <a:r>
              <a:rPr lang="sk-SK" altLang="sk-SK" sz="2400" baseline="30000" dirty="0"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, Ca</a:t>
            </a:r>
            <a:r>
              <a:rPr lang="sk-SK" altLang="sk-SK" sz="2400" baseline="30000" dirty="0">
                <a:latin typeface="Corbel" panose="020B0503020204020204" pitchFamily="34" charset="0"/>
                <a:cs typeface="Calibri" panose="020F0502020204030204" pitchFamily="34" charset="0"/>
              </a:rPr>
              <a:t>2+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, Mg</a:t>
            </a:r>
            <a:r>
              <a:rPr lang="sk-SK" altLang="sk-SK" sz="2400" baseline="30000" dirty="0">
                <a:latin typeface="Corbel" panose="020B0503020204020204" pitchFamily="34" charset="0"/>
                <a:cs typeface="Calibri" panose="020F0502020204030204" pitchFamily="34" charset="0"/>
              </a:rPr>
              <a:t>2+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,</a:t>
            </a:r>
          </a:p>
          <a:p>
            <a:pPr eaLnBrk="1" hangingPunct="1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4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neprechádzajú vôbec: veľké nabité (ióny) a polárne molekuly napr. proteíny</a:t>
            </a:r>
          </a:p>
        </p:txBody>
      </p:sp>
      <p:grpSp>
        <p:nvGrpSpPr>
          <p:cNvPr id="26628" name="Skupina 1">
            <a:extLst>
              <a:ext uri="{FF2B5EF4-FFF2-40B4-BE49-F238E27FC236}">
                <a16:creationId xmlns:a16="http://schemas.microsoft.com/office/drawing/2014/main" id="{79F55998-910C-4A18-978F-5CA0B1895C76}"/>
              </a:ext>
            </a:extLst>
          </p:cNvPr>
          <p:cNvGrpSpPr>
            <a:grpSpLocks/>
          </p:cNvGrpSpPr>
          <p:nvPr/>
        </p:nvGrpSpPr>
        <p:grpSpPr bwMode="auto">
          <a:xfrm>
            <a:off x="3124200" y="3630613"/>
            <a:ext cx="5732463" cy="3201987"/>
            <a:chOff x="3124200" y="3630168"/>
            <a:chExt cx="5732049" cy="3203007"/>
          </a:xfrm>
        </p:grpSpPr>
        <p:pic>
          <p:nvPicPr>
            <p:cNvPr id="26629" name="Picture 3">
              <a:extLst>
                <a:ext uri="{FF2B5EF4-FFF2-40B4-BE49-F238E27FC236}">
                  <a16:creationId xmlns:a16="http://schemas.microsoft.com/office/drawing/2014/main" id="{65800056-E31B-4C6F-95C7-54F09A7147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4200" y="3630168"/>
              <a:ext cx="5732049" cy="3151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30" name="BlokTextu 1">
              <a:extLst>
                <a:ext uri="{FF2B5EF4-FFF2-40B4-BE49-F238E27FC236}">
                  <a16:creationId xmlns:a16="http://schemas.microsoft.com/office/drawing/2014/main" id="{3955CBDF-7771-4E7E-BB4B-4A96FD4CB6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0" y="6248400"/>
              <a:ext cx="2362200" cy="58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600" b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Selektívne priepustné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600" b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proteínové kanály</a:t>
              </a:r>
            </a:p>
          </p:txBody>
        </p:sp>
      </p:grpSp>
      <p:pic>
        <p:nvPicPr>
          <p:cNvPr id="7" name="Picture 6" descr="Working Memory and Cognitive Load - LD@school">
            <a:extLst>
              <a:ext uri="{FF2B5EF4-FFF2-40B4-BE49-F238E27FC236}">
                <a16:creationId xmlns:a16="http://schemas.microsoft.com/office/drawing/2014/main" id="{FEF047F0-D8AA-4432-9FA4-BA2A6507D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Nadpis 1">
            <a:extLst>
              <a:ext uri="{FF2B5EF4-FFF2-40B4-BE49-F238E27FC236}">
                <a16:creationId xmlns:a16="http://schemas.microsoft.com/office/drawing/2014/main" id="{52FF95D8-45F5-4C50-B7BD-D2A025A737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sk-SK" altLang="sk-SK"/>
          </a:p>
        </p:txBody>
      </p:sp>
      <p:sp>
        <p:nvSpPr>
          <p:cNvPr id="28675" name="Zástupný objekt pre obsah 2">
            <a:extLst>
              <a:ext uri="{FF2B5EF4-FFF2-40B4-BE49-F238E27FC236}">
                <a16:creationId xmlns:a16="http://schemas.microsoft.com/office/drawing/2014/main" id="{A131A071-73C0-47A9-8AA6-66105CAAF83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sk-SK" altLang="sk-SK"/>
          </a:p>
        </p:txBody>
      </p:sp>
      <p:grpSp>
        <p:nvGrpSpPr>
          <p:cNvPr id="28676" name="Skupina 4">
            <a:extLst>
              <a:ext uri="{FF2B5EF4-FFF2-40B4-BE49-F238E27FC236}">
                <a16:creationId xmlns:a16="http://schemas.microsoft.com/office/drawing/2014/main" id="{9A49D3A7-53BF-458C-B9E1-7965E9BF0E28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33338"/>
            <a:ext cx="10363200" cy="6942137"/>
            <a:chOff x="914400" y="32657"/>
            <a:chExt cx="10363200" cy="6942985"/>
          </a:xfrm>
        </p:grpSpPr>
        <p:pic>
          <p:nvPicPr>
            <p:cNvPr id="28677" name="Picture 2" descr="The Permeability of the Plasma Membrane - ppt download">
              <a:extLst>
                <a:ext uri="{FF2B5EF4-FFF2-40B4-BE49-F238E27FC236}">
                  <a16:creationId xmlns:a16="http://schemas.microsoft.com/office/drawing/2014/main" id="{46750852-1698-483A-8D37-BE64B85718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670"/>
            <a:stretch>
              <a:fillRect/>
            </a:stretch>
          </p:blipFill>
          <p:spPr bwMode="auto">
            <a:xfrm>
              <a:off x="914400" y="32657"/>
              <a:ext cx="10363200" cy="6942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78" name="BlokTextu 3">
              <a:extLst>
                <a:ext uri="{FF2B5EF4-FFF2-40B4-BE49-F238E27FC236}">
                  <a16:creationId xmlns:a16="http://schemas.microsoft.com/office/drawing/2014/main" id="{3276787B-5940-48F8-8C0C-1820CD2CDF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7600" y="685800"/>
              <a:ext cx="3581400" cy="523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2800" b="1">
                  <a:latin typeface="Calibri" panose="020F0502020204030204" pitchFamily="34" charset="0"/>
                  <a:cs typeface="Calibri" panose="020F0502020204030204" pitchFamily="34" charset="0"/>
                </a:rPr>
                <a:t>neutrálne molekuly </a:t>
              </a:r>
            </a:p>
          </p:txBody>
        </p:sp>
        <p:sp>
          <p:nvSpPr>
            <p:cNvPr id="28679" name="BlokTextu 5">
              <a:extLst>
                <a:ext uri="{FF2B5EF4-FFF2-40B4-BE49-F238E27FC236}">
                  <a16:creationId xmlns:a16="http://schemas.microsoft.com/office/drawing/2014/main" id="{334E0EC7-6C3B-4CAD-BD6B-BA929B4596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63000" y="569893"/>
              <a:ext cx="1600200" cy="9541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2800" b="1">
                  <a:latin typeface="Calibri" panose="020F0502020204030204" pitchFamily="34" charset="0"/>
                  <a:cs typeface="Calibri" panose="020F0502020204030204" pitchFamily="34" charset="0"/>
                </a:rPr>
                <a:t>nabité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2800" b="1">
                  <a:latin typeface="Calibri" panose="020F0502020204030204" pitchFamily="34" charset="0"/>
                  <a:cs typeface="Calibri" panose="020F0502020204030204" pitchFamily="34" charset="0"/>
                </a:rPr>
                <a:t>molekuly</a:t>
              </a:r>
            </a:p>
          </p:txBody>
        </p:sp>
        <p:sp>
          <p:nvSpPr>
            <p:cNvPr id="28680" name="BlokTextu 6">
              <a:extLst>
                <a:ext uri="{FF2B5EF4-FFF2-40B4-BE49-F238E27FC236}">
                  <a16:creationId xmlns:a16="http://schemas.microsoft.com/office/drawing/2014/main" id="{153B4B9A-FEC6-42C4-AD4F-62D017F51E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4600" y="1539495"/>
              <a:ext cx="2667000" cy="523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2800" b="1">
                  <a:latin typeface="Calibri" panose="020F0502020204030204" pitchFamily="34" charset="0"/>
                  <a:cs typeface="Calibri" panose="020F0502020204030204" pitchFamily="34" charset="0"/>
                </a:rPr>
                <a:t>makromolekuly</a:t>
              </a:r>
            </a:p>
          </p:txBody>
        </p:sp>
        <p:sp>
          <p:nvSpPr>
            <p:cNvPr id="28681" name="BlokTextu 7">
              <a:extLst>
                <a:ext uri="{FF2B5EF4-FFF2-40B4-BE49-F238E27FC236}">
                  <a16:creationId xmlns:a16="http://schemas.microsoft.com/office/drawing/2014/main" id="{E5F1E891-7856-456A-B578-D87D5C3B47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9200" y="3863181"/>
              <a:ext cx="1981200" cy="9541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2800" b="1">
                  <a:latin typeface="Calibri" panose="020F0502020204030204" pitchFamily="34" charset="0"/>
                  <a:cs typeface="Calibri" panose="020F0502020204030204" pitchFamily="34" charset="0"/>
                </a:rPr>
                <a:t>plasmatická membrána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Obrázok 3">
            <a:extLst>
              <a:ext uri="{FF2B5EF4-FFF2-40B4-BE49-F238E27FC236}">
                <a16:creationId xmlns:a16="http://schemas.microsoft.com/office/drawing/2014/main" id="{9022DEE1-BBB7-42C7-8D1E-70994E118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6" r="30000"/>
          <a:stretch>
            <a:fillRect/>
          </a:stretch>
        </p:blipFill>
        <p:spPr bwMode="auto">
          <a:xfrm>
            <a:off x="7496175" y="-55563"/>
            <a:ext cx="44196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Skupina 1">
            <a:extLst>
              <a:ext uri="{FF2B5EF4-FFF2-40B4-BE49-F238E27FC236}">
                <a16:creationId xmlns:a16="http://schemas.microsoft.com/office/drawing/2014/main" id="{2E4D14C0-FA4C-4775-9644-691D9D999D18}"/>
              </a:ext>
            </a:extLst>
          </p:cNvPr>
          <p:cNvGrpSpPr/>
          <p:nvPr/>
        </p:nvGrpSpPr>
        <p:grpSpPr>
          <a:xfrm>
            <a:off x="0" y="-55563"/>
            <a:ext cx="7491413" cy="6913563"/>
            <a:chOff x="0" y="-55563"/>
            <a:chExt cx="7491413" cy="6913563"/>
          </a:xfrm>
        </p:grpSpPr>
        <p:pic>
          <p:nvPicPr>
            <p:cNvPr id="29698" name="Picture 2" descr="Researchers seek universal treatments to impede coronavirus | Cornell  University College of Veterinary Medicine">
              <a:extLst>
                <a:ext uri="{FF2B5EF4-FFF2-40B4-BE49-F238E27FC236}">
                  <a16:creationId xmlns:a16="http://schemas.microsoft.com/office/drawing/2014/main" id="{658ED1B6-D1A6-46FF-8B12-F799C698BB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162"/>
            <a:stretch>
              <a:fillRect/>
            </a:stretch>
          </p:blipFill>
          <p:spPr bwMode="auto">
            <a:xfrm>
              <a:off x="0" y="-55563"/>
              <a:ext cx="7491413" cy="6913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00" name="BlokTextu 4">
              <a:extLst>
                <a:ext uri="{FF2B5EF4-FFF2-40B4-BE49-F238E27FC236}">
                  <a16:creationId xmlns:a16="http://schemas.microsoft.com/office/drawing/2014/main" id="{1C011B3F-FE41-4AD4-AF7F-9ECFEE9EF8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62200" y="392113"/>
              <a:ext cx="3352800" cy="3698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1800" b="1" dirty="0">
                  <a:latin typeface="Corbel" panose="020B0503020204020204" pitchFamily="34" charset="0"/>
                </a:rPr>
                <a:t>Periférny proteín (</a:t>
              </a:r>
              <a:r>
                <a:rPr lang="sk-SK" altLang="sk-SK" sz="1800" b="1" dirty="0" err="1">
                  <a:latin typeface="Corbel" panose="020B0503020204020204" pitchFamily="34" charset="0"/>
                </a:rPr>
                <a:t>Spike</a:t>
              </a:r>
              <a:r>
                <a:rPr lang="sk-SK" altLang="sk-SK" sz="1800" b="1" dirty="0">
                  <a:latin typeface="Corbel" panose="020B0503020204020204" pitchFamily="34" charset="0"/>
                </a:rPr>
                <a:t> proteín)</a:t>
              </a:r>
            </a:p>
          </p:txBody>
        </p:sp>
        <p:sp>
          <p:nvSpPr>
            <p:cNvPr id="29701" name="BlokTextu 6">
              <a:extLst>
                <a:ext uri="{FF2B5EF4-FFF2-40B4-BE49-F238E27FC236}">
                  <a16:creationId xmlns:a16="http://schemas.microsoft.com/office/drawing/2014/main" id="{E2D16870-9757-48E2-AB2A-5D14CB4F1F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62200" y="1687513"/>
              <a:ext cx="1447800" cy="3698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Väzba vírusu</a:t>
              </a:r>
            </a:p>
          </p:txBody>
        </p:sp>
        <p:sp>
          <p:nvSpPr>
            <p:cNvPr id="29702" name="BlokTextu 7">
              <a:extLst>
                <a:ext uri="{FF2B5EF4-FFF2-40B4-BE49-F238E27FC236}">
                  <a16:creationId xmlns:a16="http://schemas.microsoft.com/office/drawing/2014/main" id="{5AE5E8F7-2642-42DB-AA07-A9C02706F0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000" y="3505200"/>
              <a:ext cx="1219200" cy="923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sk-SK" altLang="sk-SK" sz="1800" b="1" dirty="0">
                  <a:latin typeface="Corbel" panose="020B0503020204020204" pitchFamily="34" charset="0"/>
                </a:rPr>
                <a:t>Periférne proteíny (hostiteľ)</a:t>
              </a:r>
            </a:p>
          </p:txBody>
        </p:sp>
        <p:sp>
          <p:nvSpPr>
            <p:cNvPr id="29703" name="BlokTextu 8">
              <a:extLst>
                <a:ext uri="{FF2B5EF4-FFF2-40B4-BE49-F238E27FC236}">
                  <a16:creationId xmlns:a16="http://schemas.microsoft.com/office/drawing/2014/main" id="{DE718D9D-7D85-450E-8B8C-2B90C0B9F6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4700" y="2173288"/>
              <a:ext cx="1790700" cy="646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fúzia membrán (vírus + hostiteľ)</a:t>
              </a:r>
            </a:p>
          </p:txBody>
        </p:sp>
        <p:sp>
          <p:nvSpPr>
            <p:cNvPr id="29704" name="BlokTextu 9">
              <a:extLst>
                <a:ext uri="{FF2B5EF4-FFF2-40B4-BE49-F238E27FC236}">
                  <a16:creationId xmlns:a16="http://schemas.microsoft.com/office/drawing/2014/main" id="{70F35085-4337-4ED2-AE8C-3D16EB0B51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3321050"/>
              <a:ext cx="1066800" cy="368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Ióny Ca</a:t>
              </a:r>
              <a:r>
                <a:rPr lang="sk-SK" altLang="sk-SK" sz="1800" b="1" baseline="30000">
                  <a:latin typeface="Corbel" panose="020B0503020204020204" pitchFamily="34" charset="0"/>
                </a:rPr>
                <a:t>2+</a:t>
              </a:r>
            </a:p>
          </p:txBody>
        </p:sp>
        <p:sp>
          <p:nvSpPr>
            <p:cNvPr id="29705" name="BlokTextu 10">
              <a:extLst>
                <a:ext uri="{FF2B5EF4-FFF2-40B4-BE49-F238E27FC236}">
                  <a16:creationId xmlns:a16="http://schemas.microsoft.com/office/drawing/2014/main" id="{9B9248C1-A491-435F-8E98-93EA7385B3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7800" y="4572000"/>
              <a:ext cx="1811338" cy="923925"/>
            </a:xfrm>
            <a:prstGeom prst="rect">
              <a:avLst/>
            </a:prstGeom>
            <a:solidFill>
              <a:srgbClr val="CEEA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Vypustenie vírusového genómu</a:t>
              </a:r>
              <a:endParaRPr lang="sk-SK" altLang="sk-SK" sz="1800" b="1" baseline="30000">
                <a:latin typeface="Corbel" panose="020B0503020204020204" pitchFamily="34" charset="0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Nadpis 1">
            <a:extLst>
              <a:ext uri="{FF2B5EF4-FFF2-40B4-BE49-F238E27FC236}">
                <a16:creationId xmlns:a16="http://schemas.microsoft.com/office/drawing/2014/main" id="{474F7162-F7BE-41BB-9826-7D89E0E7AE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sk-SK" altLang="sk-SK"/>
          </a:p>
        </p:txBody>
      </p:sp>
      <p:sp>
        <p:nvSpPr>
          <p:cNvPr id="32771" name="Zástupný objekt pre obsah 2">
            <a:extLst>
              <a:ext uri="{FF2B5EF4-FFF2-40B4-BE49-F238E27FC236}">
                <a16:creationId xmlns:a16="http://schemas.microsoft.com/office/drawing/2014/main" id="{5C4AE716-2F69-43F1-BE42-F568806F6DB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sk-SK" altLang="sk-SK"/>
          </a:p>
        </p:txBody>
      </p:sp>
      <p:pic>
        <p:nvPicPr>
          <p:cNvPr id="32772" name="Picture 2" descr="Cell Transportation: Are You In or Out? Educational Resources K12 Learning,  Life Science, Science Lesson Plans, Activities, Experiments, Homeschool Help">
            <a:extLst>
              <a:ext uri="{FF2B5EF4-FFF2-40B4-BE49-F238E27FC236}">
                <a16:creationId xmlns:a16="http://schemas.microsoft.com/office/drawing/2014/main" id="{C862DE2E-0ACA-41E7-A432-376ACD43B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12192000" cy="855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66F64AA8-39CC-4A8C-B54D-986232BC4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38400"/>
            <a:ext cx="12192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k-SK" altLang="sk-SK" sz="80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Transportné mechanizmy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7BDF838-2A80-4D4C-919D-E09F448BE1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38200"/>
            <a:ext cx="12201144" cy="4525963"/>
          </a:xfrm>
        </p:spPr>
        <p:txBody>
          <a:bodyPr/>
          <a:lstStyle/>
          <a:p>
            <a:pPr marL="0" indent="0" algn="ctr">
              <a:buNone/>
            </a:pP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</a:rPr>
              <a:t>Pasívny transport, oddeľovanie nerozpustných tuhých látok od kvapalín alebo plynov v závislosti od rozdielnej veľkosti častíc, el. náboja alebo typu častice na základe tlakového gradientu (hydrostatického tlaku) </a:t>
            </a:r>
          </a:p>
          <a:p>
            <a:pPr marL="0" indent="0" algn="ctr">
              <a:buNone/>
            </a:pPr>
            <a:r>
              <a:rPr lang="sk-SK" altLang="sk-SK" sz="2800" b="1" dirty="0">
                <a:solidFill>
                  <a:srgbClr val="FF0000"/>
                </a:solidFill>
                <a:latin typeface="Corbel" panose="020B0503020204020204" pitchFamily="34" charset="0"/>
              </a:rPr>
              <a:t>Nie koncentračného gradientu !!!</a:t>
            </a:r>
          </a:p>
          <a:p>
            <a:pPr marL="0" indent="0" algn="ctr">
              <a:buNone/>
            </a:pPr>
            <a:endParaRPr lang="sk-SK" altLang="sk-SK" sz="2800" b="1" dirty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sk-SK" altLang="sk-SK" sz="2800" b="1" dirty="0">
                <a:latin typeface="Corbel" panose="020B0503020204020204" pitchFamily="34" charset="0"/>
              </a:rPr>
              <a:t>Filtrácia závisí od: </a:t>
            </a:r>
            <a:r>
              <a:rPr lang="sk-SK" altLang="sk-SK" sz="2800" dirty="0">
                <a:latin typeface="Corbel" panose="020B0503020204020204" pitchFamily="34" charset="0"/>
              </a:rPr>
              <a:t>veľkosti častíc (</a:t>
            </a:r>
            <a:r>
              <a:rPr lang="sk-SK" altLang="sk-SK" sz="2800" dirty="0" err="1">
                <a:latin typeface="Corbel" panose="020B0503020204020204" pitchFamily="34" charset="0"/>
              </a:rPr>
              <a:t>mikrofiltrácia</a:t>
            </a:r>
            <a:r>
              <a:rPr lang="sk-SK" altLang="sk-SK" sz="2800" dirty="0">
                <a:latin typeface="Corbel" panose="020B0503020204020204" pitchFamily="34" charset="0"/>
              </a:rPr>
              <a:t>, </a:t>
            </a:r>
            <a:r>
              <a:rPr lang="sk-SK" altLang="sk-SK" sz="2800" dirty="0" err="1">
                <a:latin typeface="Corbel" panose="020B0503020204020204" pitchFamily="34" charset="0"/>
              </a:rPr>
              <a:t>ultrafiltrácia</a:t>
            </a:r>
            <a:r>
              <a:rPr lang="sk-SK" altLang="sk-SK" sz="2800" dirty="0">
                <a:latin typeface="Corbel" panose="020B0503020204020204" pitchFamily="34" charset="0"/>
              </a:rPr>
              <a:t>, </a:t>
            </a:r>
            <a:r>
              <a:rPr lang="sk-SK" altLang="sk-SK" sz="2800" dirty="0" err="1">
                <a:latin typeface="Corbel" panose="020B0503020204020204" pitchFamily="34" charset="0"/>
              </a:rPr>
              <a:t>nano</a:t>
            </a:r>
            <a:r>
              <a:rPr lang="sk-SK" altLang="sk-SK" sz="2800" dirty="0">
                <a:latin typeface="Corbel" panose="020B0503020204020204" pitchFamily="34" charset="0"/>
              </a:rPr>
              <a:t> ...)</a:t>
            </a: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sk-SK" altLang="sk-SK" sz="2800" dirty="0">
                <a:latin typeface="Corbel" panose="020B0503020204020204" pitchFamily="34" charset="0"/>
              </a:rPr>
              <a:t> 			od veľkosti a počtu pórov vo filtračnej vrstve; </a:t>
            </a: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sk-SK" altLang="sk-SK" sz="2800" dirty="0">
                <a:latin typeface="Corbel" panose="020B0503020204020204" pitchFamily="34" charset="0"/>
              </a:rPr>
              <a:t>			od povrchového náboja na filtračnej vrstve</a:t>
            </a:r>
          </a:p>
          <a:p>
            <a:pPr marL="0" indent="0" algn="ctr">
              <a:buNone/>
            </a:pPr>
            <a:endParaRPr lang="sk-SK" altLang="sk-SK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endParaRPr lang="sk-SK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7EDE662-53C1-4089-951E-97E75C1FB1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201144" cy="715963"/>
          </a:xfrm>
        </p:spPr>
        <p:txBody>
          <a:bodyPr/>
          <a:lstStyle/>
          <a:p>
            <a:pPr eaLnBrk="1" hangingPunct="1"/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Filtrácia</a:t>
            </a:r>
          </a:p>
        </p:txBody>
      </p:sp>
      <p:pic>
        <p:nvPicPr>
          <p:cNvPr id="5" name="Picture 6" descr="Working Memory and Cognitive Load - LD@school">
            <a:extLst>
              <a:ext uri="{FF2B5EF4-FFF2-40B4-BE49-F238E27FC236}">
                <a16:creationId xmlns:a16="http://schemas.microsoft.com/office/drawing/2014/main" id="{AD29FBFE-5DCB-4B21-93A8-62539D5E7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95788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bdĺžnik 5">
            <a:extLst>
              <a:ext uri="{FF2B5EF4-FFF2-40B4-BE49-F238E27FC236}">
                <a16:creationId xmlns:a16="http://schemas.microsoft.com/office/drawing/2014/main" id="{42D6AF2B-E533-426C-86E5-CBF151387D12}"/>
              </a:ext>
            </a:extLst>
          </p:cNvPr>
          <p:cNvSpPr/>
          <p:nvPr/>
        </p:nvSpPr>
        <p:spPr>
          <a:xfrm>
            <a:off x="2819400" y="4800600"/>
            <a:ext cx="7086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sk-SK" altLang="sk-SK" sz="2800" b="1" i="1" dirty="0">
                <a:latin typeface="Corbel" panose="020B0503020204020204" pitchFamily="34" charset="0"/>
              </a:rPr>
              <a:t>Príklady:</a:t>
            </a:r>
            <a:r>
              <a:rPr lang="en-US" altLang="sk-SK" sz="2800" b="1" i="1" dirty="0">
                <a:latin typeface="Corbel" panose="020B0503020204020204" pitchFamily="34" charset="0"/>
              </a:rPr>
              <a:t> </a:t>
            </a:r>
            <a:r>
              <a:rPr lang="sk-SK" altLang="sk-SK" sz="2800" b="1" i="1" dirty="0">
                <a:latin typeface="Corbel" panose="020B0503020204020204" pitchFamily="34" charset="0"/>
              </a:rPr>
              <a:t>kapilárna filtrácia, </a:t>
            </a:r>
          </a:p>
          <a:p>
            <a:pPr algn="ctr" eaLnBrk="1" hangingPunct="1">
              <a:defRPr/>
            </a:pPr>
            <a:r>
              <a:rPr lang="sk-SK" altLang="sk-SK" sz="2800" b="1" i="1" dirty="0" err="1">
                <a:latin typeface="Corbel" panose="020B0503020204020204" pitchFamily="34" charset="0"/>
              </a:rPr>
              <a:t>glomerulárna</a:t>
            </a:r>
            <a:r>
              <a:rPr lang="sk-SK" altLang="sk-SK" sz="2800" b="1" i="1" dirty="0">
                <a:latin typeface="Corbel" panose="020B0503020204020204" pitchFamily="34" charset="0"/>
              </a:rPr>
              <a:t> filtrácia, </a:t>
            </a:r>
          </a:p>
          <a:p>
            <a:pPr algn="ctr" eaLnBrk="1" hangingPunct="1">
              <a:defRPr/>
            </a:pPr>
            <a:r>
              <a:rPr lang="sk-SK" altLang="sk-SK" sz="2800" b="1" i="1" dirty="0">
                <a:latin typeface="Corbel" panose="020B0503020204020204" pitchFamily="34" charset="0"/>
              </a:rPr>
              <a:t>filtrácia vody, plynov, </a:t>
            </a:r>
          </a:p>
          <a:p>
            <a:pPr algn="ctr" eaLnBrk="1" hangingPunct="1">
              <a:defRPr/>
            </a:pPr>
            <a:r>
              <a:rPr lang="sk-SK" altLang="sk-SK" sz="2800" b="1" i="1" dirty="0">
                <a:latin typeface="Corbel" panose="020B0503020204020204" pitchFamily="34" charset="0"/>
              </a:rPr>
              <a:t>respirátory ...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8E4A141F-80AB-4513-B51C-15B36E5DE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543424"/>
            <a:ext cx="2659376" cy="2073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ázok 1">
            <a:extLst>
              <a:ext uri="{FF2B5EF4-FFF2-40B4-BE49-F238E27FC236}">
                <a16:creationId xmlns:a16="http://schemas.microsoft.com/office/drawing/2014/main" id="{977E9D58-1474-4C5A-B8D4-FFB4CEFABD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2874" y="3768634"/>
            <a:ext cx="2376934" cy="315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2864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ow Filtrations Systems Can Help Reduce the Spread of Infection in  Hospitals - LWS Knowledge Center">
            <a:extLst>
              <a:ext uri="{FF2B5EF4-FFF2-40B4-BE49-F238E27FC236}">
                <a16:creationId xmlns:a16="http://schemas.microsoft.com/office/drawing/2014/main" id="{E10443C1-4986-4973-9BCB-98FAA934C8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00" b="23714"/>
          <a:stretch/>
        </p:blipFill>
        <p:spPr bwMode="auto">
          <a:xfrm>
            <a:off x="1461837" y="609600"/>
            <a:ext cx="85725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Obdĺžnik 11">
            <a:extLst>
              <a:ext uri="{FF2B5EF4-FFF2-40B4-BE49-F238E27FC236}">
                <a16:creationId xmlns:a16="http://schemas.microsoft.com/office/drawing/2014/main" id="{E71856A4-B0AB-4C30-AB90-6953711D67DC}"/>
              </a:ext>
            </a:extLst>
          </p:cNvPr>
          <p:cNvSpPr/>
          <p:nvPr/>
        </p:nvSpPr>
        <p:spPr>
          <a:xfrm>
            <a:off x="0" y="15240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2800" b="1" dirty="0">
                <a:solidFill>
                  <a:srgbClr val="3278DF"/>
                </a:solidFill>
                <a:latin typeface="Corbel" panose="020B0503020204020204" pitchFamily="34" charset="0"/>
              </a:rPr>
              <a:t>Filtráciu vzduchu v nemocniciach</a:t>
            </a:r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F8471060-987D-480F-8F58-1217D56F972B}"/>
              </a:ext>
            </a:extLst>
          </p:cNvPr>
          <p:cNvSpPr/>
          <p:nvPr/>
        </p:nvSpPr>
        <p:spPr>
          <a:xfrm>
            <a:off x="0" y="4038600"/>
            <a:ext cx="12192000" cy="2754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3500"/>
              </a:lnSpc>
              <a:buFont typeface="Wingdings" panose="05000000000000000000" pitchFamily="2" charset="2"/>
              <a:buChar char="Ø"/>
            </a:pPr>
            <a:r>
              <a:rPr lang="sk-SK" sz="2400" b="1" dirty="0">
                <a:solidFill>
                  <a:srgbClr val="3278DF"/>
                </a:solidFill>
                <a:latin typeface="Corbel" panose="020B0503020204020204" pitchFamily="34" charset="0"/>
              </a:rPr>
              <a:t>Pre-Filter:</a:t>
            </a:r>
            <a:r>
              <a:rPr lang="sk-SK" sz="2400" dirty="0">
                <a:solidFill>
                  <a:srgbClr val="040C28"/>
                </a:solidFill>
                <a:latin typeface="Corbel" panose="020B0503020204020204" pitchFamily="34" charset="0"/>
              </a:rPr>
              <a:t> p</a:t>
            </a:r>
            <a:r>
              <a:rPr lang="sk-SK" sz="2400" dirty="0">
                <a:latin typeface="Corbel" panose="020B0503020204020204" pitchFamily="34" charset="0"/>
              </a:rPr>
              <a:t>rvá línia filtrácie, filter z hrubých vlákien , zachytáva veľké častice</a:t>
            </a:r>
            <a:endParaRPr lang="sk-SK" sz="2000" dirty="0">
              <a:latin typeface="Corbel" panose="020B0503020204020204" pitchFamily="34" charset="0"/>
            </a:endParaRPr>
          </a:p>
          <a:p>
            <a:pPr marL="342900" indent="-342900">
              <a:lnSpc>
                <a:spcPts val="3500"/>
              </a:lnSpc>
              <a:buFont typeface="Wingdings" panose="05000000000000000000" pitchFamily="2" charset="2"/>
              <a:buChar char="Ø"/>
            </a:pPr>
            <a:r>
              <a:rPr lang="sk-SK" sz="2400" b="1" dirty="0" err="1">
                <a:solidFill>
                  <a:srgbClr val="3278DF"/>
                </a:solidFill>
                <a:latin typeface="Corbel" panose="020B0503020204020204" pitchFamily="34" charset="0"/>
              </a:rPr>
              <a:t>Carbon</a:t>
            </a:r>
            <a:r>
              <a:rPr lang="sk-SK" sz="2400" b="1" dirty="0">
                <a:solidFill>
                  <a:srgbClr val="3278DF"/>
                </a:solidFill>
                <a:latin typeface="Corbel" panose="020B0503020204020204" pitchFamily="34" charset="0"/>
              </a:rPr>
              <a:t> Filter (uhlíkový filter): </a:t>
            </a:r>
            <a:r>
              <a:rPr lang="sk-SK" sz="2400" dirty="0">
                <a:solidFill>
                  <a:srgbClr val="040C28"/>
                </a:solidFill>
                <a:latin typeface="Corbel" panose="020B0503020204020204" pitchFamily="34" charset="0"/>
              </a:rPr>
              <a:t>elektricky negatívne nabitá vrstva aktívneho uhlia, ktorá priťahuje pozitívne nabité molekuly ako napr. toxíny, plyny ... </a:t>
            </a:r>
          </a:p>
          <a:p>
            <a:pPr marL="342900" indent="-342900">
              <a:lnSpc>
                <a:spcPts val="3500"/>
              </a:lnSpc>
              <a:buFont typeface="Wingdings" panose="05000000000000000000" pitchFamily="2" charset="2"/>
              <a:buChar char="Ø"/>
            </a:pPr>
            <a:r>
              <a:rPr lang="sk-SK" sz="2400" b="1" dirty="0">
                <a:solidFill>
                  <a:srgbClr val="3278DF"/>
                </a:solidFill>
                <a:latin typeface="Corbel" panose="020B0503020204020204" pitchFamily="34" charset="0"/>
              </a:rPr>
              <a:t>HEPA Filter (</a:t>
            </a:r>
            <a:r>
              <a:rPr lang="sk-SK" sz="2400" b="1" dirty="0" err="1">
                <a:solidFill>
                  <a:srgbClr val="3278DF"/>
                </a:solidFill>
                <a:latin typeface="Corbel" panose="020B0503020204020204" pitchFamily="34" charset="0"/>
              </a:rPr>
              <a:t>High</a:t>
            </a:r>
            <a:r>
              <a:rPr lang="sk-SK" sz="2400" b="1" dirty="0">
                <a:solidFill>
                  <a:srgbClr val="3278DF"/>
                </a:solidFill>
                <a:latin typeface="Corbel" panose="020B0503020204020204" pitchFamily="34" charset="0"/>
              </a:rPr>
              <a:t> </a:t>
            </a:r>
            <a:r>
              <a:rPr lang="sk-SK" sz="2400" b="1" dirty="0" err="1">
                <a:solidFill>
                  <a:srgbClr val="3278DF"/>
                </a:solidFill>
                <a:latin typeface="Corbel" panose="020B0503020204020204" pitchFamily="34" charset="0"/>
              </a:rPr>
              <a:t>Efficiency</a:t>
            </a:r>
            <a:r>
              <a:rPr lang="sk-SK" sz="2400" b="1" dirty="0">
                <a:solidFill>
                  <a:srgbClr val="3278DF"/>
                </a:solidFill>
                <a:latin typeface="Corbel" panose="020B0503020204020204" pitchFamily="34" charset="0"/>
              </a:rPr>
              <a:t> </a:t>
            </a:r>
            <a:r>
              <a:rPr lang="sk-SK" sz="2400" b="1" dirty="0" err="1">
                <a:solidFill>
                  <a:srgbClr val="3278DF"/>
                </a:solidFill>
                <a:latin typeface="Corbel" panose="020B0503020204020204" pitchFamily="34" charset="0"/>
              </a:rPr>
              <a:t>Particulate</a:t>
            </a:r>
            <a:r>
              <a:rPr lang="sk-SK" sz="2400" b="1" dirty="0">
                <a:solidFill>
                  <a:srgbClr val="3278DF"/>
                </a:solidFill>
                <a:latin typeface="Corbel" panose="020B0503020204020204" pitchFamily="34" charset="0"/>
              </a:rPr>
              <a:t> Air):</a:t>
            </a:r>
            <a:r>
              <a:rPr lang="sk-SK" sz="2400" b="1" dirty="0">
                <a:latin typeface="Corbel" panose="020B0503020204020204" pitchFamily="34" charset="0"/>
              </a:rPr>
              <a:t> </a:t>
            </a:r>
            <a:r>
              <a:rPr lang="sk-SK" sz="2400" dirty="0" err="1">
                <a:latin typeface="Corbel" panose="020B0503020204020204" pitchFamily="34" charset="0"/>
              </a:rPr>
              <a:t>borosilikátové</a:t>
            </a:r>
            <a:r>
              <a:rPr lang="sk-SK" sz="2400" dirty="0">
                <a:latin typeface="Corbel" panose="020B0503020204020204" pitchFamily="34" charset="0"/>
              </a:rPr>
              <a:t> sklenené vlákno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sk-SK" sz="2400" dirty="0">
                <a:latin typeface="Corbel" panose="020B0503020204020204" pitchFamily="34" charset="0"/>
              </a:rPr>
              <a:t>+ </a:t>
            </a:r>
          </a:p>
          <a:p>
            <a:pPr defTabSz="357188">
              <a:lnSpc>
                <a:spcPts val="3500"/>
              </a:lnSpc>
            </a:pPr>
            <a:r>
              <a:rPr lang="sk-SK" sz="2400" dirty="0">
                <a:latin typeface="Corbel" panose="020B0503020204020204" pitchFamily="34" charset="0"/>
              </a:rPr>
              <a:t>	</a:t>
            </a:r>
            <a:r>
              <a:rPr lang="en-US" sz="2400" dirty="0" err="1">
                <a:latin typeface="Corbel" panose="020B0503020204020204" pitchFamily="34" charset="0"/>
              </a:rPr>
              <a:t>polypropyl</a:t>
            </a:r>
            <a:r>
              <a:rPr lang="sk-SK" sz="2400" dirty="0" err="1">
                <a:latin typeface="Corbel" panose="020B0503020204020204" pitchFamily="34" charset="0"/>
              </a:rPr>
              <a:t>én</a:t>
            </a:r>
            <a:r>
              <a:rPr lang="sk-SK" sz="2400" dirty="0">
                <a:latin typeface="Corbel" panose="020B0503020204020204" pitchFamily="34" charset="0"/>
              </a:rPr>
              <a:t>,</a:t>
            </a:r>
            <a:r>
              <a:rPr lang="sk-SK" sz="2400" b="1" dirty="0">
                <a:latin typeface="Corbel" panose="020B0503020204020204" pitchFamily="34" charset="0"/>
              </a:rPr>
              <a:t> najjemnejší filter, teoreticky zadrží až 99,97 </a:t>
            </a:r>
            <a:r>
              <a:rPr lang="sk-SK" sz="2400" dirty="0">
                <a:latin typeface="Corbel" panose="020B0503020204020204" pitchFamily="34" charset="0"/>
              </a:rPr>
              <a:t>% častíc ako prach, peľ, plesne, 	baktérie a akékoľvek častice prenášané vzduchom s veľkosťou 0,3 µm.</a:t>
            </a:r>
          </a:p>
        </p:txBody>
      </p:sp>
    </p:spTree>
    <p:extLst>
      <p:ext uri="{BB962C8B-B14F-4D97-AF65-F5344CB8AC3E}">
        <p14:creationId xmlns:p14="http://schemas.microsoft.com/office/powerpoint/2010/main" val="6065514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>
            <a:extLst>
              <a:ext uri="{FF2B5EF4-FFF2-40B4-BE49-F238E27FC236}">
                <a16:creationId xmlns:a16="http://schemas.microsoft.com/office/drawing/2014/main" id="{DB12457F-92AE-472D-BDE1-8760D7BCE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8" y="622518"/>
            <a:ext cx="121920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Difúzia je  samovoľný pasívny pohyb molekúl (tepelný pohyb)                                           po koncentračnom gradiente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(z miest s vyššou koncentráciou do miesta s nižšou koncentráciou)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800" b="1" dirty="0">
                <a:solidFill>
                  <a:srgbClr val="FF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(nedochádza k zmene objemu roztoku) </a:t>
            </a: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CB1B3D01-9C8F-4DD9-94BC-1FA2417CE5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838200"/>
          </a:xfrm>
        </p:spPr>
        <p:txBody>
          <a:bodyPr/>
          <a:lstStyle/>
          <a:p>
            <a:pPr eaLnBrk="1" hangingPunct="1"/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Jednoduchá difúzia</a:t>
            </a:r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A812A608-02A6-42EC-B258-8BCB70241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394325"/>
            <a:ext cx="11582400" cy="24384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D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je difúzny koeficient (závisí od teploty, viskozity, polomeru molekúl)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S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je difúzna plocha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el-GR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Δ</a:t>
            </a: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c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je rozdiel </a:t>
            </a:r>
            <a:r>
              <a:rPr lang="sk-SK" altLang="sk-SK" sz="2400" dirty="0" err="1">
                <a:latin typeface="Corbel" panose="020B0503020204020204" pitchFamily="34" charset="0"/>
                <a:cs typeface="Calibri" panose="020F0502020204030204" pitchFamily="34" charset="0"/>
              </a:rPr>
              <a:t>molárnych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koncentrácií dvoch prostredí vzdialených od seba </a:t>
            </a:r>
            <a:r>
              <a:rPr lang="el-GR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Δ</a:t>
            </a: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x</a:t>
            </a:r>
            <a:endParaRPr lang="sk-SK" altLang="sk-SK" sz="1200" b="1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0" indent="0">
              <a:buFontTx/>
              <a:buNone/>
              <a:defRPr/>
            </a:pPr>
            <a:endParaRPr lang="sk-SK" dirty="0"/>
          </a:p>
        </p:txBody>
      </p:sp>
      <p:sp>
        <p:nvSpPr>
          <p:cNvPr id="33797" name="BlokTextu 5">
            <a:extLst>
              <a:ext uri="{FF2B5EF4-FFF2-40B4-BE49-F238E27FC236}">
                <a16:creationId xmlns:a16="http://schemas.microsoft.com/office/drawing/2014/main" id="{DBF890AC-AC96-4B47-B5EF-08B20D692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43862"/>
            <a:ext cx="121920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Difúziu opisujú 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Fickove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zákony: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1. 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Fickov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zákon: hustota difúzneho toku 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J 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je úmerná zápornému gradientu koncentrácie </a:t>
            </a:r>
          </a:p>
        </p:txBody>
      </p:sp>
      <p:sp>
        <p:nvSpPr>
          <p:cNvPr id="33799" name="BlokTextu 3">
            <a:extLst>
              <a:ext uri="{FF2B5EF4-FFF2-40B4-BE49-F238E27FC236}">
                <a16:creationId xmlns:a16="http://schemas.microsoft.com/office/drawing/2014/main" id="{7F725723-E914-4DE1-87C6-2CEBE6F256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9200" y="3503613"/>
            <a:ext cx="3370263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Difúzia závisí od:</a:t>
            </a:r>
          </a:p>
          <a:p>
            <a:pPr algn="ctr" eaLnBrk="1" hangingPunct="1"/>
            <a:r>
              <a:rPr lang="sk-SK" altLang="sk-SK" sz="2400" b="1" dirty="0">
                <a:solidFill>
                  <a:srgbClr val="FF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teploty</a:t>
            </a: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                                     </a:t>
            </a:r>
            <a:r>
              <a:rPr lang="sk-SK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veľkosti molekúl </a:t>
            </a: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           </a:t>
            </a:r>
            <a:r>
              <a:rPr lang="sk-SK" altLang="sk-SK" sz="24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veľkosti difúznej plochy</a:t>
            </a: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                        </a:t>
            </a:r>
            <a:r>
              <a:rPr lang="sk-SK" altLang="sk-SK" sz="2400" b="1" dirty="0">
                <a:solidFill>
                  <a:srgbClr val="7030A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koncentrácie</a:t>
            </a: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</a:p>
          <a:p>
            <a:pPr algn="ctr" eaLnBrk="1" hangingPunct="1"/>
            <a:r>
              <a:rPr lang="sk-SK" altLang="sk-SK" sz="2400" b="1" dirty="0">
                <a:solidFill>
                  <a:srgbClr val="FF9933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vzdialenosti</a:t>
            </a:r>
            <a:endParaRPr lang="sk-SK" altLang="sk-SK" b="1" dirty="0">
              <a:solidFill>
                <a:srgbClr val="FF9933"/>
              </a:solidFill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6" descr="Working Memory and Cognitive Load - LD@school">
            <a:extLst>
              <a:ext uri="{FF2B5EF4-FFF2-40B4-BE49-F238E27FC236}">
                <a16:creationId xmlns:a16="http://schemas.microsoft.com/office/drawing/2014/main" id="{BA7E3997-86E0-45DE-B702-1FEA7470E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ázok 1">
            <a:extLst>
              <a:ext uri="{FF2B5EF4-FFF2-40B4-BE49-F238E27FC236}">
                <a16:creationId xmlns:a16="http://schemas.microsoft.com/office/drawing/2014/main" id="{D7F5DB4B-7379-4DC7-98EF-BD70D47EFC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002" y="3913899"/>
            <a:ext cx="4572396" cy="137171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5">
            <a:extLst>
              <a:ext uri="{FF2B5EF4-FFF2-40B4-BE49-F238E27FC236}">
                <a16:creationId xmlns:a16="http://schemas.microsoft.com/office/drawing/2014/main" id="{C9D96860-1954-4FF3-B45E-FCA6E29B9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163"/>
            <a:ext cx="121920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DIFÚZIA  cez  membránu</a:t>
            </a:r>
          </a:p>
        </p:txBody>
      </p:sp>
      <p:grpSp>
        <p:nvGrpSpPr>
          <p:cNvPr id="34819" name="Skupina 2">
            <a:extLst>
              <a:ext uri="{FF2B5EF4-FFF2-40B4-BE49-F238E27FC236}">
                <a16:creationId xmlns:a16="http://schemas.microsoft.com/office/drawing/2014/main" id="{1A1D9513-4354-40E6-AF75-1CBE194EB6B9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674688"/>
            <a:ext cx="9144000" cy="6183312"/>
            <a:chOff x="1524000" y="712788"/>
            <a:chExt cx="9144000" cy="6183312"/>
          </a:xfrm>
        </p:grpSpPr>
        <p:pic>
          <p:nvPicPr>
            <p:cNvPr id="34823" name="Picture 2" descr="Image:Simple difussion in cell membrane.svg">
              <a:extLst>
                <a:ext uri="{FF2B5EF4-FFF2-40B4-BE49-F238E27FC236}">
                  <a16:creationId xmlns:a16="http://schemas.microsoft.com/office/drawing/2014/main" id="{27942184-799B-429A-8457-FB6FAD3519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0" y="1066800"/>
              <a:ext cx="9144000" cy="5829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24" name="BlokTextu 3">
              <a:extLst>
                <a:ext uri="{FF2B5EF4-FFF2-40B4-BE49-F238E27FC236}">
                  <a16:creationId xmlns:a16="http://schemas.microsoft.com/office/drawing/2014/main" id="{1C35CE8A-E251-45A0-8400-245A129103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0200" y="6324600"/>
              <a:ext cx="1066800" cy="5238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2800" b="1">
                  <a:solidFill>
                    <a:srgbClr val="0070C0"/>
                  </a:solidFill>
                </a:rPr>
                <a:t>ČAS</a:t>
              </a:r>
            </a:p>
          </p:txBody>
        </p:sp>
        <p:sp>
          <p:nvSpPr>
            <p:cNvPr id="34825" name="BlokTextu 6">
              <a:extLst>
                <a:ext uri="{FF2B5EF4-FFF2-40B4-BE49-F238E27FC236}">
                  <a16:creationId xmlns:a16="http://schemas.microsoft.com/office/drawing/2014/main" id="{D1E4D54E-09BA-48F1-B6E0-AEF4E0B1BD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9200" y="5692775"/>
              <a:ext cx="2362200" cy="70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2000" b="1">
                  <a:solidFill>
                    <a:srgbClr val="0070C0"/>
                  </a:solidFill>
                </a:rPr>
                <a:t>Intracelulárny priestor</a:t>
              </a:r>
            </a:p>
          </p:txBody>
        </p:sp>
        <p:sp>
          <p:nvSpPr>
            <p:cNvPr id="34826" name="BlokTextu 7">
              <a:extLst>
                <a:ext uri="{FF2B5EF4-FFF2-40B4-BE49-F238E27FC236}">
                  <a16:creationId xmlns:a16="http://schemas.microsoft.com/office/drawing/2014/main" id="{AA12C70B-7FE0-479F-B199-BD0A6F5D75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9200" y="712788"/>
              <a:ext cx="2362200" cy="70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2000" b="1" dirty="0" err="1">
                  <a:solidFill>
                    <a:srgbClr val="0070C0"/>
                  </a:solidFill>
                </a:rPr>
                <a:t>Extracelulárny</a:t>
              </a:r>
              <a:r>
                <a:rPr lang="sk-SK" altLang="sk-SK" sz="2000" b="1" dirty="0">
                  <a:solidFill>
                    <a:srgbClr val="0070C0"/>
                  </a:solidFill>
                </a:rPr>
                <a:t> priestor</a:t>
              </a:r>
            </a:p>
          </p:txBody>
        </p:sp>
      </p:grpSp>
      <p:sp>
        <p:nvSpPr>
          <p:cNvPr id="34820" name="Obdĺžnik 1">
            <a:extLst>
              <a:ext uri="{FF2B5EF4-FFF2-40B4-BE49-F238E27FC236}">
                <a16:creationId xmlns:a16="http://schemas.microsoft.com/office/drawing/2014/main" id="{A340066D-BE82-4C40-B220-24C66FB3D7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7413" y="2895600"/>
            <a:ext cx="24352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k-SK" altLang="sk-SK" sz="2400" b="1">
                <a:solidFill>
                  <a:srgbClr val="0070C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pri vyrovnaní </a:t>
            </a:r>
          </a:p>
          <a:p>
            <a:pPr algn="ctr"/>
            <a:r>
              <a:rPr lang="sk-SK" altLang="sk-SK" sz="2400" b="1">
                <a:solidFill>
                  <a:srgbClr val="0070C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koncentrácií </a:t>
            </a:r>
          </a:p>
          <a:p>
            <a:pPr algn="ctr"/>
            <a:r>
              <a:rPr lang="sk-SK" altLang="sk-SK" sz="2400" b="1">
                <a:solidFill>
                  <a:srgbClr val="0070C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sa difúzia zastaví</a:t>
            </a:r>
            <a:endParaRPr lang="sk-SK" altLang="sk-SK" sz="2400">
              <a:solidFill>
                <a:srgbClr val="0070C0"/>
              </a:solidFill>
            </a:endParaRPr>
          </a:p>
        </p:txBody>
      </p:sp>
      <p:pic>
        <p:nvPicPr>
          <p:cNvPr id="34821" name="Picture 2" descr="Image:Simple difussion in cell membrane.svg">
            <a:extLst>
              <a:ext uri="{FF2B5EF4-FFF2-40B4-BE49-F238E27FC236}">
                <a16:creationId xmlns:a16="http://schemas.microsoft.com/office/drawing/2014/main" id="{DE7989BF-210F-4C6B-8DAC-B90F1279A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502"/>
          <a:stretch>
            <a:fillRect/>
          </a:stretch>
        </p:blipFill>
        <p:spPr bwMode="auto">
          <a:xfrm>
            <a:off x="285750" y="1333500"/>
            <a:ext cx="495300" cy="515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BlokTextu 3">
            <a:extLst>
              <a:ext uri="{FF2B5EF4-FFF2-40B4-BE49-F238E27FC236}">
                <a16:creationId xmlns:a16="http://schemas.microsoft.com/office/drawing/2014/main" id="{98B1F8AF-9D9C-471E-9BBD-882FCDCECCF8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413543" y="653256"/>
            <a:ext cx="1947862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000" b="1">
                <a:solidFill>
                  <a:srgbClr val="0070C0"/>
                </a:solidFill>
              </a:rPr>
              <a:t>Koncentračný gradient</a:t>
            </a:r>
          </a:p>
        </p:txBody>
      </p:sp>
      <p:sp>
        <p:nvSpPr>
          <p:cNvPr id="11" name="BlokTextu 7">
            <a:extLst>
              <a:ext uri="{FF2B5EF4-FFF2-40B4-BE49-F238E27FC236}">
                <a16:creationId xmlns:a16="http://schemas.microsoft.com/office/drawing/2014/main" id="{3AE49401-34EF-4FAA-A8FB-CAC047473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326152"/>
            <a:ext cx="1981199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1800" b="1" dirty="0" err="1"/>
              <a:t>Dvojvrstva</a:t>
            </a:r>
            <a:r>
              <a:rPr lang="sk-SK" altLang="sk-SK" sz="1800" b="1" dirty="0"/>
              <a:t> fosfolipidov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1C82BB8C-7F15-4ED2-BD7C-8BD42680EE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762000"/>
          </a:xfrm>
        </p:spPr>
        <p:txBody>
          <a:bodyPr/>
          <a:lstStyle/>
          <a:p>
            <a:pPr eaLnBrk="1" hangingPunct="1"/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Difúzia cez kanály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A742DBC0-D38D-40DB-A2CD-E95C737CF2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7715250" cy="4419600"/>
          </a:xfrm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k-SK" altLang="sk-SK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sz="33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transport látok cez </a:t>
            </a:r>
            <a:r>
              <a:rPr lang="sk-SK" altLang="sk-SK" sz="3300" b="1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transmembránové</a:t>
            </a:r>
            <a:r>
              <a:rPr lang="sk-SK" altLang="sk-SK" sz="33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proteíny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sz="3300" dirty="0">
                <a:latin typeface="Corbel" panose="020B0503020204020204" pitchFamily="34" charset="0"/>
                <a:cs typeface="Calibri" panose="020F0502020204030204" pitchFamily="34" charset="0"/>
              </a:rPr>
              <a:t>je to selektívny transport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sz="3300" dirty="0">
                <a:latin typeface="Corbel" panose="020B0503020204020204" pitchFamily="34" charset="0"/>
                <a:cs typeface="Calibri" panose="020F0502020204030204" pitchFamily="34" charset="0"/>
              </a:rPr>
              <a:t>možná regulácia –  </a:t>
            </a:r>
            <a:r>
              <a:rPr lang="sk-SK" altLang="sk-SK" sz="3300" u="sng" dirty="0" err="1">
                <a:latin typeface="Corbel" panose="020B0503020204020204" pitchFamily="34" charset="0"/>
                <a:cs typeface="Calibri" panose="020F0502020204030204" pitchFamily="34" charset="0"/>
              </a:rPr>
              <a:t>gating</a:t>
            </a:r>
            <a:r>
              <a:rPr lang="sk-SK" altLang="sk-SK" sz="3300" dirty="0">
                <a:latin typeface="Corbel" panose="020B0503020204020204" pitchFamily="34" charset="0"/>
                <a:cs typeface="Calibri" panose="020F0502020204030204" pitchFamily="34" charset="0"/>
              </a:rPr>
              <a:t> (konformačná zmena)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endParaRPr lang="sk-SK" altLang="sk-SK" sz="800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ü"/>
            </a:pPr>
            <a:r>
              <a:rPr lang="sk-SK" altLang="sk-SK" sz="3300" b="1" u="sng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Voltage</a:t>
            </a:r>
            <a:r>
              <a:rPr lang="sk-SK" altLang="sk-SK" sz="3300" b="1" u="sng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3300" dirty="0">
                <a:latin typeface="Corbel" panose="020B0503020204020204" pitchFamily="34" charset="0"/>
                <a:cs typeface="Calibri" panose="020F0502020204030204" pitchFamily="34" charset="0"/>
              </a:rPr>
              <a:t>(zmena polarity membrány)</a:t>
            </a:r>
          </a:p>
          <a:p>
            <a:pPr marL="457200" lvl="1" indent="0" eaLnBrk="1" hangingPunct="1">
              <a:buNone/>
            </a:pPr>
            <a:endParaRPr lang="sk-SK" altLang="sk-SK" sz="1400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ü"/>
            </a:pPr>
            <a:r>
              <a:rPr lang="sk-SK" altLang="sk-SK" sz="3300" b="1" u="sng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Ligand </a:t>
            </a:r>
            <a:r>
              <a:rPr lang="sk-SK" altLang="sk-SK" sz="3300" dirty="0">
                <a:latin typeface="Corbel" panose="020B0503020204020204" pitchFamily="34" charset="0"/>
                <a:cs typeface="Calibri" panose="020F0502020204030204" pitchFamily="34" charset="0"/>
              </a:rPr>
              <a:t>(otvorenie kanála „kľúčom“)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sz="3300" dirty="0">
                <a:latin typeface="Corbel" panose="020B0503020204020204" pitchFamily="34" charset="0"/>
                <a:cs typeface="Calibri" panose="020F0502020204030204" pitchFamily="34" charset="0"/>
              </a:rPr>
              <a:t>pre K</a:t>
            </a:r>
            <a:r>
              <a:rPr lang="sk-SK" altLang="sk-SK" sz="3300" baseline="30000" dirty="0"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3300" dirty="0">
                <a:latin typeface="Corbel" panose="020B0503020204020204" pitchFamily="34" charset="0"/>
                <a:cs typeface="Calibri" panose="020F0502020204030204" pitchFamily="34" charset="0"/>
              </a:rPr>
              <a:t>, Na</a:t>
            </a:r>
            <a:r>
              <a:rPr lang="sk-SK" altLang="sk-SK" sz="3300" baseline="30000" dirty="0"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3300" dirty="0">
                <a:latin typeface="Corbel" panose="020B0503020204020204" pitchFamily="34" charset="0"/>
                <a:cs typeface="Calibri" panose="020F0502020204030204" pitchFamily="34" charset="0"/>
              </a:rPr>
              <a:t>, Ca</a:t>
            </a:r>
            <a:r>
              <a:rPr lang="sk-SK" altLang="sk-SK" sz="3300" baseline="30000" dirty="0">
                <a:latin typeface="Corbel" panose="020B0503020204020204" pitchFamily="34" charset="0"/>
                <a:cs typeface="Calibri" panose="020F0502020204030204" pitchFamily="34" charset="0"/>
              </a:rPr>
              <a:t>2+</a:t>
            </a:r>
            <a:endParaRPr lang="sk-SK" altLang="sk-SK" sz="3300" dirty="0"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pic>
        <p:nvPicPr>
          <p:cNvPr id="36868" name="Picture 5" descr="What are the differences and similarities between diffusion, facilitated  diffusion, osmosis and active transport? | Socratic">
            <a:extLst>
              <a:ext uri="{FF2B5EF4-FFF2-40B4-BE49-F238E27FC236}">
                <a16:creationId xmlns:a16="http://schemas.microsoft.com/office/drawing/2014/main" id="{AAABF546-CF09-49C1-8FF1-9A39F9170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10724"/>
          <a:stretch>
            <a:fillRect/>
          </a:stretch>
        </p:blipFill>
        <p:spPr bwMode="auto">
          <a:xfrm>
            <a:off x="7715250" y="914400"/>
            <a:ext cx="4476750" cy="51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Working Memory and Cognitive Load - LD@school">
            <a:extLst>
              <a:ext uri="{FF2B5EF4-FFF2-40B4-BE49-F238E27FC236}">
                <a16:creationId xmlns:a16="http://schemas.microsoft.com/office/drawing/2014/main" id="{9484164A-B98D-43D1-A54A-F28BF52A3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Nadpis 1">
            <a:extLst>
              <a:ext uri="{FF2B5EF4-FFF2-40B4-BE49-F238E27FC236}">
                <a16:creationId xmlns:a16="http://schemas.microsoft.com/office/drawing/2014/main" id="{8FF5AAF0-E4A4-4FBD-8DD2-6F465292B6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9688"/>
            <a:ext cx="12187238" cy="646112"/>
          </a:xfrm>
        </p:spPr>
        <p:txBody>
          <a:bodyPr/>
          <a:lstStyle/>
          <a:p>
            <a:r>
              <a:rPr lang="sk-SK" altLang="sk-SK" b="1" u="sng" dirty="0" err="1">
                <a:solidFill>
                  <a:srgbClr val="00B050"/>
                </a:solidFill>
                <a:latin typeface="Corbel" panose="020B0503020204020204" pitchFamily="34" charset="0"/>
              </a:rPr>
              <a:t>Ligandové</a:t>
            </a:r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 </a:t>
            </a:r>
            <a:r>
              <a:rPr lang="sk-SK" altLang="sk-SK" b="1" u="sng" dirty="0" err="1">
                <a:solidFill>
                  <a:srgbClr val="00B050"/>
                </a:solidFill>
                <a:latin typeface="Corbel" panose="020B0503020204020204" pitchFamily="34" charset="0"/>
              </a:rPr>
              <a:t>vrátkovanie</a:t>
            </a:r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 (</a:t>
            </a:r>
            <a:r>
              <a:rPr lang="sk-SK" altLang="sk-SK" b="1" u="sng" dirty="0" err="1">
                <a:solidFill>
                  <a:srgbClr val="00B050"/>
                </a:solidFill>
                <a:latin typeface="Corbel" panose="020B0503020204020204" pitchFamily="34" charset="0"/>
              </a:rPr>
              <a:t>Ligant</a:t>
            </a:r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 </a:t>
            </a:r>
            <a:r>
              <a:rPr lang="sk-SK" altLang="sk-SK" b="1" u="sng" dirty="0" err="1">
                <a:solidFill>
                  <a:srgbClr val="00B050"/>
                </a:solidFill>
                <a:latin typeface="Corbel" panose="020B0503020204020204" pitchFamily="34" charset="0"/>
              </a:rPr>
              <a:t>gated</a:t>
            </a:r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)</a:t>
            </a:r>
          </a:p>
        </p:txBody>
      </p:sp>
      <p:grpSp>
        <p:nvGrpSpPr>
          <p:cNvPr id="37891" name="Skupina 3">
            <a:extLst>
              <a:ext uri="{FF2B5EF4-FFF2-40B4-BE49-F238E27FC236}">
                <a16:creationId xmlns:a16="http://schemas.microsoft.com/office/drawing/2014/main" id="{4010A2CA-EAB3-4D4B-A23B-AF1ED5DEECFF}"/>
              </a:ext>
            </a:extLst>
          </p:cNvPr>
          <p:cNvGrpSpPr>
            <a:grpSpLocks/>
          </p:cNvGrpSpPr>
          <p:nvPr/>
        </p:nvGrpSpPr>
        <p:grpSpPr bwMode="auto">
          <a:xfrm>
            <a:off x="0" y="685800"/>
            <a:ext cx="9626600" cy="6342063"/>
            <a:chOff x="1676400" y="306722"/>
            <a:chExt cx="9627222" cy="6342571"/>
          </a:xfrm>
        </p:grpSpPr>
        <p:pic>
          <p:nvPicPr>
            <p:cNvPr id="37893" name="Picture 6">
              <a:extLst>
                <a:ext uri="{FF2B5EF4-FFF2-40B4-BE49-F238E27FC236}">
                  <a16:creationId xmlns:a16="http://schemas.microsoft.com/office/drawing/2014/main" id="{983BB390-442F-47CC-AAC6-C230956D87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2" b="52026"/>
            <a:stretch>
              <a:fillRect/>
            </a:stretch>
          </p:blipFill>
          <p:spPr bwMode="auto">
            <a:xfrm>
              <a:off x="1676400" y="306722"/>
              <a:ext cx="9627222" cy="6342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894" name="BlokTextu 2">
              <a:extLst>
                <a:ext uri="{FF2B5EF4-FFF2-40B4-BE49-F238E27FC236}">
                  <a16:creationId xmlns:a16="http://schemas.microsoft.com/office/drawing/2014/main" id="{15F8785D-B299-4447-8D25-B2C374B42A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5000" y="5752800"/>
              <a:ext cx="3810000" cy="648000"/>
            </a:xfrm>
            <a:prstGeom prst="rect">
              <a:avLst/>
            </a:prstGeom>
            <a:solidFill>
              <a:srgbClr val="F3E3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b="1"/>
                <a:t>Kanál je uzavretý</a:t>
              </a:r>
            </a:p>
          </p:txBody>
        </p:sp>
        <p:sp>
          <p:nvSpPr>
            <p:cNvPr id="37895" name="BlokTextu 12">
              <a:extLst>
                <a:ext uri="{FF2B5EF4-FFF2-40B4-BE49-F238E27FC236}">
                  <a16:creationId xmlns:a16="http://schemas.microsoft.com/office/drawing/2014/main" id="{3DEFE56E-936B-4816-8E86-516B7EB00C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5000" y="2706469"/>
              <a:ext cx="1524000" cy="6463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Chemická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väzba</a:t>
              </a:r>
            </a:p>
          </p:txBody>
        </p:sp>
        <p:sp>
          <p:nvSpPr>
            <p:cNvPr id="37896" name="BlokTextu 22">
              <a:extLst>
                <a:ext uri="{FF2B5EF4-FFF2-40B4-BE49-F238E27FC236}">
                  <a16:creationId xmlns:a16="http://schemas.microsoft.com/office/drawing/2014/main" id="{2599EE89-03ED-4D40-9B65-A5DCF93B0C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9000" y="533400"/>
              <a:ext cx="3810000" cy="707886"/>
            </a:xfrm>
            <a:prstGeom prst="rect">
              <a:avLst/>
            </a:prstGeom>
            <a:solidFill>
              <a:srgbClr val="CCEC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2000" b="1"/>
                <a:t>Neurotrasmiter chemicky naviazaný na receptor</a:t>
              </a:r>
            </a:p>
          </p:txBody>
        </p:sp>
        <p:sp>
          <p:nvSpPr>
            <p:cNvPr id="37897" name="BlokTextu 23">
              <a:extLst>
                <a:ext uri="{FF2B5EF4-FFF2-40B4-BE49-F238E27FC236}">
                  <a16:creationId xmlns:a16="http://schemas.microsoft.com/office/drawing/2014/main" id="{4CD3EFB2-BB89-4E06-82A7-0D3E7246D1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9000" y="5752800"/>
              <a:ext cx="3810000" cy="648000"/>
            </a:xfrm>
            <a:prstGeom prst="rect">
              <a:avLst/>
            </a:prstGeom>
            <a:solidFill>
              <a:srgbClr val="F3E3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b="1"/>
                <a:t>Kanál je otvorený</a:t>
              </a:r>
            </a:p>
          </p:txBody>
        </p:sp>
      </p:grpSp>
      <p:sp>
        <p:nvSpPr>
          <p:cNvPr id="37892" name="BlokTextu 4">
            <a:extLst>
              <a:ext uri="{FF2B5EF4-FFF2-40B4-BE49-F238E27FC236}">
                <a16:creationId xmlns:a16="http://schemas.microsoft.com/office/drawing/2014/main" id="{CADF8099-D5AF-4FC1-BC43-0056F50CF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1200" y="703263"/>
            <a:ext cx="2565400" cy="600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k-SK" altLang="sk-SK" dirty="0">
                <a:latin typeface="Corbel" panose="020B0503020204020204" pitchFamily="34" charset="0"/>
              </a:rPr>
              <a:t>naviazaním molekuly – </a:t>
            </a:r>
            <a:r>
              <a:rPr lang="sk-SK" altLang="sk-SK" b="1" dirty="0">
                <a:latin typeface="Corbel" panose="020B0503020204020204" pitchFamily="34" charset="0"/>
              </a:rPr>
              <a:t>ligandu </a:t>
            </a:r>
            <a:r>
              <a:rPr lang="sk-SK" altLang="sk-SK" dirty="0">
                <a:latin typeface="Corbel" panose="020B0503020204020204" pitchFamily="34" charset="0"/>
              </a:rPr>
              <a:t>na kanálovú bielkovinu sa vyvolá konformačná zmena tejto bielkoviny.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sk-SK" altLang="sk-SK" b="1" dirty="0">
                <a:solidFill>
                  <a:srgbClr val="FF0000"/>
                </a:solidFill>
                <a:latin typeface="Corbel" panose="020B0503020204020204" pitchFamily="34" charset="0"/>
              </a:rPr>
              <a:t>Prítomné v chemickej </a:t>
            </a:r>
            <a:r>
              <a:rPr lang="sk-SK" altLang="sk-SK" b="1" dirty="0" err="1">
                <a:solidFill>
                  <a:srgbClr val="FF0000"/>
                </a:solidFill>
                <a:latin typeface="Corbel" panose="020B0503020204020204" pitchFamily="34" charset="0"/>
              </a:rPr>
              <a:t>synapse</a:t>
            </a:r>
            <a:endParaRPr lang="sk-SK" altLang="sk-SK" b="1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pic>
        <p:nvPicPr>
          <p:cNvPr id="10" name="Picture 6" descr="Working Memory and Cognitive Load - LD@school">
            <a:extLst>
              <a:ext uri="{FF2B5EF4-FFF2-40B4-BE49-F238E27FC236}">
                <a16:creationId xmlns:a16="http://schemas.microsoft.com/office/drawing/2014/main" id="{AD30A0D1-DAAB-4C61-9556-07480C9E62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6">
            <a:extLst>
              <a:ext uri="{FF2B5EF4-FFF2-40B4-BE49-F238E27FC236}">
                <a16:creationId xmlns:a16="http://schemas.microsoft.com/office/drawing/2014/main" id="{ECE19A5E-5050-4892-A896-A9308F521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34" b="3339"/>
          <a:stretch>
            <a:fillRect/>
          </a:stretch>
        </p:blipFill>
        <p:spPr bwMode="auto">
          <a:xfrm>
            <a:off x="139700" y="1196975"/>
            <a:ext cx="8547100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BlokTextu 20">
            <a:extLst>
              <a:ext uri="{FF2B5EF4-FFF2-40B4-BE49-F238E27FC236}">
                <a16:creationId xmlns:a16="http://schemas.microsoft.com/office/drawing/2014/main" id="{0C941FF3-8E04-41CA-AD35-A8048F16A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300" y="5867400"/>
            <a:ext cx="3352800" cy="576263"/>
          </a:xfrm>
          <a:prstGeom prst="rect">
            <a:avLst/>
          </a:prstGeom>
          <a:solidFill>
            <a:srgbClr val="F3E3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sk-SK" altLang="sk-SK" sz="2800" b="1"/>
              <a:t>Kanál je uzavretý</a:t>
            </a:r>
          </a:p>
        </p:txBody>
      </p:sp>
      <p:sp>
        <p:nvSpPr>
          <p:cNvPr id="38916" name="BlokTextu 21">
            <a:extLst>
              <a:ext uri="{FF2B5EF4-FFF2-40B4-BE49-F238E27FC236}">
                <a16:creationId xmlns:a16="http://schemas.microsoft.com/office/drawing/2014/main" id="{FD7098E6-C5BA-42C3-ACD0-6986C52256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2700" y="5867400"/>
            <a:ext cx="3352800" cy="612775"/>
          </a:xfrm>
          <a:prstGeom prst="rect">
            <a:avLst/>
          </a:prstGeom>
          <a:solidFill>
            <a:srgbClr val="F3E3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sk-SK" altLang="sk-SK" sz="2800" b="1"/>
              <a:t>Kanál je otvorený</a:t>
            </a:r>
          </a:p>
        </p:txBody>
      </p:sp>
      <p:sp>
        <p:nvSpPr>
          <p:cNvPr id="23" name="Ovál 22">
            <a:extLst>
              <a:ext uri="{FF2B5EF4-FFF2-40B4-BE49-F238E27FC236}">
                <a16:creationId xmlns:a16="http://schemas.microsoft.com/office/drawing/2014/main" id="{D885A893-CD01-473B-AA96-A2B60C28EA3C}"/>
              </a:ext>
            </a:extLst>
          </p:cNvPr>
          <p:cNvSpPr/>
          <p:nvPr/>
        </p:nvSpPr>
        <p:spPr>
          <a:xfrm rot="19463619">
            <a:off x="149225" y="2794000"/>
            <a:ext cx="1143000" cy="398463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k-SK"/>
          </a:p>
        </p:txBody>
      </p:sp>
      <p:sp>
        <p:nvSpPr>
          <p:cNvPr id="24" name="Ovál 23">
            <a:extLst>
              <a:ext uri="{FF2B5EF4-FFF2-40B4-BE49-F238E27FC236}">
                <a16:creationId xmlns:a16="http://schemas.microsoft.com/office/drawing/2014/main" id="{90112A2A-D05E-437E-B912-A8CB9696BD81}"/>
              </a:ext>
            </a:extLst>
          </p:cNvPr>
          <p:cNvSpPr/>
          <p:nvPr/>
        </p:nvSpPr>
        <p:spPr>
          <a:xfrm rot="19463619">
            <a:off x="161925" y="4246563"/>
            <a:ext cx="1141413" cy="398462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k-SK"/>
          </a:p>
        </p:txBody>
      </p:sp>
      <p:sp>
        <p:nvSpPr>
          <p:cNvPr id="25" name="Ovál 24">
            <a:extLst>
              <a:ext uri="{FF2B5EF4-FFF2-40B4-BE49-F238E27FC236}">
                <a16:creationId xmlns:a16="http://schemas.microsoft.com/office/drawing/2014/main" id="{40FF1370-7D4F-4521-A870-F4307842EB17}"/>
              </a:ext>
            </a:extLst>
          </p:cNvPr>
          <p:cNvSpPr/>
          <p:nvPr/>
        </p:nvSpPr>
        <p:spPr>
          <a:xfrm rot="19463619">
            <a:off x="4943475" y="4327525"/>
            <a:ext cx="1143000" cy="398463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k-SK"/>
          </a:p>
        </p:txBody>
      </p:sp>
      <p:sp>
        <p:nvSpPr>
          <p:cNvPr id="26" name="Ovál 25">
            <a:extLst>
              <a:ext uri="{FF2B5EF4-FFF2-40B4-BE49-F238E27FC236}">
                <a16:creationId xmlns:a16="http://schemas.microsoft.com/office/drawing/2014/main" id="{2608A607-6151-4FCF-B9F9-3B9DBF1F185B}"/>
              </a:ext>
            </a:extLst>
          </p:cNvPr>
          <p:cNvSpPr/>
          <p:nvPr/>
        </p:nvSpPr>
        <p:spPr>
          <a:xfrm rot="19463619">
            <a:off x="4943475" y="2794000"/>
            <a:ext cx="1143000" cy="398463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k-SK"/>
          </a:p>
        </p:txBody>
      </p:sp>
      <p:sp>
        <p:nvSpPr>
          <p:cNvPr id="38921" name="BlokTextu 12">
            <a:extLst>
              <a:ext uri="{FF2B5EF4-FFF2-40B4-BE49-F238E27FC236}">
                <a16:creationId xmlns:a16="http://schemas.microsoft.com/office/drawing/2014/main" id="{0F31BC10-B179-44F9-A86A-1CE0FC9CE1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7613" y="2895600"/>
            <a:ext cx="1335087" cy="863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 b="1" dirty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Zmena potenciálu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 b="1" dirty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membrány</a:t>
            </a:r>
          </a:p>
        </p:txBody>
      </p:sp>
      <p:sp>
        <p:nvSpPr>
          <p:cNvPr id="38922" name="Nadpis 1">
            <a:extLst>
              <a:ext uri="{FF2B5EF4-FFF2-40B4-BE49-F238E27FC236}">
                <a16:creationId xmlns:a16="http://schemas.microsoft.com/office/drawing/2014/main" id="{6C3567BB-A147-405C-AE22-FBFF4D20FA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/>
          <a:p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Napäťovo riadené (</a:t>
            </a:r>
            <a:r>
              <a:rPr lang="sk-SK" altLang="sk-SK" b="1" u="sng" dirty="0" err="1">
                <a:solidFill>
                  <a:srgbClr val="00B050"/>
                </a:solidFill>
                <a:latin typeface="Corbel" panose="020B0503020204020204" pitchFamily="34" charset="0"/>
              </a:rPr>
              <a:t>Voltage</a:t>
            </a:r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 </a:t>
            </a:r>
            <a:r>
              <a:rPr lang="sk-SK" altLang="sk-SK" b="1" u="sng" dirty="0" err="1">
                <a:solidFill>
                  <a:srgbClr val="00B050"/>
                </a:solidFill>
                <a:latin typeface="Corbel" panose="020B0503020204020204" pitchFamily="34" charset="0"/>
              </a:rPr>
              <a:t>gated</a:t>
            </a:r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)</a:t>
            </a:r>
          </a:p>
        </p:txBody>
      </p:sp>
      <p:sp>
        <p:nvSpPr>
          <p:cNvPr id="32" name="BlokTextu 31">
            <a:extLst>
              <a:ext uri="{FF2B5EF4-FFF2-40B4-BE49-F238E27FC236}">
                <a16:creationId xmlns:a16="http://schemas.microsoft.com/office/drawing/2014/main" id="{3DE71BD6-4AA3-4881-9D56-30B951DF511A}"/>
              </a:ext>
            </a:extLst>
          </p:cNvPr>
          <p:cNvSpPr txBox="1"/>
          <p:nvPr/>
        </p:nvSpPr>
        <p:spPr>
          <a:xfrm>
            <a:off x="8515350" y="1143000"/>
            <a:ext cx="3689350" cy="47958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sk-SK" sz="2800" dirty="0">
                <a:latin typeface="Corbel" panose="020B0503020204020204" pitchFamily="34" charset="0"/>
              </a:rPr>
              <a:t>Konformačné zmeny kanálovej bielkoviny  zmenou polarity membrány.</a:t>
            </a:r>
          </a:p>
          <a:p>
            <a:pPr marL="380992" indent="-380992" eaLnBrk="1" fontAlgn="auto" hangingPunct="1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sk-SK" sz="2800" b="1" dirty="0">
                <a:solidFill>
                  <a:srgbClr val="FF0000"/>
                </a:solidFill>
                <a:latin typeface="Corbel" panose="020B0503020204020204" pitchFamily="34" charset="0"/>
              </a:rPr>
              <a:t>Príklad:</a:t>
            </a:r>
          </a:p>
          <a:p>
            <a:pPr marL="380992" indent="-380992" eaLnBrk="1" fontAlgn="auto" hangingPunct="1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sk-SK" sz="2800" b="1" dirty="0">
                <a:solidFill>
                  <a:srgbClr val="FF0000"/>
                </a:solidFill>
                <a:latin typeface="Corbel" panose="020B0503020204020204" pitchFamily="34" charset="0"/>
              </a:rPr>
              <a:t>depolarizáciou</a:t>
            </a:r>
            <a:r>
              <a:rPr lang="sk-SK" sz="2800" dirty="0">
                <a:solidFill>
                  <a:srgbClr val="FF0000"/>
                </a:solidFill>
                <a:latin typeface="Corbel" panose="020B0503020204020204" pitchFamily="34" charset="0"/>
              </a:rPr>
              <a:t> </a:t>
            </a:r>
            <a:r>
              <a:rPr lang="sk-SK" sz="2800" b="1" dirty="0">
                <a:solidFill>
                  <a:srgbClr val="FF0000"/>
                </a:solidFill>
                <a:latin typeface="Corbel" panose="020B0503020204020204" pitchFamily="34" charset="0"/>
              </a:rPr>
              <a:t>sa</a:t>
            </a:r>
          </a:p>
          <a:p>
            <a:pPr marL="380992" indent="-380992" eaLnBrk="1" fontAlgn="auto" hangingPunct="1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sk-SK" sz="2800" b="1" dirty="0">
                <a:solidFill>
                  <a:srgbClr val="FF0000"/>
                </a:solidFill>
                <a:latin typeface="Corbel" panose="020B0503020204020204" pitchFamily="34" charset="0"/>
              </a:rPr>
              <a:t>otvára</a:t>
            </a:r>
            <a:r>
              <a:rPr lang="sk-SK" sz="2800" dirty="0">
                <a:solidFill>
                  <a:srgbClr val="FF0000"/>
                </a:solidFill>
                <a:latin typeface="Corbel" panose="020B0503020204020204" pitchFamily="34" charset="0"/>
              </a:rPr>
              <a:t> </a:t>
            </a:r>
            <a:r>
              <a:rPr lang="sk-SK" sz="2800" b="1" dirty="0">
                <a:solidFill>
                  <a:srgbClr val="FF0000"/>
                </a:solidFill>
                <a:latin typeface="Corbel" panose="020B0503020204020204" pitchFamily="34" charset="0"/>
              </a:rPr>
              <a:t>uzatvorený</a:t>
            </a:r>
          </a:p>
          <a:p>
            <a:pPr marL="380992" indent="-380992" eaLnBrk="1" fontAlgn="auto" hangingPunct="1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sk-SK" sz="2800" b="1" dirty="0">
                <a:solidFill>
                  <a:srgbClr val="FF0000"/>
                </a:solidFill>
                <a:latin typeface="Corbel" panose="020B0503020204020204" pitchFamily="34" charset="0"/>
              </a:rPr>
              <a:t>sodíkový kanál</a:t>
            </a:r>
          </a:p>
          <a:p>
            <a:pPr marL="380992" indent="-380992" eaLnBrk="1" fontAlgn="auto" hangingPunct="1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sk-SK" sz="2800" b="1" dirty="0">
                <a:solidFill>
                  <a:srgbClr val="FF0000"/>
                </a:solidFill>
                <a:latin typeface="Corbel" panose="020B0503020204020204" pitchFamily="34" charset="0"/>
              </a:rPr>
              <a:t>(depolarizačná fáza</a:t>
            </a:r>
          </a:p>
          <a:p>
            <a:pPr marL="380992" indent="-380992" eaLnBrk="1" fontAlgn="auto" hangingPunct="1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sk-SK" sz="2800" b="1" dirty="0">
                <a:solidFill>
                  <a:srgbClr val="FF0000"/>
                </a:solidFill>
                <a:latin typeface="Corbel" panose="020B0503020204020204" pitchFamily="34" charset="0"/>
              </a:rPr>
              <a:t>akčného potenciálu)</a:t>
            </a:r>
            <a:r>
              <a:rPr lang="sk-SK" sz="2800" dirty="0">
                <a:solidFill>
                  <a:srgbClr val="FF0000"/>
                </a:solidFill>
                <a:latin typeface="Corbel" panose="020B0503020204020204" pitchFamily="34" charset="0"/>
              </a:rPr>
              <a:t> </a:t>
            </a:r>
          </a:p>
        </p:txBody>
      </p:sp>
      <p:pic>
        <p:nvPicPr>
          <p:cNvPr id="12" name="Picture 6" descr="Working Memory and Cognitive Load - LD@school">
            <a:extLst>
              <a:ext uri="{FF2B5EF4-FFF2-40B4-BE49-F238E27FC236}">
                <a16:creationId xmlns:a16="http://schemas.microsoft.com/office/drawing/2014/main" id="{7B445DEB-CC3E-44A5-925E-D86E103B8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Voltage-gated sodium channel in membrane, molecular model - Stock Image -  F028/1481 - Science Photo Library">
            <a:extLst>
              <a:ext uri="{FF2B5EF4-FFF2-40B4-BE49-F238E27FC236}">
                <a16:creationId xmlns:a16="http://schemas.microsoft.com/office/drawing/2014/main" id="{E22D9D19-D1FC-431C-97FF-24A8B8754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3E1E6"/>
              </a:clrFrom>
              <a:clrTo>
                <a:srgbClr val="E3E1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75" y="457200"/>
            <a:ext cx="8636000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Nadpis 1">
            <a:extLst>
              <a:ext uri="{FF2B5EF4-FFF2-40B4-BE49-F238E27FC236}">
                <a16:creationId xmlns:a16="http://schemas.microsoft.com/office/drawing/2014/main" id="{F8C021F2-8F8D-453B-8397-A4E314E2E2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/>
          <a:p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Napäťovo riadený Na</a:t>
            </a:r>
            <a:r>
              <a:rPr lang="sk-SK" altLang="sk-SK" b="1" u="sng" baseline="30000" dirty="0">
                <a:solidFill>
                  <a:srgbClr val="00B050"/>
                </a:solidFill>
                <a:latin typeface="Corbel" panose="020B0503020204020204" pitchFamily="34" charset="0"/>
              </a:rPr>
              <a:t>+</a:t>
            </a:r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 kanál – 3D model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2BC3AEB9-EB93-494A-AF87-5489DDB93C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12192000" cy="681294"/>
          </a:xfrm>
        </p:spPr>
        <p:txBody>
          <a:bodyPr/>
          <a:lstStyle/>
          <a:p>
            <a:pPr eaLnBrk="1" hangingPunct="1"/>
            <a:r>
              <a:rPr lang="sk-SK" altLang="sk-SK" sz="4000" b="1" u="sng" dirty="0">
                <a:solidFill>
                  <a:srgbClr val="00B050"/>
                </a:solidFill>
                <a:latin typeface="Corbel" panose="020B0503020204020204" pitchFamily="34" charset="0"/>
              </a:rPr>
              <a:t>Uľahčená (</a:t>
            </a:r>
            <a:r>
              <a:rPr lang="sk-SK" altLang="sk-SK" sz="4000" b="1" u="sng" dirty="0" err="1">
                <a:solidFill>
                  <a:srgbClr val="00B050"/>
                </a:solidFill>
                <a:latin typeface="Corbel" panose="020B0503020204020204" pitchFamily="34" charset="0"/>
              </a:rPr>
              <a:t>facilitovaná</a:t>
            </a:r>
            <a:r>
              <a:rPr lang="sk-SK" altLang="sk-SK" sz="4000" b="1" u="sng" dirty="0">
                <a:solidFill>
                  <a:srgbClr val="00B050"/>
                </a:solidFill>
                <a:latin typeface="Corbel" panose="020B0503020204020204" pitchFamily="34" charset="0"/>
              </a:rPr>
              <a:t>) difúzia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F9A48366-DA7F-443F-80CD-80F16FE61F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95400"/>
            <a:ext cx="8001000" cy="4525963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>
                <a:latin typeface="Corbel" panose="020B0503020204020204" pitchFamily="34" charset="0"/>
                <a:cs typeface="Calibri" panose="020F0502020204030204" pitchFamily="34" charset="0"/>
              </a:rPr>
              <a:t>selektívny, pasívny transport  </a:t>
            </a:r>
            <a:r>
              <a:rPr lang="sk-SK" altLang="sk-SK" b="1" u="sng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prostredníctvom</a:t>
            </a:r>
            <a:r>
              <a:rPr lang="sk-SK" altLang="sk-SK">
                <a:latin typeface="Corbel" panose="020B0503020204020204" pitchFamily="34" charset="0"/>
                <a:cs typeface="Calibri" panose="020F0502020204030204" pitchFamily="34" charset="0"/>
              </a:rPr>
              <a:t>   prenášača v  membráne 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>
                <a:latin typeface="Corbel" panose="020B0503020204020204" pitchFamily="34" charset="0"/>
                <a:cs typeface="Calibri" panose="020F0502020204030204" pitchFamily="34" charset="0"/>
              </a:rPr>
              <a:t>interakcia molekuly a  prenášača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>
                <a:latin typeface="Corbel" panose="020B0503020204020204" pitchFamily="34" charset="0"/>
                <a:cs typeface="Calibri" panose="020F0502020204030204" pitchFamily="34" charset="0"/>
              </a:rPr>
              <a:t>závislosť od koncentračného gradientu                     aj od  počtu prenášačov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>
                <a:latin typeface="Corbel" panose="020B0503020204020204" pitchFamily="34" charset="0"/>
                <a:cs typeface="Calibri" panose="020F0502020204030204" pitchFamily="34" charset="0"/>
              </a:rPr>
              <a:t>môže byť facilitovaná aktívne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>
                <a:latin typeface="Corbel" panose="020B0503020204020204" pitchFamily="34" charset="0"/>
                <a:cs typeface="Calibri" panose="020F0502020204030204" pitchFamily="34" charset="0"/>
              </a:rPr>
              <a:t>prenášané sú: ióny, glukóza, aminokyseliny...a iné.</a:t>
            </a:r>
          </a:p>
        </p:txBody>
      </p:sp>
      <p:pic>
        <p:nvPicPr>
          <p:cNvPr id="40964" name="Obrázok 1">
            <a:extLst>
              <a:ext uri="{FF2B5EF4-FFF2-40B4-BE49-F238E27FC236}">
                <a16:creationId xmlns:a16="http://schemas.microsoft.com/office/drawing/2014/main" id="{0F48034F-246A-489B-95C2-BEB84E85B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3" r="2318" b="10419"/>
          <a:stretch>
            <a:fillRect/>
          </a:stretch>
        </p:blipFill>
        <p:spPr bwMode="auto">
          <a:xfrm>
            <a:off x="7658099" y="1026886"/>
            <a:ext cx="4440238" cy="5831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Working Memory and Cognitive Load - LD@school">
            <a:extLst>
              <a:ext uri="{FF2B5EF4-FFF2-40B4-BE49-F238E27FC236}">
                <a16:creationId xmlns:a16="http://schemas.microsoft.com/office/drawing/2014/main" id="{6C8DDA53-676A-4068-BA28-CDFB40D8A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27096F8E-7A9E-4C22-8F46-A2E66D2B4D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652463"/>
          </a:xfrm>
        </p:spPr>
        <p:txBody>
          <a:bodyPr/>
          <a:lstStyle/>
          <a:p>
            <a:pPr eaLnBrk="1" hangingPunct="1"/>
            <a:r>
              <a:rPr lang="sk-SK" altLang="sk-SK" sz="4000" b="1" u="sng" dirty="0">
                <a:solidFill>
                  <a:srgbClr val="00B050"/>
                </a:solidFill>
              </a:rPr>
              <a:t>Osmóza</a:t>
            </a:r>
            <a:endParaRPr lang="sk-SK" altLang="sk-SK" sz="4000" b="1" dirty="0">
              <a:solidFill>
                <a:srgbClr val="00B050"/>
              </a:solidFill>
            </a:endParaRPr>
          </a:p>
        </p:txBody>
      </p:sp>
      <p:sp>
        <p:nvSpPr>
          <p:cNvPr id="39939" name="Rectangle 4">
            <a:extLst>
              <a:ext uri="{FF2B5EF4-FFF2-40B4-BE49-F238E27FC236}">
                <a16:creationId xmlns:a16="http://schemas.microsoft.com/office/drawing/2014/main" id="{C2898F12-4F60-4A9F-BEB3-D3151020E3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3763"/>
            <a:ext cx="12192000" cy="276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FontTx/>
              <a:buNone/>
              <a:defRPr/>
            </a:pP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Osmóza je  pasívny prechod rozpúšťadla (voda) cez semipermeabilnú membránu proti koncentračnému gradientu rozpustenej </a:t>
            </a:r>
          </a:p>
          <a:p>
            <a:pPr algn="ctr" eaLnBrk="1" hangingPunct="1">
              <a:spcBef>
                <a:spcPts val="0"/>
              </a:spcBef>
              <a:buFontTx/>
              <a:buNone/>
              <a:defRPr/>
            </a:pP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(a </a:t>
            </a:r>
            <a:r>
              <a:rPr lang="sk-SK" altLang="sk-SK" sz="2800" b="1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nedifúzibilnej</a:t>
            </a: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) látky.</a:t>
            </a:r>
          </a:p>
          <a:p>
            <a:pPr algn="ctr" eaLnBrk="1" hangingPunct="1">
              <a:spcBef>
                <a:spcPts val="0"/>
              </a:spcBef>
              <a:buFontTx/>
              <a:buNone/>
              <a:defRPr/>
            </a:pP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Z miesta s nižšou koncentráciou do miesta s vyššou  koncentráciou </a:t>
            </a:r>
            <a:r>
              <a:rPr lang="sk-SK" altLang="sk-SK" sz="2800" b="1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osmoticky</a:t>
            </a: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aktívnych častíc </a:t>
            </a:r>
            <a:r>
              <a:rPr lang="sk-SK" altLang="sk-SK" sz="2800" b="1" dirty="0">
                <a:solidFill>
                  <a:srgbClr val="FF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(dochádza k zmene objemu roztoku) </a:t>
            </a:r>
          </a:p>
          <a:p>
            <a:pPr marL="0" indent="0" eaLnBrk="1" hangingPunct="1">
              <a:buFontTx/>
              <a:buNone/>
              <a:defRPr/>
            </a:pPr>
            <a:endParaRPr lang="sk-SK" alt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1988" name="Skupina 1">
            <a:extLst>
              <a:ext uri="{FF2B5EF4-FFF2-40B4-BE49-F238E27FC236}">
                <a16:creationId xmlns:a16="http://schemas.microsoft.com/office/drawing/2014/main" id="{A521DE35-3426-46DA-8EB8-3FB5929D5E3D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3487738"/>
            <a:ext cx="7620000" cy="3217862"/>
            <a:chOff x="1447800" y="2493285"/>
            <a:chExt cx="8877300" cy="4202790"/>
          </a:xfrm>
        </p:grpSpPr>
        <p:pic>
          <p:nvPicPr>
            <p:cNvPr id="41990" name="Obrázok 2">
              <a:extLst>
                <a:ext uri="{FF2B5EF4-FFF2-40B4-BE49-F238E27FC236}">
                  <a16:creationId xmlns:a16="http://schemas.microsoft.com/office/drawing/2014/main" id="{B653017B-F837-46AB-8C2E-52954B3025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4827" y="2493285"/>
              <a:ext cx="8229600" cy="4129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991" name="BlokTextu 9">
              <a:extLst>
                <a:ext uri="{FF2B5EF4-FFF2-40B4-BE49-F238E27FC236}">
                  <a16:creationId xmlns:a16="http://schemas.microsoft.com/office/drawing/2014/main" id="{6549215B-F8CA-4E52-96BF-059358900D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8400" y="2590800"/>
              <a:ext cx="1828800" cy="954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Menšia koncentrácia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cukru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(viac vody)</a:t>
              </a:r>
            </a:p>
          </p:txBody>
        </p:sp>
        <p:sp>
          <p:nvSpPr>
            <p:cNvPr id="41992" name="BlokTextu 10">
              <a:extLst>
                <a:ext uri="{FF2B5EF4-FFF2-40B4-BE49-F238E27FC236}">
                  <a16:creationId xmlns:a16="http://schemas.microsoft.com/office/drawing/2014/main" id="{674626FF-5C96-4753-B235-9432DABABE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7800" y="2711450"/>
              <a:ext cx="1828800" cy="738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Vyššia koncentrácia cukru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(menej vody)</a:t>
              </a:r>
            </a:p>
          </p:txBody>
        </p:sp>
        <p:sp>
          <p:nvSpPr>
            <p:cNvPr id="41993" name="BlokTextu 11">
              <a:extLst>
                <a:ext uri="{FF2B5EF4-FFF2-40B4-BE49-F238E27FC236}">
                  <a16:creationId xmlns:a16="http://schemas.microsoft.com/office/drawing/2014/main" id="{D7FDC63D-A892-4D56-98D2-D1B2051F07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2892" y="4581525"/>
              <a:ext cx="1245108" cy="683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Molekuly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cukru</a:t>
              </a:r>
            </a:p>
          </p:txBody>
        </p:sp>
        <p:sp>
          <p:nvSpPr>
            <p:cNvPr id="41994" name="BlokTextu 12">
              <a:extLst>
                <a:ext uri="{FF2B5EF4-FFF2-40B4-BE49-F238E27FC236}">
                  <a16:creationId xmlns:a16="http://schemas.microsoft.com/office/drawing/2014/main" id="{375C1FDA-2AB4-4F34-9100-9D2E5925B7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1000" y="6172200"/>
              <a:ext cx="18288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Polopriepustná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membrána</a:t>
              </a:r>
            </a:p>
          </p:txBody>
        </p:sp>
        <p:sp>
          <p:nvSpPr>
            <p:cNvPr id="41995" name="BlokTextu 13">
              <a:extLst>
                <a:ext uri="{FF2B5EF4-FFF2-40B4-BE49-F238E27FC236}">
                  <a16:creationId xmlns:a16="http://schemas.microsoft.com/office/drawing/2014/main" id="{74E80C64-9F10-4B94-8BB5-C193D5CA7A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96300" y="6043613"/>
              <a:ext cx="18288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Pohyb molekúl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vody</a:t>
              </a:r>
            </a:p>
          </p:txBody>
        </p:sp>
      </p:grpSp>
      <p:sp>
        <p:nvSpPr>
          <p:cNvPr id="41989" name="BlokTextu 2">
            <a:extLst>
              <a:ext uri="{FF2B5EF4-FFF2-40B4-BE49-F238E27FC236}">
                <a16:creationId xmlns:a16="http://schemas.microsoft.com/office/drawing/2014/main" id="{D23FECE1-4490-48E4-80DD-2655849285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8775" y="3898900"/>
            <a:ext cx="41370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sk-SK" altLang="sk-SK" sz="2800" b="1" dirty="0">
                <a:solidFill>
                  <a:srgbClr val="FF0000"/>
                </a:solidFill>
                <a:latin typeface="Corbel" panose="020B0503020204020204" pitchFamily="34" charset="0"/>
              </a:rPr>
              <a:t>Voda má snahu zriediť koncentrovanejšie prostredie, ktoré má vyšší </a:t>
            </a:r>
            <a:r>
              <a:rPr lang="sk-SK" altLang="sk-SK" sz="2800" b="1" dirty="0" err="1">
                <a:solidFill>
                  <a:srgbClr val="FF0000"/>
                </a:solidFill>
                <a:latin typeface="Corbel" panose="020B0503020204020204" pitchFamily="34" charset="0"/>
              </a:rPr>
              <a:t>osmotický</a:t>
            </a:r>
            <a:r>
              <a:rPr lang="sk-SK" altLang="sk-SK" sz="2800" b="1" dirty="0">
                <a:solidFill>
                  <a:srgbClr val="FF0000"/>
                </a:solidFill>
                <a:latin typeface="Corbel" panose="020B0503020204020204" pitchFamily="34" charset="0"/>
              </a:rPr>
              <a:t> tlak</a:t>
            </a:r>
          </a:p>
        </p:txBody>
      </p:sp>
      <p:pic>
        <p:nvPicPr>
          <p:cNvPr id="12" name="Picture 6" descr="Working Memory and Cognitive Load - LD@school">
            <a:extLst>
              <a:ext uri="{FF2B5EF4-FFF2-40B4-BE49-F238E27FC236}">
                <a16:creationId xmlns:a16="http://schemas.microsoft.com/office/drawing/2014/main" id="{62BE52AD-DB40-4F48-9569-05FAE0A57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Skupina 22">
            <a:extLst>
              <a:ext uri="{FF2B5EF4-FFF2-40B4-BE49-F238E27FC236}">
                <a16:creationId xmlns:a16="http://schemas.microsoft.com/office/drawing/2014/main" id="{9C89C608-0C6B-4873-9B4B-105A2A0F574D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67088"/>
            <a:ext cx="11734800" cy="6692487"/>
            <a:chOff x="152400" y="67698"/>
            <a:chExt cx="11734800" cy="6691170"/>
          </a:xfrm>
        </p:grpSpPr>
        <p:grpSp>
          <p:nvGrpSpPr>
            <p:cNvPr id="43011" name="Skupina 21">
              <a:extLst>
                <a:ext uri="{FF2B5EF4-FFF2-40B4-BE49-F238E27FC236}">
                  <a16:creationId xmlns:a16="http://schemas.microsoft.com/office/drawing/2014/main" id="{DB406BC8-FC4C-4E94-8A70-AA0FBC4AB0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" y="67698"/>
              <a:ext cx="11734800" cy="6447402"/>
              <a:chOff x="152400" y="67698"/>
              <a:chExt cx="11734800" cy="6447402"/>
            </a:xfrm>
          </p:grpSpPr>
          <p:grpSp>
            <p:nvGrpSpPr>
              <p:cNvPr id="43017" name="Skupina 11">
                <a:extLst>
                  <a:ext uri="{FF2B5EF4-FFF2-40B4-BE49-F238E27FC236}">
                    <a16:creationId xmlns:a16="http://schemas.microsoft.com/office/drawing/2014/main" id="{F529D46A-4AD0-40D1-A124-B5BFBE0F5B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9936" y="67698"/>
                <a:ext cx="11637264" cy="6447402"/>
                <a:chOff x="249936" y="67698"/>
                <a:chExt cx="11637264" cy="6447402"/>
              </a:xfrm>
            </p:grpSpPr>
            <p:pic>
              <p:nvPicPr>
                <p:cNvPr id="43021" name="Obrázok 5">
                  <a:extLst>
                    <a:ext uri="{FF2B5EF4-FFF2-40B4-BE49-F238E27FC236}">
                      <a16:creationId xmlns:a16="http://schemas.microsoft.com/office/drawing/2014/main" id="{2E1CD26A-E93B-417F-B1B4-801FEC58E33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951"/>
                <a:stretch>
                  <a:fillRect/>
                </a:stretch>
              </p:blipFill>
              <p:spPr bwMode="auto">
                <a:xfrm>
                  <a:off x="457200" y="342900"/>
                  <a:ext cx="11430000" cy="6172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3022" name="BlokTextu 6">
                  <a:extLst>
                    <a:ext uri="{FF2B5EF4-FFF2-40B4-BE49-F238E27FC236}">
                      <a16:creationId xmlns:a16="http://schemas.microsoft.com/office/drawing/2014/main" id="{49211F10-3B4F-425F-858F-73F0370FFB5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447800" y="76808"/>
                  <a:ext cx="3048000" cy="92333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sk-SK" altLang="sk-SK" sz="54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Difúzia</a:t>
                  </a:r>
                </a:p>
              </p:txBody>
            </p:sp>
            <p:sp>
              <p:nvSpPr>
                <p:cNvPr id="43023" name="BlokTextu 8">
                  <a:extLst>
                    <a:ext uri="{FF2B5EF4-FFF2-40B4-BE49-F238E27FC236}">
                      <a16:creationId xmlns:a16="http://schemas.microsoft.com/office/drawing/2014/main" id="{BCB89871-2D8F-4253-982C-88165D1E96D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49936" y="967345"/>
                  <a:ext cx="5443728" cy="13231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sk-SK" altLang="sk-SK" sz="20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Prechod rozpustených  molekúl z miesta s vyššou koncentráciou do miesta s nižšou koncentráciou až kým sa koncentrácie nevyrovnajú.</a:t>
                  </a:r>
                </a:p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sk-SK" altLang="sk-SK" sz="20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(nemení sa objem)</a:t>
                  </a:r>
                  <a:r>
                    <a:rPr lang="sk-SK" altLang="sk-SK" sz="20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 </a:t>
                  </a:r>
                </a:p>
              </p:txBody>
            </p:sp>
            <p:sp>
              <p:nvSpPr>
                <p:cNvPr id="43024" name="BlokTextu 9">
                  <a:extLst>
                    <a:ext uri="{FF2B5EF4-FFF2-40B4-BE49-F238E27FC236}">
                      <a16:creationId xmlns:a16="http://schemas.microsoft.com/office/drawing/2014/main" id="{5CBDCC80-CA93-45AD-8F1D-185B9E4953B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543800" y="67698"/>
                  <a:ext cx="3048000" cy="92333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sk-SK" altLang="sk-SK" sz="5400" b="1" dirty="0">
                      <a:solidFill>
                        <a:srgbClr val="00B0F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Osmóza</a:t>
                  </a:r>
                </a:p>
              </p:txBody>
            </p:sp>
            <p:sp>
              <p:nvSpPr>
                <p:cNvPr id="43025" name="BlokTextu 10">
                  <a:extLst>
                    <a:ext uri="{FF2B5EF4-FFF2-40B4-BE49-F238E27FC236}">
                      <a16:creationId xmlns:a16="http://schemas.microsoft.com/office/drawing/2014/main" id="{8058B31C-7351-42F8-AD50-474A9D52D6A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324602" y="962735"/>
                  <a:ext cx="5443728" cy="132343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sk-SK" altLang="sk-SK" sz="20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Prechod rozpúšťadla (vody) z miesta s nižšou koncentráciou </a:t>
                  </a:r>
                  <a:r>
                    <a:rPr lang="sk-SK" altLang="sk-SK" sz="2000" b="1" dirty="0" err="1">
                      <a:latin typeface="Calibri" panose="020F0502020204030204" pitchFamily="34" charset="0"/>
                      <a:cs typeface="Calibri" panose="020F0502020204030204" pitchFamily="34" charset="0"/>
                    </a:rPr>
                    <a:t>osmoticky</a:t>
                  </a:r>
                  <a:r>
                    <a:rPr lang="sk-SK" altLang="sk-SK" sz="20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 aktívnych molekúl do miesta s vyššou koncentráciou (proti koncentračnému gradientu) </a:t>
                  </a:r>
                  <a:r>
                    <a:rPr lang="sk-SK" altLang="sk-SK" sz="2000" b="1" dirty="0">
                      <a:solidFill>
                        <a:srgbClr val="00B0F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(mení sa objem)</a:t>
                  </a:r>
                </a:p>
              </p:txBody>
            </p:sp>
          </p:grpSp>
          <p:sp>
            <p:nvSpPr>
              <p:cNvPr id="43018" name="BlokTextu 7">
                <a:extLst>
                  <a:ext uri="{FF2B5EF4-FFF2-40B4-BE49-F238E27FC236}">
                    <a16:creationId xmlns:a16="http://schemas.microsoft.com/office/drawing/2014/main" id="{A014AB3C-0793-404C-8DF3-CB6BD81858A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2390239"/>
                <a:ext cx="1828800" cy="6463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sk-SK" altLang="sk-SK" sz="1800">
                    <a:latin typeface="Calibri" panose="020F0502020204030204" pitchFamily="34" charset="0"/>
                    <a:cs typeface="Calibri" panose="020F0502020204030204" pitchFamily="34" charset="0"/>
                  </a:rPr>
                  <a:t>Molekuly rozpustenej látky</a:t>
                </a:r>
              </a:p>
            </p:txBody>
          </p:sp>
          <p:sp>
            <p:nvSpPr>
              <p:cNvPr id="43019" name="BlokTextu 13">
                <a:extLst>
                  <a:ext uri="{FF2B5EF4-FFF2-40B4-BE49-F238E27FC236}">
                    <a16:creationId xmlns:a16="http://schemas.microsoft.com/office/drawing/2014/main" id="{DA8C6A99-CDCA-4288-A5BD-77DAD225824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05000" y="2393894"/>
                <a:ext cx="1828800" cy="6463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sk-SK" altLang="sk-SK" sz="1800">
                    <a:latin typeface="Calibri" panose="020F0502020204030204" pitchFamily="34" charset="0"/>
                    <a:cs typeface="Calibri" panose="020F0502020204030204" pitchFamily="34" charset="0"/>
                  </a:rPr>
                  <a:t>Molekuly rozpúšťadla</a:t>
                </a:r>
              </a:p>
            </p:txBody>
          </p:sp>
          <p:sp>
            <p:nvSpPr>
              <p:cNvPr id="43020" name="BlokTextu 16">
                <a:extLst>
                  <a:ext uri="{FF2B5EF4-FFF2-40B4-BE49-F238E27FC236}">
                    <a16:creationId xmlns:a16="http://schemas.microsoft.com/office/drawing/2014/main" id="{CF4F2FBA-A54D-45C9-A002-588A2E40279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53400" y="2390238"/>
                <a:ext cx="1828800" cy="6463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sk-SK" altLang="sk-SK" sz="1800">
                    <a:latin typeface="Calibri" panose="020F0502020204030204" pitchFamily="34" charset="0"/>
                    <a:cs typeface="Calibri" panose="020F0502020204030204" pitchFamily="34" charset="0"/>
                  </a:rPr>
                  <a:t>Polopriepustná membrána</a:t>
                </a:r>
              </a:p>
            </p:txBody>
          </p:sp>
        </p:grpSp>
        <p:sp>
          <p:nvSpPr>
            <p:cNvPr id="43012" name="BlokTextu 14">
              <a:extLst>
                <a:ext uri="{FF2B5EF4-FFF2-40B4-BE49-F238E27FC236}">
                  <a16:creationId xmlns:a16="http://schemas.microsoft.com/office/drawing/2014/main" id="{F6BCEF3A-0D99-459F-8D73-67ACA37BE1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800" y="5835538"/>
              <a:ext cx="1828800" cy="9233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>
                  <a:latin typeface="Calibri" panose="020F0502020204030204" pitchFamily="34" charset="0"/>
                  <a:cs typeface="Calibri" panose="020F0502020204030204" pitchFamily="34" charset="0"/>
                </a:rPr>
                <a:t>Vyššia koncentrácia rozpustenej látky </a:t>
              </a:r>
            </a:p>
          </p:txBody>
        </p:sp>
        <p:sp>
          <p:nvSpPr>
            <p:cNvPr id="43013" name="BlokTextu 15">
              <a:extLst>
                <a:ext uri="{FF2B5EF4-FFF2-40B4-BE49-F238E27FC236}">
                  <a16:creationId xmlns:a16="http://schemas.microsoft.com/office/drawing/2014/main" id="{EC697878-6267-4E3D-99DF-1D2324964F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200" y="5827001"/>
              <a:ext cx="1828800" cy="6463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>
                  <a:latin typeface="Calibri" panose="020F0502020204030204" pitchFamily="34" charset="0"/>
                  <a:cs typeface="Calibri" panose="020F0502020204030204" pitchFamily="34" charset="0"/>
                </a:rPr>
                <a:t>Vyrovnaná koncentrácia</a:t>
              </a:r>
            </a:p>
          </p:txBody>
        </p:sp>
        <p:sp>
          <p:nvSpPr>
            <p:cNvPr id="43014" name="BlokTextu 17">
              <a:extLst>
                <a:ext uri="{FF2B5EF4-FFF2-40B4-BE49-F238E27FC236}">
                  <a16:creationId xmlns:a16="http://schemas.microsoft.com/office/drawing/2014/main" id="{BB054EFD-2FC2-446E-860A-A19F2655F3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53330" y="5827001"/>
              <a:ext cx="1609344" cy="6463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Nižšia koncentrácia</a:t>
              </a:r>
            </a:p>
          </p:txBody>
        </p:sp>
        <p:sp>
          <p:nvSpPr>
            <p:cNvPr id="43015" name="BlokTextu 18">
              <a:extLst>
                <a:ext uri="{FF2B5EF4-FFF2-40B4-BE49-F238E27FC236}">
                  <a16:creationId xmlns:a16="http://schemas.microsoft.com/office/drawing/2014/main" id="{54AB08BF-F36C-4136-8480-A774819063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71818" y="5841337"/>
              <a:ext cx="1609344" cy="6463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>
                  <a:latin typeface="Calibri" panose="020F0502020204030204" pitchFamily="34" charset="0"/>
                  <a:cs typeface="Calibri" panose="020F0502020204030204" pitchFamily="34" charset="0"/>
                </a:rPr>
                <a:t>Vyššia koncentrácia</a:t>
              </a:r>
            </a:p>
          </p:txBody>
        </p:sp>
        <p:sp>
          <p:nvSpPr>
            <p:cNvPr id="43016" name="BlokTextu 19">
              <a:extLst>
                <a:ext uri="{FF2B5EF4-FFF2-40B4-BE49-F238E27FC236}">
                  <a16:creationId xmlns:a16="http://schemas.microsoft.com/office/drawing/2014/main" id="{EA3CB928-A568-4B03-B9A3-9D5505444D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10346" y="5835538"/>
              <a:ext cx="2033018" cy="6463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>
                  <a:latin typeface="Calibri" panose="020F0502020204030204" pitchFamily="34" charset="0"/>
                  <a:cs typeface="Calibri" panose="020F0502020204030204" pitchFamily="34" charset="0"/>
                </a:rPr>
                <a:t>Vyrovnaná koncentrácia</a:t>
              </a:r>
            </a:p>
          </p:txBody>
        </p:sp>
      </p:grpSp>
      <p:pic>
        <p:nvPicPr>
          <p:cNvPr id="18" name="Picture 6" descr="Working Memory and Cognitive Load - LD@school">
            <a:extLst>
              <a:ext uri="{FF2B5EF4-FFF2-40B4-BE49-F238E27FC236}">
                <a16:creationId xmlns:a16="http://schemas.microsoft.com/office/drawing/2014/main" id="{388572A6-9384-454F-8E08-7A2950B1D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30EA8CDA-3DA5-4596-A2FB-87DA3810D4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/>
          <a:p>
            <a:pPr eaLnBrk="1" hangingPunct="1"/>
            <a:r>
              <a:rPr lang="sk-SK" altLang="sk-SK" sz="4000" b="1" u="sng" dirty="0">
                <a:solidFill>
                  <a:srgbClr val="00B050"/>
                </a:solidFill>
              </a:rPr>
              <a:t>Aktívne transportné mechanizmy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D0EFD4B0-8D44-41F9-AFFF-6BB6A8D0FF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19200"/>
            <a:ext cx="12192000" cy="2971800"/>
          </a:xfrm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prenos molekúl a iónov cez membránu </a:t>
            </a:r>
            <a:r>
              <a:rPr lang="sk-SK" altLang="sk-SK" b="1" u="sng" dirty="0">
                <a:latin typeface="Corbel" panose="020B0503020204020204" pitchFamily="34" charset="0"/>
                <a:cs typeface="Calibri" panose="020F0502020204030204" pitchFamily="34" charset="0"/>
              </a:rPr>
              <a:t>proti koncentračnému 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(elektrickému a chemickému) gradientu = potreba ATP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primárne (hydrolýza ATP)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spotreba energie (ATP-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ázy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) – pumpy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Na</a:t>
            </a:r>
            <a:r>
              <a:rPr lang="sk-SK" altLang="sk-SK" baseline="30000" dirty="0"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-K</a:t>
            </a:r>
            <a:r>
              <a:rPr lang="sk-SK" altLang="sk-SK" baseline="30000" dirty="0"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-ATP-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áza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(Ca</a:t>
            </a:r>
            <a:r>
              <a:rPr lang="sk-SK" altLang="sk-SK" baseline="30000" dirty="0">
                <a:latin typeface="Corbel" panose="020B0503020204020204" pitchFamily="34" charset="0"/>
                <a:cs typeface="Calibri" panose="020F0502020204030204" pitchFamily="34" charset="0"/>
              </a:rPr>
              <a:t>2+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-ATP-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áza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)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sekundárne (</a:t>
            </a:r>
            <a:r>
              <a:rPr lang="sk-SK" altLang="sk-SK" b="1" u="sng" dirty="0" err="1">
                <a:solidFill>
                  <a:srgbClr val="00B050"/>
                </a:solidFill>
                <a:latin typeface="Corbel" panose="020B0503020204020204" pitchFamily="34" charset="0"/>
              </a:rPr>
              <a:t>kotransporty</a:t>
            </a:r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</a:rPr>
              <a:t>)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sk-SK" altLang="sk-SK" sz="3200" dirty="0" err="1">
                <a:latin typeface="Corbel" panose="020B0503020204020204" pitchFamily="34" charset="0"/>
                <a:cs typeface="Calibri" panose="020F0502020204030204" pitchFamily="34" charset="0"/>
              </a:rPr>
              <a:t>symport</a:t>
            </a:r>
            <a:r>
              <a:rPr lang="sk-SK" altLang="sk-SK" sz="32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sk-SK" altLang="sk-SK" sz="3200" dirty="0" err="1">
                <a:latin typeface="Corbel" panose="020B0503020204020204" pitchFamily="34" charset="0"/>
                <a:cs typeface="Calibri" panose="020F0502020204030204" pitchFamily="34" charset="0"/>
              </a:rPr>
              <a:t>antiport</a:t>
            </a:r>
            <a:endParaRPr lang="sk-SK" altLang="sk-SK" sz="3200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sk-SK" alt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4036" name="Picture 8">
            <a:extLst>
              <a:ext uri="{FF2B5EF4-FFF2-40B4-BE49-F238E27FC236}">
                <a16:creationId xmlns:a16="http://schemas.microsoft.com/office/drawing/2014/main" id="{4D92E889-D1EA-49B8-9609-142D06719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436" y="3124200"/>
            <a:ext cx="6443421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Working Memory and Cognitive Load - LD@school">
            <a:extLst>
              <a:ext uri="{FF2B5EF4-FFF2-40B4-BE49-F238E27FC236}">
                <a16:creationId xmlns:a16="http://schemas.microsoft.com/office/drawing/2014/main" id="{DE80BFAA-DD1F-4BE4-AC1E-F3F758C37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503D574D-01B9-427E-AA4D-3FFEB3D307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10972800" cy="1143000"/>
          </a:xfrm>
        </p:spPr>
        <p:txBody>
          <a:bodyPr/>
          <a:lstStyle/>
          <a:p>
            <a:pPr eaLnBrk="1" hangingPunct="1"/>
            <a:r>
              <a:rPr lang="sk-SK" altLang="sk-SK" sz="4000" b="1" u="sng" dirty="0">
                <a:solidFill>
                  <a:srgbClr val="00B050"/>
                </a:solidFill>
              </a:rPr>
              <a:t>Na</a:t>
            </a:r>
            <a:r>
              <a:rPr lang="sk-SK" altLang="sk-SK" baseline="30000" dirty="0">
                <a:solidFill>
                  <a:srgbClr val="00B050"/>
                </a:solidFill>
              </a:rPr>
              <a:t>+</a:t>
            </a:r>
            <a:r>
              <a:rPr lang="sk-SK" altLang="sk-SK" sz="4000" b="1" u="sng" dirty="0">
                <a:solidFill>
                  <a:srgbClr val="00B050"/>
                </a:solidFill>
              </a:rPr>
              <a:t>-K</a:t>
            </a:r>
            <a:r>
              <a:rPr lang="sk-SK" altLang="sk-SK" baseline="30000" dirty="0">
                <a:solidFill>
                  <a:srgbClr val="00B050"/>
                </a:solidFill>
              </a:rPr>
              <a:t>+</a:t>
            </a:r>
            <a:r>
              <a:rPr lang="sk-SK" altLang="sk-SK" sz="4000" b="1" u="sng" dirty="0">
                <a:solidFill>
                  <a:srgbClr val="00B050"/>
                </a:solidFill>
              </a:rPr>
              <a:t>-ATP-</a:t>
            </a:r>
            <a:r>
              <a:rPr lang="sk-SK" altLang="sk-SK" sz="4000" b="1" u="sng" dirty="0" err="1">
                <a:solidFill>
                  <a:srgbClr val="00B050"/>
                </a:solidFill>
              </a:rPr>
              <a:t>áza</a:t>
            </a:r>
            <a:r>
              <a:rPr lang="sk-SK" altLang="sk-SK" sz="4000" b="1" u="sng" dirty="0">
                <a:solidFill>
                  <a:srgbClr val="00B050"/>
                </a:solidFill>
              </a:rPr>
              <a:t> (enzým) </a:t>
            </a:r>
            <a:br>
              <a:rPr lang="sk-SK" altLang="sk-SK" sz="4000" b="1" u="sng" dirty="0">
                <a:solidFill>
                  <a:srgbClr val="00B050"/>
                </a:solidFill>
              </a:rPr>
            </a:br>
            <a:r>
              <a:rPr lang="sk-SK" altLang="sk-SK" sz="4000" b="1" u="sng" dirty="0">
                <a:solidFill>
                  <a:srgbClr val="00B050"/>
                </a:solidFill>
              </a:rPr>
              <a:t>= </a:t>
            </a:r>
            <a:r>
              <a:rPr lang="sk-SK" altLang="sk-SK" sz="4000" b="1" u="sng" dirty="0" err="1">
                <a:solidFill>
                  <a:srgbClr val="00B050"/>
                </a:solidFill>
              </a:rPr>
              <a:t>sodíko</a:t>
            </a:r>
            <a:r>
              <a:rPr lang="sk-SK" altLang="sk-SK" sz="4000" b="1" u="sng" dirty="0">
                <a:solidFill>
                  <a:srgbClr val="00B050"/>
                </a:solidFill>
              </a:rPr>
              <a:t>-draslíková pumpa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D68C2793-1AB1-4530-ACAB-5CDD921AE7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558925"/>
            <a:ext cx="7315200" cy="3622675"/>
          </a:xfrm>
          <a:ln w="50800"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aktívny transport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najviac prítomná v nervových a svalových bunkách (</a:t>
            </a:r>
            <a:r>
              <a:rPr lang="sk-SK" altLang="sk-SK" sz="2800" dirty="0" err="1">
                <a:latin typeface="Corbel" panose="020B0503020204020204" pitchFamily="34" charset="0"/>
                <a:cs typeface="Calibri" panose="020F0502020204030204" pitchFamily="34" charset="0"/>
              </a:rPr>
              <a:t>vzrušivé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 tkanivá)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sz="2800" b="1" u="sng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obnovuje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 pokojový </a:t>
            </a:r>
            <a:r>
              <a:rPr lang="sk-SK" altLang="sk-SK" sz="2800" dirty="0" err="1">
                <a:latin typeface="Corbel" panose="020B0503020204020204" pitchFamily="34" charset="0"/>
                <a:cs typeface="Calibri" panose="020F0502020204030204" pitchFamily="34" charset="0"/>
              </a:rPr>
              <a:t>mebránový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 potenciál</a:t>
            </a:r>
          </a:p>
          <a:p>
            <a:pPr marL="0" indent="0" algn="ctr" eaLnBrk="1" hangingPunct="1">
              <a:buNone/>
              <a:defRPr/>
            </a:pP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prenáša:</a:t>
            </a:r>
          </a:p>
          <a:p>
            <a:pPr marL="0" indent="0" algn="ctr" eaLnBrk="1" hangingPunct="1">
              <a:buNone/>
              <a:defRPr/>
            </a:pPr>
            <a:endParaRPr lang="sk-SK" altLang="sk-SK" sz="1000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0" indent="0" algn="ctr" eaLnBrk="1" hangingPunct="1">
              <a:buNone/>
              <a:defRPr/>
            </a:pPr>
            <a:r>
              <a:rPr lang="pl-PL" altLang="sk-SK" sz="36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3 Na</a:t>
            </a:r>
            <a:r>
              <a:rPr lang="pl-PL" altLang="sk-SK" sz="3600" b="1" baseline="300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pl-PL" altLang="sk-SK" sz="36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z bunky a 2 K</a:t>
            </a:r>
            <a:r>
              <a:rPr lang="pl-PL" altLang="sk-SK" sz="3600" b="1" baseline="300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pl-PL" altLang="sk-SK" sz="36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do bunky</a:t>
            </a:r>
            <a:endParaRPr lang="sk-SK" altLang="sk-SK" sz="2800" b="1" dirty="0">
              <a:solidFill>
                <a:srgbClr val="00B050"/>
              </a:solidFill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  <a:defRPr/>
            </a:pPr>
            <a:endParaRPr lang="sk-SK" altLang="sk-SK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1E4859C9-8200-42DB-9C00-0743C2D9B2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0" y="1371601"/>
            <a:ext cx="4396507" cy="3622676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2BBFB1D2-E196-472F-8F25-CE5E201D23AF}"/>
              </a:ext>
            </a:extLst>
          </p:cNvPr>
          <p:cNvSpPr txBox="1"/>
          <p:nvPr/>
        </p:nvSpPr>
        <p:spPr>
          <a:xfrm>
            <a:off x="0" y="5105400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pri nedostatku ATP alebo </a:t>
            </a:r>
            <a:r>
              <a:rPr lang="sk-SK" altLang="sk-SK" sz="2800" dirty="0" err="1">
                <a:latin typeface="Corbel" panose="020B0503020204020204" pitchFamily="34" charset="0"/>
                <a:cs typeface="Calibri" panose="020F0502020204030204" pitchFamily="34" charset="0"/>
              </a:rPr>
              <a:t>hypoxii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, pumpa prestáva pracovať a dochádza k hromadeniu K</a:t>
            </a:r>
            <a:r>
              <a:rPr lang="sk-SK" altLang="sk-SK" sz="2800" baseline="30000" dirty="0"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 v </a:t>
            </a:r>
            <a:r>
              <a:rPr lang="sk-SK" altLang="sk-SK" sz="2800" dirty="0" err="1">
                <a:latin typeface="Corbel" panose="020B0503020204020204" pitchFamily="34" charset="0"/>
                <a:cs typeface="Calibri" panose="020F0502020204030204" pitchFamily="34" charset="0"/>
              </a:rPr>
              <a:t>extracelulárnom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 priestore. </a:t>
            </a:r>
          </a:p>
          <a:p>
            <a:pPr marL="457200" indent="-457200"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farmakologicky ju vieme inhibovať </a:t>
            </a:r>
            <a:r>
              <a:rPr lang="sk-SK" altLang="sk-SK" sz="2400" dirty="0" err="1">
                <a:latin typeface="Corbel" panose="020B0503020204020204" pitchFamily="34" charset="0"/>
                <a:cs typeface="Calibri" panose="020F0502020204030204" pitchFamily="34" charset="0"/>
              </a:rPr>
              <a:t>digoxínom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(extrakt z rastliny náprstníka </a:t>
            </a:r>
            <a:r>
              <a:rPr lang="sk-SK" altLang="sk-SK" sz="2400" dirty="0" err="1">
                <a:latin typeface="Corbel" panose="020B0503020204020204" pitchFamily="34" charset="0"/>
                <a:cs typeface="Calibri" panose="020F0502020204030204" pitchFamily="34" charset="0"/>
              </a:rPr>
              <a:t>vlnatého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;      liečenie srdcových chorôb). </a:t>
            </a:r>
            <a:endParaRPr lang="pl-PL" altLang="sk-SK" sz="2400" dirty="0"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6" descr="Working Memory and Cognitive Load - LD@school">
            <a:extLst>
              <a:ext uri="{FF2B5EF4-FFF2-40B4-BE49-F238E27FC236}">
                <a16:creationId xmlns:a16="http://schemas.microsoft.com/office/drawing/2014/main" id="{FD92D9B7-9343-49F8-A51E-E8F757CC6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423F0BC8-D5F8-4193-80F1-82E4E4FCDB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12192000" cy="762000"/>
          </a:xfrm>
        </p:spPr>
        <p:txBody>
          <a:bodyPr/>
          <a:lstStyle/>
          <a:p>
            <a:pPr eaLnBrk="1" hangingPunct="1"/>
            <a:r>
              <a:rPr lang="sk-SK" altLang="sk-SK" b="1" u="sng" dirty="0">
                <a:solidFill>
                  <a:srgbClr val="00B050"/>
                </a:solidFill>
              </a:rPr>
              <a:t>Pokojový membránový potenciál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A4BDD871-43AC-467D-8F02-35513891A8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1" y="1143000"/>
            <a:ext cx="12191999" cy="5257800"/>
          </a:xfrm>
          <a:ln w="50800"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dirty="0">
                <a:latin typeface="Corbel" panose="020B0503020204020204" pitchFamily="34" charset="0"/>
                <a:cs typeface="Calibri" panose="020F0502020204030204" pitchFamily="34" charset="0"/>
              </a:rPr>
              <a:t>v pokoji je bunka v polarizovanom stave 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vnútro bunky</a:t>
            </a:r>
            <a:r>
              <a:rPr lang="sk-SK" altLang="sk-SK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je nabité </a:t>
            </a:r>
            <a:r>
              <a:rPr lang="sk-SK" altLang="sk-SK" sz="2400" b="1" u="sng" dirty="0">
                <a:solidFill>
                  <a:srgbClr val="0000FF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ZÁPORNE,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vonkajšok bunky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je nabitý </a:t>
            </a:r>
            <a:r>
              <a:rPr lang="sk-SK" altLang="sk-SK" sz="2400" b="1" u="sng" dirty="0">
                <a:solidFill>
                  <a:srgbClr val="FF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KLADNE.</a:t>
            </a:r>
            <a:r>
              <a:rPr lang="sk-SK" altLang="sk-SK" sz="2400" dirty="0">
                <a:solidFill>
                  <a:srgbClr val="FF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endParaRPr lang="sk-SK" dirty="0">
              <a:latin typeface="Corbel" panose="020B050302020402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dirty="0">
                <a:latin typeface="Corbel" panose="020B0503020204020204" pitchFamily="34" charset="0"/>
                <a:cs typeface="Calibri" panose="020F0502020204030204" pitchFamily="34" charset="0"/>
              </a:rPr>
              <a:t>rozdiel elektrochemických potenciálov na obidvoch stranách membrány v pokoji bunky sa volá </a:t>
            </a:r>
            <a:r>
              <a:rPr lang="sk-SK" b="1" u="sng" dirty="0">
                <a:solidFill>
                  <a:srgbClr val="00A207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pokojový membránový potenciál.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dirty="0">
                <a:latin typeface="Corbel" panose="020B0503020204020204" pitchFamily="34" charset="0"/>
                <a:cs typeface="Calibri" panose="020F0502020204030204" pitchFamily="34" charset="0"/>
              </a:rPr>
              <a:t>je výsledkom rôznej koncentrácie iónov a nerovnakej priepustnosti membrány pre tieto ióny </a:t>
            </a:r>
          </a:p>
          <a:p>
            <a:pPr marL="0" indent="0" eaLnBrk="1" hangingPunct="1">
              <a:buNone/>
              <a:defRPr/>
            </a:pP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   (K</a:t>
            </a:r>
            <a:r>
              <a:rPr lang="sk-SK" altLang="sk-SK" b="1" baseline="300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: Cl</a:t>
            </a:r>
            <a:r>
              <a:rPr lang="sk-SK" altLang="sk-SK" b="1" baseline="300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-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: Na</a:t>
            </a:r>
            <a:r>
              <a:rPr lang="sk-SK" altLang="sk-SK" b="1" baseline="300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= 100 : 45 : 4 %)</a:t>
            </a:r>
            <a:endParaRPr 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najdôležitejšie ióny pre potenciál bunky: </a:t>
            </a:r>
            <a:r>
              <a:rPr lang="sk-SK" altLang="sk-SK" b="1" dirty="0">
                <a:solidFill>
                  <a:srgbClr val="FF33CC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K</a:t>
            </a:r>
            <a:r>
              <a:rPr lang="sk-SK" altLang="sk-SK" b="1" baseline="30000" dirty="0">
                <a:solidFill>
                  <a:srgbClr val="FF33CC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, </a:t>
            </a:r>
            <a:r>
              <a:rPr lang="sk-SK" altLang="sk-SK" b="1" dirty="0">
                <a:solidFill>
                  <a:srgbClr val="FF99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Na</a:t>
            </a:r>
            <a:r>
              <a:rPr lang="sk-SK" altLang="sk-SK" b="1" baseline="30000" dirty="0">
                <a:solidFill>
                  <a:srgbClr val="FF99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, </a:t>
            </a:r>
            <a:r>
              <a:rPr lang="sk-SK" altLang="sk-SK" b="1" dirty="0">
                <a:solidFill>
                  <a:srgbClr val="FF33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Ca</a:t>
            </a:r>
            <a:r>
              <a:rPr lang="sk-SK" altLang="sk-SK" b="1" baseline="30000" dirty="0">
                <a:solidFill>
                  <a:srgbClr val="FF33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2+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, </a:t>
            </a:r>
            <a:r>
              <a:rPr lang="sk-SK" altLang="sk-SK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  <a:cs typeface="Calibri" panose="020F0502020204030204" pitchFamily="34" charset="0"/>
              </a:rPr>
              <a:t>Cl</a:t>
            </a:r>
            <a:r>
              <a:rPr lang="sk-SK" altLang="sk-SK" b="1" baseline="30000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  <a:cs typeface="Calibri" panose="020F0502020204030204" pitchFamily="34" charset="0"/>
              </a:rPr>
              <a:t>-</a:t>
            </a:r>
            <a:r>
              <a:rPr lang="sk-SK" altLang="sk-SK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</a:p>
          <a:p>
            <a:pPr marL="0" indent="0" eaLnBrk="1" hangingPunct="1">
              <a:buNone/>
              <a:defRPr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   a 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proteiny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, ktoré majú negatívny el. náboj.</a:t>
            </a:r>
          </a:p>
          <a:p>
            <a:pPr marL="0" indent="0" eaLnBrk="1" hangingPunct="1">
              <a:buNone/>
              <a:defRPr/>
            </a:pPr>
            <a:endParaRPr lang="sk-SK" altLang="sk-SK" b="1" u="sng" dirty="0">
              <a:solidFill>
                <a:srgbClr val="00A207"/>
              </a:solidFill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  <a:defRPr/>
            </a:pPr>
            <a:endParaRPr lang="sk-SK" altLang="sk-SK" b="1" u="sng" dirty="0">
              <a:solidFill>
                <a:srgbClr val="00A20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buClr>
                <a:srgbClr val="00B050"/>
              </a:buClr>
              <a:buFont typeface="Wingdings" panose="05000000000000000000" pitchFamily="2" charset="2"/>
              <a:buChar char="ü"/>
              <a:defRPr/>
            </a:pPr>
            <a:endParaRPr lang="sk-SK" altLang="sk-SK" dirty="0"/>
          </a:p>
        </p:txBody>
      </p:sp>
      <p:pic>
        <p:nvPicPr>
          <p:cNvPr id="4" name="Picture 6" descr="Working Memory and Cognitive Load - LD@school">
            <a:extLst>
              <a:ext uri="{FF2B5EF4-FFF2-40B4-BE49-F238E27FC236}">
                <a16:creationId xmlns:a16="http://schemas.microsoft.com/office/drawing/2014/main" id="{89AF37A0-A9BF-4AF6-B116-F8C2A0ED2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F1021B2-6B40-4318-A697-09B095E9A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pokojový membránový potenciál je výsledkom difúzie </a:t>
            </a:r>
            <a:r>
              <a:rPr lang="sk-SK" altLang="sk-SK" b="1" dirty="0">
                <a:solidFill>
                  <a:srgbClr val="FF33CC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K</a:t>
            </a:r>
            <a:r>
              <a:rPr lang="sk-SK" altLang="sk-SK" b="1" baseline="30000" dirty="0">
                <a:solidFill>
                  <a:srgbClr val="FF33CC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+  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v smere koncentračného (chemického) gradientu von z bunky)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proti chemickému gradientu pôsobí elektrický gradient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chemický gradient vytláča </a:t>
            </a:r>
            <a:r>
              <a:rPr lang="sk-SK" altLang="sk-SK" b="1" dirty="0">
                <a:solidFill>
                  <a:srgbClr val="FF33CC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K</a:t>
            </a:r>
            <a:r>
              <a:rPr lang="sk-SK" altLang="sk-SK" b="1" baseline="30000" dirty="0">
                <a:solidFill>
                  <a:srgbClr val="FF33CC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von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elektrický gradient ťahá </a:t>
            </a:r>
            <a:r>
              <a:rPr lang="sk-SK" altLang="sk-SK" b="1" dirty="0">
                <a:solidFill>
                  <a:srgbClr val="FF33CC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K</a:t>
            </a:r>
            <a:r>
              <a:rPr lang="sk-SK" altLang="sk-SK" b="1" baseline="30000" dirty="0">
                <a:solidFill>
                  <a:srgbClr val="FF33CC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dnu</a:t>
            </a:r>
          </a:p>
          <a:p>
            <a:pPr marL="0" indent="0">
              <a:buNone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Ak chemický gradient = elektrický gradient nastáva rovnovážny potenciál</a:t>
            </a:r>
          </a:p>
          <a:p>
            <a:pPr marL="0" indent="0">
              <a:buNone/>
            </a:pP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Rovnovážny potenciál: </a:t>
            </a:r>
          </a:p>
          <a:p>
            <a:pPr marL="0" indent="0">
              <a:buNone/>
            </a:pP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cez membránu nebude prechádzať </a:t>
            </a:r>
            <a:r>
              <a:rPr lang="sk-SK" altLang="sk-SK" b="1" dirty="0">
                <a:solidFill>
                  <a:srgbClr val="FF33CC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K</a:t>
            </a:r>
            <a:r>
              <a:rPr lang="sk-SK" altLang="sk-SK" b="1" baseline="30000" dirty="0">
                <a:solidFill>
                  <a:srgbClr val="FF33CC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Rovnovážny potenciál je možné </a:t>
            </a:r>
          </a:p>
          <a:p>
            <a:pPr marL="0" indent="0">
              <a:buNone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vyjadriť matematicky pomocou</a:t>
            </a:r>
          </a:p>
          <a:p>
            <a:pPr marL="0" indent="0">
              <a:buNone/>
            </a:pP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Nerstovej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rovnice</a:t>
            </a:r>
          </a:p>
          <a:p>
            <a:pPr marL="0" indent="0">
              <a:buNone/>
            </a:pPr>
            <a:endParaRPr lang="sk-SK" alt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alt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k-SK" altLang="sk-SK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sk-SK" altLang="sk-SK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sk-SK" dirty="0"/>
          </a:p>
        </p:txBody>
      </p:sp>
      <p:pic>
        <p:nvPicPr>
          <p:cNvPr id="4" name="Obrázok 1">
            <a:extLst>
              <a:ext uri="{FF2B5EF4-FFF2-40B4-BE49-F238E27FC236}">
                <a16:creationId xmlns:a16="http://schemas.microsoft.com/office/drawing/2014/main" id="{CC4408F9-894A-43C4-9BF6-40D114FB1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326086"/>
            <a:ext cx="5562600" cy="3522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Working Memory and Cognitive Load - LD@school">
            <a:extLst>
              <a:ext uri="{FF2B5EF4-FFF2-40B4-BE49-F238E27FC236}">
                <a16:creationId xmlns:a16="http://schemas.microsoft.com/office/drawing/2014/main" id="{62735E5D-3DA1-4AB9-A63B-1825B99E4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365167" y="0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5445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Obrázok 1">
            <a:extLst>
              <a:ext uri="{FF2B5EF4-FFF2-40B4-BE49-F238E27FC236}">
                <a16:creationId xmlns:a16="http://schemas.microsoft.com/office/drawing/2014/main" id="{87FF6CBD-4BBA-49D2-A302-7E31E5137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7625"/>
            <a:ext cx="5033963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Obrázok 2">
            <a:extLst>
              <a:ext uri="{FF2B5EF4-FFF2-40B4-BE49-F238E27FC236}">
                <a16:creationId xmlns:a16="http://schemas.microsoft.com/office/drawing/2014/main" id="{849AB3D8-FF44-4BBE-A6BB-F033AC550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352800"/>
            <a:ext cx="5029200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7108" name="Skupina 4">
            <a:extLst>
              <a:ext uri="{FF2B5EF4-FFF2-40B4-BE49-F238E27FC236}">
                <a16:creationId xmlns:a16="http://schemas.microsoft.com/office/drawing/2014/main" id="{4A4A4F5F-16F2-41D6-A955-D6FD18C301C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5943600" cy="6858000"/>
            <a:chOff x="0" y="0"/>
            <a:chExt cx="5943600" cy="6858000"/>
          </a:xfrm>
        </p:grpSpPr>
        <p:pic>
          <p:nvPicPr>
            <p:cNvPr id="47114" name="Obrázok 1">
              <a:extLst>
                <a:ext uri="{FF2B5EF4-FFF2-40B4-BE49-F238E27FC236}">
                  <a16:creationId xmlns:a16="http://schemas.microsoft.com/office/drawing/2014/main" id="{4CC16899-96FA-45BD-9460-4E97D574CA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74"/>
            <a:stretch>
              <a:fillRect/>
            </a:stretch>
          </p:blipFill>
          <p:spPr bwMode="auto">
            <a:xfrm>
              <a:off x="0" y="0"/>
              <a:ext cx="59436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115" name="BlokTextu 3">
              <a:extLst>
                <a:ext uri="{FF2B5EF4-FFF2-40B4-BE49-F238E27FC236}">
                  <a16:creationId xmlns:a16="http://schemas.microsoft.com/office/drawing/2014/main" id="{5F2AB3F8-E425-41B2-B1AE-BF6F1E6E39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74094" y="0"/>
              <a:ext cx="1447800" cy="57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alibri" panose="020F0502020204030204" pitchFamily="34" charset="0"/>
                  <a:cs typeface="Calibri" panose="020F0502020204030204" pitchFamily="34" charset="0"/>
                </a:rPr>
                <a:t>Bunková membrána</a:t>
              </a:r>
            </a:p>
          </p:txBody>
        </p:sp>
      </p:grpSp>
      <p:sp>
        <p:nvSpPr>
          <p:cNvPr id="47109" name="BlokTextu 5">
            <a:extLst>
              <a:ext uri="{FF2B5EF4-FFF2-40B4-BE49-F238E27FC236}">
                <a16:creationId xmlns:a16="http://schemas.microsoft.com/office/drawing/2014/main" id="{AE85D345-701A-4DB8-838D-FEBC274E3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8" y="4267200"/>
            <a:ext cx="1828800" cy="369888"/>
          </a:xfrm>
          <a:prstGeom prst="rect">
            <a:avLst/>
          </a:prstGeom>
          <a:solidFill>
            <a:srgbClr val="9ECB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k-SK" altLang="sk-SK" sz="1800" b="1">
                <a:latin typeface="Calibri" panose="020F0502020204030204" pitchFamily="34" charset="0"/>
                <a:cs typeface="Calibri" panose="020F0502020204030204" pitchFamily="34" charset="0"/>
              </a:rPr>
              <a:t>Extracelulárne</a:t>
            </a:r>
          </a:p>
        </p:txBody>
      </p:sp>
      <p:sp>
        <p:nvSpPr>
          <p:cNvPr id="47110" name="BlokTextu 7">
            <a:extLst>
              <a:ext uri="{FF2B5EF4-FFF2-40B4-BE49-F238E27FC236}">
                <a16:creationId xmlns:a16="http://schemas.microsoft.com/office/drawing/2014/main" id="{1FA7ED9F-265C-4E86-9012-197DDDF19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8625" y="4324350"/>
            <a:ext cx="1552575" cy="323850"/>
          </a:xfrm>
          <a:prstGeom prst="rect">
            <a:avLst/>
          </a:prstGeom>
          <a:solidFill>
            <a:srgbClr val="F2DCC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k-SK" altLang="sk-SK" sz="1800" b="1">
                <a:latin typeface="Calibri" panose="020F0502020204030204" pitchFamily="34" charset="0"/>
                <a:cs typeface="Calibri" panose="020F0502020204030204" pitchFamily="34" charset="0"/>
              </a:rPr>
              <a:t>Intracelulárne</a:t>
            </a:r>
          </a:p>
        </p:txBody>
      </p:sp>
      <p:sp>
        <p:nvSpPr>
          <p:cNvPr id="47111" name="BlokTextu 6">
            <a:extLst>
              <a:ext uri="{FF2B5EF4-FFF2-40B4-BE49-F238E27FC236}">
                <a16:creationId xmlns:a16="http://schemas.microsoft.com/office/drawing/2014/main" id="{3C39D493-754B-4CFD-8217-7E02506255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4673600"/>
            <a:ext cx="2198688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sk-SK" altLang="sk-SK" sz="1800"/>
          </a:p>
        </p:txBody>
      </p:sp>
      <p:sp>
        <p:nvSpPr>
          <p:cNvPr id="47112" name="BlokTextu 6">
            <a:extLst>
              <a:ext uri="{FF2B5EF4-FFF2-40B4-BE49-F238E27FC236}">
                <a16:creationId xmlns:a16="http://schemas.microsoft.com/office/drawing/2014/main" id="{908602AD-5896-45EE-B093-292090B829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0475" y="4673600"/>
            <a:ext cx="2198688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sk-SK" altLang="sk-SK" sz="1800"/>
          </a:p>
        </p:txBody>
      </p:sp>
      <p:sp>
        <p:nvSpPr>
          <p:cNvPr id="47113" name="BlokTextu 6">
            <a:extLst>
              <a:ext uri="{FF2B5EF4-FFF2-40B4-BE49-F238E27FC236}">
                <a16:creationId xmlns:a16="http://schemas.microsoft.com/office/drawing/2014/main" id="{D26D2009-C253-40FA-8703-248E698AD1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0488" y="5080000"/>
            <a:ext cx="3363912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sk-SK" altLang="sk-SK" sz="2000" b="1">
                <a:latin typeface="Calibri" panose="020F0502020204030204" pitchFamily="34" charset="0"/>
                <a:cs typeface="Calibri" panose="020F0502020204030204" pitchFamily="34" charset="0"/>
              </a:rPr>
              <a:t>Koncentračný gradient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5EDF0F8E-E1A8-41F2-A240-2D556EA7DF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801687"/>
          </a:xfrm>
        </p:spPr>
        <p:txBody>
          <a:bodyPr/>
          <a:lstStyle/>
          <a:p>
            <a:pPr eaLnBrk="1" hangingPunct="1"/>
            <a:r>
              <a:rPr lang="sk-SK" altLang="sk-SK" b="1" u="sng" dirty="0" err="1">
                <a:solidFill>
                  <a:srgbClr val="00B050"/>
                </a:solidFill>
              </a:rPr>
              <a:t>Nernstova</a:t>
            </a:r>
            <a:r>
              <a:rPr lang="sk-SK" altLang="sk-SK" b="1" u="sng" dirty="0">
                <a:solidFill>
                  <a:srgbClr val="00B050"/>
                </a:solidFill>
              </a:rPr>
              <a:t> rovnica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55CAB885-C370-48D2-832C-B8C04042A7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990600"/>
            <a:ext cx="12192000" cy="1401763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veľkosť rovnovážneho membránového potenciálu pre </a:t>
            </a:r>
            <a:r>
              <a:rPr lang="sk-SK" altLang="sk-SK" b="1" dirty="0">
                <a:solidFill>
                  <a:srgbClr val="FF33CC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K</a:t>
            </a:r>
            <a:r>
              <a:rPr lang="sk-SK" altLang="sk-SK" b="1" baseline="30000" dirty="0">
                <a:solidFill>
                  <a:srgbClr val="FF33CC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cca – 96 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mV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endParaRPr lang="sk-SK" altLang="sk-SK" baseline="30000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FontTx/>
              <a:buNone/>
              <a:defRPr/>
            </a:pPr>
            <a:endParaRPr lang="sk-SK" altLang="sk-SK" dirty="0"/>
          </a:p>
          <a:p>
            <a:pPr eaLnBrk="1" hangingPunct="1">
              <a:defRPr/>
            </a:pPr>
            <a:endParaRPr lang="sk-SK" altLang="sk-SK" dirty="0"/>
          </a:p>
          <a:p>
            <a:pPr lvl="1" eaLnBrk="1" hangingPunct="1">
              <a:defRPr/>
            </a:pPr>
            <a:endParaRPr lang="sk-SK" altLang="sk-SK" dirty="0"/>
          </a:p>
          <a:p>
            <a:pPr lvl="1" eaLnBrk="1" hangingPunct="1">
              <a:buFontTx/>
              <a:buNone/>
              <a:defRPr/>
            </a:pPr>
            <a:endParaRPr lang="sk-SK" altLang="sk-SK" dirty="0"/>
          </a:p>
          <a:p>
            <a:pPr lvl="1" eaLnBrk="1" hangingPunct="1">
              <a:buFontTx/>
              <a:buNone/>
              <a:defRPr/>
            </a:pPr>
            <a:endParaRPr lang="sk-SK" altLang="sk-SK" dirty="0"/>
          </a:p>
          <a:p>
            <a:pPr lvl="1" eaLnBrk="1" hangingPunct="1">
              <a:buFontTx/>
              <a:buNone/>
              <a:defRPr/>
            </a:pPr>
            <a:endParaRPr lang="sk-SK" altLang="sk-SK" dirty="0"/>
          </a:p>
        </p:txBody>
      </p:sp>
      <p:graphicFrame>
        <p:nvGraphicFramePr>
          <p:cNvPr id="48132" name="Objekt 1">
            <a:extLst>
              <a:ext uri="{FF2B5EF4-FFF2-40B4-BE49-F238E27FC236}">
                <a16:creationId xmlns:a16="http://schemas.microsoft.com/office/drawing/2014/main" id="{0720D56B-795F-4036-BBD6-EA78C5A119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4898524"/>
              </p:ext>
            </p:extLst>
          </p:nvPr>
        </p:nvGraphicFramePr>
        <p:xfrm>
          <a:off x="1057656" y="2139950"/>
          <a:ext cx="6118225" cy="205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a" r:id="rId2" imgW="1358900" imgH="457200" progId="Equation.3">
                  <p:embed/>
                </p:oleObj>
              </mc:Choice>
              <mc:Fallback>
                <p:oleObj name="Rovnica" r:id="rId2" imgW="1358900" imgH="457200" progId="Equation.3">
                  <p:embed/>
                  <p:pic>
                    <p:nvPicPr>
                      <p:cNvPr id="0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7656" y="2139950"/>
                        <a:ext cx="6118225" cy="2051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3" name="BlokTextu 3">
            <a:extLst>
              <a:ext uri="{FF2B5EF4-FFF2-40B4-BE49-F238E27FC236}">
                <a16:creationId xmlns:a16="http://schemas.microsoft.com/office/drawing/2014/main" id="{3A0CCBAB-A628-4ADB-A9C1-C374A9147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1752600"/>
            <a:ext cx="495515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1" eaLnBrk="1" hangingPunct="1">
              <a:spcBef>
                <a:spcPts val="0"/>
              </a:spcBef>
              <a:buFontTx/>
              <a:buNone/>
            </a:pPr>
            <a:r>
              <a:rPr lang="sk-SK" alt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sk-SK" altLang="sk-SK" sz="2400" b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- rovnovážny potenciál pre K</a:t>
            </a:r>
            <a:r>
              <a:rPr lang="sk-SK" altLang="sk-SK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sk-SK" altLang="sk-SK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 eaLnBrk="1" hangingPunct="1">
              <a:spcBef>
                <a:spcPts val="0"/>
              </a:spcBef>
              <a:buFontTx/>
              <a:buNone/>
            </a:pPr>
            <a:r>
              <a:rPr lang="sk-SK" alt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– univerzálna plynová konštanta </a:t>
            </a:r>
          </a:p>
          <a:p>
            <a:pPr marL="0" lvl="1" eaLnBrk="1" hangingPunct="1">
              <a:spcBef>
                <a:spcPts val="0"/>
              </a:spcBef>
              <a:buFontTx/>
              <a:buNone/>
            </a:pP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( 8,314 J⋅K</a:t>
            </a:r>
            <a:r>
              <a:rPr lang="sk-SK" altLang="sk-SK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−1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⋅mol.)</a:t>
            </a:r>
          </a:p>
          <a:p>
            <a:pPr marL="0" lvl="1" eaLnBrk="1" hangingPunct="1">
              <a:spcBef>
                <a:spcPts val="0"/>
              </a:spcBef>
              <a:buFontTx/>
              <a:buNone/>
            </a:pPr>
            <a:r>
              <a:rPr lang="sk-SK" alt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– termodynamická teplota (K)</a:t>
            </a:r>
          </a:p>
          <a:p>
            <a:pPr marL="0" lvl="1" eaLnBrk="1" hangingPunct="1">
              <a:spcBef>
                <a:spcPts val="0"/>
              </a:spcBef>
              <a:buFontTx/>
              <a:buNone/>
            </a:pPr>
            <a:r>
              <a:rPr lang="sk-SK" alt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– mocenstvo (Na</a:t>
            </a:r>
            <a:r>
              <a:rPr lang="sk-SK" altLang="sk-SK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= 1, K</a:t>
            </a:r>
            <a:r>
              <a:rPr lang="sk-SK" altLang="sk-SK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= 1 ...)</a:t>
            </a:r>
          </a:p>
          <a:p>
            <a:pPr marL="0" lvl="1" eaLnBrk="1" hangingPunct="1">
              <a:spcBef>
                <a:spcPts val="0"/>
              </a:spcBef>
              <a:buFontTx/>
              <a:buNone/>
            </a:pPr>
            <a:r>
              <a:rPr lang="sk-SK" alt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sk-SK" altLang="sk-SK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Faradayova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konštanta </a:t>
            </a:r>
          </a:p>
          <a:p>
            <a:pPr marL="0" lvl="1" eaLnBrk="1" hangingPunct="1">
              <a:spcBef>
                <a:spcPts val="0"/>
              </a:spcBef>
              <a:buFontTx/>
              <a:buNone/>
            </a:pP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(9,64846 .10</a:t>
            </a:r>
            <a:r>
              <a:rPr lang="sk-SK" altLang="sk-SK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C .mol</a:t>
            </a:r>
            <a:r>
              <a:rPr lang="sk-SK" altLang="sk-SK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-1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sk-SK" altLang="sk-SK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E3989CD9-0CF4-4E8B-A413-434276474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648200"/>
            <a:ext cx="12192000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sk-SK" dirty="0">
                <a:solidFill>
                  <a:srgbClr val="00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rovnovážny potenciál -96 </a:t>
            </a:r>
            <a:r>
              <a:rPr lang="sk-SK" dirty="0" err="1">
                <a:solidFill>
                  <a:srgbClr val="00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mV</a:t>
            </a:r>
            <a:r>
              <a:rPr lang="sk-SK" dirty="0">
                <a:solidFill>
                  <a:srgbClr val="00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je potrebný na udržanie iónov K</a:t>
            </a:r>
            <a:r>
              <a:rPr lang="sk-SK" baseline="30000" dirty="0">
                <a:solidFill>
                  <a:srgbClr val="00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dirty="0">
                <a:solidFill>
                  <a:srgbClr val="00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, aby </a:t>
            </a:r>
            <a:r>
              <a:rPr lang="sk-SK" dirty="0" err="1">
                <a:solidFill>
                  <a:srgbClr val="00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nedifundovali</a:t>
            </a:r>
            <a:r>
              <a:rPr lang="sk-SK" dirty="0">
                <a:solidFill>
                  <a:srgbClr val="00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z bunky von po chemickom gradiente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sk-SK" dirty="0">
                <a:solidFill>
                  <a:srgbClr val="00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záporné znamienko -96 </a:t>
            </a:r>
            <a:r>
              <a:rPr lang="sk-SK" dirty="0" err="1">
                <a:solidFill>
                  <a:srgbClr val="00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mV</a:t>
            </a:r>
            <a:r>
              <a:rPr lang="sk-SK" dirty="0">
                <a:solidFill>
                  <a:srgbClr val="00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znamená, že intracelulárna strana membrány má negatívny náboj.</a:t>
            </a:r>
            <a:endParaRPr 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FontTx/>
              <a:buNone/>
              <a:defRPr/>
            </a:pPr>
            <a:endParaRPr lang="sk-SK" altLang="sk-SK" kern="0" dirty="0"/>
          </a:p>
          <a:p>
            <a:pPr eaLnBrk="1" hangingPunct="1">
              <a:defRPr/>
            </a:pPr>
            <a:endParaRPr lang="sk-SK" altLang="sk-SK" kern="0" dirty="0"/>
          </a:p>
          <a:p>
            <a:pPr lvl="1" eaLnBrk="1" hangingPunct="1">
              <a:defRPr/>
            </a:pPr>
            <a:endParaRPr lang="sk-SK" altLang="sk-SK" kern="0" dirty="0"/>
          </a:p>
          <a:p>
            <a:pPr lvl="1" eaLnBrk="1" hangingPunct="1">
              <a:buFontTx/>
              <a:buNone/>
              <a:defRPr/>
            </a:pPr>
            <a:endParaRPr lang="sk-SK" altLang="sk-SK" kern="0" dirty="0"/>
          </a:p>
          <a:p>
            <a:pPr lvl="1" eaLnBrk="1" hangingPunct="1">
              <a:buFontTx/>
              <a:buNone/>
              <a:defRPr/>
            </a:pPr>
            <a:endParaRPr lang="sk-SK" altLang="sk-SK" kern="0" dirty="0"/>
          </a:p>
          <a:p>
            <a:pPr lvl="1" eaLnBrk="1" hangingPunct="1">
              <a:buFontTx/>
              <a:buNone/>
              <a:defRPr/>
            </a:pPr>
            <a:endParaRPr lang="sk-SK" altLang="sk-SK" kern="0" dirty="0"/>
          </a:p>
        </p:txBody>
      </p:sp>
      <p:pic>
        <p:nvPicPr>
          <p:cNvPr id="8" name="Picture 6" descr="Working Memory and Cognitive Load - LD@school">
            <a:extLst>
              <a:ext uri="{FF2B5EF4-FFF2-40B4-BE49-F238E27FC236}">
                <a16:creationId xmlns:a16="http://schemas.microsoft.com/office/drawing/2014/main" id="{E8933CC6-041B-42C3-B7C7-7A84B7CEC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1C195D27-7992-4CA6-A134-ED0D7E2ED7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12192000" cy="1143000"/>
          </a:xfrm>
        </p:spPr>
        <p:txBody>
          <a:bodyPr/>
          <a:lstStyle/>
          <a:p>
            <a:pPr eaLnBrk="1" hangingPunct="1"/>
            <a:r>
              <a:rPr lang="sk-SK" altLang="sk-SK" b="1" u="sng" dirty="0" err="1">
                <a:solidFill>
                  <a:srgbClr val="00B050"/>
                </a:solidFill>
              </a:rPr>
              <a:t>Goldmanova</a:t>
            </a:r>
            <a:r>
              <a:rPr lang="sk-SK" altLang="sk-SK" b="1" u="sng" dirty="0">
                <a:solidFill>
                  <a:srgbClr val="00B050"/>
                </a:solidFill>
              </a:rPr>
              <a:t> rovnica</a:t>
            </a:r>
            <a:br>
              <a:rPr lang="sk-SK" altLang="sk-SK" b="1" u="sng" dirty="0">
                <a:solidFill>
                  <a:srgbClr val="00B050"/>
                </a:solidFill>
              </a:rPr>
            </a:br>
            <a:r>
              <a:rPr lang="sk-SK" altLang="sk-SK" sz="3200" b="1" i="1" dirty="0">
                <a:solidFill>
                  <a:srgbClr val="00B050"/>
                </a:solidFill>
              </a:rPr>
              <a:t>(</a:t>
            </a:r>
            <a:r>
              <a:rPr lang="sk-SK" altLang="sk-SK" sz="3200" i="1" dirty="0">
                <a:solidFill>
                  <a:srgbClr val="00B050"/>
                </a:solidFill>
              </a:rPr>
              <a:t>Goldman–</a:t>
            </a:r>
            <a:r>
              <a:rPr lang="sk-SK" altLang="sk-SK" sz="3200" i="1" dirty="0" err="1">
                <a:solidFill>
                  <a:srgbClr val="00B050"/>
                </a:solidFill>
              </a:rPr>
              <a:t>Hodgkin</a:t>
            </a:r>
            <a:r>
              <a:rPr lang="sk-SK" altLang="sk-SK" sz="3200" i="1" dirty="0">
                <a:solidFill>
                  <a:srgbClr val="00B050"/>
                </a:solidFill>
              </a:rPr>
              <a:t>–</a:t>
            </a:r>
            <a:r>
              <a:rPr lang="sk-SK" altLang="sk-SK" sz="3200" i="1" dirty="0" err="1">
                <a:solidFill>
                  <a:srgbClr val="00B050"/>
                </a:solidFill>
              </a:rPr>
              <a:t>Katz</a:t>
            </a:r>
            <a:r>
              <a:rPr lang="sk-SK" altLang="sk-SK" sz="3200" i="1" dirty="0">
                <a:solidFill>
                  <a:srgbClr val="00B050"/>
                </a:solidFill>
              </a:rPr>
              <a:t>)</a:t>
            </a:r>
            <a:endParaRPr lang="sk-SK" altLang="sk-SK" i="1" dirty="0">
              <a:solidFill>
                <a:srgbClr val="00B050"/>
              </a:solidFill>
            </a:endParaRP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89573FE9-DBF9-47C7-9B12-80BCB09163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12192000" cy="2057400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pokojový membránového potenciálu na základe koncentrácií a priepustností pre ióny draslíka, sodíka a </a:t>
            </a:r>
            <a:r>
              <a:rPr lang="sk-SK" altLang="sk-SK" sz="2800" dirty="0" err="1">
                <a:latin typeface="Corbel" panose="020B0503020204020204" pitchFamily="34" charset="0"/>
                <a:cs typeface="Calibri" panose="020F0502020204030204" pitchFamily="34" charset="0"/>
              </a:rPr>
              <a:t>chloridové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 anióny</a:t>
            </a:r>
            <a:endParaRPr lang="sk-SK" altLang="sk-SK" dirty="0">
              <a:latin typeface="Corbel" panose="020B0503020204020204" pitchFamily="34" charset="0"/>
            </a:endParaRPr>
          </a:p>
        </p:txBody>
      </p:sp>
      <p:graphicFrame>
        <p:nvGraphicFramePr>
          <p:cNvPr id="49156" name="Objekt 1">
            <a:extLst>
              <a:ext uri="{FF2B5EF4-FFF2-40B4-BE49-F238E27FC236}">
                <a16:creationId xmlns:a16="http://schemas.microsoft.com/office/drawing/2014/main" id="{A2353B9E-64FE-420E-BE50-2BA6A40850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9217036"/>
              </p:ext>
            </p:extLst>
          </p:nvPr>
        </p:nvGraphicFramePr>
        <p:xfrm>
          <a:off x="1279899" y="2559463"/>
          <a:ext cx="10040253" cy="1433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a" r:id="rId2" imgW="3517900" imgH="495300" progId="Equation.3">
                  <p:embed/>
                </p:oleObj>
              </mc:Choice>
              <mc:Fallback>
                <p:oleObj name="Rovnica" r:id="rId2" imgW="3517900" imgH="495300" progId="Equation.3">
                  <p:embed/>
                  <p:pic>
                    <p:nvPicPr>
                      <p:cNvPr id="0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9899" y="2559463"/>
                        <a:ext cx="10040253" cy="1433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7" name="BlokTextu 2">
            <a:extLst>
              <a:ext uri="{FF2B5EF4-FFF2-40B4-BE49-F238E27FC236}">
                <a16:creationId xmlns:a16="http://schemas.microsoft.com/office/drawing/2014/main" id="{3023527B-9832-4432-A35B-64F062D3B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7626" y="4191000"/>
            <a:ext cx="7924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P </a:t>
            </a:r>
            <a:r>
              <a:rPr lang="sk-SK" altLang="sk-SK" sz="24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K+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, P </a:t>
            </a:r>
            <a:r>
              <a:rPr lang="sk-SK" altLang="sk-SK" sz="24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Na+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, P </a:t>
            </a:r>
            <a:r>
              <a:rPr lang="sk-SK" altLang="sk-SK" sz="24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Cl-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- koeficienty permeability pre K</a:t>
            </a:r>
            <a:r>
              <a:rPr lang="sk-SK" altLang="sk-SK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, Na</a:t>
            </a:r>
            <a:r>
              <a:rPr lang="sk-SK" altLang="sk-SK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, Cl</a:t>
            </a:r>
            <a:r>
              <a:rPr lang="sk-SK" altLang="sk-SK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sk-SK" altLang="sk-SK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], [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sk-SK" altLang="sk-SK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], [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Cl</a:t>
            </a:r>
            <a:r>
              <a:rPr lang="sk-SK" altLang="sk-SK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koncentrácie</a:t>
            </a:r>
            <a:r>
              <a:rPr lang="en-US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sk-SK" altLang="sk-SK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88F65F70-B75C-43FA-87B5-740CF4A6AED2}"/>
              </a:ext>
            </a:extLst>
          </p:cNvPr>
          <p:cNvSpPr/>
          <p:nvPr/>
        </p:nvSpPr>
        <p:spPr>
          <a:xfrm>
            <a:off x="0" y="5244405"/>
            <a:ext cx="1219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sk-SK" altLang="sk-SK" sz="2800" b="1" dirty="0">
                <a:latin typeface="Corbel" panose="020B0503020204020204" pitchFamily="34" charset="0"/>
                <a:cs typeface="Calibri" panose="020F0502020204030204" pitchFamily="34" charset="0"/>
              </a:rPr>
              <a:t>Hodnoty pokojového membránového potenciálu:</a:t>
            </a:r>
          </a:p>
          <a:p>
            <a:pPr algn="ctr" eaLnBrk="1" hangingPunct="1"/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 neurón: -70 </a:t>
            </a:r>
            <a:r>
              <a:rPr lang="sk-SK" altLang="sk-SK" sz="2800" dirty="0" err="1">
                <a:latin typeface="Corbel" panose="020B0503020204020204" pitchFamily="34" charset="0"/>
                <a:cs typeface="Calibri" panose="020F0502020204030204" pitchFamily="34" charset="0"/>
              </a:rPr>
              <a:t>mV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; kostrový sval: -90 </a:t>
            </a:r>
            <a:r>
              <a:rPr lang="sk-SK" altLang="sk-SK" sz="2800" dirty="0" err="1">
                <a:latin typeface="Corbel" panose="020B0503020204020204" pitchFamily="34" charset="0"/>
                <a:cs typeface="Calibri" panose="020F0502020204030204" pitchFamily="34" charset="0"/>
              </a:rPr>
              <a:t>mV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; srdcový sval: -80 </a:t>
            </a:r>
            <a:r>
              <a:rPr lang="sk-SK" altLang="sk-SK" sz="2800" dirty="0" err="1">
                <a:latin typeface="Corbel" panose="020B0503020204020204" pitchFamily="34" charset="0"/>
                <a:cs typeface="Calibri" panose="020F0502020204030204" pitchFamily="34" charset="0"/>
              </a:rPr>
              <a:t>mV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; hladký sval: -50 </a:t>
            </a:r>
            <a:r>
              <a:rPr lang="sk-SK" altLang="sk-SK" sz="2800" dirty="0" err="1">
                <a:latin typeface="Corbel" panose="020B0503020204020204" pitchFamily="34" charset="0"/>
                <a:cs typeface="Calibri" panose="020F0502020204030204" pitchFamily="34" charset="0"/>
              </a:rPr>
              <a:t>mV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; krvinka: - 10 </a:t>
            </a:r>
            <a:r>
              <a:rPr lang="sk-SK" altLang="sk-SK" sz="2800" dirty="0" err="1">
                <a:latin typeface="Corbel" panose="020B0503020204020204" pitchFamily="34" charset="0"/>
                <a:cs typeface="Calibri" panose="020F0502020204030204" pitchFamily="34" charset="0"/>
              </a:rPr>
              <a:t>mV</a:t>
            </a:r>
            <a:endParaRPr lang="sk-SK" altLang="sk-SK" sz="2800" dirty="0"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 descr="Working Memory and Cognitive Load - LD@school">
            <a:extLst>
              <a:ext uri="{FF2B5EF4-FFF2-40B4-BE49-F238E27FC236}">
                <a16:creationId xmlns:a16="http://schemas.microsoft.com/office/drawing/2014/main" id="{DE430C3E-F0EE-46F9-A235-E21FCD3B3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>
            <a:extLst>
              <a:ext uri="{FF2B5EF4-FFF2-40B4-BE49-F238E27FC236}">
                <a16:creationId xmlns:a16="http://schemas.microsoft.com/office/drawing/2014/main" id="{9D073F18-2DCB-4FA3-A1DF-1D6638A47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38400"/>
            <a:ext cx="12192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sk-SK" sz="5400" b="1" dirty="0">
                <a:solidFill>
                  <a:srgbClr val="0000FF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ĎAKUJEM ZA POZORNOSŤ</a:t>
            </a:r>
          </a:p>
        </p:txBody>
      </p:sp>
    </p:spTree>
    <p:extLst>
      <p:ext uri="{BB962C8B-B14F-4D97-AF65-F5344CB8AC3E}">
        <p14:creationId xmlns:p14="http://schemas.microsoft.com/office/powerpoint/2010/main" val="1406855395"/>
      </p:ext>
    </p:extLst>
  </p:cSld>
  <p:clrMapOvr>
    <a:masterClrMapping/>
  </p:clrMapOvr>
</p:sld>
</file>

<file path=ppt/theme/theme1.xml><?xml version="1.0" encoding="utf-8"?>
<a:theme xmlns:a="http://schemas.openxmlformats.org/drawingml/2006/main" name="Predvolený návrh">
  <a:themeElements>
    <a:clrScheme name="Predvolený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dvolený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dvolený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5614</TotalTime>
  <Words>1928</Words>
  <Application>Microsoft Office PowerPoint</Application>
  <PresentationFormat>Širokouhlá</PresentationFormat>
  <Paragraphs>333</Paragraphs>
  <Slides>42</Slides>
  <Notes>4</Notes>
  <HiddenSlides>0</HiddenSlides>
  <MMClips>0</MMClips>
  <ScaleCrop>false</ScaleCrop>
  <HeadingPairs>
    <vt:vector size="8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2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42</vt:i4>
      </vt:variant>
    </vt:vector>
  </HeadingPairs>
  <TitlesOfParts>
    <vt:vector size="51" baseType="lpstr">
      <vt:lpstr>Arial</vt:lpstr>
      <vt:lpstr>Arial Black</vt:lpstr>
      <vt:lpstr>Calibri</vt:lpstr>
      <vt:lpstr>Cambria Math</vt:lpstr>
      <vt:lpstr>Corbel</vt:lpstr>
      <vt:lpstr>Wingdings</vt:lpstr>
      <vt:lpstr>Predvolený návrh</vt:lpstr>
      <vt:lpstr>Office Theme</vt:lpstr>
      <vt:lpstr>Rovnica</vt:lpstr>
      <vt:lpstr>doc. RNDr. Michal Šimera, PhD.</vt:lpstr>
      <vt:lpstr>Prezentácia programu PowerPoint</vt:lpstr>
      <vt:lpstr>Predmet Lekárska biofyzika – kreditný systém</vt:lpstr>
      <vt:lpstr>Hodnotenie predmetu</vt:lpstr>
      <vt:lpstr>Všetky potrebné informácia nájdem tu:</vt:lpstr>
      <vt:lpstr>Prezentácia programu PowerPoint</vt:lpstr>
      <vt:lpstr>Prezentácia programu PowerPoint</vt:lpstr>
      <vt:lpstr>Prezentácia programu PowerPoint</vt:lpstr>
      <vt:lpstr>Prezentácia programu PowerPoint</vt:lpstr>
      <vt:lpstr>Na čo je lekárska biofyzika?</vt:lpstr>
      <vt:lpstr>Biofyzika bunky</vt:lpstr>
      <vt:lpstr>Čo bude na skúške? </vt:lpstr>
      <vt:lpstr>Prezentácia programu PowerPoint</vt:lpstr>
      <vt:lpstr>BUNKA</vt:lpstr>
      <vt:lpstr>Cytoplazma</vt:lpstr>
      <vt:lpstr>Bunková membrána - stavba </vt:lpstr>
      <vt:lpstr>Membrána</vt:lpstr>
      <vt:lpstr>Bunková membrána - funkcia </vt:lpstr>
      <vt:lpstr>Bunkový transport</vt:lpstr>
      <vt:lpstr>Polopriepustnosť (Semipermeabilita)</vt:lpstr>
      <vt:lpstr>Prezentácia programu PowerPoint</vt:lpstr>
      <vt:lpstr>Prezentácia programu PowerPoint</vt:lpstr>
      <vt:lpstr>Prezentácia programu PowerPoint</vt:lpstr>
      <vt:lpstr>Filtrácia</vt:lpstr>
      <vt:lpstr>Prezentácia programu PowerPoint</vt:lpstr>
      <vt:lpstr>Jednoduchá difúzia</vt:lpstr>
      <vt:lpstr>Prezentácia programu PowerPoint</vt:lpstr>
      <vt:lpstr>Difúzia cez kanály</vt:lpstr>
      <vt:lpstr>Ligandové vrátkovanie (Ligant gated)</vt:lpstr>
      <vt:lpstr>Napäťovo riadené (Voltage gated)</vt:lpstr>
      <vt:lpstr>Napäťovo riadený Na+ kanál – 3D model</vt:lpstr>
      <vt:lpstr>Uľahčená (facilitovaná) difúzia</vt:lpstr>
      <vt:lpstr>Osmóza</vt:lpstr>
      <vt:lpstr>Prezentácia programu PowerPoint</vt:lpstr>
      <vt:lpstr>Aktívne transportné mechanizmy</vt:lpstr>
      <vt:lpstr>Na+-K+-ATP-áza (enzým)  = sodíko-draslíková pumpa</vt:lpstr>
      <vt:lpstr>Pokojový membránový potenciál</vt:lpstr>
      <vt:lpstr>Prezentácia programu PowerPoint</vt:lpstr>
      <vt:lpstr>Prezentácia programu PowerPoint</vt:lpstr>
      <vt:lpstr>Nernstova rovnica</vt:lpstr>
      <vt:lpstr>Goldmanova rovnica (Goldman–Hodgkin–Katz)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Biofyzika bunky,  transportné membránové mechanizmy,  pokojný membránový poteniál</dc:title>
  <dc:creator>IP</dc:creator>
  <cp:lastModifiedBy>Šimera Michal</cp:lastModifiedBy>
  <cp:revision>280</cp:revision>
  <dcterms:created xsi:type="dcterms:W3CDTF">2006-09-17T18:09:00Z</dcterms:created>
  <dcterms:modified xsi:type="dcterms:W3CDTF">2025-09-08T12:54:31Z</dcterms:modified>
</cp:coreProperties>
</file>