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82" r:id="rId2"/>
    <p:sldId id="347" r:id="rId3"/>
    <p:sldId id="283" r:id="rId4"/>
    <p:sldId id="326" r:id="rId5"/>
    <p:sldId id="284" r:id="rId6"/>
    <p:sldId id="285" r:id="rId7"/>
    <p:sldId id="286" r:id="rId8"/>
    <p:sldId id="327" r:id="rId9"/>
    <p:sldId id="287" r:id="rId10"/>
    <p:sldId id="335" r:id="rId11"/>
    <p:sldId id="288" r:id="rId12"/>
    <p:sldId id="289" r:id="rId13"/>
    <p:sldId id="290" r:id="rId14"/>
    <p:sldId id="291" r:id="rId15"/>
    <p:sldId id="292" r:id="rId16"/>
    <p:sldId id="336" r:id="rId17"/>
    <p:sldId id="337" r:id="rId18"/>
    <p:sldId id="338" r:id="rId19"/>
    <p:sldId id="294" r:id="rId20"/>
    <p:sldId id="295" r:id="rId21"/>
    <p:sldId id="296" r:id="rId22"/>
    <p:sldId id="297" r:id="rId23"/>
    <p:sldId id="329" r:id="rId24"/>
    <p:sldId id="331" r:id="rId25"/>
    <p:sldId id="330" r:id="rId26"/>
    <p:sldId id="332" r:id="rId27"/>
    <p:sldId id="328"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39" r:id="rId42"/>
    <p:sldId id="311" r:id="rId43"/>
    <p:sldId id="312" r:id="rId44"/>
    <p:sldId id="313" r:id="rId45"/>
    <p:sldId id="340" r:id="rId46"/>
    <p:sldId id="314" r:id="rId47"/>
    <p:sldId id="334" r:id="rId48"/>
    <p:sldId id="341" r:id="rId49"/>
    <p:sldId id="342" r:id="rId50"/>
    <p:sldId id="343" r:id="rId51"/>
    <p:sldId id="344" r:id="rId52"/>
    <p:sldId id="345" r:id="rId53"/>
    <p:sldId id="346" r:id="rId54"/>
    <p:sldId id="333" r:id="rId55"/>
    <p:sldId id="315" r:id="rId56"/>
    <p:sldId id="316" r:id="rId57"/>
    <p:sldId id="317" r:id="rId58"/>
    <p:sldId id="318" r:id="rId59"/>
    <p:sldId id="319" r:id="rId60"/>
    <p:sldId id="320" r:id="rId61"/>
    <p:sldId id="321" r:id="rId62"/>
    <p:sldId id="322" r:id="rId63"/>
    <p:sldId id="323" r:id="rId64"/>
    <p:sldId id="324" r:id="rId65"/>
    <p:sldId id="325" r:id="rId66"/>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terník Marcel" initials="VM" lastIdx="1" clrIdx="0">
    <p:extLst>
      <p:ext uri="{19B8F6BF-5375-455C-9EA6-DF929625EA0E}">
        <p15:presenceInfo xmlns:p15="http://schemas.microsoft.com/office/powerpoint/2012/main" userId="Veterník Marce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30" autoAdjust="0"/>
  </p:normalViewPr>
  <p:slideViewPr>
    <p:cSldViewPr snapToGrid="0">
      <p:cViewPr varScale="1">
        <p:scale>
          <a:sx n="91" d="100"/>
          <a:sy n="91" d="100"/>
        </p:scale>
        <p:origin x="57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56F3D-8017-4BD7-A8BB-43E3435CD1FD}" type="datetimeFigureOut">
              <a:rPr lang="sk-SK" smtClean="0"/>
              <a:t>10. 12. 2024</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90CC9-EA8D-4C07-8242-445DEAC73FE5}" type="slidenum">
              <a:rPr lang="sk-SK" smtClean="0"/>
              <a:t>‹#›</a:t>
            </a:fld>
            <a:endParaRPr lang="sk-SK"/>
          </a:p>
        </p:txBody>
      </p:sp>
    </p:spTree>
    <p:extLst>
      <p:ext uri="{BB962C8B-B14F-4D97-AF65-F5344CB8AC3E}">
        <p14:creationId xmlns:p14="http://schemas.microsoft.com/office/powerpoint/2010/main" val="3560510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a:p>
        </p:txBody>
      </p:sp>
      <p:sp>
        <p:nvSpPr>
          <p:cNvPr id="4" name="Zástupný objekt pre číslo snímky 3"/>
          <p:cNvSpPr>
            <a:spLocks noGrp="1"/>
          </p:cNvSpPr>
          <p:nvPr>
            <p:ph type="sldNum" sz="quarter" idx="5"/>
          </p:nvPr>
        </p:nvSpPr>
        <p:spPr/>
        <p:txBody>
          <a:bodyPr/>
          <a:lstStyle/>
          <a:p>
            <a:fld id="{EA390CC9-EA8D-4C07-8242-445DEAC73FE5}" type="slidenum">
              <a:rPr lang="sk-SK" smtClean="0"/>
              <a:t>65</a:t>
            </a:fld>
            <a:endParaRPr lang="sk-SK"/>
          </a:p>
        </p:txBody>
      </p:sp>
    </p:spTree>
    <p:extLst>
      <p:ext uri="{BB962C8B-B14F-4D97-AF65-F5344CB8AC3E}">
        <p14:creationId xmlns:p14="http://schemas.microsoft.com/office/powerpoint/2010/main" val="1145403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914400" y="2130426"/>
            <a:ext cx="10363200" cy="1470025"/>
          </a:xfrm>
        </p:spPr>
        <p:txBody>
          <a:bodyPr/>
          <a:lstStyle/>
          <a:p>
            <a:r>
              <a:rPr lang="sk-SK"/>
              <a:t>Upravte štýly predlohy textu</a:t>
            </a:r>
          </a:p>
        </p:txBody>
      </p:sp>
      <p:sp>
        <p:nvSpPr>
          <p:cNvPr id="3" name="Podnadpis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0F19DA4E-AA76-46CB-8D55-07F9B644C3B1}"/>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5" name="Rectangle 5">
            <a:extLst>
              <a:ext uri="{FF2B5EF4-FFF2-40B4-BE49-F238E27FC236}">
                <a16:creationId xmlns:a16="http://schemas.microsoft.com/office/drawing/2014/main" id="{3F8570D5-E457-4901-8D12-B0283B01B680}"/>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6" name="Rectangle 6">
            <a:extLst>
              <a:ext uri="{FF2B5EF4-FFF2-40B4-BE49-F238E27FC236}">
                <a16:creationId xmlns:a16="http://schemas.microsoft.com/office/drawing/2014/main" id="{49869F93-CDA4-4FDA-9BE7-95401E87CEF5}"/>
              </a:ext>
            </a:extLst>
          </p:cNvPr>
          <p:cNvSpPr>
            <a:spLocks noGrp="1" noChangeArrowheads="1"/>
          </p:cNvSpPr>
          <p:nvPr>
            <p:ph type="sldNum" sz="quarter" idx="12"/>
          </p:nvPr>
        </p:nvSpPr>
        <p:spPr>
          <a:ln/>
        </p:spPr>
        <p:txBody>
          <a:bodyPr/>
          <a:lstStyle>
            <a:lvl1pPr>
              <a:defRPr/>
            </a:lvl1pPr>
          </a:lstStyle>
          <a:p>
            <a:fld id="{06B65164-7FD6-4F1C-A580-3F0822FC6301}" type="slidenum">
              <a:rPr lang="sk-SK" altLang="sk-SK"/>
              <a:pPr/>
              <a:t>‹#›</a:t>
            </a:fld>
            <a:endParaRPr lang="sk-SK" altLang="sk-SK"/>
          </a:p>
        </p:txBody>
      </p:sp>
    </p:spTree>
    <p:extLst>
      <p:ext uri="{BB962C8B-B14F-4D97-AF65-F5344CB8AC3E}">
        <p14:creationId xmlns:p14="http://schemas.microsoft.com/office/powerpoint/2010/main" val="2050759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08A95319-7E83-496F-A065-2332C99CBA49}"/>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5" name="Rectangle 5">
            <a:extLst>
              <a:ext uri="{FF2B5EF4-FFF2-40B4-BE49-F238E27FC236}">
                <a16:creationId xmlns:a16="http://schemas.microsoft.com/office/drawing/2014/main" id="{F8E6A41A-6706-46E1-B081-D9948A90D77D}"/>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6" name="Rectangle 6">
            <a:extLst>
              <a:ext uri="{FF2B5EF4-FFF2-40B4-BE49-F238E27FC236}">
                <a16:creationId xmlns:a16="http://schemas.microsoft.com/office/drawing/2014/main" id="{04CE2F41-75BE-4A4F-90F6-A398F19EED60}"/>
              </a:ext>
            </a:extLst>
          </p:cNvPr>
          <p:cNvSpPr>
            <a:spLocks noGrp="1" noChangeArrowheads="1"/>
          </p:cNvSpPr>
          <p:nvPr>
            <p:ph type="sldNum" sz="quarter" idx="12"/>
          </p:nvPr>
        </p:nvSpPr>
        <p:spPr>
          <a:ln/>
        </p:spPr>
        <p:txBody>
          <a:bodyPr/>
          <a:lstStyle>
            <a:lvl1pPr>
              <a:defRPr/>
            </a:lvl1pPr>
          </a:lstStyle>
          <a:p>
            <a:fld id="{D5C5EC48-0676-4E2D-9B61-039B234C32E0}" type="slidenum">
              <a:rPr lang="sk-SK" altLang="sk-SK"/>
              <a:pPr/>
              <a:t>‹#›</a:t>
            </a:fld>
            <a:endParaRPr lang="sk-SK" altLang="sk-SK"/>
          </a:p>
        </p:txBody>
      </p:sp>
    </p:spTree>
    <p:extLst>
      <p:ext uri="{BB962C8B-B14F-4D97-AF65-F5344CB8AC3E}">
        <p14:creationId xmlns:p14="http://schemas.microsoft.com/office/powerpoint/2010/main" val="676588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963084" y="4406901"/>
            <a:ext cx="103632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51F25BF1-A333-4125-960A-6FD993C370A9}"/>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5" name="Rectangle 5">
            <a:extLst>
              <a:ext uri="{FF2B5EF4-FFF2-40B4-BE49-F238E27FC236}">
                <a16:creationId xmlns:a16="http://schemas.microsoft.com/office/drawing/2014/main" id="{03A8E188-F3A7-4CFF-B50F-807EE2DE48C5}"/>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6" name="Rectangle 6">
            <a:extLst>
              <a:ext uri="{FF2B5EF4-FFF2-40B4-BE49-F238E27FC236}">
                <a16:creationId xmlns:a16="http://schemas.microsoft.com/office/drawing/2014/main" id="{5408D39E-FEA8-45BE-950D-EB833C10D842}"/>
              </a:ext>
            </a:extLst>
          </p:cNvPr>
          <p:cNvSpPr>
            <a:spLocks noGrp="1" noChangeArrowheads="1"/>
          </p:cNvSpPr>
          <p:nvPr>
            <p:ph type="sldNum" sz="quarter" idx="12"/>
          </p:nvPr>
        </p:nvSpPr>
        <p:spPr>
          <a:ln/>
        </p:spPr>
        <p:txBody>
          <a:bodyPr/>
          <a:lstStyle>
            <a:lvl1pPr>
              <a:defRPr/>
            </a:lvl1pPr>
          </a:lstStyle>
          <a:p>
            <a:fld id="{197857F2-1C2E-41FF-9648-30FE0684D960}" type="slidenum">
              <a:rPr lang="sk-SK" altLang="sk-SK"/>
              <a:pPr/>
              <a:t>‹#›</a:t>
            </a:fld>
            <a:endParaRPr lang="sk-SK" altLang="sk-SK"/>
          </a:p>
        </p:txBody>
      </p:sp>
    </p:spTree>
    <p:extLst>
      <p:ext uri="{BB962C8B-B14F-4D97-AF65-F5344CB8AC3E}">
        <p14:creationId xmlns:p14="http://schemas.microsoft.com/office/powerpoint/2010/main" val="3072533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DB83F23A-F2B6-407E-8062-657F481E0F43}"/>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6" name="Rectangle 5">
            <a:extLst>
              <a:ext uri="{FF2B5EF4-FFF2-40B4-BE49-F238E27FC236}">
                <a16:creationId xmlns:a16="http://schemas.microsoft.com/office/drawing/2014/main" id="{BCCCFB52-CA6B-477F-9302-0824FC5490C0}"/>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7" name="Rectangle 6">
            <a:extLst>
              <a:ext uri="{FF2B5EF4-FFF2-40B4-BE49-F238E27FC236}">
                <a16:creationId xmlns:a16="http://schemas.microsoft.com/office/drawing/2014/main" id="{D1009FD3-B7D0-426D-B52D-C5BEDDB24BED}"/>
              </a:ext>
            </a:extLst>
          </p:cNvPr>
          <p:cNvSpPr>
            <a:spLocks noGrp="1" noChangeArrowheads="1"/>
          </p:cNvSpPr>
          <p:nvPr>
            <p:ph type="sldNum" sz="quarter" idx="12"/>
          </p:nvPr>
        </p:nvSpPr>
        <p:spPr>
          <a:ln/>
        </p:spPr>
        <p:txBody>
          <a:bodyPr/>
          <a:lstStyle>
            <a:lvl1pPr>
              <a:defRPr/>
            </a:lvl1pPr>
          </a:lstStyle>
          <a:p>
            <a:fld id="{68CC8ADF-DBBA-4334-8FA0-9E76FBF7D485}" type="slidenum">
              <a:rPr lang="sk-SK" altLang="sk-SK"/>
              <a:pPr/>
              <a:t>‹#›</a:t>
            </a:fld>
            <a:endParaRPr lang="sk-SK" altLang="sk-SK"/>
          </a:p>
        </p:txBody>
      </p:sp>
    </p:spTree>
    <p:extLst>
      <p:ext uri="{BB962C8B-B14F-4D97-AF65-F5344CB8AC3E}">
        <p14:creationId xmlns:p14="http://schemas.microsoft.com/office/powerpoint/2010/main" val="1485414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581746DE-A0AF-46F4-824C-773F4A122C5B}"/>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8" name="Rectangle 5">
            <a:extLst>
              <a:ext uri="{FF2B5EF4-FFF2-40B4-BE49-F238E27FC236}">
                <a16:creationId xmlns:a16="http://schemas.microsoft.com/office/drawing/2014/main" id="{7ACE312B-3729-4729-8551-A68E3048CB52}"/>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9" name="Rectangle 6">
            <a:extLst>
              <a:ext uri="{FF2B5EF4-FFF2-40B4-BE49-F238E27FC236}">
                <a16:creationId xmlns:a16="http://schemas.microsoft.com/office/drawing/2014/main" id="{51641DF9-4D87-433A-A81D-D480F1005B96}"/>
              </a:ext>
            </a:extLst>
          </p:cNvPr>
          <p:cNvSpPr>
            <a:spLocks noGrp="1" noChangeArrowheads="1"/>
          </p:cNvSpPr>
          <p:nvPr>
            <p:ph type="sldNum" sz="quarter" idx="12"/>
          </p:nvPr>
        </p:nvSpPr>
        <p:spPr>
          <a:ln/>
        </p:spPr>
        <p:txBody>
          <a:bodyPr/>
          <a:lstStyle>
            <a:lvl1pPr>
              <a:defRPr/>
            </a:lvl1pPr>
          </a:lstStyle>
          <a:p>
            <a:fld id="{2D438605-55B4-4EFF-BACA-A48A07A24D12}" type="slidenum">
              <a:rPr lang="sk-SK" altLang="sk-SK"/>
              <a:pPr/>
              <a:t>‹#›</a:t>
            </a:fld>
            <a:endParaRPr lang="sk-SK" altLang="sk-SK"/>
          </a:p>
        </p:txBody>
      </p:sp>
    </p:spTree>
    <p:extLst>
      <p:ext uri="{BB962C8B-B14F-4D97-AF65-F5344CB8AC3E}">
        <p14:creationId xmlns:p14="http://schemas.microsoft.com/office/powerpoint/2010/main" val="344554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AB9AD373-99AC-4072-8859-36BF8E42AF5F}"/>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4" name="Rectangle 5">
            <a:extLst>
              <a:ext uri="{FF2B5EF4-FFF2-40B4-BE49-F238E27FC236}">
                <a16:creationId xmlns:a16="http://schemas.microsoft.com/office/drawing/2014/main" id="{F5B26CF9-6681-497D-B2BD-5F4C683FDE30}"/>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5" name="Rectangle 6">
            <a:extLst>
              <a:ext uri="{FF2B5EF4-FFF2-40B4-BE49-F238E27FC236}">
                <a16:creationId xmlns:a16="http://schemas.microsoft.com/office/drawing/2014/main" id="{07675091-F0D3-4581-B067-AA78F1DD8358}"/>
              </a:ext>
            </a:extLst>
          </p:cNvPr>
          <p:cNvSpPr>
            <a:spLocks noGrp="1" noChangeArrowheads="1"/>
          </p:cNvSpPr>
          <p:nvPr>
            <p:ph type="sldNum" sz="quarter" idx="12"/>
          </p:nvPr>
        </p:nvSpPr>
        <p:spPr>
          <a:ln/>
        </p:spPr>
        <p:txBody>
          <a:bodyPr/>
          <a:lstStyle>
            <a:lvl1pPr>
              <a:defRPr/>
            </a:lvl1pPr>
          </a:lstStyle>
          <a:p>
            <a:fld id="{2B8D075B-5A84-40B2-AA16-8E4997EE4E63}" type="slidenum">
              <a:rPr lang="sk-SK" altLang="sk-SK"/>
              <a:pPr/>
              <a:t>‹#›</a:t>
            </a:fld>
            <a:endParaRPr lang="sk-SK" altLang="sk-SK"/>
          </a:p>
        </p:txBody>
      </p:sp>
    </p:spTree>
    <p:extLst>
      <p:ext uri="{BB962C8B-B14F-4D97-AF65-F5344CB8AC3E}">
        <p14:creationId xmlns:p14="http://schemas.microsoft.com/office/powerpoint/2010/main" val="2561174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4EDF85C-10A3-4BD3-BCD6-7E437CEFBA4E}"/>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3" name="Rectangle 5">
            <a:extLst>
              <a:ext uri="{FF2B5EF4-FFF2-40B4-BE49-F238E27FC236}">
                <a16:creationId xmlns:a16="http://schemas.microsoft.com/office/drawing/2014/main" id="{7F033B39-2B74-42AB-B0E0-869491F89A64}"/>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4" name="Rectangle 6">
            <a:extLst>
              <a:ext uri="{FF2B5EF4-FFF2-40B4-BE49-F238E27FC236}">
                <a16:creationId xmlns:a16="http://schemas.microsoft.com/office/drawing/2014/main" id="{2F824679-6FD2-4409-B162-6622A3EBAAA3}"/>
              </a:ext>
            </a:extLst>
          </p:cNvPr>
          <p:cNvSpPr>
            <a:spLocks noGrp="1" noChangeArrowheads="1"/>
          </p:cNvSpPr>
          <p:nvPr>
            <p:ph type="sldNum" sz="quarter" idx="12"/>
          </p:nvPr>
        </p:nvSpPr>
        <p:spPr>
          <a:ln/>
        </p:spPr>
        <p:txBody>
          <a:bodyPr/>
          <a:lstStyle>
            <a:lvl1pPr>
              <a:defRPr/>
            </a:lvl1pPr>
          </a:lstStyle>
          <a:p>
            <a:fld id="{FB2E4B63-9F18-4DC6-BF92-88D604BF55C2}" type="slidenum">
              <a:rPr lang="sk-SK" altLang="sk-SK"/>
              <a:pPr/>
              <a:t>‹#›</a:t>
            </a:fld>
            <a:endParaRPr lang="sk-SK" altLang="sk-SK"/>
          </a:p>
        </p:txBody>
      </p:sp>
    </p:spTree>
    <p:extLst>
      <p:ext uri="{BB962C8B-B14F-4D97-AF65-F5344CB8AC3E}">
        <p14:creationId xmlns:p14="http://schemas.microsoft.com/office/powerpoint/2010/main" val="2093854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609601" y="273050"/>
            <a:ext cx="4011084"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CBF5FC2A-C1BB-4E11-805E-79D796AB17B2}"/>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6" name="Rectangle 5">
            <a:extLst>
              <a:ext uri="{FF2B5EF4-FFF2-40B4-BE49-F238E27FC236}">
                <a16:creationId xmlns:a16="http://schemas.microsoft.com/office/drawing/2014/main" id="{971C4F38-3C51-4231-B322-A0A5B3EB6940}"/>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7" name="Rectangle 6">
            <a:extLst>
              <a:ext uri="{FF2B5EF4-FFF2-40B4-BE49-F238E27FC236}">
                <a16:creationId xmlns:a16="http://schemas.microsoft.com/office/drawing/2014/main" id="{992F0E7F-13BF-4496-8950-DDDCE5BFE7BE}"/>
              </a:ext>
            </a:extLst>
          </p:cNvPr>
          <p:cNvSpPr>
            <a:spLocks noGrp="1" noChangeArrowheads="1"/>
          </p:cNvSpPr>
          <p:nvPr>
            <p:ph type="sldNum" sz="quarter" idx="12"/>
          </p:nvPr>
        </p:nvSpPr>
        <p:spPr>
          <a:ln/>
        </p:spPr>
        <p:txBody>
          <a:bodyPr/>
          <a:lstStyle>
            <a:lvl1pPr>
              <a:defRPr/>
            </a:lvl1pPr>
          </a:lstStyle>
          <a:p>
            <a:fld id="{BAA09334-871C-4E69-8758-7ED2659EC386}" type="slidenum">
              <a:rPr lang="sk-SK" altLang="sk-SK"/>
              <a:pPr/>
              <a:t>‹#›</a:t>
            </a:fld>
            <a:endParaRPr lang="sk-SK" altLang="sk-SK"/>
          </a:p>
        </p:txBody>
      </p:sp>
    </p:spTree>
    <p:extLst>
      <p:ext uri="{BB962C8B-B14F-4D97-AF65-F5344CB8AC3E}">
        <p14:creationId xmlns:p14="http://schemas.microsoft.com/office/powerpoint/2010/main" val="1441674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2389717" y="4800600"/>
            <a:ext cx="73152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CF4CB369-325E-4198-B488-17D7575BEE2E}"/>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6" name="Rectangle 5">
            <a:extLst>
              <a:ext uri="{FF2B5EF4-FFF2-40B4-BE49-F238E27FC236}">
                <a16:creationId xmlns:a16="http://schemas.microsoft.com/office/drawing/2014/main" id="{ED39C618-0A25-4B4F-93D6-EB1C9C87553E}"/>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7" name="Rectangle 6">
            <a:extLst>
              <a:ext uri="{FF2B5EF4-FFF2-40B4-BE49-F238E27FC236}">
                <a16:creationId xmlns:a16="http://schemas.microsoft.com/office/drawing/2014/main" id="{DD643A6F-EF38-4FB4-B21F-AB3BF18EB5E3}"/>
              </a:ext>
            </a:extLst>
          </p:cNvPr>
          <p:cNvSpPr>
            <a:spLocks noGrp="1" noChangeArrowheads="1"/>
          </p:cNvSpPr>
          <p:nvPr>
            <p:ph type="sldNum" sz="quarter" idx="12"/>
          </p:nvPr>
        </p:nvSpPr>
        <p:spPr>
          <a:ln/>
        </p:spPr>
        <p:txBody>
          <a:bodyPr/>
          <a:lstStyle>
            <a:lvl1pPr>
              <a:defRPr/>
            </a:lvl1pPr>
          </a:lstStyle>
          <a:p>
            <a:fld id="{99C6B4FE-9C72-4FA9-A515-6A6DB1654FE8}" type="slidenum">
              <a:rPr lang="sk-SK" altLang="sk-SK"/>
              <a:pPr/>
              <a:t>‹#›</a:t>
            </a:fld>
            <a:endParaRPr lang="sk-SK" altLang="sk-SK"/>
          </a:p>
        </p:txBody>
      </p:sp>
    </p:spTree>
    <p:extLst>
      <p:ext uri="{BB962C8B-B14F-4D97-AF65-F5344CB8AC3E}">
        <p14:creationId xmlns:p14="http://schemas.microsoft.com/office/powerpoint/2010/main" val="741566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C5663979-9AB8-4BEC-8F9C-2E874D5E1063}"/>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5" name="Rectangle 5">
            <a:extLst>
              <a:ext uri="{FF2B5EF4-FFF2-40B4-BE49-F238E27FC236}">
                <a16:creationId xmlns:a16="http://schemas.microsoft.com/office/drawing/2014/main" id="{8C9E81D0-0FA0-49FB-A455-491BD489FDA7}"/>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6" name="Rectangle 6">
            <a:extLst>
              <a:ext uri="{FF2B5EF4-FFF2-40B4-BE49-F238E27FC236}">
                <a16:creationId xmlns:a16="http://schemas.microsoft.com/office/drawing/2014/main" id="{814D5633-3943-441F-BE5B-F5B1617A05D2}"/>
              </a:ext>
            </a:extLst>
          </p:cNvPr>
          <p:cNvSpPr>
            <a:spLocks noGrp="1" noChangeArrowheads="1"/>
          </p:cNvSpPr>
          <p:nvPr>
            <p:ph type="sldNum" sz="quarter" idx="12"/>
          </p:nvPr>
        </p:nvSpPr>
        <p:spPr>
          <a:ln/>
        </p:spPr>
        <p:txBody>
          <a:bodyPr/>
          <a:lstStyle>
            <a:lvl1pPr>
              <a:defRPr/>
            </a:lvl1pPr>
          </a:lstStyle>
          <a:p>
            <a:fld id="{E4D529AF-FF69-4F8A-9D24-0157BA38BB2B}" type="slidenum">
              <a:rPr lang="sk-SK" altLang="sk-SK"/>
              <a:pPr/>
              <a:t>‹#›</a:t>
            </a:fld>
            <a:endParaRPr lang="sk-SK" altLang="sk-SK"/>
          </a:p>
        </p:txBody>
      </p:sp>
    </p:spTree>
    <p:extLst>
      <p:ext uri="{BB962C8B-B14F-4D97-AF65-F5344CB8AC3E}">
        <p14:creationId xmlns:p14="http://schemas.microsoft.com/office/powerpoint/2010/main" val="2818880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8839200" y="274639"/>
            <a:ext cx="27432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609600" y="274639"/>
            <a:ext cx="80264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01A8CA72-20B6-42CA-AB36-D504F23CB618}"/>
              </a:ext>
            </a:extLst>
          </p:cNvPr>
          <p:cNvSpPr>
            <a:spLocks noGrp="1" noChangeArrowheads="1"/>
          </p:cNvSpPr>
          <p:nvPr>
            <p:ph type="dt" sz="half" idx="10"/>
          </p:nvPr>
        </p:nvSpPr>
        <p:spPr>
          <a:ln/>
        </p:spPr>
        <p:txBody>
          <a:bodyPr/>
          <a:lstStyle>
            <a:lvl1pPr>
              <a:defRPr/>
            </a:lvl1pPr>
          </a:lstStyle>
          <a:p>
            <a:pPr>
              <a:defRPr/>
            </a:pPr>
            <a:endParaRPr lang="sk-SK" altLang="sk-SK"/>
          </a:p>
        </p:txBody>
      </p:sp>
      <p:sp>
        <p:nvSpPr>
          <p:cNvPr id="5" name="Rectangle 5">
            <a:extLst>
              <a:ext uri="{FF2B5EF4-FFF2-40B4-BE49-F238E27FC236}">
                <a16:creationId xmlns:a16="http://schemas.microsoft.com/office/drawing/2014/main" id="{784AC8EB-BB88-4E1F-83C0-FF56F82D2D10}"/>
              </a:ext>
            </a:extLst>
          </p:cNvPr>
          <p:cNvSpPr>
            <a:spLocks noGrp="1" noChangeArrowheads="1"/>
          </p:cNvSpPr>
          <p:nvPr>
            <p:ph type="ftr" sz="quarter" idx="11"/>
          </p:nvPr>
        </p:nvSpPr>
        <p:spPr>
          <a:ln/>
        </p:spPr>
        <p:txBody>
          <a:bodyPr/>
          <a:lstStyle>
            <a:lvl1pPr>
              <a:defRPr/>
            </a:lvl1pPr>
          </a:lstStyle>
          <a:p>
            <a:pPr>
              <a:defRPr/>
            </a:pPr>
            <a:endParaRPr lang="sk-SK" altLang="sk-SK"/>
          </a:p>
        </p:txBody>
      </p:sp>
      <p:sp>
        <p:nvSpPr>
          <p:cNvPr id="6" name="Rectangle 6">
            <a:extLst>
              <a:ext uri="{FF2B5EF4-FFF2-40B4-BE49-F238E27FC236}">
                <a16:creationId xmlns:a16="http://schemas.microsoft.com/office/drawing/2014/main" id="{892D1370-3145-4E4A-B710-A6040623B35D}"/>
              </a:ext>
            </a:extLst>
          </p:cNvPr>
          <p:cNvSpPr>
            <a:spLocks noGrp="1" noChangeArrowheads="1"/>
          </p:cNvSpPr>
          <p:nvPr>
            <p:ph type="sldNum" sz="quarter" idx="12"/>
          </p:nvPr>
        </p:nvSpPr>
        <p:spPr>
          <a:ln/>
        </p:spPr>
        <p:txBody>
          <a:bodyPr/>
          <a:lstStyle>
            <a:lvl1pPr>
              <a:defRPr/>
            </a:lvl1pPr>
          </a:lstStyle>
          <a:p>
            <a:fld id="{4B1CF2A5-01A9-4F7C-A2C2-07B7F6CC5B78}" type="slidenum">
              <a:rPr lang="sk-SK" altLang="sk-SK"/>
              <a:pPr/>
              <a:t>‹#›</a:t>
            </a:fld>
            <a:endParaRPr lang="sk-SK" altLang="sk-SK"/>
          </a:p>
        </p:txBody>
      </p:sp>
    </p:spTree>
    <p:extLst>
      <p:ext uri="{BB962C8B-B14F-4D97-AF65-F5344CB8AC3E}">
        <p14:creationId xmlns:p14="http://schemas.microsoft.com/office/powerpoint/2010/main" val="1232324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4BB911F-CFCC-4B9D-8C36-99280140739E}"/>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k-SK" altLang="sk-SK"/>
              <a:t>Kliknite sem a upravte štýl predlohy nadpisov.</a:t>
            </a:r>
          </a:p>
        </p:txBody>
      </p:sp>
      <p:sp>
        <p:nvSpPr>
          <p:cNvPr id="2051" name="Rectangle 3">
            <a:extLst>
              <a:ext uri="{FF2B5EF4-FFF2-40B4-BE49-F238E27FC236}">
                <a16:creationId xmlns:a16="http://schemas.microsoft.com/office/drawing/2014/main" id="{F2A3D178-10FB-4E32-AE4A-AC4467DEB5F4}"/>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k-SK" altLang="sk-SK"/>
              <a:t>Kliknite sem a upravte štýly predlohy textu.</a:t>
            </a:r>
          </a:p>
          <a:p>
            <a:pPr lvl="1"/>
            <a:r>
              <a:rPr lang="sk-SK" altLang="sk-SK"/>
              <a:t>Druhá úroveň</a:t>
            </a:r>
          </a:p>
          <a:p>
            <a:pPr lvl="2"/>
            <a:r>
              <a:rPr lang="sk-SK" altLang="sk-SK"/>
              <a:t>Tretia úroveň</a:t>
            </a:r>
          </a:p>
          <a:p>
            <a:pPr lvl="3"/>
            <a:r>
              <a:rPr lang="sk-SK" altLang="sk-SK"/>
              <a:t>Štvrtá úroveň</a:t>
            </a:r>
          </a:p>
          <a:p>
            <a:pPr lvl="4"/>
            <a:r>
              <a:rPr lang="sk-SK" altLang="sk-SK"/>
              <a:t>Piata úroveň</a:t>
            </a:r>
          </a:p>
        </p:txBody>
      </p:sp>
      <p:sp>
        <p:nvSpPr>
          <p:cNvPr id="1028" name="Rectangle 4">
            <a:extLst>
              <a:ext uri="{FF2B5EF4-FFF2-40B4-BE49-F238E27FC236}">
                <a16:creationId xmlns:a16="http://schemas.microsoft.com/office/drawing/2014/main" id="{38467330-A242-4574-9F3E-FB1B60137C80}"/>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defRPr>
            </a:lvl1pPr>
          </a:lstStyle>
          <a:p>
            <a:pPr>
              <a:defRPr/>
            </a:pPr>
            <a:endParaRPr lang="sk-SK" altLang="sk-SK"/>
          </a:p>
        </p:txBody>
      </p:sp>
      <p:sp>
        <p:nvSpPr>
          <p:cNvPr id="1029" name="Rectangle 5">
            <a:extLst>
              <a:ext uri="{FF2B5EF4-FFF2-40B4-BE49-F238E27FC236}">
                <a16:creationId xmlns:a16="http://schemas.microsoft.com/office/drawing/2014/main" id="{4F757163-553A-4500-8D4A-00F1E2CDFA4E}"/>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defRPr>
            </a:lvl1pPr>
          </a:lstStyle>
          <a:p>
            <a:pPr>
              <a:defRPr/>
            </a:pPr>
            <a:endParaRPr lang="sk-SK" altLang="sk-SK"/>
          </a:p>
        </p:txBody>
      </p:sp>
      <p:sp>
        <p:nvSpPr>
          <p:cNvPr id="1030" name="Rectangle 6">
            <a:extLst>
              <a:ext uri="{FF2B5EF4-FFF2-40B4-BE49-F238E27FC236}">
                <a16:creationId xmlns:a16="http://schemas.microsoft.com/office/drawing/2014/main" id="{CCFDA53A-E082-42AD-BD25-EAB19833B8F0}"/>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FC28E446-8337-4239-8917-94079B2D769B}" type="slidenum">
              <a:rPr lang="sk-SK" altLang="sk-SK"/>
              <a:pPr/>
              <a:t>‹#›</a:t>
            </a:fld>
            <a:endParaRPr lang="sk-SK" altLang="sk-SK"/>
          </a:p>
        </p:txBody>
      </p:sp>
    </p:spTree>
    <p:extLst>
      <p:ext uri="{BB962C8B-B14F-4D97-AF65-F5344CB8AC3E}">
        <p14:creationId xmlns:p14="http://schemas.microsoft.com/office/powerpoint/2010/main" val="30701639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image" Target="../media/image21.pn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4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5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2C3D8195-0E65-4E1F-AA33-7584668537DE}"/>
              </a:ext>
            </a:extLst>
          </p:cNvPr>
          <p:cNvSpPr>
            <a:spLocks noGrp="1" noChangeArrowheads="1"/>
          </p:cNvSpPr>
          <p:nvPr>
            <p:ph type="ctrTitle"/>
          </p:nvPr>
        </p:nvSpPr>
        <p:spPr/>
        <p:txBody>
          <a:bodyPr/>
          <a:lstStyle/>
          <a:p>
            <a:pPr eaLnBrk="1" hangingPunct="1"/>
            <a:r>
              <a:rPr lang="sk-SK" altLang="sk-SK" b="1">
                <a:solidFill>
                  <a:srgbClr val="0070C0"/>
                </a:solidFill>
              </a:rPr>
              <a:t>Terapeutické metódy </a:t>
            </a:r>
            <a:br>
              <a:rPr lang="sk-SK" altLang="sk-SK" b="1">
                <a:solidFill>
                  <a:srgbClr val="0070C0"/>
                </a:solidFill>
              </a:rPr>
            </a:br>
            <a:r>
              <a:rPr lang="sk-SK" altLang="sk-SK" b="1">
                <a:solidFill>
                  <a:srgbClr val="0070C0"/>
                </a:solidFill>
              </a:rPr>
              <a:t>v medicíne</a:t>
            </a:r>
          </a:p>
        </p:txBody>
      </p:sp>
      <p:sp>
        <p:nvSpPr>
          <p:cNvPr id="41987" name="Rectangle 3">
            <a:extLst>
              <a:ext uri="{FF2B5EF4-FFF2-40B4-BE49-F238E27FC236}">
                <a16:creationId xmlns:a16="http://schemas.microsoft.com/office/drawing/2014/main" id="{B23F86FF-FD2F-4B8A-9148-E5771A59EE45}"/>
              </a:ext>
            </a:extLst>
          </p:cNvPr>
          <p:cNvSpPr>
            <a:spLocks noGrp="1" noChangeArrowheads="1"/>
          </p:cNvSpPr>
          <p:nvPr>
            <p:ph type="subTitle" idx="1"/>
          </p:nvPr>
        </p:nvSpPr>
        <p:spPr>
          <a:xfrm>
            <a:off x="1828800" y="4492870"/>
            <a:ext cx="8534400" cy="1752600"/>
          </a:xfrm>
        </p:spPr>
        <p:txBody>
          <a:bodyPr/>
          <a:lstStyle/>
          <a:p>
            <a:pPr eaLnBrk="1" hangingPunct="1"/>
            <a:r>
              <a:rPr lang="sk-SK" altLang="sk-SK" dirty="0"/>
              <a:t>Marcel Veterník</a:t>
            </a:r>
          </a:p>
          <a:p>
            <a:pPr eaLnBrk="1" hangingPunct="1"/>
            <a:r>
              <a:rPr lang="sk-SK" altLang="sk-SK" dirty="0" err="1"/>
              <a:t>Naďa</a:t>
            </a:r>
            <a:r>
              <a:rPr lang="sk-SK" altLang="sk-SK" dirty="0"/>
              <a:t> </a:t>
            </a:r>
            <a:r>
              <a:rPr lang="sk-SK" altLang="sk-SK" dirty="0" err="1"/>
              <a:t>Višňovcová</a:t>
            </a:r>
            <a:endParaRPr lang="sk-SK" altLang="sk-SK" dirty="0"/>
          </a:p>
          <a:p>
            <a:pPr eaLnBrk="1" hangingPunct="1"/>
            <a:r>
              <a:rPr lang="sk-SK" altLang="sk-SK" dirty="0"/>
              <a:t>Ján </a:t>
            </a:r>
            <a:r>
              <a:rPr lang="sk-SK" altLang="sk-SK" dirty="0" err="1"/>
              <a:t>Jakuš</a:t>
            </a:r>
            <a:endParaRPr lang="sk-SK" altLang="sk-SK"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876E323-FB73-4376-9ADB-EB60A3AC1C32}"/>
              </a:ext>
            </a:extLst>
          </p:cNvPr>
          <p:cNvSpPr>
            <a:spLocks noGrp="1"/>
          </p:cNvSpPr>
          <p:nvPr>
            <p:ph type="title"/>
          </p:nvPr>
        </p:nvSpPr>
        <p:spPr/>
        <p:txBody>
          <a:bodyPr/>
          <a:lstStyle/>
          <a:p>
            <a:r>
              <a:rPr lang="sk-SK" dirty="0"/>
              <a:t>Otázky na skúšku</a:t>
            </a:r>
          </a:p>
        </p:txBody>
      </p:sp>
      <p:sp>
        <p:nvSpPr>
          <p:cNvPr id="3" name="Zástupný objekt pre obsah 2">
            <a:extLst>
              <a:ext uri="{FF2B5EF4-FFF2-40B4-BE49-F238E27FC236}">
                <a16:creationId xmlns:a16="http://schemas.microsoft.com/office/drawing/2014/main" id="{FA8A5938-4E94-4F02-A8FF-26C967D4AE3C}"/>
              </a:ext>
            </a:extLst>
          </p:cNvPr>
          <p:cNvSpPr>
            <a:spLocks noGrp="1"/>
          </p:cNvSpPr>
          <p:nvPr>
            <p:ph idx="1"/>
          </p:nvPr>
        </p:nvSpPr>
        <p:spPr/>
        <p:txBody>
          <a:bodyPr/>
          <a:lstStyle/>
          <a:p>
            <a:r>
              <a:rPr lang="sk-SK" dirty="0"/>
              <a:t>Fyzikálne princípy moderných chirurgických nástrojov</a:t>
            </a:r>
          </a:p>
          <a:p>
            <a:r>
              <a:rPr lang="sk-SK" dirty="0"/>
              <a:t>Fyzikálne princípy liečby ionizujúcim žiarením</a:t>
            </a:r>
          </a:p>
          <a:p>
            <a:r>
              <a:rPr lang="sk-SK" dirty="0"/>
              <a:t>Elektroliečebné metódy</a:t>
            </a:r>
          </a:p>
          <a:p>
            <a:r>
              <a:rPr lang="sk-SK" dirty="0" err="1"/>
              <a:t>Teploliečebné</a:t>
            </a:r>
            <a:r>
              <a:rPr lang="sk-SK" dirty="0"/>
              <a:t> metódy</a:t>
            </a:r>
          </a:p>
          <a:p>
            <a:r>
              <a:rPr lang="sk-SK" dirty="0"/>
              <a:t>Účinky viditeľného a infračerveného žiarenia</a:t>
            </a:r>
          </a:p>
          <a:p>
            <a:r>
              <a:rPr lang="sk-SK" dirty="0"/>
              <a:t>Magnetické pole orgánov, účinky magnetických polí </a:t>
            </a:r>
          </a:p>
        </p:txBody>
      </p:sp>
      <p:pic>
        <p:nvPicPr>
          <p:cNvPr id="4" name="Obrázok 3">
            <a:extLst>
              <a:ext uri="{FF2B5EF4-FFF2-40B4-BE49-F238E27FC236}">
                <a16:creationId xmlns:a16="http://schemas.microsoft.com/office/drawing/2014/main" id="{DC22604F-3648-426F-9630-B1A5A6D96E72}"/>
              </a:ext>
            </a:extLst>
          </p:cNvPr>
          <p:cNvPicPr>
            <a:picLocks noChangeAspect="1"/>
          </p:cNvPicPr>
          <p:nvPr/>
        </p:nvPicPr>
        <p:blipFill rotWithShape="1">
          <a:blip r:embed="rId2"/>
          <a:srcRect l="24161" t="7872" r="18184" b="9548"/>
          <a:stretch/>
        </p:blipFill>
        <p:spPr>
          <a:xfrm>
            <a:off x="10112243" y="244475"/>
            <a:ext cx="1470157" cy="1228343"/>
          </a:xfrm>
          <a:prstGeom prst="rect">
            <a:avLst/>
          </a:prstGeom>
        </p:spPr>
      </p:pic>
    </p:spTree>
    <p:extLst>
      <p:ext uri="{BB962C8B-B14F-4D97-AF65-F5344CB8AC3E}">
        <p14:creationId xmlns:p14="http://schemas.microsoft.com/office/powerpoint/2010/main" val="2968557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Zástupný symbol obsahu 6">
            <a:extLst>
              <a:ext uri="{FF2B5EF4-FFF2-40B4-BE49-F238E27FC236}">
                <a16:creationId xmlns:a16="http://schemas.microsoft.com/office/drawing/2014/main" id="{A44F991F-140F-481B-B69A-56DFF4E43FE5}"/>
              </a:ext>
            </a:extLst>
          </p:cNvPr>
          <p:cNvGraphicFramePr>
            <a:graphicFrameLocks noGrp="1"/>
          </p:cNvGraphicFramePr>
          <p:nvPr>
            <p:ph idx="1"/>
            <p:extLst>
              <p:ext uri="{D42A27DB-BD31-4B8C-83A1-F6EECF244321}">
                <p14:modId xmlns:p14="http://schemas.microsoft.com/office/powerpoint/2010/main" val="3336537153"/>
              </p:ext>
            </p:extLst>
          </p:nvPr>
        </p:nvGraphicFramePr>
        <p:xfrm>
          <a:off x="996287" y="584200"/>
          <a:ext cx="10276764" cy="5689598"/>
        </p:xfrm>
        <a:graphic>
          <a:graphicData uri="http://schemas.openxmlformats.org/drawingml/2006/table">
            <a:tbl>
              <a:tblPr firstRow="1" bandRow="1">
                <a:tableStyleId>{72833802-FEF1-4C79-8D5D-14CF1EAF98D9}</a:tableStyleId>
              </a:tblPr>
              <a:tblGrid>
                <a:gridCol w="5337653">
                  <a:extLst>
                    <a:ext uri="{9D8B030D-6E8A-4147-A177-3AD203B41FA5}">
                      <a16:colId xmlns:a16="http://schemas.microsoft.com/office/drawing/2014/main" val="20000"/>
                    </a:ext>
                  </a:extLst>
                </a:gridCol>
                <a:gridCol w="4939111">
                  <a:extLst>
                    <a:ext uri="{9D8B030D-6E8A-4147-A177-3AD203B41FA5}">
                      <a16:colId xmlns:a16="http://schemas.microsoft.com/office/drawing/2014/main" val="20001"/>
                    </a:ext>
                  </a:extLst>
                </a:gridCol>
              </a:tblGrid>
              <a:tr h="652026">
                <a:tc gridSpan="2">
                  <a:txBody>
                    <a:bodyPr/>
                    <a:lstStyle/>
                    <a:p>
                      <a:pPr algn="ctr"/>
                      <a:r>
                        <a:rPr lang="sk-SK" sz="1800" dirty="0"/>
                        <a:t>Liečebné metódy</a:t>
                      </a:r>
                    </a:p>
                  </a:txBody>
                  <a:tcPr marL="91430" marR="91430" marT="45728" marB="45728" anchor="ctr">
                    <a:solidFill>
                      <a:srgbClr val="0070C0"/>
                    </a:solidFill>
                  </a:tcPr>
                </a:tc>
                <a:tc hMerge="1">
                  <a:txBody>
                    <a:bodyPr/>
                    <a:lstStyle/>
                    <a:p>
                      <a:endParaRPr lang="sk-SK" dirty="0"/>
                    </a:p>
                  </a:txBody>
                  <a:tcPr/>
                </a:tc>
                <a:extLst>
                  <a:ext uri="{0D108BD9-81ED-4DB2-BD59-A6C34878D82A}">
                    <a16:rowId xmlns:a16="http://schemas.microsoft.com/office/drawing/2014/main" val="10000"/>
                  </a:ext>
                </a:extLst>
              </a:tr>
              <a:tr h="652026">
                <a:tc>
                  <a:txBody>
                    <a:bodyPr/>
                    <a:lstStyle/>
                    <a:p>
                      <a:pPr algn="ctr"/>
                      <a:r>
                        <a:rPr lang="sk-SK" sz="2800" b="1" i="1" dirty="0"/>
                        <a:t>Neinvazívne metódy</a:t>
                      </a:r>
                    </a:p>
                  </a:txBody>
                  <a:tcPr marL="91430" marR="91430" marT="45728" marB="45728" anchor="ctr">
                    <a:lnR w="12700" cap="flat" cmpd="sng" algn="ctr">
                      <a:solidFill>
                        <a:schemeClr val="tx1"/>
                      </a:solidFill>
                      <a:prstDash val="solid"/>
                      <a:round/>
                      <a:headEnd type="none" w="med" len="med"/>
                      <a:tailEnd type="none" w="med" len="med"/>
                    </a:lnR>
                    <a:solidFill>
                      <a:schemeClr val="accent5"/>
                    </a:solidFill>
                  </a:tcPr>
                </a:tc>
                <a:tc>
                  <a:txBody>
                    <a:bodyPr/>
                    <a:lstStyle/>
                    <a:p>
                      <a:pPr algn="ctr"/>
                      <a:r>
                        <a:rPr lang="sk-SK" sz="2800" b="1" i="1" dirty="0"/>
                        <a:t>Invazívne metódy</a:t>
                      </a:r>
                    </a:p>
                  </a:txBody>
                  <a:tcPr marL="91430" marR="91430" marT="45728" marB="45728" anchor="ctr">
                    <a:lnL w="12700" cap="flat" cmpd="sng" algn="ctr">
                      <a:solidFill>
                        <a:schemeClr val="tx1"/>
                      </a:solidFill>
                      <a:prstDash val="solid"/>
                      <a:round/>
                      <a:headEnd type="none" w="med" len="med"/>
                      <a:tailEnd type="none" w="med" len="med"/>
                    </a:lnL>
                    <a:solidFill>
                      <a:schemeClr val="accent5"/>
                    </a:solidFill>
                  </a:tcPr>
                </a:tc>
                <a:extLst>
                  <a:ext uri="{0D108BD9-81ED-4DB2-BD59-A6C34878D82A}">
                    <a16:rowId xmlns:a16="http://schemas.microsoft.com/office/drawing/2014/main" val="10001"/>
                  </a:ext>
                </a:extLst>
              </a:tr>
              <a:tr h="652026">
                <a:tc>
                  <a:txBody>
                    <a:bodyPr/>
                    <a:lstStyle/>
                    <a:p>
                      <a:pPr algn="ctr"/>
                      <a:r>
                        <a:rPr lang="sk-SK" sz="2400" b="0" i="0" dirty="0"/>
                        <a:t>Mechanické</a:t>
                      </a:r>
                    </a:p>
                  </a:txBody>
                  <a:tcPr marL="91430" marR="91430" marT="45728" marB="45728" anchor="ctr">
                    <a:lnR w="12700" cap="flat" cmpd="sng" algn="ctr">
                      <a:solidFill>
                        <a:schemeClr val="tx1"/>
                      </a:solidFill>
                      <a:prstDash val="solid"/>
                      <a:round/>
                      <a:headEnd type="none" w="med" len="med"/>
                      <a:tailEnd type="none" w="med" len="med"/>
                    </a:lnR>
                  </a:tcPr>
                </a:tc>
                <a:tc>
                  <a:txBody>
                    <a:bodyPr/>
                    <a:lstStyle/>
                    <a:p>
                      <a:pPr algn="ctr"/>
                      <a:r>
                        <a:rPr lang="sk-SK" sz="2400" b="0" i="0" dirty="0"/>
                        <a:t>Mechanické a chemické</a:t>
                      </a:r>
                    </a:p>
                  </a:txBody>
                  <a:tcPr marL="91430" marR="91430" marT="45728" marB="45728"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652026">
                <a:tc>
                  <a:txBody>
                    <a:bodyPr/>
                    <a:lstStyle/>
                    <a:p>
                      <a:pPr algn="ctr"/>
                      <a:r>
                        <a:rPr lang="sk-SK" sz="2400" b="0" i="0" dirty="0" err="1"/>
                        <a:t>Elektrostimulačné</a:t>
                      </a:r>
                      <a:endParaRPr lang="sk-SK" sz="2400" b="0" i="0" dirty="0"/>
                    </a:p>
                  </a:txBody>
                  <a:tcPr marL="91430" marR="91430" marT="45728" marB="45728" anchor="ctr">
                    <a:lnR w="12700" cap="flat" cmpd="sng" algn="ctr">
                      <a:solidFill>
                        <a:schemeClr val="tx1"/>
                      </a:solidFill>
                      <a:prstDash val="solid"/>
                      <a:round/>
                      <a:headEnd type="none" w="med" len="med"/>
                      <a:tailEnd type="none" w="med" len="med"/>
                    </a:lnR>
                  </a:tcPr>
                </a:tc>
                <a:tc>
                  <a:txBody>
                    <a:bodyPr/>
                    <a:lstStyle/>
                    <a:p>
                      <a:pPr algn="ctr"/>
                      <a:r>
                        <a:rPr lang="sk-SK" sz="2400" b="0" i="0" dirty="0"/>
                        <a:t>Ultrazvukové</a:t>
                      </a:r>
                    </a:p>
                  </a:txBody>
                  <a:tcPr marL="91430" marR="91430" marT="45728" marB="45728"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652026">
                <a:tc>
                  <a:txBody>
                    <a:bodyPr/>
                    <a:lstStyle/>
                    <a:p>
                      <a:pPr algn="ctr"/>
                      <a:r>
                        <a:rPr lang="sk-SK" sz="2400" b="0" i="0" dirty="0"/>
                        <a:t>Magnetické</a:t>
                      </a:r>
                    </a:p>
                  </a:txBody>
                  <a:tcPr marL="91430" marR="91430" marT="45728" marB="45728" anchor="ctr">
                    <a:lnR w="12700" cap="flat" cmpd="sng" algn="ctr">
                      <a:solidFill>
                        <a:schemeClr val="tx1"/>
                      </a:solidFill>
                      <a:prstDash val="solid"/>
                      <a:round/>
                      <a:headEnd type="none" w="med" len="med"/>
                      <a:tailEnd type="none" w="med" len="med"/>
                    </a:lnR>
                  </a:tcPr>
                </a:tc>
                <a:tc>
                  <a:txBody>
                    <a:bodyPr/>
                    <a:lstStyle/>
                    <a:p>
                      <a:pPr algn="ctr"/>
                      <a:r>
                        <a:rPr lang="sk-SK" sz="2400" b="0" i="0" dirty="0"/>
                        <a:t>Elektrické</a:t>
                      </a:r>
                    </a:p>
                  </a:txBody>
                  <a:tcPr marL="91430" marR="91430" marT="45728" marB="45728"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1125416">
                <a:tc>
                  <a:txBody>
                    <a:bodyPr/>
                    <a:lstStyle/>
                    <a:p>
                      <a:pPr algn="ctr"/>
                      <a:r>
                        <a:rPr lang="sk-SK" sz="2400" b="0" i="0" dirty="0" err="1"/>
                        <a:t>Teploliečebné</a:t>
                      </a:r>
                      <a:endParaRPr lang="sk-SK" sz="2400" b="0" i="0" dirty="0"/>
                    </a:p>
                  </a:txBody>
                  <a:tcPr marL="91430" marR="91430" marT="45728" marB="45728" anchor="ctr">
                    <a:lnR w="12700" cap="flat" cmpd="sng" algn="ctr">
                      <a:solidFill>
                        <a:schemeClr val="tx1"/>
                      </a:solidFill>
                      <a:prstDash val="solid"/>
                      <a:round/>
                      <a:headEnd type="none" w="med" len="med"/>
                      <a:tailEnd type="none" w="med" len="med"/>
                    </a:lnR>
                  </a:tcPr>
                </a:tc>
                <a:tc>
                  <a:txBody>
                    <a:bodyPr/>
                    <a:lstStyle/>
                    <a:p>
                      <a:pPr algn="ctr"/>
                      <a:r>
                        <a:rPr lang="sk-SK" sz="2400" b="0" i="0" dirty="0"/>
                        <a:t>Metódy podporujúce orgánové funkcie</a:t>
                      </a:r>
                    </a:p>
                  </a:txBody>
                  <a:tcPr marL="91430" marR="91430" marT="45728" marB="45728"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652026">
                <a:tc>
                  <a:txBody>
                    <a:bodyPr/>
                    <a:lstStyle/>
                    <a:p>
                      <a:pPr algn="ctr"/>
                      <a:r>
                        <a:rPr lang="sk-SK" sz="2400" b="0" i="0" dirty="0" err="1"/>
                        <a:t>Svetloliečebné</a:t>
                      </a:r>
                      <a:endParaRPr lang="sk-SK" sz="2400" b="0" i="0" dirty="0"/>
                    </a:p>
                  </a:txBody>
                  <a:tcPr marL="91430" marR="91430" marT="45728" marB="45728" anchor="ctr">
                    <a:lnR w="12700" cap="flat" cmpd="sng" algn="ctr">
                      <a:solidFill>
                        <a:schemeClr val="tx1"/>
                      </a:solidFill>
                      <a:prstDash val="solid"/>
                      <a:round/>
                      <a:headEnd type="none" w="med" len="med"/>
                      <a:tailEnd type="none" w="med" len="med"/>
                    </a:lnR>
                  </a:tcPr>
                </a:tc>
                <a:tc>
                  <a:txBody>
                    <a:bodyPr/>
                    <a:lstStyle/>
                    <a:p>
                      <a:pPr algn="ctr"/>
                      <a:endParaRPr lang="sk-SK" sz="2400" b="0" i="0" dirty="0"/>
                    </a:p>
                  </a:txBody>
                  <a:tcPr marL="91430" marR="91430" marT="45728" marB="45728"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652026">
                <a:tc>
                  <a:txBody>
                    <a:bodyPr/>
                    <a:lstStyle/>
                    <a:p>
                      <a:pPr algn="ctr"/>
                      <a:r>
                        <a:rPr lang="sk-SK" sz="2400" b="0" i="0" dirty="0"/>
                        <a:t>Ionizujúce</a:t>
                      </a:r>
                      <a:r>
                        <a:rPr lang="sk-SK" sz="2400" b="0" i="0" baseline="0" dirty="0"/>
                        <a:t> žiarenie</a:t>
                      </a:r>
                      <a:endParaRPr lang="sk-SK" sz="2400" b="0" i="0" dirty="0"/>
                    </a:p>
                  </a:txBody>
                  <a:tcPr marL="91430" marR="91430" marT="45728" marB="45728" anchor="ctr">
                    <a:lnR w="12700" cap="flat" cmpd="sng" algn="ctr">
                      <a:solidFill>
                        <a:schemeClr val="tx1"/>
                      </a:solidFill>
                      <a:prstDash val="solid"/>
                      <a:round/>
                      <a:headEnd type="none" w="med" len="med"/>
                      <a:tailEnd type="none" w="med" len="med"/>
                    </a:lnR>
                  </a:tcPr>
                </a:tc>
                <a:tc>
                  <a:txBody>
                    <a:bodyPr/>
                    <a:lstStyle/>
                    <a:p>
                      <a:pPr algn="ctr"/>
                      <a:endParaRPr lang="sk-SK" sz="2400" b="0" i="0" dirty="0"/>
                    </a:p>
                  </a:txBody>
                  <a:tcPr marL="91430" marR="91430" marT="45728" marB="45728"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7"/>
                  </a:ext>
                </a:extLst>
              </a:tr>
            </a:tbl>
          </a:graphicData>
        </a:graphic>
      </p:graphicFrame>
      <p:pic>
        <p:nvPicPr>
          <p:cNvPr id="2050" name="Picture 2" descr="Moja najobľúbenejšia kniha | Stredná odborná škola dopravná, Žilina">
            <a:extLst>
              <a:ext uri="{FF2B5EF4-FFF2-40B4-BE49-F238E27FC236}">
                <a16:creationId xmlns:a16="http://schemas.microsoft.com/office/drawing/2014/main" id="{8D7C8C96-D6ED-4247-BE52-9F616167AD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22CBC5B1-D3D5-4538-BD2D-173936C295E1}"/>
              </a:ext>
            </a:extLst>
          </p:cNvPr>
          <p:cNvSpPr>
            <a:spLocks noGrp="1" noChangeArrowheads="1"/>
          </p:cNvSpPr>
          <p:nvPr>
            <p:ph type="title"/>
          </p:nvPr>
        </p:nvSpPr>
        <p:spPr/>
        <p:txBody>
          <a:bodyPr/>
          <a:lstStyle/>
          <a:p>
            <a:pPr eaLnBrk="1" hangingPunct="1"/>
            <a:r>
              <a:rPr lang="sk-SK" altLang="sk-SK" sz="4000" b="1">
                <a:solidFill>
                  <a:srgbClr val="0070C0"/>
                </a:solidFill>
              </a:rPr>
              <a:t>Metódy neinvazívne</a:t>
            </a:r>
          </a:p>
        </p:txBody>
      </p:sp>
      <p:sp>
        <p:nvSpPr>
          <p:cNvPr id="3075" name="Rectangle 3">
            <a:extLst>
              <a:ext uri="{FF2B5EF4-FFF2-40B4-BE49-F238E27FC236}">
                <a16:creationId xmlns:a16="http://schemas.microsoft.com/office/drawing/2014/main" id="{122EA1A2-7AE7-40AF-AE93-43FAEEF0C5AE}"/>
              </a:ext>
            </a:extLst>
          </p:cNvPr>
          <p:cNvSpPr>
            <a:spLocks noGrp="1" noChangeArrowheads="1"/>
          </p:cNvSpPr>
          <p:nvPr>
            <p:ph type="body" idx="1"/>
          </p:nvPr>
        </p:nvSpPr>
        <p:spPr>
          <a:xfrm>
            <a:off x="1992313" y="1700213"/>
            <a:ext cx="8229600" cy="4525962"/>
          </a:xfrm>
        </p:spPr>
        <p:txBody>
          <a:bodyPr/>
          <a:lstStyle/>
          <a:p>
            <a:pPr eaLnBrk="1" hangingPunct="1">
              <a:buFont typeface="Wingdings" panose="05000000000000000000" pitchFamily="2" charset="2"/>
              <a:buChar char="ü"/>
              <a:defRPr/>
            </a:pPr>
            <a:r>
              <a:rPr lang="sk-SK" altLang="sk-SK" b="1" dirty="0">
                <a:solidFill>
                  <a:srgbClr val="FF0000"/>
                </a:solidFill>
              </a:rPr>
              <a:t>Mechanické</a:t>
            </a:r>
            <a:r>
              <a:rPr lang="sk-SK" altLang="sk-SK" b="1" dirty="0"/>
              <a:t> </a:t>
            </a:r>
          </a:p>
          <a:p>
            <a:pPr marL="0" indent="0" eaLnBrk="1" hangingPunct="1">
              <a:buNone/>
              <a:defRPr/>
            </a:pPr>
            <a:r>
              <a:rPr lang="sk-SK" altLang="sk-SK" sz="2400" b="1" dirty="0"/>
              <a:t>masáž ,</a:t>
            </a:r>
            <a:r>
              <a:rPr lang="sk-SK" altLang="sk-SK" sz="2400" b="1" dirty="0" err="1"/>
              <a:t>litotripsia</a:t>
            </a:r>
            <a:r>
              <a:rPr lang="sk-SK" altLang="sk-SK" sz="2400" b="1" dirty="0"/>
              <a:t>, ultrazvuková terapia</a:t>
            </a:r>
          </a:p>
          <a:p>
            <a:pPr eaLnBrk="1" hangingPunct="1">
              <a:buFont typeface="Wingdings" panose="05000000000000000000" pitchFamily="2" charset="2"/>
              <a:buChar char="ü"/>
              <a:defRPr/>
            </a:pPr>
            <a:r>
              <a:rPr lang="sk-SK" altLang="sk-SK" b="1" dirty="0" err="1">
                <a:solidFill>
                  <a:srgbClr val="FF0000"/>
                </a:solidFill>
              </a:rPr>
              <a:t>Elektrostimulačné</a:t>
            </a:r>
            <a:endParaRPr lang="sk-SK" altLang="sk-SK" b="1" dirty="0">
              <a:solidFill>
                <a:srgbClr val="FF0000"/>
              </a:solidFill>
            </a:endParaRPr>
          </a:p>
          <a:p>
            <a:pPr marL="0" indent="0" eaLnBrk="1" hangingPunct="1">
              <a:buNone/>
              <a:defRPr/>
            </a:pPr>
            <a:r>
              <a:rPr lang="sk-SK" altLang="sk-SK" sz="2400" b="1" dirty="0"/>
              <a:t>využívajúce DC a AC prúd, </a:t>
            </a:r>
            <a:r>
              <a:rPr lang="sk-SK" altLang="sk-SK" sz="2400" b="1" dirty="0" err="1"/>
              <a:t>elektrokonvulzia</a:t>
            </a:r>
            <a:r>
              <a:rPr lang="sk-SK" altLang="sk-SK" sz="2400" b="1" dirty="0"/>
              <a:t>, </a:t>
            </a:r>
            <a:r>
              <a:rPr lang="sk-SK" altLang="sk-SK" sz="2400" b="1" dirty="0" err="1"/>
              <a:t>defibrilácia</a:t>
            </a:r>
            <a:endParaRPr lang="sk-SK" altLang="sk-SK" sz="2400" b="1" dirty="0"/>
          </a:p>
          <a:p>
            <a:pPr eaLnBrk="1" hangingPunct="1">
              <a:buFont typeface="Wingdings" panose="05000000000000000000" pitchFamily="2" charset="2"/>
              <a:buChar char="ü"/>
              <a:defRPr/>
            </a:pPr>
            <a:r>
              <a:rPr lang="sk-SK" altLang="sk-SK" b="1" dirty="0">
                <a:solidFill>
                  <a:srgbClr val="FF0000"/>
                </a:solidFill>
              </a:rPr>
              <a:t>Magnetické</a:t>
            </a:r>
          </a:p>
          <a:p>
            <a:pPr marL="0" indent="0" eaLnBrk="1" hangingPunct="1">
              <a:buNone/>
              <a:defRPr/>
            </a:pPr>
            <a:r>
              <a:rPr lang="sk-SK" altLang="sk-SK" sz="2400" b="1" dirty="0"/>
              <a:t>magnetoterapia</a:t>
            </a:r>
          </a:p>
          <a:p>
            <a:pPr eaLnBrk="1" hangingPunct="1">
              <a:buFont typeface="Wingdings" panose="05000000000000000000" pitchFamily="2" charset="2"/>
              <a:buChar char="ü"/>
              <a:defRPr/>
            </a:pPr>
            <a:r>
              <a:rPr lang="sk-SK" altLang="sk-SK" b="1" dirty="0" err="1">
                <a:solidFill>
                  <a:srgbClr val="FF0000"/>
                </a:solidFill>
              </a:rPr>
              <a:t>Teploliečebné</a:t>
            </a:r>
            <a:r>
              <a:rPr lang="sk-SK" altLang="sk-SK" b="1" dirty="0">
                <a:solidFill>
                  <a:srgbClr val="FF0000"/>
                </a:solidFill>
              </a:rPr>
              <a:t> metódy</a:t>
            </a:r>
          </a:p>
          <a:p>
            <a:pPr marL="0" indent="0" eaLnBrk="1" hangingPunct="1">
              <a:buNone/>
              <a:defRPr/>
            </a:pPr>
            <a:r>
              <a:rPr lang="sk-SK" altLang="sk-SK" sz="2400" b="1" dirty="0"/>
              <a:t>založené na </a:t>
            </a:r>
            <a:r>
              <a:rPr lang="sk-SK" altLang="sk-SK" sz="2400" b="1" dirty="0" err="1"/>
              <a:t>kondukcii</a:t>
            </a:r>
            <a:r>
              <a:rPr lang="sk-SK" altLang="sk-SK" sz="2400" b="1" dirty="0"/>
              <a:t>, </a:t>
            </a:r>
            <a:r>
              <a:rPr lang="sk-SK" altLang="sk-SK" sz="2400" b="1" dirty="0" err="1"/>
              <a:t>konvekcii</a:t>
            </a:r>
            <a:r>
              <a:rPr lang="sk-SK" altLang="sk-SK" sz="2400" b="1" dirty="0"/>
              <a:t>, radiácii mikrovĺn</a:t>
            </a:r>
          </a:p>
          <a:p>
            <a:pPr marL="0" indent="0" eaLnBrk="1" hangingPunct="1">
              <a:buNone/>
              <a:defRPr/>
            </a:pPr>
            <a:endParaRPr lang="sk-SK" altLang="sk-SK" b="1" dirty="0"/>
          </a:p>
        </p:txBody>
      </p:sp>
      <p:pic>
        <p:nvPicPr>
          <p:cNvPr id="4" name="Picture 2" descr="Moja najobľúbenejšia kniha | Stredná odborná škola dopravná, Žilina">
            <a:extLst>
              <a:ext uri="{FF2B5EF4-FFF2-40B4-BE49-F238E27FC236}">
                <a16:creationId xmlns:a16="http://schemas.microsoft.com/office/drawing/2014/main" id="{870BE6BA-B97D-4BD4-9F56-25C1EB3E9C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E7EDDD9-5F06-4BA0-9AC7-0BAFDA84EA51}"/>
              </a:ext>
            </a:extLst>
          </p:cNvPr>
          <p:cNvSpPr>
            <a:spLocks noGrp="1" noChangeArrowheads="1"/>
          </p:cNvSpPr>
          <p:nvPr>
            <p:ph type="title"/>
          </p:nvPr>
        </p:nvSpPr>
        <p:spPr/>
        <p:txBody>
          <a:bodyPr/>
          <a:lstStyle/>
          <a:p>
            <a:pPr eaLnBrk="1" hangingPunct="1"/>
            <a:r>
              <a:rPr lang="sk-SK" altLang="sk-SK" sz="4000" b="1">
                <a:solidFill>
                  <a:srgbClr val="0070C0"/>
                </a:solidFill>
              </a:rPr>
              <a:t>Metódy neinvazívne</a:t>
            </a:r>
          </a:p>
        </p:txBody>
      </p:sp>
      <p:sp>
        <p:nvSpPr>
          <p:cNvPr id="4099" name="Rectangle 3">
            <a:extLst>
              <a:ext uri="{FF2B5EF4-FFF2-40B4-BE49-F238E27FC236}">
                <a16:creationId xmlns:a16="http://schemas.microsoft.com/office/drawing/2014/main" id="{1743FDFD-3C63-4030-A300-760A4EA495B3}"/>
              </a:ext>
            </a:extLst>
          </p:cNvPr>
          <p:cNvSpPr>
            <a:spLocks noGrp="1" noChangeArrowheads="1"/>
          </p:cNvSpPr>
          <p:nvPr>
            <p:ph type="body" idx="1"/>
          </p:nvPr>
        </p:nvSpPr>
        <p:spPr/>
        <p:txBody>
          <a:bodyPr/>
          <a:lstStyle/>
          <a:p>
            <a:pPr eaLnBrk="1" hangingPunct="1">
              <a:buFont typeface="Wingdings" panose="05000000000000000000" pitchFamily="2" charset="2"/>
              <a:buChar char="ü"/>
              <a:defRPr/>
            </a:pPr>
            <a:r>
              <a:rPr lang="sk-SK" altLang="sk-SK" b="1" dirty="0" err="1">
                <a:solidFill>
                  <a:srgbClr val="FF0000"/>
                </a:solidFill>
              </a:rPr>
              <a:t>Svetloliečebné</a:t>
            </a:r>
            <a:r>
              <a:rPr lang="sk-SK" altLang="sk-SK" b="1" dirty="0">
                <a:solidFill>
                  <a:srgbClr val="FF0000"/>
                </a:solidFill>
              </a:rPr>
              <a:t> metódy</a:t>
            </a:r>
          </a:p>
          <a:p>
            <a:pPr marL="0" indent="0" eaLnBrk="1" hangingPunct="1">
              <a:buNone/>
              <a:defRPr/>
            </a:pPr>
            <a:r>
              <a:rPr lang="sk-SK" altLang="sk-SK" sz="2400" b="1" dirty="0"/>
              <a:t>viditeľné svetlo, UV, IR, laserové žiarenie </a:t>
            </a:r>
          </a:p>
          <a:p>
            <a:pPr marL="0" indent="0" eaLnBrk="1" hangingPunct="1">
              <a:buNone/>
              <a:defRPr/>
            </a:pPr>
            <a:endParaRPr lang="sk-SK" altLang="sk-SK" sz="2400" b="1" dirty="0"/>
          </a:p>
          <a:p>
            <a:pPr eaLnBrk="1" hangingPunct="1">
              <a:buFont typeface="Wingdings" panose="05000000000000000000" pitchFamily="2" charset="2"/>
              <a:buChar char="ü"/>
              <a:defRPr/>
            </a:pPr>
            <a:r>
              <a:rPr lang="sk-SK" altLang="sk-SK" b="1" dirty="0">
                <a:solidFill>
                  <a:srgbClr val="FF0000"/>
                </a:solidFill>
              </a:rPr>
              <a:t>Liečba ionizujúcim žiarením</a:t>
            </a:r>
          </a:p>
          <a:p>
            <a:pPr marL="0" indent="0" eaLnBrk="1" hangingPunct="1">
              <a:buNone/>
              <a:defRPr/>
            </a:pPr>
            <a:r>
              <a:rPr lang="sk-SK" altLang="sk-SK" sz="2400" b="1" dirty="0"/>
              <a:t> metódy RTG a nukleárnej medicíny  </a:t>
            </a:r>
          </a:p>
        </p:txBody>
      </p:sp>
      <p:pic>
        <p:nvPicPr>
          <p:cNvPr id="4" name="Picture 2" descr="Moja najobľúbenejšia kniha | Stredná odborná škola dopravná, Žilina">
            <a:extLst>
              <a:ext uri="{FF2B5EF4-FFF2-40B4-BE49-F238E27FC236}">
                <a16:creationId xmlns:a16="http://schemas.microsoft.com/office/drawing/2014/main" id="{A9EC09A6-74C4-48AF-B103-8DA2E1197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971FCDDE-8BA6-474C-95EE-972774F0E5BE}"/>
              </a:ext>
            </a:extLst>
          </p:cNvPr>
          <p:cNvSpPr>
            <a:spLocks noGrp="1" noChangeArrowheads="1"/>
          </p:cNvSpPr>
          <p:nvPr>
            <p:ph type="title"/>
          </p:nvPr>
        </p:nvSpPr>
        <p:spPr/>
        <p:txBody>
          <a:bodyPr/>
          <a:lstStyle/>
          <a:p>
            <a:pPr eaLnBrk="1" hangingPunct="1"/>
            <a:r>
              <a:rPr lang="sk-SK" altLang="sk-SK" sz="4000" b="1">
                <a:solidFill>
                  <a:srgbClr val="0070C0"/>
                </a:solidFill>
              </a:rPr>
              <a:t>Metódy invazívne</a:t>
            </a:r>
          </a:p>
        </p:txBody>
      </p:sp>
      <p:sp>
        <p:nvSpPr>
          <p:cNvPr id="5123" name="Rectangle 3">
            <a:extLst>
              <a:ext uri="{FF2B5EF4-FFF2-40B4-BE49-F238E27FC236}">
                <a16:creationId xmlns:a16="http://schemas.microsoft.com/office/drawing/2014/main" id="{A1CB2D91-18EF-484F-94D3-E516E7150CBC}"/>
              </a:ext>
            </a:extLst>
          </p:cNvPr>
          <p:cNvSpPr>
            <a:spLocks noGrp="1" noChangeArrowheads="1"/>
          </p:cNvSpPr>
          <p:nvPr>
            <p:ph type="body" idx="1"/>
          </p:nvPr>
        </p:nvSpPr>
        <p:spPr/>
        <p:txBody>
          <a:bodyPr/>
          <a:lstStyle/>
          <a:p>
            <a:pPr eaLnBrk="1" hangingPunct="1">
              <a:buFont typeface="Wingdings" panose="05000000000000000000" pitchFamily="2" charset="2"/>
              <a:buChar char="ü"/>
              <a:defRPr/>
            </a:pPr>
            <a:r>
              <a:rPr lang="sk-SK" altLang="sk-SK" sz="2800" b="1" dirty="0">
                <a:solidFill>
                  <a:srgbClr val="FF0000"/>
                </a:solidFill>
              </a:rPr>
              <a:t>Mechanické a chemické </a:t>
            </a:r>
          </a:p>
          <a:p>
            <a:pPr marL="0" indent="0" eaLnBrk="1" hangingPunct="1">
              <a:buNone/>
              <a:defRPr/>
            </a:pPr>
            <a:r>
              <a:rPr lang="sk-SK" altLang="sk-SK" sz="2400" b="1" dirty="0"/>
              <a:t>rotačné a pákové nástroje, vodný skalpel, </a:t>
            </a:r>
            <a:r>
              <a:rPr lang="sk-SK" altLang="sk-SK" sz="2400" b="1" dirty="0" err="1"/>
              <a:t>kryochirurgia</a:t>
            </a:r>
            <a:endParaRPr lang="sk-SK" altLang="sk-SK" sz="2400" b="1" dirty="0"/>
          </a:p>
          <a:p>
            <a:pPr eaLnBrk="1" hangingPunct="1">
              <a:buFont typeface="Wingdings" panose="05000000000000000000" pitchFamily="2" charset="2"/>
              <a:buChar char="ü"/>
              <a:defRPr/>
            </a:pPr>
            <a:r>
              <a:rPr lang="sk-SK" altLang="sk-SK" sz="2800" b="1" dirty="0">
                <a:solidFill>
                  <a:srgbClr val="FF0000"/>
                </a:solidFill>
              </a:rPr>
              <a:t>Ultrazvukové</a:t>
            </a:r>
          </a:p>
          <a:p>
            <a:pPr marL="0" indent="0" eaLnBrk="1" hangingPunct="1">
              <a:buNone/>
              <a:defRPr/>
            </a:pPr>
            <a:r>
              <a:rPr lang="sk-SK" altLang="sk-SK" sz="2400" b="1" dirty="0"/>
              <a:t>chirurgické prístroje ultrazvukové</a:t>
            </a:r>
          </a:p>
          <a:p>
            <a:pPr eaLnBrk="1" hangingPunct="1">
              <a:buFont typeface="Wingdings" panose="05000000000000000000" pitchFamily="2" charset="2"/>
              <a:buChar char="ü"/>
              <a:defRPr/>
            </a:pPr>
            <a:r>
              <a:rPr lang="sk-SK" altLang="sk-SK" sz="2800" b="1" dirty="0">
                <a:solidFill>
                  <a:srgbClr val="FF0000"/>
                </a:solidFill>
              </a:rPr>
              <a:t>Elektrické</a:t>
            </a:r>
            <a:r>
              <a:rPr lang="sk-SK" altLang="sk-SK" sz="2800" b="1" dirty="0"/>
              <a:t> </a:t>
            </a:r>
            <a:endParaRPr lang="sk-SK" altLang="sk-SK" sz="2400" b="1" dirty="0"/>
          </a:p>
          <a:p>
            <a:pPr eaLnBrk="1" hangingPunct="1">
              <a:buFont typeface="Wingdings" panose="05000000000000000000" pitchFamily="2" charset="2"/>
              <a:buChar char="ü"/>
              <a:defRPr/>
            </a:pPr>
            <a:r>
              <a:rPr lang="sk-SK" altLang="sk-SK" sz="2800" b="1" dirty="0">
                <a:solidFill>
                  <a:srgbClr val="FF0000"/>
                </a:solidFill>
              </a:rPr>
              <a:t>Metódy podporujúce orgánové funkcie</a:t>
            </a:r>
          </a:p>
          <a:p>
            <a:pPr eaLnBrk="1" hangingPunct="1">
              <a:defRPr/>
            </a:pPr>
            <a:endParaRPr lang="sk-SK" altLang="sk-SK" sz="2800" b="1" dirty="0"/>
          </a:p>
        </p:txBody>
      </p:sp>
      <p:pic>
        <p:nvPicPr>
          <p:cNvPr id="4" name="Picture 2" descr="Moja najobľúbenejšia kniha | Stredná odborná škola dopravná, Žilina">
            <a:extLst>
              <a:ext uri="{FF2B5EF4-FFF2-40B4-BE49-F238E27FC236}">
                <a16:creationId xmlns:a16="http://schemas.microsoft.com/office/drawing/2014/main" id="{3E4FF70F-4ADD-467C-B8B1-8616435259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6C5ED4C-9976-496D-B24A-D938BEF5D32E}"/>
              </a:ext>
            </a:extLst>
          </p:cNvPr>
          <p:cNvSpPr>
            <a:spLocks noGrp="1" noChangeArrowheads="1"/>
          </p:cNvSpPr>
          <p:nvPr>
            <p:ph type="title"/>
          </p:nvPr>
        </p:nvSpPr>
        <p:spPr/>
        <p:txBody>
          <a:bodyPr/>
          <a:lstStyle/>
          <a:p>
            <a:pPr eaLnBrk="1" hangingPunct="1"/>
            <a:r>
              <a:rPr lang="sk-SK" altLang="sk-SK" b="1">
                <a:solidFill>
                  <a:srgbClr val="0070C0"/>
                </a:solidFill>
              </a:rPr>
              <a:t>Mechanické liečebné metódy</a:t>
            </a:r>
          </a:p>
        </p:txBody>
      </p:sp>
      <p:sp>
        <p:nvSpPr>
          <p:cNvPr id="6147" name="Rectangle 3">
            <a:extLst>
              <a:ext uri="{FF2B5EF4-FFF2-40B4-BE49-F238E27FC236}">
                <a16:creationId xmlns:a16="http://schemas.microsoft.com/office/drawing/2014/main" id="{190D6CE3-0F23-44B2-B6B3-56E88B14B898}"/>
              </a:ext>
            </a:extLst>
          </p:cNvPr>
          <p:cNvSpPr>
            <a:spLocks noGrp="1" noChangeArrowheads="1"/>
          </p:cNvSpPr>
          <p:nvPr>
            <p:ph type="body" idx="1"/>
          </p:nvPr>
        </p:nvSpPr>
        <p:spPr>
          <a:xfrm>
            <a:off x="1992313" y="1628776"/>
            <a:ext cx="8229600" cy="936625"/>
          </a:xfrm>
        </p:spPr>
        <p:txBody>
          <a:bodyPr/>
          <a:lstStyle/>
          <a:p>
            <a:pPr eaLnBrk="1" hangingPunct="1">
              <a:lnSpc>
                <a:spcPct val="80000"/>
              </a:lnSpc>
              <a:buFont typeface="Wingdings" panose="05000000000000000000" pitchFamily="2" charset="2"/>
              <a:buChar char="ü"/>
              <a:defRPr/>
            </a:pPr>
            <a:r>
              <a:rPr lang="sk-SK" altLang="sk-SK" sz="2800" b="1" dirty="0">
                <a:solidFill>
                  <a:srgbClr val="FF0000"/>
                </a:solidFill>
              </a:rPr>
              <a:t>Mechanické</a:t>
            </a:r>
            <a:r>
              <a:rPr lang="sk-SK" altLang="sk-SK" sz="2800" b="1" dirty="0"/>
              <a:t> </a:t>
            </a:r>
          </a:p>
          <a:p>
            <a:pPr marL="0" indent="0" eaLnBrk="1" hangingPunct="1">
              <a:lnSpc>
                <a:spcPct val="80000"/>
              </a:lnSpc>
              <a:buNone/>
              <a:defRPr/>
            </a:pPr>
            <a:r>
              <a:rPr lang="sk-SK" altLang="sk-SK" sz="2400" b="1" dirty="0"/>
              <a:t>liečba mechanickou energiou (masáž)</a:t>
            </a:r>
          </a:p>
          <a:p>
            <a:pPr marL="0" indent="0" eaLnBrk="1" hangingPunct="1">
              <a:lnSpc>
                <a:spcPct val="80000"/>
              </a:lnSpc>
              <a:buNone/>
              <a:defRPr/>
            </a:pPr>
            <a:endParaRPr lang="sk-SK" altLang="sk-SK" sz="2000" b="1" dirty="0"/>
          </a:p>
        </p:txBody>
      </p:sp>
      <p:pic>
        <p:nvPicPr>
          <p:cNvPr id="47108" name="Picture 5">
            <a:extLst>
              <a:ext uri="{FF2B5EF4-FFF2-40B4-BE49-F238E27FC236}">
                <a16:creationId xmlns:a16="http://schemas.microsoft.com/office/drawing/2014/main" id="{164B9C9B-094B-40DF-B0EF-4299A87437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7738" y="3424239"/>
            <a:ext cx="3714750" cy="3087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09" name="Picture 6">
            <a:extLst>
              <a:ext uri="{FF2B5EF4-FFF2-40B4-BE49-F238E27FC236}">
                <a16:creationId xmlns:a16="http://schemas.microsoft.com/office/drawing/2014/main" id="{504E7F2E-5510-4E2A-B91B-172E7F9F3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2708275"/>
            <a:ext cx="28575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10" name="Picture 4">
            <a:extLst>
              <a:ext uri="{FF2B5EF4-FFF2-40B4-BE49-F238E27FC236}">
                <a16:creationId xmlns:a16="http://schemas.microsoft.com/office/drawing/2014/main" id="{1EABED7E-E605-4C83-BD85-D714215008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6" y="2473325"/>
            <a:ext cx="3571875" cy="2376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D06C7D55-9B97-4C71-9080-E3C9E44AE76F}"/>
              </a:ext>
            </a:extLst>
          </p:cNvPr>
          <p:cNvSpPr>
            <a:spLocks noGrp="1" noChangeArrowheads="1"/>
          </p:cNvSpPr>
          <p:nvPr>
            <p:ph type="title"/>
          </p:nvPr>
        </p:nvSpPr>
        <p:spPr/>
        <p:txBody>
          <a:bodyPr/>
          <a:lstStyle/>
          <a:p>
            <a:pPr eaLnBrk="1" hangingPunct="1"/>
            <a:r>
              <a:rPr lang="sk-SK" altLang="sk-SK" b="1">
                <a:solidFill>
                  <a:srgbClr val="0070C0"/>
                </a:solidFill>
              </a:rPr>
              <a:t>Mechanické liečebné metódy</a:t>
            </a:r>
          </a:p>
        </p:txBody>
      </p:sp>
      <p:sp>
        <p:nvSpPr>
          <p:cNvPr id="6147" name="Rectangle 3">
            <a:extLst>
              <a:ext uri="{FF2B5EF4-FFF2-40B4-BE49-F238E27FC236}">
                <a16:creationId xmlns:a16="http://schemas.microsoft.com/office/drawing/2014/main" id="{6DB2CD8F-0DB9-4BAF-ADBD-A1C0C51A8E3C}"/>
              </a:ext>
            </a:extLst>
          </p:cNvPr>
          <p:cNvSpPr>
            <a:spLocks noGrp="1" noChangeArrowheads="1"/>
          </p:cNvSpPr>
          <p:nvPr>
            <p:ph type="body" idx="1"/>
          </p:nvPr>
        </p:nvSpPr>
        <p:spPr>
          <a:xfrm>
            <a:off x="1992313" y="1628776"/>
            <a:ext cx="8229600" cy="4525963"/>
          </a:xfrm>
        </p:spPr>
        <p:txBody>
          <a:bodyPr/>
          <a:lstStyle/>
          <a:p>
            <a:pPr eaLnBrk="1" hangingPunct="1">
              <a:lnSpc>
                <a:spcPct val="80000"/>
              </a:lnSpc>
              <a:buFont typeface="Wingdings" panose="05000000000000000000" pitchFamily="2" charset="2"/>
              <a:buChar char="ü"/>
              <a:defRPr/>
            </a:pPr>
            <a:r>
              <a:rPr lang="sk-SK" altLang="sk-SK" sz="2800" b="1" dirty="0">
                <a:solidFill>
                  <a:srgbClr val="FF0000"/>
                </a:solidFill>
              </a:rPr>
              <a:t>Mimotelová </a:t>
            </a:r>
            <a:r>
              <a:rPr lang="sk-SK" altLang="sk-SK" sz="2800" b="1" dirty="0" err="1">
                <a:solidFill>
                  <a:srgbClr val="FF0000"/>
                </a:solidFill>
              </a:rPr>
              <a:t>litotripsia</a:t>
            </a:r>
            <a:r>
              <a:rPr lang="sk-SK" altLang="sk-SK" sz="2800" b="1" dirty="0">
                <a:solidFill>
                  <a:srgbClr val="FF0000"/>
                </a:solidFill>
              </a:rPr>
              <a:t> rázovými vlnami </a:t>
            </a:r>
          </a:p>
          <a:p>
            <a:pPr marL="0" indent="0" eaLnBrk="1" hangingPunct="1">
              <a:lnSpc>
                <a:spcPct val="80000"/>
              </a:lnSpc>
              <a:buNone/>
              <a:defRPr/>
            </a:pPr>
            <a:r>
              <a:rPr lang="sk-SK" altLang="sk-SK" sz="2000" b="1" dirty="0">
                <a:solidFill>
                  <a:srgbClr val="00B0F0"/>
                </a:solidFill>
              </a:rPr>
              <a:t>neinvazívna metóda odstraňovania obličkových alebo žlčníkových kameňov mnohopočetnými rázovými vlnami</a:t>
            </a:r>
          </a:p>
          <a:p>
            <a:pPr marL="0" indent="0" eaLnBrk="1" hangingPunct="1">
              <a:lnSpc>
                <a:spcPct val="80000"/>
              </a:lnSpc>
              <a:buNone/>
              <a:defRPr/>
            </a:pPr>
            <a:r>
              <a:rPr lang="sk-SK" altLang="sk-SK" sz="2000" b="1" dirty="0"/>
              <a:t> (50 - 4000 a frekvencia 1-10Hz).</a:t>
            </a:r>
          </a:p>
          <a:p>
            <a:pPr marL="0" indent="0" eaLnBrk="1" hangingPunct="1">
              <a:lnSpc>
                <a:spcPct val="80000"/>
              </a:lnSpc>
              <a:buNone/>
              <a:defRPr/>
            </a:pPr>
            <a:r>
              <a:rPr lang="sk-SK" altLang="sk-SK" sz="2000" b="1" dirty="0"/>
              <a:t> Princíp:  rozdiel akustickej </a:t>
            </a:r>
            <a:r>
              <a:rPr lang="sk-SK" altLang="sk-SK" sz="2000" b="1" dirty="0" err="1"/>
              <a:t>impendancie</a:t>
            </a:r>
            <a:r>
              <a:rPr lang="sk-SK" altLang="sk-SK" sz="2000" b="1" dirty="0"/>
              <a:t> kameňa a okolitého tkaniva. V dôsledku tohto rozdielu dochádza na rozhraní k rýchlemu nástupu tlakového gradientu a kameň sa rozdrví, zvyšok ako piesok odchádza z tela von močovými cestami. Rázové vlny vznikajú mimo tela pacienta a sú </a:t>
            </a:r>
            <a:r>
              <a:rPr lang="sk-SK" altLang="sk-SK" sz="2000" b="1" dirty="0" err="1"/>
              <a:t>fokusované</a:t>
            </a:r>
            <a:r>
              <a:rPr lang="sk-SK" altLang="sk-SK" sz="2000" b="1" dirty="0"/>
              <a:t> prechodom cez vodu do ohniska, v ktorom leží kameň .</a:t>
            </a:r>
          </a:p>
          <a:p>
            <a:pPr marL="0" indent="0" eaLnBrk="1" hangingPunct="1">
              <a:lnSpc>
                <a:spcPct val="80000"/>
              </a:lnSpc>
              <a:buNone/>
              <a:defRPr/>
            </a:pPr>
            <a:endParaRPr lang="sk-SK" altLang="sk-SK" sz="1400" b="1" dirty="0"/>
          </a:p>
          <a:p>
            <a:pPr marL="0" indent="0" eaLnBrk="1" hangingPunct="1">
              <a:lnSpc>
                <a:spcPct val="80000"/>
              </a:lnSpc>
              <a:buNone/>
              <a:defRPr/>
            </a:pPr>
            <a:r>
              <a:rPr lang="sk-SK" altLang="sk-SK" sz="2000" b="1" dirty="0"/>
              <a:t>Zdroj rázových vĺn:</a:t>
            </a:r>
            <a:r>
              <a:rPr lang="sk-SK" altLang="sk-SK" sz="2000" b="1" dirty="0">
                <a:solidFill>
                  <a:srgbClr val="00B0F0"/>
                </a:solidFill>
              </a:rPr>
              <a:t> </a:t>
            </a:r>
            <a:r>
              <a:rPr lang="sk-SK" altLang="sk-SK" sz="2000" b="1" dirty="0" err="1">
                <a:solidFill>
                  <a:srgbClr val="00B0F0"/>
                </a:solidFill>
              </a:rPr>
              <a:t>Litotripter</a:t>
            </a:r>
            <a:r>
              <a:rPr lang="sk-SK" altLang="sk-SK" sz="2000" b="1" dirty="0">
                <a:solidFill>
                  <a:srgbClr val="00B0F0"/>
                </a:solidFill>
              </a:rPr>
              <a:t> </a:t>
            </a:r>
          </a:p>
          <a:p>
            <a:pPr marL="0" indent="0" eaLnBrk="1" hangingPunct="1">
              <a:lnSpc>
                <a:spcPct val="80000"/>
              </a:lnSpc>
              <a:buNone/>
              <a:defRPr/>
            </a:pPr>
            <a:r>
              <a:rPr lang="sk-SK" altLang="sk-SK" sz="2000" b="1" dirty="0"/>
              <a:t>(</a:t>
            </a:r>
            <a:r>
              <a:rPr lang="sk-SK" altLang="sk-SK" sz="2000" dirty="0"/>
              <a:t>elektrický, elektromagnetický, piezoelektrický, laserový)</a:t>
            </a:r>
          </a:p>
          <a:p>
            <a:pPr marL="0" indent="0" eaLnBrk="1" hangingPunct="1">
              <a:lnSpc>
                <a:spcPct val="80000"/>
              </a:lnSpc>
              <a:buNone/>
              <a:defRPr/>
            </a:pPr>
            <a:r>
              <a:rPr lang="sk-SK" altLang="sk-SK" sz="2000" dirty="0"/>
              <a:t>podľa tvaru (bodový alebo plošný).</a:t>
            </a:r>
          </a:p>
          <a:p>
            <a:pPr marL="0" indent="0" eaLnBrk="1" hangingPunct="1">
              <a:lnSpc>
                <a:spcPct val="80000"/>
              </a:lnSpc>
              <a:buNone/>
              <a:defRPr/>
            </a:pPr>
            <a:endParaRPr lang="sk-SK" altLang="sk-SK" sz="1600" dirty="0"/>
          </a:p>
          <a:p>
            <a:pPr marL="0" indent="0" eaLnBrk="1" hangingPunct="1">
              <a:lnSpc>
                <a:spcPct val="80000"/>
              </a:lnSpc>
              <a:buNone/>
              <a:defRPr/>
            </a:pPr>
            <a:r>
              <a:rPr lang="sk-SK" altLang="sk-SK" sz="2000" dirty="0"/>
              <a:t>Účinnosť metódy 78 – 90%</a:t>
            </a:r>
          </a:p>
          <a:p>
            <a:pPr marL="0" indent="0" eaLnBrk="1" hangingPunct="1">
              <a:lnSpc>
                <a:spcPct val="80000"/>
              </a:lnSpc>
              <a:buNone/>
              <a:defRPr/>
            </a:pPr>
            <a:endParaRPr lang="sk-SK" altLang="sk-SK" sz="2000" dirty="0"/>
          </a:p>
          <a:p>
            <a:pPr marL="0" indent="0" eaLnBrk="1" hangingPunct="1">
              <a:lnSpc>
                <a:spcPct val="80000"/>
              </a:lnSpc>
              <a:buNone/>
              <a:defRPr/>
            </a:pPr>
            <a:endParaRPr lang="sk-SK" altLang="sk-SK" sz="2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0FA0B8C-7A86-48BB-8E50-AD8B95791EC8}"/>
              </a:ext>
            </a:extLst>
          </p:cNvPr>
          <p:cNvSpPr>
            <a:spLocks noGrp="1" noChangeArrowheads="1"/>
          </p:cNvSpPr>
          <p:nvPr>
            <p:ph type="title"/>
          </p:nvPr>
        </p:nvSpPr>
        <p:spPr/>
        <p:txBody>
          <a:bodyPr/>
          <a:lstStyle/>
          <a:p>
            <a:pPr eaLnBrk="1" hangingPunct="1"/>
            <a:r>
              <a:rPr lang="sk-SK" altLang="sk-SK" sz="3200" b="1" dirty="0">
                <a:solidFill>
                  <a:srgbClr val="0070C0"/>
                </a:solidFill>
              </a:rPr>
              <a:t>Mimotelová </a:t>
            </a:r>
            <a:r>
              <a:rPr lang="sk-SK" altLang="sk-SK" sz="3200" b="1" dirty="0" err="1">
                <a:solidFill>
                  <a:srgbClr val="0070C0"/>
                </a:solidFill>
              </a:rPr>
              <a:t>litotripsia</a:t>
            </a:r>
            <a:r>
              <a:rPr lang="sk-SK" altLang="sk-SK" sz="3200" b="1" dirty="0">
                <a:solidFill>
                  <a:srgbClr val="0070C0"/>
                </a:solidFill>
              </a:rPr>
              <a:t> SWL (</a:t>
            </a:r>
            <a:r>
              <a:rPr lang="sk-SK" altLang="sk-SK" sz="3200" b="1" dirty="0" err="1">
                <a:solidFill>
                  <a:srgbClr val="0070C0"/>
                </a:solidFill>
              </a:rPr>
              <a:t>Shock-Wave</a:t>
            </a:r>
            <a:r>
              <a:rPr lang="sk-SK" altLang="sk-SK" sz="3200" b="1" dirty="0">
                <a:solidFill>
                  <a:srgbClr val="0070C0"/>
                </a:solidFill>
              </a:rPr>
              <a:t> </a:t>
            </a:r>
            <a:r>
              <a:rPr lang="sk-SK" altLang="sk-SK" sz="3200" b="1" dirty="0" err="1">
                <a:solidFill>
                  <a:srgbClr val="0070C0"/>
                </a:solidFill>
              </a:rPr>
              <a:t>Litotripsy</a:t>
            </a:r>
            <a:r>
              <a:rPr lang="sk-SK" altLang="sk-SK" sz="4000" b="1" dirty="0">
                <a:solidFill>
                  <a:srgbClr val="0070C0"/>
                </a:solidFill>
              </a:rPr>
              <a:t>)</a:t>
            </a:r>
          </a:p>
        </p:txBody>
      </p:sp>
      <p:sp>
        <p:nvSpPr>
          <p:cNvPr id="2" name="Zástupný objekt pre obsah 1">
            <a:extLst>
              <a:ext uri="{FF2B5EF4-FFF2-40B4-BE49-F238E27FC236}">
                <a16:creationId xmlns:a16="http://schemas.microsoft.com/office/drawing/2014/main" id="{E89921F0-0070-4BCB-92E8-F3F3E38ADA60}"/>
              </a:ext>
            </a:extLst>
          </p:cNvPr>
          <p:cNvSpPr>
            <a:spLocks noGrp="1"/>
          </p:cNvSpPr>
          <p:nvPr>
            <p:ph idx="1"/>
          </p:nvPr>
        </p:nvSpPr>
        <p:spPr>
          <a:xfrm>
            <a:off x="5178668" y="1600201"/>
            <a:ext cx="6403731" cy="5081953"/>
          </a:xfrm>
        </p:spPr>
        <p:txBody>
          <a:bodyPr/>
          <a:lstStyle/>
          <a:p>
            <a:pPr>
              <a:lnSpc>
                <a:spcPct val="110000"/>
              </a:lnSpc>
            </a:pPr>
            <a:r>
              <a:rPr lang="sk-SK" sz="2400" dirty="0"/>
              <a:t>Presná poloha sa určí USG alebo RTG</a:t>
            </a:r>
          </a:p>
          <a:p>
            <a:pPr>
              <a:lnSpc>
                <a:spcPct val="110000"/>
              </a:lnSpc>
            </a:pPr>
            <a:r>
              <a:rPr lang="sk-SK" sz="2400" dirty="0"/>
              <a:t>Anestézia nie je potrebná, podávame iba lieky proti bolesti</a:t>
            </a:r>
          </a:p>
          <a:p>
            <a:pPr>
              <a:lnSpc>
                <a:spcPct val="110000"/>
              </a:lnSpc>
            </a:pPr>
            <a:r>
              <a:rPr lang="sk-SK" sz="2400" dirty="0"/>
              <a:t>Zákrok trvá cca 45 min</a:t>
            </a:r>
          </a:p>
          <a:p>
            <a:pPr>
              <a:lnSpc>
                <a:spcPct val="110000"/>
              </a:lnSpc>
            </a:pPr>
            <a:r>
              <a:rPr lang="sk-SK" sz="2400" dirty="0"/>
              <a:t>Kontraindikácie:</a:t>
            </a:r>
          </a:p>
          <a:p>
            <a:pPr lvl="1">
              <a:lnSpc>
                <a:spcPct val="110000"/>
              </a:lnSpc>
            </a:pPr>
            <a:r>
              <a:rPr lang="sk-SK" sz="2000" dirty="0"/>
              <a:t>Riziko závažného krvácania</a:t>
            </a:r>
          </a:p>
          <a:p>
            <a:pPr lvl="1">
              <a:lnSpc>
                <a:spcPct val="110000"/>
              </a:lnSpc>
            </a:pPr>
            <a:r>
              <a:rPr lang="sk-SK" sz="2000" dirty="0"/>
              <a:t>Neliečená infekcia</a:t>
            </a:r>
          </a:p>
          <a:p>
            <a:pPr lvl="1">
              <a:lnSpc>
                <a:spcPct val="110000"/>
              </a:lnSpc>
            </a:pPr>
            <a:r>
              <a:rPr lang="sk-SK" sz="2000" dirty="0"/>
              <a:t>Neliečený vysoký krvný tlak</a:t>
            </a:r>
          </a:p>
          <a:p>
            <a:pPr lvl="1">
              <a:lnSpc>
                <a:spcPct val="110000"/>
              </a:lnSpc>
            </a:pPr>
            <a:r>
              <a:rPr lang="sk-SK" sz="2000" dirty="0"/>
              <a:t>Obezita</a:t>
            </a:r>
          </a:p>
          <a:p>
            <a:pPr lvl="1">
              <a:lnSpc>
                <a:spcPct val="110000"/>
              </a:lnSpc>
            </a:pPr>
            <a:r>
              <a:rPr lang="sk-SK" sz="2000" dirty="0"/>
              <a:t>Aneuryzma</a:t>
            </a:r>
          </a:p>
          <a:p>
            <a:pPr lvl="1">
              <a:lnSpc>
                <a:spcPct val="110000"/>
              </a:lnSpc>
            </a:pPr>
            <a:r>
              <a:rPr lang="sk-SK" sz="2000" dirty="0"/>
              <a:t>Príliš tvrdý kameň (</a:t>
            </a:r>
            <a:r>
              <a:rPr lang="sk-SK" sz="2000" dirty="0" err="1"/>
              <a:t>cysteínové</a:t>
            </a:r>
            <a:r>
              <a:rPr lang="sk-SK" sz="2000" dirty="0"/>
              <a:t> kamene)</a:t>
            </a:r>
          </a:p>
          <a:p>
            <a:pPr lvl="1"/>
            <a:endParaRPr lang="sk-SK" sz="2000" dirty="0"/>
          </a:p>
        </p:txBody>
      </p:sp>
      <p:pic>
        <p:nvPicPr>
          <p:cNvPr id="4" name="Obrázok 3">
            <a:extLst>
              <a:ext uri="{FF2B5EF4-FFF2-40B4-BE49-F238E27FC236}">
                <a16:creationId xmlns:a16="http://schemas.microsoft.com/office/drawing/2014/main" id="{142E9594-98FE-4104-ACFF-A426F5A9470E}"/>
              </a:ext>
            </a:extLst>
          </p:cNvPr>
          <p:cNvPicPr>
            <a:picLocks noChangeAspect="1"/>
          </p:cNvPicPr>
          <p:nvPr/>
        </p:nvPicPr>
        <p:blipFill>
          <a:blip r:embed="rId2"/>
          <a:stretch>
            <a:fillRect/>
          </a:stretch>
        </p:blipFill>
        <p:spPr>
          <a:xfrm>
            <a:off x="609600" y="1600201"/>
            <a:ext cx="4486901" cy="432495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0FA0B8C-7A86-48BB-8E50-AD8B95791EC8}"/>
              </a:ext>
            </a:extLst>
          </p:cNvPr>
          <p:cNvSpPr>
            <a:spLocks noGrp="1" noChangeArrowheads="1"/>
          </p:cNvSpPr>
          <p:nvPr>
            <p:ph type="title"/>
          </p:nvPr>
        </p:nvSpPr>
        <p:spPr/>
        <p:txBody>
          <a:bodyPr/>
          <a:lstStyle/>
          <a:p>
            <a:pPr eaLnBrk="1" hangingPunct="1"/>
            <a:r>
              <a:rPr lang="sk-SK" altLang="sk-SK" sz="4000" b="1">
                <a:solidFill>
                  <a:srgbClr val="0070C0"/>
                </a:solidFill>
              </a:rPr>
              <a:t>Mimotelová litotripsia</a:t>
            </a:r>
          </a:p>
        </p:txBody>
      </p:sp>
      <p:pic>
        <p:nvPicPr>
          <p:cNvPr id="49155" name="Picture 5" descr="11_128_b">
            <a:extLst>
              <a:ext uri="{FF2B5EF4-FFF2-40B4-BE49-F238E27FC236}">
                <a16:creationId xmlns:a16="http://schemas.microsoft.com/office/drawing/2014/main" id="{1DEB645D-57D4-42D0-AF1C-FC215E82E1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1557339"/>
            <a:ext cx="360045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4">
            <a:extLst>
              <a:ext uri="{FF2B5EF4-FFF2-40B4-BE49-F238E27FC236}">
                <a16:creationId xmlns:a16="http://schemas.microsoft.com/office/drawing/2014/main" id="{B96C2859-81CB-4BB6-967A-5ABC1BEE8E2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24563" y="1524001"/>
            <a:ext cx="4038600" cy="3959225"/>
          </a:xfrm>
        </p:spPr>
      </p:pic>
    </p:spTree>
    <p:extLst>
      <p:ext uri="{BB962C8B-B14F-4D97-AF65-F5344CB8AC3E}">
        <p14:creationId xmlns:p14="http://schemas.microsoft.com/office/powerpoint/2010/main" val="1451018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A929610-C3CC-4226-ACA7-40E79CEEA41E}"/>
              </a:ext>
            </a:extLst>
          </p:cNvPr>
          <p:cNvSpPr>
            <a:spLocks noGrp="1" noChangeArrowheads="1"/>
          </p:cNvSpPr>
          <p:nvPr>
            <p:ph type="title"/>
          </p:nvPr>
        </p:nvSpPr>
        <p:spPr/>
        <p:txBody>
          <a:bodyPr/>
          <a:lstStyle/>
          <a:p>
            <a:pPr eaLnBrk="1" hangingPunct="1"/>
            <a:r>
              <a:rPr lang="sk-SK" altLang="sk-SK" b="1">
                <a:solidFill>
                  <a:srgbClr val="0070C0"/>
                </a:solidFill>
              </a:rPr>
              <a:t>Laserová litotripsia</a:t>
            </a:r>
          </a:p>
        </p:txBody>
      </p:sp>
      <p:sp>
        <p:nvSpPr>
          <p:cNvPr id="50179" name="Rectangle 3">
            <a:extLst>
              <a:ext uri="{FF2B5EF4-FFF2-40B4-BE49-F238E27FC236}">
                <a16:creationId xmlns:a16="http://schemas.microsoft.com/office/drawing/2014/main" id="{E1AF0F5D-F0BE-4E4F-8F39-D44D0C140ED5}"/>
              </a:ext>
            </a:extLst>
          </p:cNvPr>
          <p:cNvSpPr>
            <a:spLocks noGrp="1" noChangeArrowheads="1"/>
          </p:cNvSpPr>
          <p:nvPr>
            <p:ph type="body" idx="1"/>
          </p:nvPr>
        </p:nvSpPr>
        <p:spPr/>
        <p:txBody>
          <a:bodyPr/>
          <a:lstStyle/>
          <a:p>
            <a:pPr eaLnBrk="1" hangingPunct="1">
              <a:buFont typeface="Wingdings" panose="05000000000000000000" pitchFamily="2" charset="2"/>
              <a:buChar char="ü"/>
            </a:pPr>
            <a:r>
              <a:rPr lang="sk-SK" altLang="sk-SK" sz="2400" b="1"/>
              <a:t>je indikovaná pri </a:t>
            </a:r>
            <a:r>
              <a:rPr lang="sk-SK" altLang="sk-SK" sz="2400" b="1" i="1" u="sng"/>
              <a:t>zaklinených kameňoch v močovodoch</a:t>
            </a:r>
            <a:r>
              <a:rPr lang="sk-SK" altLang="sk-SK" sz="2400" b="1"/>
              <a:t>, princípom metódy je fotoakustický jav, kedy rázová vlna je generovaná krátkymi svetelnými impulzami HE-Ne laseru</a:t>
            </a:r>
          </a:p>
          <a:p>
            <a:pPr eaLnBrk="1" hangingPunct="1">
              <a:buFont typeface="Wingdings" panose="05000000000000000000" pitchFamily="2" charset="2"/>
              <a:buChar char="ü"/>
            </a:pPr>
            <a:endParaRPr lang="sk-SK" altLang="sk-SK" sz="2400" b="1"/>
          </a:p>
          <a:p>
            <a:pPr eaLnBrk="1" hangingPunct="1">
              <a:buFont typeface="Wingdings" panose="05000000000000000000" pitchFamily="2" charset="2"/>
              <a:buChar char="ü"/>
            </a:pPr>
            <a:r>
              <a:rPr lang="sk-SK" altLang="sk-SK" sz="2400" b="1"/>
              <a:t>zavádzané optickými vláknami cez močovod ku kameňu, opakované impulzy, 1 impulz trvá 1,5 – 3 ms</a:t>
            </a:r>
          </a:p>
          <a:p>
            <a:pPr eaLnBrk="1" hangingPunct="1"/>
            <a:r>
              <a:rPr lang="sk-SK" altLang="sk-SK" sz="1800"/>
              <a:t>Frekvencia 1- 10Hz , 10 – 30 s</a:t>
            </a:r>
          </a:p>
          <a:p>
            <a:pPr eaLnBrk="1" hangingPunct="1"/>
            <a:endParaRPr lang="sk-SK" altLang="sk-SK" sz="2800"/>
          </a:p>
          <a:p>
            <a:pPr eaLnBrk="1" hangingPunct="1">
              <a:buFont typeface="Wingdings" panose="05000000000000000000" pitchFamily="2" charset="2"/>
              <a:buChar char="ü"/>
            </a:pPr>
            <a:r>
              <a:rPr lang="sk-SK" altLang="sk-SK" sz="2400" b="1"/>
              <a:t>Komplikácie: krvácanie obličiek a okolia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E3AE01C-D313-43F9-9213-EFB57EAA31F8}"/>
              </a:ext>
            </a:extLst>
          </p:cNvPr>
          <p:cNvSpPr>
            <a:spLocks noGrp="1" noChangeArrowheads="1"/>
          </p:cNvSpPr>
          <p:nvPr>
            <p:ph type="title"/>
          </p:nvPr>
        </p:nvSpPr>
        <p:spPr/>
        <p:txBody>
          <a:bodyPr/>
          <a:lstStyle/>
          <a:p>
            <a:pPr eaLnBrk="1" hangingPunct="1"/>
            <a:r>
              <a:rPr lang="sk-SK" altLang="sk-SK" sz="4000" b="1">
                <a:solidFill>
                  <a:srgbClr val="0070C0"/>
                </a:solidFill>
              </a:rPr>
              <a:t>Laserová</a:t>
            </a:r>
            <a:r>
              <a:rPr lang="sk-SK" altLang="sk-SK" b="1">
                <a:solidFill>
                  <a:srgbClr val="0070C0"/>
                </a:solidFill>
              </a:rPr>
              <a:t> litotripsia</a:t>
            </a:r>
          </a:p>
        </p:txBody>
      </p:sp>
      <p:pic>
        <p:nvPicPr>
          <p:cNvPr id="51203" name="Picture 5" descr="caso19">
            <a:extLst>
              <a:ext uri="{FF2B5EF4-FFF2-40B4-BE49-F238E27FC236}">
                <a16:creationId xmlns:a16="http://schemas.microsoft.com/office/drawing/2014/main" id="{3D42773E-E828-4A4D-AE11-387C366F29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1670051"/>
            <a:ext cx="304165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a:extLst>
              <a:ext uri="{FF2B5EF4-FFF2-40B4-BE49-F238E27FC236}">
                <a16:creationId xmlns:a16="http://schemas.microsoft.com/office/drawing/2014/main" id="{1BF2ABC9-757B-4AE9-BF3F-B6E6E1CC6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264" y="1670050"/>
            <a:ext cx="2782887"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6">
            <a:extLst>
              <a:ext uri="{FF2B5EF4-FFF2-40B4-BE49-F238E27FC236}">
                <a16:creationId xmlns:a16="http://schemas.microsoft.com/office/drawing/2014/main" id="{36446C46-CB02-4446-BF49-045C4A43EF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4868863"/>
            <a:ext cx="6840538"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21264184-FC4E-429B-9BC2-FCDA176DD849}"/>
              </a:ext>
            </a:extLst>
          </p:cNvPr>
          <p:cNvSpPr>
            <a:spLocks noGrp="1" noChangeArrowheads="1"/>
          </p:cNvSpPr>
          <p:nvPr>
            <p:ph type="title"/>
          </p:nvPr>
        </p:nvSpPr>
        <p:spPr/>
        <p:txBody>
          <a:bodyPr/>
          <a:lstStyle/>
          <a:p>
            <a:pPr eaLnBrk="1" hangingPunct="1"/>
            <a:r>
              <a:rPr lang="sk-SK" altLang="sk-SK" sz="4000" b="1">
                <a:solidFill>
                  <a:srgbClr val="0070C0"/>
                </a:solidFill>
              </a:rPr>
              <a:t>Liečba ultrazvukom</a:t>
            </a:r>
          </a:p>
        </p:txBody>
      </p:sp>
      <p:sp>
        <p:nvSpPr>
          <p:cNvPr id="52227" name="Rectangle 3">
            <a:extLst>
              <a:ext uri="{FF2B5EF4-FFF2-40B4-BE49-F238E27FC236}">
                <a16:creationId xmlns:a16="http://schemas.microsoft.com/office/drawing/2014/main" id="{E0F65B21-EB4F-4E82-A92E-D49246B3779F}"/>
              </a:ext>
            </a:extLst>
          </p:cNvPr>
          <p:cNvSpPr>
            <a:spLocks noGrp="1" noChangeArrowheads="1"/>
          </p:cNvSpPr>
          <p:nvPr>
            <p:ph type="body" idx="1"/>
          </p:nvPr>
        </p:nvSpPr>
        <p:spPr/>
        <p:txBody>
          <a:bodyPr/>
          <a:lstStyle/>
          <a:p>
            <a:pPr eaLnBrk="1" hangingPunct="1">
              <a:buFont typeface="Wingdings" panose="05000000000000000000" pitchFamily="2" charset="2"/>
              <a:buChar char="ü"/>
            </a:pPr>
            <a:r>
              <a:rPr lang="sk-SK" altLang="sk-SK" sz="2400" b="1">
                <a:solidFill>
                  <a:srgbClr val="00B0F0"/>
                </a:solidFill>
              </a:rPr>
              <a:t>Liečba ultrazvukom je označovaná ako ultrazvuková vysokofrekvenčná masáž s ohrevom tkaniva</a:t>
            </a:r>
          </a:p>
          <a:p>
            <a:pPr eaLnBrk="1" hangingPunct="1">
              <a:buFont typeface="Wingdings" panose="05000000000000000000" pitchFamily="2" charset="2"/>
              <a:buChar char="ü"/>
            </a:pPr>
            <a:endParaRPr lang="sk-SK" altLang="sk-SK" sz="2400" b="1">
              <a:solidFill>
                <a:srgbClr val="00B0F0"/>
              </a:solidFill>
            </a:endParaRPr>
          </a:p>
          <a:p>
            <a:pPr eaLnBrk="1" hangingPunct="1">
              <a:buFont typeface="Wingdings" panose="05000000000000000000" pitchFamily="2" charset="2"/>
              <a:buChar char="ü"/>
            </a:pPr>
            <a:r>
              <a:rPr lang="sk-SK" altLang="sk-SK" sz="2400" b="1"/>
              <a:t>Indikácie</a:t>
            </a:r>
          </a:p>
          <a:p>
            <a:pPr eaLnBrk="1" hangingPunct="1">
              <a:buFontTx/>
              <a:buNone/>
            </a:pPr>
            <a:r>
              <a:rPr lang="sk-SK" altLang="sk-SK" sz="2400"/>
              <a:t>   chronické choroby kĺbov, svalov, nervov</a:t>
            </a:r>
          </a:p>
          <a:p>
            <a:pPr eaLnBrk="1" hangingPunct="1">
              <a:buFontTx/>
              <a:buNone/>
            </a:pPr>
            <a:endParaRPr lang="sk-SK" altLang="sk-SK" sz="2400"/>
          </a:p>
          <a:p>
            <a:pPr eaLnBrk="1" hangingPunct="1">
              <a:buFont typeface="Wingdings" panose="05000000000000000000" pitchFamily="2" charset="2"/>
              <a:buChar char="ü"/>
            </a:pPr>
            <a:r>
              <a:rPr lang="sk-SK" altLang="sk-SK" sz="2400" b="1"/>
              <a:t>Účinky </a:t>
            </a:r>
          </a:p>
          <a:p>
            <a:pPr eaLnBrk="1" hangingPunct="1"/>
            <a:r>
              <a:rPr lang="sk-SK" altLang="sk-SK" sz="2400"/>
              <a:t>teplo, hyperémia, spazmolytický efekt, odstránenie kyslých metabolitov, bolesti, urýchlenie hojenia po úrazoch a operáciach,biostimulačný účinok </a:t>
            </a:r>
          </a:p>
          <a:p>
            <a:pPr eaLnBrk="1" hangingPunct="1"/>
            <a:endParaRPr lang="sk-SK" altLang="sk-SK" sz="2400"/>
          </a:p>
          <a:p>
            <a:pPr eaLnBrk="1" hangingPunct="1">
              <a:buFont typeface="Wingdings" panose="05000000000000000000" pitchFamily="2" charset="2"/>
              <a:buChar char="ü"/>
            </a:pPr>
            <a:r>
              <a:rPr lang="sk-SK" altLang="sk-SK" sz="2400" b="1">
                <a:solidFill>
                  <a:srgbClr val="FF0000"/>
                </a:solidFill>
              </a:rPr>
              <a:t>Nesmie sa použiť pri liečbe zhubných nádorov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45A5CBF5-C899-4AC0-85EE-E33D7EA4745B}"/>
              </a:ext>
            </a:extLst>
          </p:cNvPr>
          <p:cNvSpPr>
            <a:spLocks noGrp="1" noChangeArrowheads="1"/>
          </p:cNvSpPr>
          <p:nvPr>
            <p:ph type="title"/>
          </p:nvPr>
        </p:nvSpPr>
        <p:spPr>
          <a:xfrm>
            <a:off x="1981200" y="274639"/>
            <a:ext cx="8229600" cy="777875"/>
          </a:xfrm>
        </p:spPr>
        <p:txBody>
          <a:bodyPr/>
          <a:lstStyle/>
          <a:p>
            <a:pPr eaLnBrk="1" hangingPunct="1"/>
            <a:r>
              <a:rPr lang="sk-SK" altLang="sk-SK" sz="4000" b="1">
                <a:solidFill>
                  <a:srgbClr val="0070C0"/>
                </a:solidFill>
              </a:rPr>
              <a:t>Liečba ultrazvukom</a:t>
            </a:r>
          </a:p>
        </p:txBody>
      </p:sp>
      <p:sp>
        <p:nvSpPr>
          <p:cNvPr id="12291" name="Rectangle 3">
            <a:extLst>
              <a:ext uri="{FF2B5EF4-FFF2-40B4-BE49-F238E27FC236}">
                <a16:creationId xmlns:a16="http://schemas.microsoft.com/office/drawing/2014/main" id="{F6C4D2E0-C898-4FEC-9F7D-D75519D36395}"/>
              </a:ext>
            </a:extLst>
          </p:cNvPr>
          <p:cNvSpPr>
            <a:spLocks noGrp="1" noChangeArrowheads="1"/>
          </p:cNvSpPr>
          <p:nvPr>
            <p:ph type="body" idx="1"/>
          </p:nvPr>
        </p:nvSpPr>
        <p:spPr>
          <a:xfrm>
            <a:off x="1992313" y="1279526"/>
            <a:ext cx="8229600" cy="4525963"/>
          </a:xfrm>
        </p:spPr>
        <p:txBody>
          <a:bodyPr/>
          <a:lstStyle/>
          <a:p>
            <a:pPr eaLnBrk="1" hangingPunct="1">
              <a:buFont typeface="Wingdings" panose="05000000000000000000" pitchFamily="2" charset="2"/>
              <a:buChar char="ü"/>
              <a:defRPr/>
            </a:pPr>
            <a:r>
              <a:rPr lang="sk-SK" altLang="sk-SK" sz="2400" b="1" dirty="0">
                <a:solidFill>
                  <a:srgbClr val="FF0000"/>
                </a:solidFill>
              </a:rPr>
              <a:t>Zdroj</a:t>
            </a:r>
          </a:p>
          <a:p>
            <a:pPr marL="182563" indent="-182563" eaLnBrk="1" hangingPunct="1">
              <a:defRPr/>
            </a:pPr>
            <a:r>
              <a:rPr lang="sk-SK" altLang="sk-SK" sz="2400" dirty="0"/>
              <a:t> ultrazvukový prístroj</a:t>
            </a:r>
          </a:p>
          <a:p>
            <a:pPr marL="0" indent="0" eaLnBrk="1" hangingPunct="1">
              <a:buFont typeface="Arial" pitchFamily="34" charset="0"/>
              <a:buChar char="•"/>
              <a:defRPr/>
            </a:pPr>
            <a:r>
              <a:rPr lang="sk-SK" altLang="sk-SK" sz="2400" b="1" dirty="0"/>
              <a:t> generátor VF impulzov </a:t>
            </a:r>
          </a:p>
          <a:p>
            <a:pPr marL="0" indent="0" eaLnBrk="1" hangingPunct="1">
              <a:buFont typeface="Arial" pitchFamily="34" charset="0"/>
              <a:buChar char="•"/>
              <a:defRPr/>
            </a:pPr>
            <a:r>
              <a:rPr lang="sk-SK" altLang="sk-SK" sz="2400" b="1" dirty="0"/>
              <a:t> aplikačná hlavica</a:t>
            </a:r>
          </a:p>
          <a:p>
            <a:pPr marL="0" indent="0" eaLnBrk="1" hangingPunct="1">
              <a:buFont typeface="Arial" pitchFamily="34" charset="0"/>
              <a:buChar char="•"/>
              <a:defRPr/>
            </a:pPr>
            <a:endParaRPr lang="sk-SK" altLang="sk-SK" sz="1400" b="1" dirty="0"/>
          </a:p>
          <a:p>
            <a:pPr eaLnBrk="1" hangingPunct="1">
              <a:buFont typeface="Wingdings" pitchFamily="2" charset="2"/>
              <a:buChar char="ü"/>
              <a:defRPr/>
            </a:pPr>
            <a:r>
              <a:rPr lang="sk-SK" altLang="sk-SK" sz="2400" dirty="0"/>
              <a:t>Frekvencia  0,8-1 MHz</a:t>
            </a:r>
          </a:p>
          <a:p>
            <a:pPr eaLnBrk="1" hangingPunct="1">
              <a:buFont typeface="Wingdings" pitchFamily="2" charset="2"/>
              <a:buChar char="ü"/>
              <a:defRPr/>
            </a:pPr>
            <a:r>
              <a:rPr lang="sk-SK" altLang="sk-SK" sz="2400" dirty="0"/>
              <a:t>Intenzita  0,2 – 0,3 W/cm</a:t>
            </a:r>
          </a:p>
        </p:txBody>
      </p:sp>
      <p:pic>
        <p:nvPicPr>
          <p:cNvPr id="53252" name="Picture 5" descr="E:\Pictures\ultrazvuk.jpg">
            <a:extLst>
              <a:ext uri="{FF2B5EF4-FFF2-40B4-BE49-F238E27FC236}">
                <a16:creationId xmlns:a16="http://schemas.microsoft.com/office/drawing/2014/main" id="{AA524981-8C7D-4A29-990E-9E89031A24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1271589"/>
            <a:ext cx="3916362"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6">
            <a:extLst>
              <a:ext uri="{FF2B5EF4-FFF2-40B4-BE49-F238E27FC236}">
                <a16:creationId xmlns:a16="http://schemas.microsoft.com/office/drawing/2014/main" id="{EFC4A17B-087A-4506-8056-49D5650268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9" y="4281488"/>
            <a:ext cx="2879725"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0C41740-7A4B-416B-B5C7-CCADBA0FB404}"/>
              </a:ext>
            </a:extLst>
          </p:cNvPr>
          <p:cNvSpPr>
            <a:spLocks noGrp="1" noChangeArrowheads="1"/>
          </p:cNvSpPr>
          <p:nvPr>
            <p:ph type="title"/>
          </p:nvPr>
        </p:nvSpPr>
        <p:spPr/>
        <p:txBody>
          <a:bodyPr/>
          <a:lstStyle/>
          <a:p>
            <a:pPr eaLnBrk="1" hangingPunct="1"/>
            <a:r>
              <a:rPr lang="sk-SK" altLang="sk-SK" sz="4000" b="1">
                <a:solidFill>
                  <a:srgbClr val="0070C0"/>
                </a:solidFill>
              </a:rPr>
              <a:t>Elektrostimulačné metódy</a:t>
            </a:r>
          </a:p>
        </p:txBody>
      </p:sp>
      <p:sp>
        <p:nvSpPr>
          <p:cNvPr id="16387" name="Rectangle 3">
            <a:extLst>
              <a:ext uri="{FF2B5EF4-FFF2-40B4-BE49-F238E27FC236}">
                <a16:creationId xmlns:a16="http://schemas.microsoft.com/office/drawing/2014/main" id="{E7CC5C24-0E2B-400C-9DF8-B5B4EBC187FB}"/>
              </a:ext>
            </a:extLst>
          </p:cNvPr>
          <p:cNvSpPr>
            <a:spLocks noGrp="1" noChangeArrowheads="1"/>
          </p:cNvSpPr>
          <p:nvPr>
            <p:ph type="body" idx="1"/>
          </p:nvPr>
        </p:nvSpPr>
        <p:spPr>
          <a:xfrm>
            <a:off x="1981200" y="1600200"/>
            <a:ext cx="8229600" cy="5068888"/>
          </a:xfrm>
        </p:spPr>
        <p:txBody>
          <a:bodyPr/>
          <a:lstStyle/>
          <a:p>
            <a:pPr eaLnBrk="1" hangingPunct="1">
              <a:lnSpc>
                <a:spcPct val="90000"/>
              </a:lnSpc>
              <a:spcBef>
                <a:spcPts val="0"/>
              </a:spcBef>
              <a:spcAft>
                <a:spcPts val="600"/>
              </a:spcAft>
              <a:buFont typeface="Wingdings" panose="05000000000000000000" pitchFamily="2" charset="2"/>
              <a:buChar char="ü"/>
              <a:defRPr/>
            </a:pPr>
            <a:r>
              <a:rPr lang="sk-SK" altLang="sk-SK" sz="2400" b="1" dirty="0"/>
              <a:t>Liečebné metódy , ktoré využívajú 3 skupiny účinkov elektrického prúdu:</a:t>
            </a:r>
          </a:p>
          <a:p>
            <a:pPr marL="0" indent="0" eaLnBrk="1" hangingPunct="1">
              <a:lnSpc>
                <a:spcPct val="250000"/>
              </a:lnSpc>
              <a:spcBef>
                <a:spcPts val="0"/>
              </a:spcBef>
              <a:spcAft>
                <a:spcPts val="1200"/>
              </a:spcAft>
              <a:buFont typeface="Arial" pitchFamily="34" charset="0"/>
              <a:buChar char="•"/>
              <a:defRPr/>
            </a:pPr>
            <a:r>
              <a:rPr lang="sk-SK" altLang="sk-SK" sz="2400" b="1" dirty="0">
                <a:solidFill>
                  <a:srgbClr val="FF0000"/>
                </a:solidFill>
              </a:rPr>
              <a:t>   elektrolytické </a:t>
            </a:r>
            <a:r>
              <a:rPr lang="sk-SK" altLang="sk-SK" sz="2400" b="1" dirty="0"/>
              <a:t>- </a:t>
            </a:r>
            <a:r>
              <a:rPr lang="sk-SK" altLang="sk-SK" sz="2400" dirty="0"/>
              <a:t>pri aplikácii jednosmerného prúdu</a:t>
            </a:r>
            <a:endParaRPr lang="sk-SK" altLang="sk-SK" sz="2400" b="1" dirty="0"/>
          </a:p>
          <a:p>
            <a:pPr eaLnBrk="1" hangingPunct="1">
              <a:lnSpc>
                <a:spcPct val="250000"/>
              </a:lnSpc>
              <a:spcBef>
                <a:spcPts val="0"/>
              </a:spcBef>
              <a:spcAft>
                <a:spcPts val="2400"/>
              </a:spcAft>
              <a:defRPr/>
            </a:pPr>
            <a:r>
              <a:rPr lang="sk-SK" altLang="sk-SK" sz="2400" b="1" dirty="0">
                <a:solidFill>
                  <a:srgbClr val="FF0000"/>
                </a:solidFill>
              </a:rPr>
              <a:t>dráždivé </a:t>
            </a:r>
            <a:r>
              <a:rPr lang="sk-SK" altLang="sk-SK" sz="2400" b="1" dirty="0"/>
              <a:t>-</a:t>
            </a:r>
            <a:r>
              <a:rPr lang="sk-SK" altLang="sk-SK" sz="2400" b="1" dirty="0">
                <a:solidFill>
                  <a:srgbClr val="FF0000"/>
                </a:solidFill>
              </a:rPr>
              <a:t> </a:t>
            </a:r>
            <a:r>
              <a:rPr lang="sk-SK" altLang="sk-SK" sz="2400" dirty="0"/>
              <a:t>AC (30 – 150 Hz) aj DC prúd</a:t>
            </a:r>
            <a:endParaRPr lang="sk-SK" altLang="sk-SK" sz="2800" dirty="0"/>
          </a:p>
          <a:p>
            <a:pPr eaLnBrk="1" hangingPunct="1">
              <a:lnSpc>
                <a:spcPct val="150000"/>
              </a:lnSpc>
              <a:defRPr/>
            </a:pPr>
            <a:r>
              <a:rPr lang="sk-SK" altLang="sk-SK" sz="2400" b="1" dirty="0">
                <a:solidFill>
                  <a:srgbClr val="FF0000"/>
                </a:solidFill>
              </a:rPr>
              <a:t>tepelné</a:t>
            </a:r>
            <a:r>
              <a:rPr lang="sk-SK" altLang="sk-SK" sz="2400" b="1" dirty="0"/>
              <a:t> - </a:t>
            </a:r>
            <a:r>
              <a:rPr lang="sk-SK" altLang="sk-SK" sz="2400" dirty="0"/>
              <a:t>pri aplikácii striedavého prúdu (nad 100 kHz)</a:t>
            </a:r>
            <a:endParaRPr lang="sk-SK" altLang="sk-SK" sz="2400" b="1" dirty="0"/>
          </a:p>
          <a:p>
            <a:pPr eaLnBrk="1" hangingPunct="1">
              <a:lnSpc>
                <a:spcPct val="90000"/>
              </a:lnSpc>
              <a:buFontTx/>
              <a:buNone/>
              <a:defRPr/>
            </a:pPr>
            <a:endParaRPr lang="sk-SK" altLang="sk-SK" sz="2400" dirty="0"/>
          </a:p>
        </p:txBody>
      </p:sp>
      <p:pic>
        <p:nvPicPr>
          <p:cNvPr id="4" name="Picture 2" descr="Moja najobľúbenejšia kniha | Stredná odborná škola dopravná, Žilina">
            <a:extLst>
              <a:ext uri="{FF2B5EF4-FFF2-40B4-BE49-F238E27FC236}">
                <a16:creationId xmlns:a16="http://schemas.microsoft.com/office/drawing/2014/main" id="{ED45337F-F973-40B4-83A3-56B2A56392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0C41740-7A4B-416B-B5C7-CCADBA0FB404}"/>
              </a:ext>
            </a:extLst>
          </p:cNvPr>
          <p:cNvSpPr>
            <a:spLocks noGrp="1" noChangeArrowheads="1"/>
          </p:cNvSpPr>
          <p:nvPr>
            <p:ph type="title"/>
          </p:nvPr>
        </p:nvSpPr>
        <p:spPr/>
        <p:txBody>
          <a:bodyPr/>
          <a:lstStyle/>
          <a:p>
            <a:pPr eaLnBrk="1" hangingPunct="1"/>
            <a:r>
              <a:rPr lang="sk-SK" altLang="sk-SK" sz="4000" b="1">
                <a:solidFill>
                  <a:srgbClr val="0070C0"/>
                </a:solidFill>
              </a:rPr>
              <a:t>Elektrostimulačné metódy</a:t>
            </a:r>
          </a:p>
        </p:txBody>
      </p:sp>
      <p:sp>
        <p:nvSpPr>
          <p:cNvPr id="16387" name="Rectangle 3">
            <a:extLst>
              <a:ext uri="{FF2B5EF4-FFF2-40B4-BE49-F238E27FC236}">
                <a16:creationId xmlns:a16="http://schemas.microsoft.com/office/drawing/2014/main" id="{E7CC5C24-0E2B-400C-9DF8-B5B4EBC187FB}"/>
              </a:ext>
            </a:extLst>
          </p:cNvPr>
          <p:cNvSpPr>
            <a:spLocks noGrp="1" noChangeArrowheads="1"/>
          </p:cNvSpPr>
          <p:nvPr>
            <p:ph type="body" idx="1"/>
          </p:nvPr>
        </p:nvSpPr>
        <p:spPr>
          <a:xfrm>
            <a:off x="609600" y="1417638"/>
            <a:ext cx="6169269" cy="5068888"/>
          </a:xfrm>
        </p:spPr>
        <p:txBody>
          <a:bodyPr/>
          <a:lstStyle/>
          <a:p>
            <a:pPr eaLnBrk="1" hangingPunct="1">
              <a:lnSpc>
                <a:spcPct val="90000"/>
              </a:lnSpc>
              <a:buFont typeface="Wingdings" pitchFamily="2" charset="2"/>
              <a:buChar char="ü"/>
              <a:defRPr/>
            </a:pPr>
            <a:r>
              <a:rPr lang="sk-SK" altLang="sk-SK" sz="2400" b="1" dirty="0"/>
              <a:t>Účinky jednosmerného (DC) prúdu:</a:t>
            </a:r>
          </a:p>
          <a:p>
            <a:pPr eaLnBrk="1" hangingPunct="1">
              <a:lnSpc>
                <a:spcPct val="90000"/>
              </a:lnSpc>
              <a:defRPr/>
            </a:pPr>
            <a:r>
              <a:rPr lang="sk-SK" altLang="sk-SK" sz="2400" b="1" dirty="0" err="1">
                <a:solidFill>
                  <a:srgbClr val="FF0000"/>
                </a:solidFill>
              </a:rPr>
              <a:t>Galvanoterapia</a:t>
            </a:r>
            <a:r>
              <a:rPr lang="sk-SK" altLang="sk-SK" sz="2400" b="1" dirty="0">
                <a:solidFill>
                  <a:srgbClr val="FF0000"/>
                </a:solidFill>
              </a:rPr>
              <a:t> </a:t>
            </a:r>
            <a:r>
              <a:rPr lang="sk-SK" altLang="sk-SK" sz="1800" dirty="0"/>
              <a:t>(prekrvenie tkanív)</a:t>
            </a:r>
            <a:endParaRPr lang="sk-SK" altLang="sk-SK" sz="2400" dirty="0"/>
          </a:p>
          <a:p>
            <a:pPr lvl="1" eaLnBrk="1" hangingPunct="1">
              <a:lnSpc>
                <a:spcPct val="110000"/>
              </a:lnSpc>
              <a:defRPr/>
            </a:pPr>
            <a:r>
              <a:rPr lang="sk-SK" altLang="sk-SK" sz="1800" dirty="0"/>
              <a:t>je liečebná metóda s výrazným analgetickým účinkom( znižuje pocit bolesti )</a:t>
            </a:r>
          </a:p>
          <a:p>
            <a:pPr lvl="1" eaLnBrk="1" hangingPunct="1">
              <a:lnSpc>
                <a:spcPct val="110000"/>
              </a:lnSpc>
              <a:defRPr/>
            </a:pPr>
            <a:r>
              <a:rPr lang="sk-SK" altLang="sk-SK" sz="1800" dirty="0"/>
              <a:t>používaná ako doplnková liečba rôznych nervových a svalových chorôb,</a:t>
            </a:r>
          </a:p>
          <a:p>
            <a:pPr lvl="1" eaLnBrk="1" hangingPunct="1">
              <a:lnSpc>
                <a:spcPct val="110000"/>
              </a:lnSpc>
              <a:defRPr/>
            </a:pPr>
            <a:r>
              <a:rPr lang="sk-SK" altLang="sk-SK" sz="1800" dirty="0"/>
              <a:t>aplikácia  ANÓDOVÉHO DC prúdu  na kožu spôsobí pokles hodnoty pH pod 7,36  v tkanive a znižuje pocit bolesti </a:t>
            </a:r>
          </a:p>
          <a:p>
            <a:pPr lvl="1" eaLnBrk="1" hangingPunct="1">
              <a:lnSpc>
                <a:spcPct val="110000"/>
              </a:lnSpc>
              <a:defRPr/>
            </a:pPr>
            <a:r>
              <a:rPr lang="sk-SK" altLang="sk-SK" sz="1800" dirty="0"/>
              <a:t>aplikácia KATÓDOVÉHO DC prúdu  zvyšuje hodnotu lokálneho  pH nad 7,4 a zvyšuje pocit bolesti ( využitie pri liečbe porúch kožnej citlivosti a pri ochrnutí svalov )</a:t>
            </a:r>
          </a:p>
          <a:p>
            <a:pPr lvl="1" eaLnBrk="1" hangingPunct="1">
              <a:lnSpc>
                <a:spcPct val="110000"/>
              </a:lnSpc>
              <a:defRPr/>
            </a:pPr>
            <a:r>
              <a:rPr lang="sk-SK" altLang="sk-SK" sz="1800" dirty="0"/>
              <a:t>jednosmerný prúd sa do tkanív privádza pomocou povrchových plošných elektród</a:t>
            </a:r>
          </a:p>
        </p:txBody>
      </p:sp>
      <p:pic>
        <p:nvPicPr>
          <p:cNvPr id="4" name="Picture 7" descr="cuerpo2">
            <a:extLst>
              <a:ext uri="{FF2B5EF4-FFF2-40B4-BE49-F238E27FC236}">
                <a16:creationId xmlns:a16="http://schemas.microsoft.com/office/drawing/2014/main" id="{5438F188-D071-4E95-9200-684EF6A72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1274" y="3429000"/>
            <a:ext cx="20955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a16="http://schemas.microsoft.com/office/drawing/2014/main" id="{9182B1AC-48F3-49EF-82CF-F8E67E479D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9473" y="1198563"/>
            <a:ext cx="3241675" cy="223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Moja najobľúbenejšia kniha | Stredná odborná škola dopravná, Žilina">
            <a:extLst>
              <a:ext uri="{FF2B5EF4-FFF2-40B4-BE49-F238E27FC236}">
                <a16:creationId xmlns:a16="http://schemas.microsoft.com/office/drawing/2014/main" id="{94FF1877-EAA7-4E36-B731-C74CC9B1A1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487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0C41740-7A4B-416B-B5C7-CCADBA0FB404}"/>
              </a:ext>
            </a:extLst>
          </p:cNvPr>
          <p:cNvSpPr>
            <a:spLocks noGrp="1" noChangeArrowheads="1"/>
          </p:cNvSpPr>
          <p:nvPr>
            <p:ph type="title"/>
          </p:nvPr>
        </p:nvSpPr>
        <p:spPr/>
        <p:txBody>
          <a:bodyPr/>
          <a:lstStyle/>
          <a:p>
            <a:pPr eaLnBrk="1" hangingPunct="1"/>
            <a:r>
              <a:rPr lang="sk-SK" altLang="sk-SK" sz="4000" b="1">
                <a:solidFill>
                  <a:srgbClr val="0070C0"/>
                </a:solidFill>
              </a:rPr>
              <a:t>Elektrostimulačné metódy</a:t>
            </a:r>
          </a:p>
        </p:txBody>
      </p:sp>
      <p:sp>
        <p:nvSpPr>
          <p:cNvPr id="16387" name="Rectangle 3">
            <a:extLst>
              <a:ext uri="{FF2B5EF4-FFF2-40B4-BE49-F238E27FC236}">
                <a16:creationId xmlns:a16="http://schemas.microsoft.com/office/drawing/2014/main" id="{E7CC5C24-0E2B-400C-9DF8-B5B4EBC187FB}"/>
              </a:ext>
            </a:extLst>
          </p:cNvPr>
          <p:cNvSpPr>
            <a:spLocks noGrp="1" noChangeArrowheads="1"/>
          </p:cNvSpPr>
          <p:nvPr>
            <p:ph type="body" idx="1"/>
          </p:nvPr>
        </p:nvSpPr>
        <p:spPr>
          <a:xfrm>
            <a:off x="483577" y="1417638"/>
            <a:ext cx="6655777" cy="5068888"/>
          </a:xfrm>
        </p:spPr>
        <p:txBody>
          <a:bodyPr/>
          <a:lstStyle/>
          <a:p>
            <a:pPr eaLnBrk="1" hangingPunct="1">
              <a:lnSpc>
                <a:spcPct val="90000"/>
              </a:lnSpc>
              <a:buFont typeface="Wingdings" pitchFamily="2" charset="2"/>
              <a:buChar char="ü"/>
              <a:defRPr/>
            </a:pPr>
            <a:r>
              <a:rPr lang="sk-SK" altLang="sk-SK" sz="2400" b="1" dirty="0"/>
              <a:t>Účinky jednosmerného (DC) prúdu:</a:t>
            </a:r>
          </a:p>
          <a:p>
            <a:pPr eaLnBrk="1" hangingPunct="1">
              <a:lnSpc>
                <a:spcPct val="90000"/>
              </a:lnSpc>
              <a:defRPr/>
            </a:pPr>
            <a:r>
              <a:rPr lang="sk-SK" altLang="sk-SK" sz="2400" b="1" dirty="0" err="1">
                <a:solidFill>
                  <a:srgbClr val="FF0000"/>
                </a:solidFill>
              </a:rPr>
              <a:t>Iontoforéza</a:t>
            </a:r>
            <a:endParaRPr lang="sk-SK" altLang="sk-SK" sz="2400" b="1" dirty="0">
              <a:solidFill>
                <a:srgbClr val="FF0000"/>
              </a:solidFill>
            </a:endParaRPr>
          </a:p>
          <a:p>
            <a:pPr lvl="1" eaLnBrk="1" hangingPunct="1">
              <a:lnSpc>
                <a:spcPct val="110000"/>
              </a:lnSpc>
              <a:defRPr/>
            </a:pPr>
            <a:r>
              <a:rPr lang="sk-SK" altLang="sk-SK" sz="1800" dirty="0"/>
              <a:t>vpravovanie liekov s elektrickým nábojom do tkaniva pôsobením jednosmerného prúdu, liečba </a:t>
            </a:r>
            <a:r>
              <a:rPr lang="sk-SK" altLang="sk-SK" sz="1800" dirty="0" err="1"/>
              <a:t>hyperhidrózy</a:t>
            </a:r>
            <a:r>
              <a:rPr lang="sk-SK" altLang="sk-SK" sz="1800" dirty="0"/>
              <a:t> (nadmerného potenia)</a:t>
            </a:r>
          </a:p>
          <a:p>
            <a:pPr lvl="1" eaLnBrk="1" hangingPunct="1">
              <a:lnSpc>
                <a:spcPct val="110000"/>
              </a:lnSpc>
              <a:defRPr/>
            </a:pPr>
            <a:r>
              <a:rPr lang="sk-SK" altLang="sk-SK" sz="1800" dirty="0"/>
              <a:t>liečivá vpravujeme pod tou elektródou, ktorá má rovnaký náboj, ako je náboj liečiva</a:t>
            </a:r>
          </a:p>
          <a:p>
            <a:pPr lvl="1" eaLnBrk="1" hangingPunct="1">
              <a:lnSpc>
                <a:spcPct val="110000"/>
              </a:lnSpc>
              <a:defRPr/>
            </a:pPr>
            <a:r>
              <a:rPr lang="sk-SK" altLang="sk-SK" sz="1800" dirty="0"/>
              <a:t>pod anódu (+) vpravujeme liečivá, ktoré majú na svojom povrchu kladný elektrický náboj. V tomto prípade je anóda tzv. aktívna elektróda a katóda je indiferentná elektróda. </a:t>
            </a:r>
          </a:p>
          <a:p>
            <a:pPr lvl="1" eaLnBrk="1" hangingPunct="1">
              <a:lnSpc>
                <a:spcPct val="110000"/>
              </a:lnSpc>
              <a:defRPr/>
            </a:pPr>
            <a:r>
              <a:rPr lang="sk-SK" altLang="sk-SK" sz="1800" dirty="0"/>
              <a:t>ak je aktívnou elektródou katóda (-), vpravujeme pod ňou liečivá so záporným elektrickým nábojom a indiferentnou elektródou je anóda. Liečivo sa aplikuje pod aktívnou elektródou z elektródovej podložky, ktorá je navlhčená roztokom liečiva.</a:t>
            </a:r>
          </a:p>
        </p:txBody>
      </p:sp>
      <p:pic>
        <p:nvPicPr>
          <p:cNvPr id="4" name="Picture 5" descr="iontoforeza">
            <a:extLst>
              <a:ext uri="{FF2B5EF4-FFF2-40B4-BE49-F238E27FC236}">
                <a16:creationId xmlns:a16="http://schemas.microsoft.com/office/drawing/2014/main" id="{24B75422-3656-480C-B5DC-80D8DC50B5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8712" y="2243992"/>
            <a:ext cx="23812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E:\Pictures\3kroky.png">
            <a:extLst>
              <a:ext uri="{FF2B5EF4-FFF2-40B4-BE49-F238E27FC236}">
                <a16:creationId xmlns:a16="http://schemas.microsoft.com/office/drawing/2014/main" id="{FF23AB79-3D17-45E5-8EE0-34331E3DB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8713" y="4187093"/>
            <a:ext cx="4103687"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Moja najobľúbenejšia kniha | Stredná odborná škola dopravná, Žilina">
            <a:extLst>
              <a:ext uri="{FF2B5EF4-FFF2-40B4-BE49-F238E27FC236}">
                <a16:creationId xmlns:a16="http://schemas.microsoft.com/office/drawing/2014/main" id="{4A5FB126-CB99-4662-AF4F-8A8563A695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937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0C41740-7A4B-416B-B5C7-CCADBA0FB404}"/>
              </a:ext>
            </a:extLst>
          </p:cNvPr>
          <p:cNvSpPr>
            <a:spLocks noGrp="1" noChangeArrowheads="1"/>
          </p:cNvSpPr>
          <p:nvPr>
            <p:ph type="title"/>
          </p:nvPr>
        </p:nvSpPr>
        <p:spPr/>
        <p:txBody>
          <a:bodyPr/>
          <a:lstStyle/>
          <a:p>
            <a:pPr eaLnBrk="1" hangingPunct="1"/>
            <a:r>
              <a:rPr lang="sk-SK" altLang="sk-SK" sz="4000" b="1">
                <a:solidFill>
                  <a:srgbClr val="0070C0"/>
                </a:solidFill>
              </a:rPr>
              <a:t>Elektrostimulačné metódy</a:t>
            </a:r>
          </a:p>
        </p:txBody>
      </p:sp>
      <p:sp>
        <p:nvSpPr>
          <p:cNvPr id="16387" name="Rectangle 3">
            <a:extLst>
              <a:ext uri="{FF2B5EF4-FFF2-40B4-BE49-F238E27FC236}">
                <a16:creationId xmlns:a16="http://schemas.microsoft.com/office/drawing/2014/main" id="{E7CC5C24-0E2B-400C-9DF8-B5B4EBC187FB}"/>
              </a:ext>
            </a:extLst>
          </p:cNvPr>
          <p:cNvSpPr>
            <a:spLocks noGrp="1" noChangeArrowheads="1"/>
          </p:cNvSpPr>
          <p:nvPr>
            <p:ph type="body" idx="1"/>
          </p:nvPr>
        </p:nvSpPr>
        <p:spPr>
          <a:xfrm>
            <a:off x="609600" y="2382714"/>
            <a:ext cx="5351586" cy="4360985"/>
          </a:xfrm>
        </p:spPr>
        <p:txBody>
          <a:bodyPr/>
          <a:lstStyle/>
          <a:p>
            <a:pPr marL="0" indent="0" eaLnBrk="1" hangingPunct="1">
              <a:lnSpc>
                <a:spcPct val="150000"/>
              </a:lnSpc>
              <a:buNone/>
              <a:defRPr/>
            </a:pPr>
            <a:r>
              <a:rPr lang="sk-SK" altLang="sk-SK" sz="1800" b="1" dirty="0"/>
              <a:t>1. pod katódou:</a:t>
            </a:r>
          </a:p>
          <a:p>
            <a:pPr eaLnBrk="1" hangingPunct="1">
              <a:lnSpc>
                <a:spcPct val="150000"/>
              </a:lnSpc>
              <a:buFont typeface="Wingdings" pitchFamily="2" charset="2"/>
              <a:buChar char="ü"/>
              <a:defRPr/>
            </a:pPr>
            <a:r>
              <a:rPr lang="sk-SK" altLang="sk-SK" sz="1800" dirty="0"/>
              <a:t>jód – analgetický, </a:t>
            </a:r>
            <a:r>
              <a:rPr lang="sk-SK" altLang="sk-SK" sz="1800" dirty="0" err="1"/>
              <a:t>antisklerotický</a:t>
            </a:r>
            <a:r>
              <a:rPr lang="sk-SK" altLang="sk-SK" sz="1800" dirty="0"/>
              <a:t>, dezinfekčný,</a:t>
            </a:r>
          </a:p>
          <a:p>
            <a:pPr eaLnBrk="1" hangingPunct="1">
              <a:lnSpc>
                <a:spcPct val="150000"/>
              </a:lnSpc>
              <a:buFont typeface="Wingdings" pitchFamily="2" charset="2"/>
              <a:buChar char="ü"/>
              <a:defRPr/>
            </a:pPr>
            <a:r>
              <a:rPr lang="sk-SK" altLang="sk-SK" sz="1800" dirty="0"/>
              <a:t>acetátový roztok – protizápalový,</a:t>
            </a:r>
          </a:p>
          <a:p>
            <a:pPr eaLnBrk="1" hangingPunct="1">
              <a:lnSpc>
                <a:spcPct val="150000"/>
              </a:lnSpc>
              <a:buFont typeface="Wingdings" pitchFamily="2" charset="2"/>
              <a:buChar char="ü"/>
              <a:defRPr/>
            </a:pPr>
            <a:r>
              <a:rPr lang="sk-SK" altLang="sk-SK" sz="1800" dirty="0" err="1"/>
              <a:t>salicylátový</a:t>
            </a:r>
            <a:r>
              <a:rPr lang="sk-SK" altLang="sk-SK" sz="1800" dirty="0"/>
              <a:t> roztok – protizápalový, analgetický</a:t>
            </a:r>
          </a:p>
          <a:p>
            <a:pPr eaLnBrk="1" hangingPunct="1">
              <a:lnSpc>
                <a:spcPct val="150000"/>
              </a:lnSpc>
              <a:buFont typeface="Wingdings" pitchFamily="2" charset="2"/>
              <a:buChar char="ü"/>
              <a:defRPr/>
            </a:pPr>
            <a:r>
              <a:rPr lang="sk-SK" altLang="sk-SK" sz="1800" dirty="0"/>
              <a:t>kyselina askorbová – pri </a:t>
            </a:r>
            <a:r>
              <a:rPr lang="sk-SK" altLang="sk-SK" sz="1800" dirty="0" err="1"/>
              <a:t>hyperpigmentáciách</a:t>
            </a:r>
            <a:r>
              <a:rPr lang="sk-SK" altLang="sk-SK" sz="1800" dirty="0"/>
              <a:t>,</a:t>
            </a:r>
          </a:p>
          <a:p>
            <a:pPr eaLnBrk="1" hangingPunct="1">
              <a:lnSpc>
                <a:spcPct val="150000"/>
              </a:lnSpc>
              <a:buFont typeface="Wingdings" pitchFamily="2" charset="2"/>
              <a:buChar char="ü"/>
              <a:defRPr/>
            </a:pPr>
            <a:r>
              <a:rPr lang="sk-SK" altLang="sk-SK" sz="1800" dirty="0" err="1"/>
              <a:t>Indometacin</a:t>
            </a:r>
            <a:r>
              <a:rPr lang="sk-SK" altLang="sk-SK" sz="1800" dirty="0"/>
              <a:t> – protizápalový a analgetický,</a:t>
            </a:r>
          </a:p>
          <a:p>
            <a:pPr eaLnBrk="1" hangingPunct="1">
              <a:lnSpc>
                <a:spcPct val="150000"/>
              </a:lnSpc>
              <a:buFont typeface="Wingdings" pitchFamily="2" charset="2"/>
              <a:buChar char="ü"/>
              <a:defRPr/>
            </a:pPr>
            <a:r>
              <a:rPr lang="sk-SK" altLang="sk-SK" sz="1800" dirty="0" err="1"/>
              <a:t>Voltaren</a:t>
            </a:r>
            <a:r>
              <a:rPr lang="sk-SK" altLang="sk-SK" sz="1800" dirty="0"/>
              <a:t> – analgetický, protizápalový,</a:t>
            </a:r>
          </a:p>
          <a:p>
            <a:pPr eaLnBrk="1" hangingPunct="1">
              <a:lnSpc>
                <a:spcPct val="150000"/>
              </a:lnSpc>
              <a:buFont typeface="Wingdings" pitchFamily="2" charset="2"/>
              <a:buChar char="ü"/>
              <a:defRPr/>
            </a:pPr>
            <a:r>
              <a:rPr lang="sk-SK" altLang="sk-SK" sz="1800" dirty="0" err="1"/>
              <a:t>Mobilat</a:t>
            </a:r>
            <a:r>
              <a:rPr lang="sk-SK" altLang="sk-SK" sz="1800" dirty="0"/>
              <a:t> – protizápalový, analgetický,</a:t>
            </a:r>
          </a:p>
          <a:p>
            <a:pPr eaLnBrk="1" hangingPunct="1">
              <a:lnSpc>
                <a:spcPct val="150000"/>
              </a:lnSpc>
              <a:buFont typeface="Wingdings" pitchFamily="2" charset="2"/>
              <a:buChar char="ü"/>
              <a:defRPr/>
            </a:pPr>
            <a:r>
              <a:rPr lang="sk-SK" altLang="sk-SK" sz="1800" dirty="0" err="1"/>
              <a:t>Dolgit</a:t>
            </a:r>
            <a:r>
              <a:rPr lang="sk-SK" altLang="sk-SK" sz="1800" dirty="0"/>
              <a:t> – protizápalový, analgetický</a:t>
            </a:r>
          </a:p>
        </p:txBody>
      </p:sp>
      <p:sp>
        <p:nvSpPr>
          <p:cNvPr id="6" name="Rectangle 3">
            <a:extLst>
              <a:ext uri="{FF2B5EF4-FFF2-40B4-BE49-F238E27FC236}">
                <a16:creationId xmlns:a16="http://schemas.microsoft.com/office/drawing/2014/main" id="{A70B120D-2C1E-4478-AF41-DEA46904FEF5}"/>
              </a:ext>
            </a:extLst>
          </p:cNvPr>
          <p:cNvSpPr txBox="1">
            <a:spLocks noChangeArrowheads="1"/>
          </p:cNvSpPr>
          <p:nvPr/>
        </p:nvSpPr>
        <p:spPr bwMode="auto">
          <a:xfrm>
            <a:off x="6840414" y="2382713"/>
            <a:ext cx="4868009" cy="436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150000"/>
              </a:lnSpc>
              <a:buNone/>
              <a:defRPr/>
            </a:pPr>
            <a:r>
              <a:rPr lang="sk-SK" sz="1800" b="1" i="0" dirty="0">
                <a:solidFill>
                  <a:srgbClr val="343131"/>
                </a:solidFill>
                <a:effectLst/>
                <a:latin typeface="Helvetica" panose="020B0604020202020204" pitchFamily="34" charset="0"/>
              </a:rPr>
              <a:t>2. pod anódou:</a:t>
            </a:r>
          </a:p>
          <a:p>
            <a:pPr eaLnBrk="1" hangingPunct="1">
              <a:lnSpc>
                <a:spcPct val="150000"/>
              </a:lnSpc>
              <a:buFont typeface="Wingdings" pitchFamily="2" charset="2"/>
              <a:buChar char="ü"/>
              <a:defRPr/>
            </a:pPr>
            <a:r>
              <a:rPr lang="sk-SK" altLang="sk-SK" sz="1800" kern="0" dirty="0" err="1"/>
              <a:t>Mesocain</a:t>
            </a:r>
            <a:r>
              <a:rPr lang="sk-SK" altLang="sk-SK" sz="1800" kern="0" dirty="0"/>
              <a:t> – anestetický,</a:t>
            </a:r>
          </a:p>
          <a:p>
            <a:pPr eaLnBrk="1" hangingPunct="1">
              <a:lnSpc>
                <a:spcPct val="150000"/>
              </a:lnSpc>
              <a:buFont typeface="Wingdings" pitchFamily="2" charset="2"/>
              <a:buChar char="ü"/>
              <a:defRPr/>
            </a:pPr>
            <a:r>
              <a:rPr lang="sk-SK" altLang="sk-SK" sz="1800" kern="0" dirty="0" err="1"/>
              <a:t>prokaín</a:t>
            </a:r>
            <a:r>
              <a:rPr lang="sk-SK" altLang="sk-SK" sz="1800" kern="0" dirty="0"/>
              <a:t> s adrenalínom – anestetický,</a:t>
            </a:r>
          </a:p>
          <a:p>
            <a:pPr eaLnBrk="1" hangingPunct="1">
              <a:lnSpc>
                <a:spcPct val="150000"/>
              </a:lnSpc>
              <a:buFont typeface="Wingdings" pitchFamily="2" charset="2"/>
              <a:buChar char="ü"/>
              <a:defRPr/>
            </a:pPr>
            <a:r>
              <a:rPr lang="sk-SK" altLang="sk-SK" sz="1800" kern="0" dirty="0"/>
              <a:t>histamín – protialergický,</a:t>
            </a:r>
          </a:p>
          <a:p>
            <a:pPr eaLnBrk="1" hangingPunct="1">
              <a:lnSpc>
                <a:spcPct val="150000"/>
              </a:lnSpc>
              <a:buFont typeface="Wingdings" pitchFamily="2" charset="2"/>
              <a:buChar char="ü"/>
              <a:defRPr/>
            </a:pPr>
            <a:r>
              <a:rPr lang="sk-SK" altLang="sk-SK" sz="1800" kern="0" dirty="0"/>
              <a:t>kortikoidy – protialergický,</a:t>
            </a:r>
          </a:p>
          <a:p>
            <a:pPr eaLnBrk="1" hangingPunct="1">
              <a:lnSpc>
                <a:spcPct val="150000"/>
              </a:lnSpc>
              <a:buFont typeface="Wingdings" pitchFamily="2" charset="2"/>
              <a:buChar char="ü"/>
              <a:defRPr/>
            </a:pPr>
            <a:r>
              <a:rPr lang="sk-SK" altLang="sk-SK" sz="1800" kern="0" dirty="0"/>
              <a:t>meď – dezinfekčný, </a:t>
            </a:r>
            <a:r>
              <a:rPr lang="sk-SK" altLang="sk-SK" sz="1800" kern="0" dirty="0" err="1"/>
              <a:t>protimykotický</a:t>
            </a:r>
            <a:r>
              <a:rPr lang="sk-SK" altLang="sk-SK" sz="1800" kern="0" dirty="0"/>
              <a:t>,</a:t>
            </a:r>
          </a:p>
          <a:p>
            <a:pPr eaLnBrk="1" hangingPunct="1">
              <a:lnSpc>
                <a:spcPct val="150000"/>
              </a:lnSpc>
              <a:buFont typeface="Wingdings" pitchFamily="2" charset="2"/>
              <a:buChar char="ü"/>
              <a:defRPr/>
            </a:pPr>
            <a:r>
              <a:rPr lang="sk-SK" altLang="sk-SK" sz="1800" kern="0" dirty="0"/>
              <a:t>kalcium – protizápalový,</a:t>
            </a:r>
          </a:p>
          <a:p>
            <a:pPr eaLnBrk="1" hangingPunct="1">
              <a:lnSpc>
                <a:spcPct val="150000"/>
              </a:lnSpc>
              <a:buFont typeface="Wingdings" pitchFamily="2" charset="2"/>
              <a:buChar char="ü"/>
              <a:defRPr/>
            </a:pPr>
            <a:r>
              <a:rPr lang="sk-SK" altLang="sk-SK" sz="1800" kern="0" dirty="0" err="1"/>
              <a:t>dionín</a:t>
            </a:r>
            <a:r>
              <a:rPr lang="sk-SK" altLang="sk-SK" sz="1800" kern="0" dirty="0"/>
              <a:t> – analgetický </a:t>
            </a:r>
          </a:p>
        </p:txBody>
      </p:sp>
      <p:sp>
        <p:nvSpPr>
          <p:cNvPr id="7" name="Rectangle 3">
            <a:extLst>
              <a:ext uri="{FF2B5EF4-FFF2-40B4-BE49-F238E27FC236}">
                <a16:creationId xmlns:a16="http://schemas.microsoft.com/office/drawing/2014/main" id="{264F97F3-5327-48D4-9929-2F5ED304B928}"/>
              </a:ext>
            </a:extLst>
          </p:cNvPr>
          <p:cNvSpPr txBox="1">
            <a:spLocks noChangeArrowheads="1"/>
          </p:cNvSpPr>
          <p:nvPr/>
        </p:nvSpPr>
        <p:spPr bwMode="auto">
          <a:xfrm>
            <a:off x="609600" y="1547447"/>
            <a:ext cx="11098822" cy="64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150000"/>
              </a:lnSpc>
              <a:buNone/>
              <a:defRPr/>
            </a:pPr>
            <a:r>
              <a:rPr lang="sk-SK" altLang="sk-SK" sz="2400" kern="0" dirty="0"/>
              <a:t>Účinky niektorých látok aplikovaných ionoforézou:</a:t>
            </a:r>
          </a:p>
        </p:txBody>
      </p:sp>
    </p:spTree>
    <p:extLst>
      <p:ext uri="{BB962C8B-B14F-4D97-AF65-F5344CB8AC3E}">
        <p14:creationId xmlns:p14="http://schemas.microsoft.com/office/powerpoint/2010/main" val="1482858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F7C5EC61-3C8F-45DC-94D9-1CA5597ADB55}"/>
              </a:ext>
            </a:extLst>
          </p:cNvPr>
          <p:cNvSpPr>
            <a:spLocks noGrp="1" noChangeArrowheads="1"/>
          </p:cNvSpPr>
          <p:nvPr>
            <p:ph type="title"/>
          </p:nvPr>
        </p:nvSpPr>
        <p:spPr/>
        <p:txBody>
          <a:bodyPr/>
          <a:lstStyle/>
          <a:p>
            <a:pPr eaLnBrk="1" hangingPunct="1"/>
            <a:r>
              <a:rPr lang="sk-SK" altLang="sk-SK" sz="4000" b="1">
                <a:solidFill>
                  <a:srgbClr val="0070C0"/>
                </a:solidFill>
              </a:rPr>
              <a:t>Účinky striedavého prúdu</a:t>
            </a:r>
          </a:p>
        </p:txBody>
      </p:sp>
      <p:sp>
        <p:nvSpPr>
          <p:cNvPr id="56323" name="Rectangle 3">
            <a:extLst>
              <a:ext uri="{FF2B5EF4-FFF2-40B4-BE49-F238E27FC236}">
                <a16:creationId xmlns:a16="http://schemas.microsoft.com/office/drawing/2014/main" id="{E852B04B-F710-41FC-B935-E111C95D5873}"/>
              </a:ext>
            </a:extLst>
          </p:cNvPr>
          <p:cNvSpPr>
            <a:spLocks noGrp="1" noChangeArrowheads="1"/>
          </p:cNvSpPr>
          <p:nvPr>
            <p:ph type="body" idx="1"/>
          </p:nvPr>
        </p:nvSpPr>
        <p:spPr>
          <a:xfrm>
            <a:off x="1981200" y="1350963"/>
            <a:ext cx="8229600" cy="4525962"/>
          </a:xfrm>
        </p:spPr>
        <p:txBody>
          <a:bodyPr/>
          <a:lstStyle/>
          <a:p>
            <a:pPr eaLnBrk="1" hangingPunct="1">
              <a:buFont typeface="Wingdings" panose="05000000000000000000" pitchFamily="2" charset="2"/>
              <a:buChar char="ü"/>
            </a:pPr>
            <a:r>
              <a:rPr lang="sk-SK" altLang="sk-SK" sz="2000" b="1" dirty="0"/>
              <a:t>Dráždivé účinky sú využívané k rôznym formám </a:t>
            </a:r>
            <a:r>
              <a:rPr lang="sk-SK" altLang="sk-SK" sz="2000" b="1" dirty="0" err="1"/>
              <a:t>elektrostimulácie</a:t>
            </a:r>
            <a:endParaRPr lang="sk-SK" altLang="sk-SK" sz="2000" b="1" dirty="0"/>
          </a:p>
          <a:p>
            <a:pPr eaLnBrk="1" hangingPunct="1">
              <a:buFont typeface="Wingdings" panose="05000000000000000000" pitchFamily="2" charset="2"/>
              <a:buChar char="ü"/>
            </a:pPr>
            <a:r>
              <a:rPr lang="sk-SK" altLang="sk-SK" sz="2000" b="1" dirty="0">
                <a:solidFill>
                  <a:srgbClr val="FF0000"/>
                </a:solidFill>
              </a:rPr>
              <a:t>Defibrilátor</a:t>
            </a:r>
            <a:r>
              <a:rPr lang="sk-SK" altLang="sk-SK" sz="2000" b="1" dirty="0">
                <a:solidFill>
                  <a:srgbClr val="00B0F0"/>
                </a:solidFill>
              </a:rPr>
              <a:t> </a:t>
            </a:r>
            <a:r>
              <a:rPr lang="sk-SK" altLang="sk-SK" sz="2000" b="1" dirty="0"/>
              <a:t>– obnova srdcovej akcie pri zástave, jediný veľký </a:t>
            </a:r>
            <a:r>
              <a:rPr lang="sk-SK" altLang="sk-SK" sz="2000" b="1" dirty="0" err="1"/>
              <a:t>defibrilačný</a:t>
            </a:r>
            <a:r>
              <a:rPr lang="sk-SK" altLang="sk-SK" sz="2000" b="1" dirty="0"/>
              <a:t> impulz kondenzátorového prúdu spôsobí súčasnú depolarizáciu všetkých vlákien myokardu</a:t>
            </a:r>
          </a:p>
          <a:p>
            <a:pPr eaLnBrk="1" hangingPunct="1">
              <a:buFont typeface="Wingdings" panose="05000000000000000000" pitchFamily="2" charset="2"/>
              <a:buChar char="ü"/>
            </a:pPr>
            <a:r>
              <a:rPr lang="sk-SK" altLang="sk-SK" sz="2000" b="1" dirty="0"/>
              <a:t>!!! Pacient nesmie byť uzemnený !!!</a:t>
            </a:r>
          </a:p>
          <a:p>
            <a:pPr eaLnBrk="1" hangingPunct="1">
              <a:buFont typeface="Wingdings" panose="05000000000000000000" pitchFamily="2" charset="2"/>
              <a:buChar char="ü"/>
            </a:pPr>
            <a:endParaRPr lang="sk-SK" altLang="sk-SK" sz="2400" b="1" dirty="0"/>
          </a:p>
          <a:p>
            <a:pPr eaLnBrk="1" hangingPunct="1"/>
            <a:endParaRPr lang="sk-SK" altLang="sk-SK" sz="2400" b="1" dirty="0"/>
          </a:p>
          <a:p>
            <a:pPr eaLnBrk="1" hangingPunct="1"/>
            <a:endParaRPr lang="sk-SK" altLang="sk-SK" sz="2400" b="1" dirty="0"/>
          </a:p>
        </p:txBody>
      </p:sp>
      <p:pic>
        <p:nvPicPr>
          <p:cNvPr id="56324" name="Picture 5" descr="cardio_6">
            <a:extLst>
              <a:ext uri="{FF2B5EF4-FFF2-40B4-BE49-F238E27FC236}">
                <a16:creationId xmlns:a16="http://schemas.microsoft.com/office/drawing/2014/main" id="{40FD3830-ABD0-4850-9296-2B8E4DE72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2401" y="3413125"/>
            <a:ext cx="2447925" cy="281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descr="E:\Pictures\Defibrillation_Electrode_Position.jpg">
            <a:extLst>
              <a:ext uri="{FF2B5EF4-FFF2-40B4-BE49-F238E27FC236}">
                <a16:creationId xmlns:a16="http://schemas.microsoft.com/office/drawing/2014/main" id="{F824B29B-664E-40D0-B55C-05F1332C0C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0326" y="3573464"/>
            <a:ext cx="2447925"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6" descr="E:\Pictures\defibrillator-617x416.jpg">
            <a:extLst>
              <a:ext uri="{FF2B5EF4-FFF2-40B4-BE49-F238E27FC236}">
                <a16:creationId xmlns:a16="http://schemas.microsoft.com/office/drawing/2014/main" id="{F963D65D-26FF-4318-B388-83968BE0B6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5551" y="3716338"/>
            <a:ext cx="2081213"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5">
            <a:extLst>
              <a:ext uri="{FF2B5EF4-FFF2-40B4-BE49-F238E27FC236}">
                <a16:creationId xmlns:a16="http://schemas.microsoft.com/office/drawing/2014/main" id="{BE5BFE6D-4A25-43E8-9F1D-9FADD5481F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0476" y="5594351"/>
            <a:ext cx="36099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Moja najobľúbenejšia kniha | Stredná odborná škola dopravná, Žilina">
            <a:extLst>
              <a:ext uri="{FF2B5EF4-FFF2-40B4-BE49-F238E27FC236}">
                <a16:creationId xmlns:a16="http://schemas.microsoft.com/office/drawing/2014/main" id="{DDFF472E-89D5-4057-B38B-7D6827208D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469FCA5C-6A00-4BEA-9B6E-05CCF06225C1}"/>
              </a:ext>
            </a:extLst>
          </p:cNvPr>
          <p:cNvSpPr>
            <a:spLocks noGrp="1" noChangeArrowheads="1"/>
          </p:cNvSpPr>
          <p:nvPr>
            <p:ph type="title"/>
          </p:nvPr>
        </p:nvSpPr>
        <p:spPr>
          <a:xfrm>
            <a:off x="1981200" y="274639"/>
            <a:ext cx="8229600" cy="993775"/>
          </a:xfrm>
        </p:spPr>
        <p:txBody>
          <a:bodyPr/>
          <a:lstStyle/>
          <a:p>
            <a:pPr eaLnBrk="1" hangingPunct="1"/>
            <a:r>
              <a:rPr lang="sk-SK" altLang="sk-SK" sz="4000" b="1">
                <a:solidFill>
                  <a:srgbClr val="0070C0"/>
                </a:solidFill>
              </a:rPr>
              <a:t>Účinky striedavého prúdu</a:t>
            </a:r>
          </a:p>
        </p:txBody>
      </p:sp>
      <p:sp>
        <p:nvSpPr>
          <p:cNvPr id="57347" name="Rectangle 3">
            <a:extLst>
              <a:ext uri="{FF2B5EF4-FFF2-40B4-BE49-F238E27FC236}">
                <a16:creationId xmlns:a16="http://schemas.microsoft.com/office/drawing/2014/main" id="{9C4F2BE6-B0B9-4201-836C-B7DF89DEBC12}"/>
              </a:ext>
            </a:extLst>
          </p:cNvPr>
          <p:cNvSpPr>
            <a:spLocks noGrp="1" noChangeArrowheads="1"/>
          </p:cNvSpPr>
          <p:nvPr>
            <p:ph type="body" idx="1"/>
          </p:nvPr>
        </p:nvSpPr>
        <p:spPr>
          <a:xfrm>
            <a:off x="1981200" y="1412876"/>
            <a:ext cx="8229600" cy="4525963"/>
          </a:xfrm>
        </p:spPr>
        <p:txBody>
          <a:bodyPr/>
          <a:lstStyle/>
          <a:p>
            <a:pPr eaLnBrk="1" hangingPunct="1">
              <a:buFont typeface="Wingdings" panose="05000000000000000000" pitchFamily="2" charset="2"/>
              <a:buChar char="ü"/>
            </a:pPr>
            <a:r>
              <a:rPr lang="sk-SK" altLang="sk-SK" sz="2400" b="1">
                <a:solidFill>
                  <a:srgbClr val="FF0000"/>
                </a:solidFill>
              </a:rPr>
              <a:t>Kardiostimulátor (Pacemaker)</a:t>
            </a:r>
          </a:p>
          <a:p>
            <a:pPr eaLnBrk="1" hangingPunct="1">
              <a:buFontTx/>
              <a:buNone/>
            </a:pPr>
            <a:r>
              <a:rPr lang="sk-SK" altLang="sk-SK" sz="2000" b="1"/>
              <a:t>     normalizácia a obnovenie srdcového rytmu, môže mať riadenú frekvenciu, alebo je riadený vlastným sínusovým rytmom pri prevodových poruchách srdcového rytmu</a:t>
            </a:r>
          </a:p>
          <a:p>
            <a:pPr eaLnBrk="1" hangingPunct="1"/>
            <a:endParaRPr lang="sk-SK" altLang="sk-SK" sz="2800" b="1"/>
          </a:p>
        </p:txBody>
      </p:sp>
      <p:pic>
        <p:nvPicPr>
          <p:cNvPr id="57348" name="Picture 5" descr="www?docid=1004026">
            <a:extLst>
              <a:ext uri="{FF2B5EF4-FFF2-40B4-BE49-F238E27FC236}">
                <a16:creationId xmlns:a16="http://schemas.microsoft.com/office/drawing/2014/main" id="{24100A30-CC66-4F66-949A-FED678D25A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0163" y="2963864"/>
            <a:ext cx="2514600"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6" descr="E:\Pictures\Ob4.jpg">
            <a:extLst>
              <a:ext uri="{FF2B5EF4-FFF2-40B4-BE49-F238E27FC236}">
                <a16:creationId xmlns:a16="http://schemas.microsoft.com/office/drawing/2014/main" id="{85F16651-5C8F-44FE-B0BC-AEDF7A1C6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397"/>
          <a:stretch>
            <a:fillRect/>
          </a:stretch>
        </p:blipFill>
        <p:spPr bwMode="auto">
          <a:xfrm>
            <a:off x="1919288" y="4543426"/>
            <a:ext cx="3816350"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7" descr="E:\Pictures\untitled.png">
            <a:extLst>
              <a:ext uri="{FF2B5EF4-FFF2-40B4-BE49-F238E27FC236}">
                <a16:creationId xmlns:a16="http://schemas.microsoft.com/office/drawing/2014/main" id="{A88C7D1B-CBBD-4152-84F3-18E9760005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0239" y="3141664"/>
            <a:ext cx="4700587"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Moja najobľúbenejšia kniha | Stredná odborná škola dopravná, Žilina">
            <a:extLst>
              <a:ext uri="{FF2B5EF4-FFF2-40B4-BE49-F238E27FC236}">
                <a16:creationId xmlns:a16="http://schemas.microsoft.com/office/drawing/2014/main" id="{818997E8-374B-47DE-9C93-DCF8F980B5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DA9A6071-0150-4754-A2FE-87B81625E228}"/>
              </a:ext>
            </a:extLst>
          </p:cNvPr>
          <p:cNvSpPr>
            <a:spLocks noGrp="1" noChangeArrowheads="1"/>
          </p:cNvSpPr>
          <p:nvPr>
            <p:ph type="title"/>
          </p:nvPr>
        </p:nvSpPr>
        <p:spPr/>
        <p:txBody>
          <a:bodyPr/>
          <a:lstStyle/>
          <a:p>
            <a:pPr eaLnBrk="1" hangingPunct="1"/>
            <a:r>
              <a:rPr lang="sk-SK" altLang="sk-SK" b="1">
                <a:solidFill>
                  <a:srgbClr val="0070C0"/>
                </a:solidFill>
              </a:rPr>
              <a:t>Účinky striedavého prúdu</a:t>
            </a:r>
          </a:p>
        </p:txBody>
      </p:sp>
      <p:sp>
        <p:nvSpPr>
          <p:cNvPr id="58371" name="Rectangle 3">
            <a:extLst>
              <a:ext uri="{FF2B5EF4-FFF2-40B4-BE49-F238E27FC236}">
                <a16:creationId xmlns:a16="http://schemas.microsoft.com/office/drawing/2014/main" id="{46C64577-AF02-40D5-B533-878402CDD3B9}"/>
              </a:ext>
            </a:extLst>
          </p:cNvPr>
          <p:cNvSpPr>
            <a:spLocks noGrp="1" noChangeArrowheads="1"/>
          </p:cNvSpPr>
          <p:nvPr>
            <p:ph type="body" idx="1"/>
          </p:nvPr>
        </p:nvSpPr>
        <p:spPr/>
        <p:txBody>
          <a:bodyPr/>
          <a:lstStyle/>
          <a:p>
            <a:pPr eaLnBrk="1" hangingPunct="1">
              <a:buFont typeface="Wingdings" panose="05000000000000000000" pitchFamily="2" charset="2"/>
              <a:buChar char="ü"/>
            </a:pPr>
            <a:r>
              <a:rPr lang="sk-SK" altLang="sk-SK" sz="2800" b="1">
                <a:solidFill>
                  <a:srgbClr val="FF0000"/>
                </a:solidFill>
              </a:rPr>
              <a:t>diadynamické prúdy</a:t>
            </a:r>
            <a:r>
              <a:rPr lang="sk-SK" altLang="sk-SK" sz="2800" b="1"/>
              <a:t> </a:t>
            </a:r>
          </a:p>
          <a:p>
            <a:pPr eaLnBrk="1" hangingPunct="1"/>
            <a:r>
              <a:rPr lang="sk-SK" altLang="sk-SK" sz="2000" b="1"/>
              <a:t>objavil Bernard, sú kombináciou galvanickej a pulznej zložky, využívajú jednocestne alebo dvojcestne usmernený striedavý prúd </a:t>
            </a:r>
          </a:p>
          <a:p>
            <a:pPr eaLnBrk="1" hangingPunct="1"/>
            <a:r>
              <a:rPr lang="sk-SK" altLang="sk-SK" sz="2000" b="1"/>
              <a:t>intenzita prúdu sa pohybuje medzi 1 – 3 mA</a:t>
            </a:r>
            <a:endParaRPr lang="sk-SK" altLang="sk-SK" sz="2800" b="1">
              <a:solidFill>
                <a:srgbClr val="FF0000"/>
              </a:solidFill>
            </a:endParaRPr>
          </a:p>
          <a:p>
            <a:pPr eaLnBrk="1" hangingPunct="1"/>
            <a:r>
              <a:rPr lang="sk-SK" altLang="sk-SK" sz="2000" b="1"/>
              <a:t>účinky: </a:t>
            </a:r>
            <a:r>
              <a:rPr lang="sk-SK" altLang="sk-SK" sz="2000" b="1" u="sng"/>
              <a:t>hyperemizujúci, analgetický</a:t>
            </a:r>
            <a:r>
              <a:rPr lang="sk-SK" altLang="sk-SK" sz="2000" b="1"/>
              <a:t>, resorbčný, antiedematický, tonizačný</a:t>
            </a:r>
          </a:p>
        </p:txBody>
      </p:sp>
      <p:pic>
        <p:nvPicPr>
          <p:cNvPr id="58372" name="Picture 4" descr="E:\Pictures\2134.jpg">
            <a:extLst>
              <a:ext uri="{FF2B5EF4-FFF2-40B4-BE49-F238E27FC236}">
                <a16:creationId xmlns:a16="http://schemas.microsoft.com/office/drawing/2014/main" id="{8CD0F36E-7C22-4FD4-A0F8-4621C1D0FD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301" y="4511675"/>
            <a:ext cx="3336925"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8">
            <a:extLst>
              <a:ext uri="{FF2B5EF4-FFF2-40B4-BE49-F238E27FC236}">
                <a16:creationId xmlns:a16="http://schemas.microsoft.com/office/drawing/2014/main" id="{EC547C1C-FEC5-4776-A2E0-CF50DA2796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401" y="4181475"/>
            <a:ext cx="2987675"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9">
            <a:extLst>
              <a:ext uri="{FF2B5EF4-FFF2-40B4-BE49-F238E27FC236}">
                <a16:creationId xmlns:a16="http://schemas.microsoft.com/office/drawing/2014/main" id="{658FE38E-F574-4077-BA38-B9F09FC80D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0889" y="4554539"/>
            <a:ext cx="2274887"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9ABCEE38-4FFE-4F6B-83A4-70DBFA3149ED}"/>
              </a:ext>
            </a:extLst>
          </p:cNvPr>
          <p:cNvSpPr>
            <a:spLocks noGrp="1" noChangeArrowheads="1"/>
          </p:cNvSpPr>
          <p:nvPr>
            <p:ph type="title"/>
          </p:nvPr>
        </p:nvSpPr>
        <p:spPr/>
        <p:txBody>
          <a:bodyPr/>
          <a:lstStyle/>
          <a:p>
            <a:pPr eaLnBrk="1" hangingPunct="1"/>
            <a:r>
              <a:rPr lang="sk-SK" altLang="sk-SK" sz="4000" b="1">
                <a:solidFill>
                  <a:srgbClr val="0070C0"/>
                </a:solidFill>
              </a:rPr>
              <a:t>Metódy magnetické</a:t>
            </a:r>
            <a:endParaRPr lang="sk-SK" altLang="sk-SK" b="1">
              <a:solidFill>
                <a:srgbClr val="0070C0"/>
              </a:solidFill>
            </a:endParaRPr>
          </a:p>
        </p:txBody>
      </p:sp>
      <p:sp>
        <p:nvSpPr>
          <p:cNvPr id="59395" name="Rectangle 3">
            <a:extLst>
              <a:ext uri="{FF2B5EF4-FFF2-40B4-BE49-F238E27FC236}">
                <a16:creationId xmlns:a16="http://schemas.microsoft.com/office/drawing/2014/main" id="{317A3D78-BBDF-49FF-94F3-32813B79CC8D}"/>
              </a:ext>
            </a:extLst>
          </p:cNvPr>
          <p:cNvSpPr>
            <a:spLocks noGrp="1" noChangeArrowheads="1"/>
          </p:cNvSpPr>
          <p:nvPr>
            <p:ph type="body" idx="1"/>
          </p:nvPr>
        </p:nvSpPr>
        <p:spPr>
          <a:xfrm>
            <a:off x="1981200" y="1855788"/>
            <a:ext cx="8229600" cy="4525962"/>
          </a:xfrm>
        </p:spPr>
        <p:txBody>
          <a:bodyPr/>
          <a:lstStyle/>
          <a:p>
            <a:pPr eaLnBrk="1" hangingPunct="1">
              <a:buFont typeface="Wingdings" panose="05000000000000000000" pitchFamily="2" charset="2"/>
              <a:buChar char="ü"/>
            </a:pPr>
            <a:r>
              <a:rPr lang="sk-SK" altLang="sk-SK" sz="2400" b="1"/>
              <a:t>ako liečebná metóda uznaná v 50tych rokoch</a:t>
            </a:r>
          </a:p>
          <a:p>
            <a:pPr eaLnBrk="1" hangingPunct="1">
              <a:buFont typeface="Wingdings" panose="05000000000000000000" pitchFamily="2" charset="2"/>
              <a:buChar char="ü"/>
            </a:pPr>
            <a:r>
              <a:rPr lang="sk-SK" altLang="sk-SK" sz="2400" b="1"/>
              <a:t>založená na citlivosti jedinca na magnetické polia</a:t>
            </a:r>
          </a:p>
          <a:p>
            <a:pPr eaLnBrk="1" hangingPunct="1">
              <a:buFont typeface="Wingdings" panose="05000000000000000000" pitchFamily="2" charset="2"/>
              <a:buChar char="ü"/>
            </a:pPr>
            <a:r>
              <a:rPr lang="sk-SK" altLang="sk-SK" sz="2400" b="1"/>
              <a:t>magnetické polia v terapeutických dávkach nevyvolávajú u zdravých ľudí žiadne alebo minimálne účinky</a:t>
            </a:r>
          </a:p>
          <a:p>
            <a:pPr eaLnBrk="1" hangingPunct="1">
              <a:buFont typeface="Wingdings" panose="05000000000000000000" pitchFamily="2" charset="2"/>
              <a:buChar char="ü"/>
            </a:pPr>
            <a:endParaRPr lang="sk-SK" altLang="sk-SK" sz="2400" b="1"/>
          </a:p>
          <a:p>
            <a:pPr eaLnBrk="1" hangingPunct="1">
              <a:buFont typeface="Wingdings" panose="05000000000000000000" pitchFamily="2" charset="2"/>
              <a:buChar char="ü"/>
            </a:pPr>
            <a:r>
              <a:rPr lang="sk-SK" altLang="sk-SK" sz="2400" b="1"/>
              <a:t>predpoklad liečby :</a:t>
            </a:r>
          </a:p>
          <a:p>
            <a:pPr eaLnBrk="1" hangingPunct="1">
              <a:buFont typeface="Wingdings" panose="05000000000000000000" pitchFamily="2" charset="2"/>
              <a:buChar char="ü"/>
            </a:pPr>
            <a:r>
              <a:rPr lang="sk-SK" altLang="sk-SK" sz="2400" b="1"/>
              <a:t>dobrý funkčný stav organizmu ,vrodená alebo získaná dispozícia k citlivosti na magnetické polia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C9717083-C27E-4067-B78E-4B7136FD2959}"/>
              </a:ext>
            </a:extLst>
          </p:cNvPr>
          <p:cNvSpPr>
            <a:spLocks noGrp="1" noChangeArrowheads="1"/>
          </p:cNvSpPr>
          <p:nvPr>
            <p:ph type="title"/>
          </p:nvPr>
        </p:nvSpPr>
        <p:spPr/>
        <p:txBody>
          <a:bodyPr/>
          <a:lstStyle/>
          <a:p>
            <a:pPr eaLnBrk="1" hangingPunct="1"/>
            <a:r>
              <a:rPr lang="sk-SK" altLang="sk-SK" sz="4000" b="1">
                <a:solidFill>
                  <a:srgbClr val="0070C0"/>
                </a:solidFill>
              </a:rPr>
              <a:t>Metódy magnetické</a:t>
            </a:r>
            <a:endParaRPr lang="sk-SK" altLang="sk-SK" b="1">
              <a:solidFill>
                <a:srgbClr val="0070C0"/>
              </a:solidFill>
            </a:endParaRPr>
          </a:p>
        </p:txBody>
      </p:sp>
      <p:sp>
        <p:nvSpPr>
          <p:cNvPr id="60419" name="Rectangle 3">
            <a:extLst>
              <a:ext uri="{FF2B5EF4-FFF2-40B4-BE49-F238E27FC236}">
                <a16:creationId xmlns:a16="http://schemas.microsoft.com/office/drawing/2014/main" id="{46DCB425-1F97-4C2B-9F64-8C60454FA39F}"/>
              </a:ext>
            </a:extLst>
          </p:cNvPr>
          <p:cNvSpPr>
            <a:spLocks noGrp="1" noChangeArrowheads="1"/>
          </p:cNvSpPr>
          <p:nvPr>
            <p:ph type="body" idx="1"/>
          </p:nvPr>
        </p:nvSpPr>
        <p:spPr>
          <a:xfrm>
            <a:off x="1981200" y="1341438"/>
            <a:ext cx="8229600" cy="4525962"/>
          </a:xfrm>
        </p:spPr>
        <p:txBody>
          <a:bodyPr/>
          <a:lstStyle/>
          <a:p>
            <a:pPr eaLnBrk="1" hangingPunct="1">
              <a:buFont typeface="Wingdings" panose="05000000000000000000" pitchFamily="2" charset="2"/>
              <a:buChar char="ü"/>
            </a:pPr>
            <a:r>
              <a:rPr lang="sk-SK" altLang="sk-SK" sz="2400" b="1"/>
              <a:t>Druhy magnetických polí:</a:t>
            </a:r>
          </a:p>
          <a:p>
            <a:pPr eaLnBrk="1" hangingPunct="1">
              <a:buFont typeface="Wingdings" panose="05000000000000000000" pitchFamily="2" charset="2"/>
              <a:buChar char="ü"/>
            </a:pPr>
            <a:r>
              <a:rPr lang="sk-SK" altLang="sk-SK" sz="2400" b="1" u="sng">
                <a:solidFill>
                  <a:srgbClr val="FF0000"/>
                </a:solidFill>
              </a:rPr>
              <a:t>Statické (trvalé) </a:t>
            </a:r>
          </a:p>
          <a:p>
            <a:pPr lvl="1" eaLnBrk="1" hangingPunct="1">
              <a:buFont typeface="Wingdings" panose="05000000000000000000" pitchFamily="2" charset="2"/>
              <a:buChar char="ü"/>
            </a:pPr>
            <a:r>
              <a:rPr lang="sk-SK" altLang="sk-SK" sz="2000" b="1"/>
              <a:t>hodnota intenzity magnetického poľa sa nemení, tento druh poľa sa vytvára v okolí stálych magnetov alebo v okolí vodičov, kde preteká jednosmerný prúd</a:t>
            </a:r>
          </a:p>
          <a:p>
            <a:pPr lvl="1" eaLnBrk="1" hangingPunct="1">
              <a:buFont typeface="Wingdings" panose="05000000000000000000" pitchFamily="2" charset="2"/>
              <a:buChar char="ü"/>
            </a:pPr>
            <a:endParaRPr lang="sk-SK" altLang="sk-SK" sz="2000" b="1"/>
          </a:p>
          <a:p>
            <a:pPr eaLnBrk="1" hangingPunct="1">
              <a:buFont typeface="Wingdings" panose="05000000000000000000" pitchFamily="2" charset="2"/>
              <a:buChar char="ü"/>
            </a:pPr>
            <a:r>
              <a:rPr lang="sk-SK" altLang="sk-SK" sz="2400" b="1" u="sng">
                <a:solidFill>
                  <a:srgbClr val="FF0000"/>
                </a:solidFill>
              </a:rPr>
              <a:t>Nestabilné magnetické (pulzné,dynamické)</a:t>
            </a:r>
            <a:r>
              <a:rPr lang="sk-SK" altLang="sk-SK" sz="2400" b="1"/>
              <a:t> </a:t>
            </a:r>
          </a:p>
          <a:p>
            <a:pPr lvl="1" eaLnBrk="1" hangingPunct="1">
              <a:buFont typeface="Wingdings" panose="05000000000000000000" pitchFamily="2" charset="2"/>
              <a:buChar char="ü"/>
            </a:pPr>
            <a:r>
              <a:rPr lang="sk-SK" altLang="sk-SK" sz="2000" b="1"/>
              <a:t>vznikajú v okolí vodičov s prietokom striedavého prúdu, hodnota intenzity magnetického poľa sa mení od kladného maxima k nule a od nuly do zápornej hodnoty a späť k nulovej hodnote</a:t>
            </a:r>
          </a:p>
          <a:p>
            <a:pPr lvl="1" eaLnBrk="1" hangingPunct="1">
              <a:buFont typeface="Wingdings" panose="05000000000000000000" pitchFamily="2" charset="2"/>
              <a:buChar char="ü"/>
            </a:pPr>
            <a:endParaRPr lang="sk-SK" altLang="sk-SK" sz="2000" b="1"/>
          </a:p>
          <a:p>
            <a:pPr eaLnBrk="1" hangingPunct="1">
              <a:buFont typeface="Wingdings" panose="05000000000000000000" pitchFamily="2" charset="2"/>
              <a:buChar char="ü"/>
            </a:pPr>
            <a:r>
              <a:rPr lang="sk-SK" altLang="sk-SK" sz="2400" b="1" u="sng">
                <a:solidFill>
                  <a:srgbClr val="FF0000"/>
                </a:solidFill>
              </a:rPr>
              <a:t>Homogénne a nehomogénne magnetické polia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DE81E29A-A4F3-42C7-B842-A4630DA773FE}"/>
              </a:ext>
            </a:extLst>
          </p:cNvPr>
          <p:cNvSpPr>
            <a:spLocks noGrp="1" noChangeArrowheads="1"/>
          </p:cNvSpPr>
          <p:nvPr>
            <p:ph type="title"/>
          </p:nvPr>
        </p:nvSpPr>
        <p:spPr/>
        <p:txBody>
          <a:bodyPr/>
          <a:lstStyle/>
          <a:p>
            <a:pPr eaLnBrk="1" hangingPunct="1"/>
            <a:r>
              <a:rPr lang="sk-SK" altLang="sk-SK" sz="4000" b="1">
                <a:solidFill>
                  <a:srgbClr val="0070C0"/>
                </a:solidFill>
              </a:rPr>
              <a:t>Metódy magnetické - účinky</a:t>
            </a:r>
            <a:endParaRPr lang="sk-SK" altLang="sk-SK" b="1">
              <a:solidFill>
                <a:srgbClr val="0070C0"/>
              </a:solidFill>
            </a:endParaRPr>
          </a:p>
        </p:txBody>
      </p:sp>
      <p:sp>
        <p:nvSpPr>
          <p:cNvPr id="61443" name="Rectangle 3">
            <a:extLst>
              <a:ext uri="{FF2B5EF4-FFF2-40B4-BE49-F238E27FC236}">
                <a16:creationId xmlns:a16="http://schemas.microsoft.com/office/drawing/2014/main" id="{E28BBB39-E514-49CA-A97B-8484215A3827}"/>
              </a:ext>
            </a:extLst>
          </p:cNvPr>
          <p:cNvSpPr>
            <a:spLocks noGrp="1" noChangeArrowheads="1"/>
          </p:cNvSpPr>
          <p:nvPr>
            <p:ph type="body" idx="1"/>
          </p:nvPr>
        </p:nvSpPr>
        <p:spPr>
          <a:xfrm>
            <a:off x="1981200" y="1341439"/>
            <a:ext cx="8229600" cy="5400675"/>
          </a:xfrm>
        </p:spPr>
        <p:txBody>
          <a:bodyPr/>
          <a:lstStyle/>
          <a:p>
            <a:pPr eaLnBrk="1" hangingPunct="1">
              <a:buFont typeface="Wingdings" panose="05000000000000000000" pitchFamily="2" charset="2"/>
              <a:buChar char="ü"/>
            </a:pPr>
            <a:r>
              <a:rPr lang="sk-SK" altLang="sk-SK" sz="2400" b="1" u="sng" dirty="0" err="1">
                <a:solidFill>
                  <a:srgbClr val="FF0000"/>
                </a:solidFill>
              </a:rPr>
              <a:t>Magnetoelektrické</a:t>
            </a:r>
            <a:r>
              <a:rPr lang="sk-SK" altLang="sk-SK" sz="2400" b="1" u="sng" dirty="0">
                <a:solidFill>
                  <a:srgbClr val="FF0000"/>
                </a:solidFill>
              </a:rPr>
              <a:t> účinky</a:t>
            </a:r>
          </a:p>
          <a:p>
            <a:pPr eaLnBrk="1" hangingPunct="1">
              <a:buFont typeface="Wingdings" panose="05000000000000000000" pitchFamily="2" charset="2"/>
              <a:buChar char="ü"/>
            </a:pPr>
            <a:endParaRPr lang="sk-SK" altLang="sk-SK" sz="1100" b="1" u="sng" dirty="0">
              <a:solidFill>
                <a:srgbClr val="FF0000"/>
              </a:solidFill>
            </a:endParaRPr>
          </a:p>
          <a:p>
            <a:pPr eaLnBrk="1" hangingPunct="1">
              <a:buFont typeface="Wingdings" panose="05000000000000000000" pitchFamily="2" charset="2"/>
              <a:buChar char="ü"/>
            </a:pPr>
            <a:r>
              <a:rPr lang="sk-SK" altLang="sk-SK" sz="2000" b="1" dirty="0"/>
              <a:t>tkanivá v ľudskom tele s sú zložené výhradne z látok </a:t>
            </a:r>
            <a:r>
              <a:rPr lang="sk-SK" altLang="sk-SK" sz="2000" b="1" dirty="0" err="1"/>
              <a:t>diamagnetických</a:t>
            </a:r>
            <a:r>
              <a:rPr lang="sk-SK" altLang="sk-SK" sz="2000" b="1" dirty="0"/>
              <a:t> a </a:t>
            </a:r>
            <a:r>
              <a:rPr lang="sk-SK" altLang="sk-SK" sz="2000" b="1" dirty="0" err="1"/>
              <a:t>paramagnetických</a:t>
            </a:r>
            <a:endParaRPr lang="sk-SK" altLang="sk-SK" sz="2000" b="1" dirty="0"/>
          </a:p>
          <a:p>
            <a:pPr eaLnBrk="1" hangingPunct="1">
              <a:buFont typeface="Wingdings" panose="05000000000000000000" pitchFamily="2" charset="2"/>
              <a:buChar char="ü"/>
            </a:pPr>
            <a:endParaRPr lang="sk-SK" altLang="sk-SK" sz="1100" b="1" dirty="0"/>
          </a:p>
          <a:p>
            <a:pPr eaLnBrk="1" hangingPunct="1">
              <a:buFont typeface="Wingdings" panose="05000000000000000000" pitchFamily="2" charset="2"/>
              <a:buChar char="ü"/>
            </a:pPr>
            <a:r>
              <a:rPr lang="sk-SK" altLang="sk-SK" sz="2000" b="1" dirty="0"/>
              <a:t>vplyvom magnetickej indukcie vznikajú v elektricky vodivom prostredí elektrické napätia</a:t>
            </a:r>
          </a:p>
          <a:p>
            <a:pPr eaLnBrk="1" hangingPunct="1">
              <a:buFont typeface="Wingdings" panose="05000000000000000000" pitchFamily="2" charset="2"/>
              <a:buChar char="ü"/>
            </a:pPr>
            <a:endParaRPr lang="sk-SK" altLang="sk-SK" sz="1100" b="1" dirty="0"/>
          </a:p>
          <a:p>
            <a:pPr eaLnBrk="1" hangingPunct="1">
              <a:buFont typeface="Wingdings" panose="05000000000000000000" pitchFamily="2" charset="2"/>
              <a:buChar char="ü"/>
            </a:pPr>
            <a:r>
              <a:rPr lang="sk-SK" altLang="sk-SK" sz="2000" b="1" dirty="0"/>
              <a:t>dôsledkom je vznik elektrických prúdov  a to vo forme pohybujúcich sa nábojov ( </a:t>
            </a:r>
            <a:r>
              <a:rPr lang="sk-SK" altLang="sk-SK" sz="2000" b="1" dirty="0" err="1"/>
              <a:t>Lorentzove</a:t>
            </a:r>
            <a:r>
              <a:rPr lang="sk-SK" altLang="sk-SK" sz="2000" b="1" dirty="0"/>
              <a:t> sily ) alebo ako časovo premenné magnetické polia (</a:t>
            </a:r>
            <a:r>
              <a:rPr lang="sk-SK" altLang="sk-SK" sz="2000" b="1" dirty="0" err="1"/>
              <a:t>Farradayove</a:t>
            </a:r>
            <a:r>
              <a:rPr lang="sk-SK" altLang="sk-SK" sz="2000" b="1" dirty="0"/>
              <a:t> prúdy)</a:t>
            </a:r>
          </a:p>
          <a:p>
            <a:pPr eaLnBrk="1" hangingPunct="1">
              <a:buFont typeface="Wingdings" panose="05000000000000000000" pitchFamily="2" charset="2"/>
              <a:buChar char="ü"/>
            </a:pPr>
            <a:endParaRPr lang="sk-SK" altLang="sk-SK" sz="1100" b="1" dirty="0"/>
          </a:p>
          <a:p>
            <a:pPr eaLnBrk="1" hangingPunct="1">
              <a:buFont typeface="Wingdings" panose="05000000000000000000" pitchFamily="2" charset="2"/>
              <a:buChar char="ü"/>
            </a:pPr>
            <a:r>
              <a:rPr lang="sk-SK" altLang="sk-SK" sz="2000" b="1" dirty="0"/>
              <a:t> vplyvom pulzného magnetického poľa dochádza k zvýšeniu </a:t>
            </a:r>
            <a:r>
              <a:rPr lang="sk-SK" altLang="sk-SK" sz="2000" b="1" dirty="0" err="1"/>
              <a:t>proliferačnej</a:t>
            </a:r>
            <a:r>
              <a:rPr lang="sk-SK" altLang="sk-SK" sz="2000" b="1" dirty="0"/>
              <a:t> aktivity kmeňových krvných buniek v kostnej dreni, </a:t>
            </a:r>
            <a:r>
              <a:rPr lang="sk-SK" altLang="sk-SK" sz="2000" b="1" dirty="0" err="1"/>
              <a:t>fagocytárnej</a:t>
            </a:r>
            <a:r>
              <a:rPr lang="sk-SK" altLang="sk-SK" sz="2000" b="1" dirty="0"/>
              <a:t> aktivity makrofágov, aktivácii imunitného systému, uvoľneniu </a:t>
            </a:r>
            <a:r>
              <a:rPr lang="sk-SK" altLang="sk-SK" sz="2000" b="1" dirty="0" err="1"/>
              <a:t>spazmu</a:t>
            </a:r>
            <a:r>
              <a:rPr lang="sk-SK" altLang="sk-SK" sz="2000" b="1" dirty="0"/>
              <a:t> buniek hladkého i kostrového svalstva</a:t>
            </a:r>
          </a:p>
        </p:txBody>
      </p:sp>
      <p:pic>
        <p:nvPicPr>
          <p:cNvPr id="4" name="Picture 2" descr="Moja najobľúbenejšia kniha | Stredná odborná škola dopravná, Žilina">
            <a:extLst>
              <a:ext uri="{FF2B5EF4-FFF2-40B4-BE49-F238E27FC236}">
                <a16:creationId xmlns:a16="http://schemas.microsoft.com/office/drawing/2014/main" id="{73793161-56AB-4E96-B38E-8D3FC51B61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448CC2FE-4606-40C1-AA41-B919EBEE52A1}"/>
              </a:ext>
            </a:extLst>
          </p:cNvPr>
          <p:cNvSpPr>
            <a:spLocks noGrp="1" noChangeArrowheads="1"/>
          </p:cNvSpPr>
          <p:nvPr>
            <p:ph type="title"/>
          </p:nvPr>
        </p:nvSpPr>
        <p:spPr/>
        <p:txBody>
          <a:bodyPr/>
          <a:lstStyle/>
          <a:p>
            <a:pPr eaLnBrk="1" hangingPunct="1"/>
            <a:r>
              <a:rPr lang="sk-SK" altLang="sk-SK" sz="4000" b="1">
                <a:solidFill>
                  <a:srgbClr val="0070C0"/>
                </a:solidFill>
              </a:rPr>
              <a:t>Metódy magnetické - účinky</a:t>
            </a:r>
            <a:endParaRPr lang="sk-SK" altLang="sk-SK" b="1">
              <a:solidFill>
                <a:srgbClr val="0070C0"/>
              </a:solidFill>
            </a:endParaRPr>
          </a:p>
        </p:txBody>
      </p:sp>
      <p:sp>
        <p:nvSpPr>
          <p:cNvPr id="62467" name="Rectangle 3">
            <a:extLst>
              <a:ext uri="{FF2B5EF4-FFF2-40B4-BE49-F238E27FC236}">
                <a16:creationId xmlns:a16="http://schemas.microsoft.com/office/drawing/2014/main" id="{DFABDC3D-EC69-427D-AFFA-4D57E86F3928}"/>
              </a:ext>
            </a:extLst>
          </p:cNvPr>
          <p:cNvSpPr>
            <a:spLocks noGrp="1" noChangeArrowheads="1"/>
          </p:cNvSpPr>
          <p:nvPr>
            <p:ph type="body" idx="1"/>
          </p:nvPr>
        </p:nvSpPr>
        <p:spPr>
          <a:xfrm>
            <a:off x="1981200" y="1566863"/>
            <a:ext cx="8229600" cy="4525962"/>
          </a:xfrm>
        </p:spPr>
        <p:txBody>
          <a:bodyPr/>
          <a:lstStyle/>
          <a:p>
            <a:pPr eaLnBrk="1" hangingPunct="1">
              <a:buFont typeface="Wingdings" panose="05000000000000000000" pitchFamily="2" charset="2"/>
              <a:buChar char="ü"/>
            </a:pPr>
            <a:r>
              <a:rPr lang="sk-SK" altLang="sk-SK" sz="2400" b="1" u="sng" dirty="0" err="1">
                <a:solidFill>
                  <a:srgbClr val="FF0000"/>
                </a:solidFill>
              </a:rPr>
              <a:t>Magnetomechanické</a:t>
            </a:r>
            <a:r>
              <a:rPr lang="sk-SK" altLang="sk-SK" sz="2400" b="1" u="sng" dirty="0">
                <a:solidFill>
                  <a:srgbClr val="FF0000"/>
                </a:solidFill>
              </a:rPr>
              <a:t> účinky</a:t>
            </a:r>
          </a:p>
          <a:p>
            <a:pPr eaLnBrk="1" hangingPunct="1">
              <a:buFont typeface="Wingdings" panose="05000000000000000000" pitchFamily="2" charset="2"/>
              <a:buChar char="ü"/>
            </a:pPr>
            <a:r>
              <a:rPr lang="sk-SK" altLang="sk-SK" sz="2400" b="1" dirty="0"/>
              <a:t>realizované zmenami orientácie niektorých makromolekúl (RNA, DNA) bipolárnych molekúl vody, zmenami priepustnosti bunkových membrán</a:t>
            </a:r>
          </a:p>
          <a:p>
            <a:pPr eaLnBrk="1" hangingPunct="1">
              <a:buFont typeface="Wingdings" panose="05000000000000000000" pitchFamily="2" charset="2"/>
              <a:buChar char="ü"/>
            </a:pPr>
            <a:r>
              <a:rPr lang="sk-SK" altLang="sk-SK" sz="2400" b="1" dirty="0"/>
              <a:t>len pri silných intenzitách magnetického poľa</a:t>
            </a:r>
          </a:p>
          <a:p>
            <a:pPr eaLnBrk="1" hangingPunct="1">
              <a:buFont typeface="Wingdings" panose="05000000000000000000" pitchFamily="2" charset="2"/>
              <a:buChar char="ü"/>
            </a:pPr>
            <a:endParaRPr lang="sk-SK" altLang="sk-SK" sz="2400" b="1" dirty="0"/>
          </a:p>
          <a:p>
            <a:pPr eaLnBrk="1" hangingPunct="1">
              <a:buFont typeface="Wingdings" panose="05000000000000000000" pitchFamily="2" charset="2"/>
              <a:buChar char="ü"/>
            </a:pPr>
            <a:r>
              <a:rPr lang="sk-SK" altLang="sk-SK" sz="2400" b="1" u="sng" dirty="0" err="1">
                <a:solidFill>
                  <a:srgbClr val="FF0000"/>
                </a:solidFill>
              </a:rPr>
              <a:t>Magnetochemický</a:t>
            </a:r>
            <a:r>
              <a:rPr lang="sk-SK" altLang="sk-SK" sz="2400" b="1" u="sng" dirty="0">
                <a:solidFill>
                  <a:srgbClr val="FF0000"/>
                </a:solidFill>
              </a:rPr>
              <a:t> účinok</a:t>
            </a:r>
          </a:p>
          <a:p>
            <a:pPr eaLnBrk="1" hangingPunct="1">
              <a:buFont typeface="Wingdings" panose="05000000000000000000" pitchFamily="2" charset="2"/>
              <a:buChar char="ü"/>
            </a:pPr>
            <a:r>
              <a:rPr lang="sk-SK" altLang="sk-SK" sz="2400" b="1" dirty="0"/>
              <a:t>nepriamy účinok vznik, voľných  radikálov, aktivácia     antioxidačných  systémov, následne biochemické reakcie</a:t>
            </a:r>
          </a:p>
        </p:txBody>
      </p:sp>
      <p:pic>
        <p:nvPicPr>
          <p:cNvPr id="4" name="Picture 2" descr="Moja najobľúbenejšia kniha | Stredná odborná škola dopravná, Žilina">
            <a:extLst>
              <a:ext uri="{FF2B5EF4-FFF2-40B4-BE49-F238E27FC236}">
                <a16:creationId xmlns:a16="http://schemas.microsoft.com/office/drawing/2014/main" id="{D54F2E5B-09E7-4B6A-8C2E-6D5EA667C7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EA447A7B-6D23-4E23-85EA-3C38ACCDB149}"/>
              </a:ext>
            </a:extLst>
          </p:cNvPr>
          <p:cNvSpPr>
            <a:spLocks noGrp="1" noChangeArrowheads="1"/>
          </p:cNvSpPr>
          <p:nvPr>
            <p:ph type="title"/>
          </p:nvPr>
        </p:nvSpPr>
        <p:spPr/>
        <p:txBody>
          <a:bodyPr/>
          <a:lstStyle/>
          <a:p>
            <a:pPr eaLnBrk="1" hangingPunct="1"/>
            <a:r>
              <a:rPr lang="sk-SK" altLang="sk-SK" sz="4000" b="1">
                <a:solidFill>
                  <a:srgbClr val="0070C0"/>
                </a:solidFill>
              </a:rPr>
              <a:t>Metódy magnetické - účinky</a:t>
            </a:r>
            <a:endParaRPr lang="sk-SK" altLang="sk-SK" b="1">
              <a:solidFill>
                <a:srgbClr val="0070C0"/>
              </a:solidFill>
            </a:endParaRPr>
          </a:p>
        </p:txBody>
      </p:sp>
      <p:sp>
        <p:nvSpPr>
          <p:cNvPr id="63491" name="Rectangle 3">
            <a:extLst>
              <a:ext uri="{FF2B5EF4-FFF2-40B4-BE49-F238E27FC236}">
                <a16:creationId xmlns:a16="http://schemas.microsoft.com/office/drawing/2014/main" id="{C817854F-35B8-41AB-B1CA-A069ECE02768}"/>
              </a:ext>
            </a:extLst>
          </p:cNvPr>
          <p:cNvSpPr>
            <a:spLocks noGrp="1" noChangeArrowheads="1"/>
          </p:cNvSpPr>
          <p:nvPr>
            <p:ph type="body" idx="1"/>
          </p:nvPr>
        </p:nvSpPr>
        <p:spPr>
          <a:xfrm>
            <a:off x="1981200" y="1639888"/>
            <a:ext cx="8229600" cy="4525962"/>
          </a:xfrm>
        </p:spPr>
        <p:txBody>
          <a:bodyPr/>
          <a:lstStyle/>
          <a:p>
            <a:pPr eaLnBrk="1" hangingPunct="1">
              <a:buFont typeface="Wingdings" panose="05000000000000000000" pitchFamily="2" charset="2"/>
              <a:buChar char="ü"/>
            </a:pPr>
            <a:r>
              <a:rPr lang="sk-SK" altLang="sk-SK" sz="2400" b="1" u="sng" dirty="0">
                <a:solidFill>
                  <a:srgbClr val="FF0000"/>
                </a:solidFill>
              </a:rPr>
              <a:t>Magnetické polia s nízkou frekvenciou (1 – 100 Hz)</a:t>
            </a:r>
          </a:p>
          <a:p>
            <a:pPr eaLnBrk="1" hangingPunct="1">
              <a:buFont typeface="Wingdings" panose="05000000000000000000" pitchFamily="2" charset="2"/>
              <a:buChar char="ü"/>
            </a:pPr>
            <a:r>
              <a:rPr lang="sk-SK" altLang="sk-SK" sz="2400" b="1" dirty="0"/>
              <a:t>zvyšujú dráždivosť CNS, znižujú prietok krvi cez cievy s väčším priemerom, majú pozitívny vplyv pri liečbe hypertenzie</a:t>
            </a:r>
          </a:p>
          <a:p>
            <a:pPr eaLnBrk="1" hangingPunct="1">
              <a:buFont typeface="Wingdings" panose="05000000000000000000" pitchFamily="2" charset="2"/>
              <a:buChar char="ü"/>
            </a:pPr>
            <a:endParaRPr lang="sk-SK" altLang="sk-SK" sz="2400" b="1" dirty="0"/>
          </a:p>
          <a:p>
            <a:pPr eaLnBrk="1" hangingPunct="1">
              <a:buFont typeface="Wingdings" panose="05000000000000000000" pitchFamily="2" charset="2"/>
              <a:buChar char="ü"/>
            </a:pPr>
            <a:r>
              <a:rPr lang="sk-SK" altLang="sk-SK" sz="2400" b="1" u="sng" dirty="0">
                <a:solidFill>
                  <a:srgbClr val="FF0000"/>
                </a:solidFill>
              </a:rPr>
              <a:t>Magnetické polia s vysokou frekvenciou</a:t>
            </a:r>
          </a:p>
          <a:p>
            <a:pPr eaLnBrk="1" hangingPunct="1">
              <a:buFont typeface="Wingdings" panose="05000000000000000000" pitchFamily="2" charset="2"/>
              <a:buChar char="ü"/>
            </a:pPr>
            <a:r>
              <a:rPr lang="sk-SK" altLang="sk-SK" sz="2400" b="1" dirty="0"/>
              <a:t>tepelné účinky, liečba zápalových ochorení</a:t>
            </a:r>
          </a:p>
          <a:p>
            <a:pPr eaLnBrk="1" hangingPunct="1">
              <a:buFont typeface="Wingdings" panose="05000000000000000000" pitchFamily="2" charset="2"/>
              <a:buChar char="ü"/>
            </a:pPr>
            <a:endParaRPr lang="sk-SK" altLang="sk-SK" sz="2400" b="1" dirty="0"/>
          </a:p>
          <a:p>
            <a:pPr eaLnBrk="1" hangingPunct="1">
              <a:buFont typeface="Wingdings" panose="05000000000000000000" pitchFamily="2" charset="2"/>
              <a:buChar char="ü"/>
            </a:pPr>
            <a:r>
              <a:rPr lang="sk-SK" altLang="sk-SK" sz="2400" b="1" dirty="0"/>
              <a:t>vysoká intenzita magnetických polí môže spôsobiť </a:t>
            </a:r>
            <a:r>
              <a:rPr lang="sk-SK" altLang="sk-SK" sz="2400" b="1" dirty="0" err="1"/>
              <a:t>spazmus</a:t>
            </a:r>
            <a:r>
              <a:rPr lang="sk-SK" altLang="sk-SK" sz="2400" b="1" dirty="0"/>
              <a:t> ciev, poruchy CNS, až exitus</a:t>
            </a:r>
          </a:p>
        </p:txBody>
      </p:sp>
      <p:pic>
        <p:nvPicPr>
          <p:cNvPr id="4" name="Picture 2" descr="Moja najobľúbenejšia kniha | Stredná odborná škola dopravná, Žilina">
            <a:extLst>
              <a:ext uri="{FF2B5EF4-FFF2-40B4-BE49-F238E27FC236}">
                <a16:creationId xmlns:a16="http://schemas.microsoft.com/office/drawing/2014/main" id="{91EDDF71-CA67-43AE-852C-DC4A1A00A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40E9DE8-3876-4CC1-9034-939EEF1C61B7}"/>
              </a:ext>
            </a:extLst>
          </p:cNvPr>
          <p:cNvSpPr>
            <a:spLocks noGrp="1" noChangeArrowheads="1"/>
          </p:cNvSpPr>
          <p:nvPr>
            <p:ph type="title"/>
          </p:nvPr>
        </p:nvSpPr>
        <p:spPr/>
        <p:txBody>
          <a:bodyPr/>
          <a:lstStyle/>
          <a:p>
            <a:pPr eaLnBrk="1" hangingPunct="1"/>
            <a:r>
              <a:rPr lang="sk-SK" altLang="sk-SK" sz="4000" b="1">
                <a:solidFill>
                  <a:srgbClr val="0070C0"/>
                </a:solidFill>
              </a:rPr>
              <a:t>Teploliečebné metódy</a:t>
            </a:r>
            <a:endParaRPr lang="sk-SK" altLang="sk-SK" b="1">
              <a:solidFill>
                <a:srgbClr val="0070C0"/>
              </a:solidFill>
            </a:endParaRPr>
          </a:p>
        </p:txBody>
      </p:sp>
      <p:sp>
        <p:nvSpPr>
          <p:cNvPr id="64515" name="Rectangle 3">
            <a:extLst>
              <a:ext uri="{FF2B5EF4-FFF2-40B4-BE49-F238E27FC236}">
                <a16:creationId xmlns:a16="http://schemas.microsoft.com/office/drawing/2014/main" id="{0F626BB7-13E7-4FF9-A208-472210EE9351}"/>
              </a:ext>
            </a:extLst>
          </p:cNvPr>
          <p:cNvSpPr>
            <a:spLocks noGrp="1" noChangeArrowheads="1"/>
          </p:cNvSpPr>
          <p:nvPr>
            <p:ph type="body" idx="1"/>
          </p:nvPr>
        </p:nvSpPr>
        <p:spPr/>
        <p:txBody>
          <a:bodyPr/>
          <a:lstStyle/>
          <a:p>
            <a:pPr eaLnBrk="1" hangingPunct="1">
              <a:buFont typeface="Wingdings" panose="05000000000000000000" pitchFamily="2" charset="2"/>
              <a:buChar char="ü"/>
            </a:pPr>
            <a:r>
              <a:rPr lang="sk-SK" altLang="sk-SK" sz="2400" b="1"/>
              <a:t>Cielená aplikácia tepla môže byť z biofyzikálneho hľadiska považovaná za programovaný zásah do zložitého termoregulačného mechanizmu človeka</a:t>
            </a:r>
          </a:p>
          <a:p>
            <a:pPr eaLnBrk="1" hangingPunct="1">
              <a:lnSpc>
                <a:spcPct val="90000"/>
              </a:lnSpc>
              <a:buFont typeface="Wingdings" panose="05000000000000000000" pitchFamily="2" charset="2"/>
              <a:buChar char="ü"/>
            </a:pPr>
            <a:endParaRPr lang="sk-SK" altLang="sk-SK" sz="2400" b="1"/>
          </a:p>
          <a:p>
            <a:pPr eaLnBrk="1" hangingPunct="1">
              <a:lnSpc>
                <a:spcPct val="90000"/>
              </a:lnSpc>
              <a:buFont typeface="Wingdings" panose="05000000000000000000" pitchFamily="2" charset="2"/>
              <a:buChar char="ü"/>
            </a:pPr>
            <a:r>
              <a:rPr lang="sk-SK" altLang="sk-SK" sz="2400" b="1"/>
              <a:t>Účinok závisí od:</a:t>
            </a:r>
          </a:p>
          <a:p>
            <a:pPr eaLnBrk="1" hangingPunct="1">
              <a:lnSpc>
                <a:spcPct val="90000"/>
              </a:lnSpc>
            </a:pPr>
            <a:r>
              <a:rPr lang="sk-SK" altLang="sk-SK" sz="2200"/>
              <a:t>zvolenej metódy</a:t>
            </a:r>
          </a:p>
          <a:p>
            <a:pPr eaLnBrk="1" hangingPunct="1">
              <a:lnSpc>
                <a:spcPct val="90000"/>
              </a:lnSpc>
            </a:pPr>
            <a:r>
              <a:rPr lang="sk-SK" altLang="sk-SK" sz="2200"/>
              <a:t>spôsobu aplikácie</a:t>
            </a:r>
          </a:p>
          <a:p>
            <a:pPr eaLnBrk="1" hangingPunct="1">
              <a:lnSpc>
                <a:spcPct val="90000"/>
              </a:lnSpc>
            </a:pPr>
            <a:r>
              <a:rPr lang="sk-SK" altLang="sk-SK" sz="2200"/>
              <a:t>Intenzity</a:t>
            </a:r>
          </a:p>
          <a:p>
            <a:pPr eaLnBrk="1" hangingPunct="1">
              <a:lnSpc>
                <a:spcPct val="90000"/>
              </a:lnSpc>
            </a:pPr>
            <a:r>
              <a:rPr lang="sk-SK" altLang="sk-SK" sz="2200"/>
              <a:t>dĺžke a prenikavosti tepelného podnetu</a:t>
            </a:r>
          </a:p>
          <a:p>
            <a:pPr eaLnBrk="1" hangingPunct="1">
              <a:lnSpc>
                <a:spcPct val="90000"/>
              </a:lnSpc>
            </a:pPr>
            <a:r>
              <a:rPr lang="sk-SK" altLang="sk-SK" sz="2200"/>
              <a:t>od veľkosti a geometrie aplikácie</a:t>
            </a:r>
          </a:p>
          <a:p>
            <a:pPr eaLnBrk="1" hangingPunct="1">
              <a:lnSpc>
                <a:spcPct val="90000"/>
              </a:lnSpc>
            </a:pPr>
            <a:r>
              <a:rPr lang="sk-SK" altLang="sk-SK" sz="2200"/>
              <a:t>zdravotného  stavu pacienta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8D7B4351-B74A-47ED-88DF-D664FB63886F}"/>
              </a:ext>
            </a:extLst>
          </p:cNvPr>
          <p:cNvSpPr>
            <a:spLocks noGrp="1" noChangeArrowheads="1"/>
          </p:cNvSpPr>
          <p:nvPr>
            <p:ph type="title"/>
          </p:nvPr>
        </p:nvSpPr>
        <p:spPr/>
        <p:txBody>
          <a:bodyPr/>
          <a:lstStyle/>
          <a:p>
            <a:pPr eaLnBrk="1" hangingPunct="1"/>
            <a:r>
              <a:rPr lang="sk-SK" altLang="sk-SK" sz="3600" b="1">
                <a:solidFill>
                  <a:srgbClr val="0070C0"/>
                </a:solidFill>
              </a:rPr>
              <a:t>Teploliečebné metódy</a:t>
            </a:r>
            <a:r>
              <a:rPr lang="sk-SK" altLang="sk-SK" sz="3200" b="1"/>
              <a:t> </a:t>
            </a:r>
            <a:br>
              <a:rPr lang="sk-SK" altLang="sk-SK" sz="3200" b="1"/>
            </a:br>
            <a:r>
              <a:rPr lang="sk-SK" altLang="sk-SK" sz="2800" b="1">
                <a:solidFill>
                  <a:srgbClr val="FF0000"/>
                </a:solidFill>
              </a:rPr>
              <a:t>kondukcia</a:t>
            </a:r>
          </a:p>
        </p:txBody>
      </p:sp>
      <p:sp>
        <p:nvSpPr>
          <p:cNvPr id="18435" name="Rectangle 3">
            <a:extLst>
              <a:ext uri="{FF2B5EF4-FFF2-40B4-BE49-F238E27FC236}">
                <a16:creationId xmlns:a16="http://schemas.microsoft.com/office/drawing/2014/main" id="{DE6C24DB-7387-487D-8AD6-7BD8AB50F889}"/>
              </a:ext>
            </a:extLst>
          </p:cNvPr>
          <p:cNvSpPr>
            <a:spLocks noGrp="1" noChangeArrowheads="1"/>
          </p:cNvSpPr>
          <p:nvPr>
            <p:ph type="body" idx="1"/>
          </p:nvPr>
        </p:nvSpPr>
        <p:spPr>
          <a:xfrm>
            <a:off x="1981201" y="1600200"/>
            <a:ext cx="5699125" cy="4997450"/>
          </a:xfrm>
        </p:spPr>
        <p:txBody>
          <a:bodyPr/>
          <a:lstStyle/>
          <a:p>
            <a:pPr eaLnBrk="1" hangingPunct="1">
              <a:buFont typeface="Wingdings" pitchFamily="2" charset="2"/>
              <a:buChar char="ü"/>
              <a:defRPr/>
            </a:pPr>
            <a:r>
              <a:rPr lang="sk-SK" altLang="sk-SK" sz="2800" b="1" dirty="0"/>
              <a:t>Zábaly, obklady </a:t>
            </a:r>
          </a:p>
          <a:p>
            <a:pPr eaLnBrk="1" hangingPunct="1">
              <a:buFontTx/>
              <a:buNone/>
              <a:defRPr/>
            </a:pPr>
            <a:r>
              <a:rPr lang="sk-SK" altLang="sk-SK" sz="2800" b="1" dirty="0"/>
              <a:t> 	</a:t>
            </a:r>
            <a:r>
              <a:rPr lang="sk-SK" altLang="sk-SK" sz="2000" dirty="0"/>
              <a:t>-</a:t>
            </a:r>
            <a:r>
              <a:rPr lang="sk-SK" altLang="sk-SK" sz="2000" b="1" dirty="0"/>
              <a:t> </a:t>
            </a:r>
            <a:r>
              <a:rPr lang="sk-SK" altLang="sk-SK" sz="2000" dirty="0"/>
              <a:t>teplé, indiferentné, suché, chladné </a:t>
            </a:r>
            <a:endParaRPr lang="sk-SK" altLang="sk-SK" sz="2400" dirty="0"/>
          </a:p>
          <a:p>
            <a:pPr eaLnBrk="1" hangingPunct="1">
              <a:buFont typeface="Wingdings" pitchFamily="2" charset="2"/>
              <a:buChar char="ü"/>
              <a:defRPr/>
            </a:pPr>
            <a:r>
              <a:rPr lang="sk-SK" altLang="sk-SK" sz="2800" b="1" dirty="0"/>
              <a:t>Obklady suché </a:t>
            </a:r>
          </a:p>
          <a:p>
            <a:pPr marL="0" indent="0" eaLnBrk="1" hangingPunct="1">
              <a:buNone/>
              <a:defRPr/>
            </a:pPr>
            <a:r>
              <a:rPr lang="sk-SK" altLang="sk-SK" sz="2000" dirty="0"/>
              <a:t>     - prikrývky, termofory (45 – 55 °C)</a:t>
            </a:r>
          </a:p>
          <a:p>
            <a:pPr eaLnBrk="1" hangingPunct="1">
              <a:buFont typeface="Wingdings" pitchFamily="2" charset="2"/>
              <a:buChar char="ü"/>
              <a:defRPr/>
            </a:pPr>
            <a:r>
              <a:rPr lang="sk-SK" altLang="sk-SK" sz="2800" b="1" dirty="0"/>
              <a:t>Obklady </a:t>
            </a:r>
            <a:r>
              <a:rPr lang="sk-SK" altLang="sk-SK" sz="2800" b="1" dirty="0" err="1"/>
              <a:t>peloidové</a:t>
            </a:r>
            <a:r>
              <a:rPr lang="sk-SK" altLang="sk-SK" sz="2800" b="1" dirty="0"/>
              <a:t> </a:t>
            </a:r>
            <a:r>
              <a:rPr lang="sk-SK" altLang="sk-SK" sz="2000" dirty="0"/>
              <a:t>(bahenné)</a:t>
            </a:r>
          </a:p>
          <a:p>
            <a:pPr eaLnBrk="1" hangingPunct="1">
              <a:spcBef>
                <a:spcPts val="0"/>
              </a:spcBef>
              <a:spcAft>
                <a:spcPts val="600"/>
              </a:spcAft>
              <a:buFont typeface="Wingdings" pitchFamily="2" charset="2"/>
              <a:buChar char="ü"/>
              <a:defRPr/>
            </a:pPr>
            <a:r>
              <a:rPr lang="sk-SK" altLang="sk-SK" sz="2800" b="1" dirty="0"/>
              <a:t>Obklady parafínové </a:t>
            </a:r>
            <a:r>
              <a:rPr lang="sk-SK" altLang="sk-SK" sz="2000" dirty="0"/>
              <a:t>(60 - 70 °C)</a:t>
            </a:r>
            <a:endParaRPr lang="sk-SK" altLang="sk-SK" sz="2800" dirty="0"/>
          </a:p>
          <a:p>
            <a:pPr eaLnBrk="1" hangingPunct="1">
              <a:buFont typeface="Wingdings" pitchFamily="2" charset="2"/>
              <a:buChar char="ü"/>
              <a:defRPr/>
            </a:pPr>
            <a:r>
              <a:rPr lang="sk-SK" altLang="sk-SK" sz="2800" b="1" dirty="0"/>
              <a:t>Cieľ liečby:</a:t>
            </a:r>
          </a:p>
          <a:p>
            <a:pPr eaLnBrk="1" hangingPunct="1">
              <a:buFont typeface="Wingdings" pitchFamily="2" charset="2"/>
              <a:buChar char="ü"/>
              <a:defRPr/>
            </a:pPr>
            <a:r>
              <a:rPr lang="sk-SK" altLang="sk-SK" sz="2200" dirty="0"/>
              <a:t>prívod alebo odvod tepla a lokálne zvýšenie alebo pokles teploty</a:t>
            </a:r>
          </a:p>
          <a:p>
            <a:pPr eaLnBrk="1" hangingPunct="1">
              <a:buFont typeface="Wingdings" pitchFamily="2" charset="2"/>
              <a:buChar char="ü"/>
              <a:defRPr/>
            </a:pPr>
            <a:r>
              <a:rPr lang="sk-SK" altLang="sk-SK" sz="2200" dirty="0"/>
              <a:t>aplikácia: bolesti  krížov, bolesti svalov, bolesti chrbtice, uvoľnenie napätia</a:t>
            </a:r>
          </a:p>
          <a:p>
            <a:pPr marL="0" indent="0" eaLnBrk="1" hangingPunct="1">
              <a:buNone/>
              <a:defRPr/>
            </a:pPr>
            <a:endParaRPr lang="sk-SK" altLang="sk-SK" sz="2000" dirty="0"/>
          </a:p>
        </p:txBody>
      </p:sp>
      <p:pic>
        <p:nvPicPr>
          <p:cNvPr id="18436" name="Picture 5" descr="parafin">
            <a:extLst>
              <a:ext uri="{FF2B5EF4-FFF2-40B4-BE49-F238E27FC236}">
                <a16:creationId xmlns:a16="http://schemas.microsoft.com/office/drawing/2014/main" id="{8EE41D83-B8B5-42BE-8745-2E82F9C4BE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066" y="4149080"/>
            <a:ext cx="2352675" cy="2159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8437" name="Picture 6">
            <a:extLst>
              <a:ext uri="{FF2B5EF4-FFF2-40B4-BE49-F238E27FC236}">
                <a16:creationId xmlns:a16="http://schemas.microsoft.com/office/drawing/2014/main" id="{C10056E4-118B-4479-8848-C9DE116C4C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4831" y="1610344"/>
            <a:ext cx="2273835" cy="21605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2" descr="Moja najobľúbenejšia kniha | Stredná odborná škola dopravná, Žilina">
            <a:extLst>
              <a:ext uri="{FF2B5EF4-FFF2-40B4-BE49-F238E27FC236}">
                <a16:creationId xmlns:a16="http://schemas.microsoft.com/office/drawing/2014/main" id="{F420DB6E-EFAA-43A5-B769-1C1F1E8297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B0D90EAF-1234-4E94-9466-01A838B95DA8}"/>
              </a:ext>
            </a:extLst>
          </p:cNvPr>
          <p:cNvSpPr>
            <a:spLocks noGrp="1" noChangeArrowheads="1"/>
          </p:cNvSpPr>
          <p:nvPr>
            <p:ph type="title"/>
          </p:nvPr>
        </p:nvSpPr>
        <p:spPr/>
        <p:txBody>
          <a:bodyPr/>
          <a:lstStyle/>
          <a:p>
            <a:pPr eaLnBrk="1" hangingPunct="1"/>
            <a:r>
              <a:rPr lang="sk-SK" altLang="sk-SK" sz="3600" b="1">
                <a:solidFill>
                  <a:srgbClr val="0070C0"/>
                </a:solidFill>
              </a:rPr>
              <a:t>Teploliečebné metódy </a:t>
            </a:r>
            <a:br>
              <a:rPr lang="sk-SK" altLang="sk-SK" sz="3600" b="1"/>
            </a:br>
            <a:r>
              <a:rPr lang="sk-SK" altLang="sk-SK" sz="2800" b="1">
                <a:solidFill>
                  <a:srgbClr val="FF0000"/>
                </a:solidFill>
              </a:rPr>
              <a:t>konvekcia</a:t>
            </a:r>
          </a:p>
        </p:txBody>
      </p:sp>
      <p:sp>
        <p:nvSpPr>
          <p:cNvPr id="19459" name="Rectangle 3">
            <a:extLst>
              <a:ext uri="{FF2B5EF4-FFF2-40B4-BE49-F238E27FC236}">
                <a16:creationId xmlns:a16="http://schemas.microsoft.com/office/drawing/2014/main" id="{A3F7230B-DCD2-4A96-A7AD-121216CD7073}"/>
              </a:ext>
            </a:extLst>
          </p:cNvPr>
          <p:cNvSpPr>
            <a:spLocks noGrp="1" noChangeArrowheads="1"/>
          </p:cNvSpPr>
          <p:nvPr>
            <p:ph type="body" idx="1"/>
          </p:nvPr>
        </p:nvSpPr>
        <p:spPr>
          <a:xfrm>
            <a:off x="609600" y="1600201"/>
            <a:ext cx="10972800" cy="4983161"/>
          </a:xfrm>
        </p:spPr>
        <p:txBody>
          <a:bodyPr/>
          <a:lstStyle/>
          <a:p>
            <a:pPr eaLnBrk="1" hangingPunct="1">
              <a:spcBef>
                <a:spcPts val="0"/>
              </a:spcBef>
              <a:spcAft>
                <a:spcPts val="1800"/>
              </a:spcAft>
              <a:buFont typeface="Wingdings" pitchFamily="2" charset="2"/>
              <a:buChar char="ü"/>
              <a:defRPr/>
            </a:pPr>
            <a:r>
              <a:rPr lang="sk-SK" altLang="sk-SK" sz="2800" b="1" dirty="0"/>
              <a:t>Vodoliečba </a:t>
            </a:r>
          </a:p>
          <a:p>
            <a:pPr eaLnBrk="1" hangingPunct="1">
              <a:buFont typeface="Wingdings" pitchFamily="2" charset="2"/>
              <a:buChar char="ü"/>
              <a:defRPr/>
            </a:pPr>
            <a:r>
              <a:rPr lang="sk-SK" altLang="sk-SK" sz="2800" b="1" dirty="0"/>
              <a:t>Celotelové kúpele </a:t>
            </a:r>
          </a:p>
          <a:p>
            <a:pPr eaLnBrk="1" hangingPunct="1">
              <a:defRPr/>
            </a:pPr>
            <a:r>
              <a:rPr lang="sk-SK" altLang="sk-SK" sz="2400" b="1" dirty="0" err="1"/>
              <a:t>Hypotermické</a:t>
            </a:r>
            <a:endParaRPr lang="sk-SK" altLang="sk-SK" sz="2400" b="1" dirty="0"/>
          </a:p>
          <a:p>
            <a:pPr eaLnBrk="1" hangingPunct="1">
              <a:buFontTx/>
              <a:buNone/>
              <a:defRPr/>
            </a:pPr>
            <a:r>
              <a:rPr lang="sk-SK" altLang="sk-SK" sz="2000" b="1" dirty="0"/>
              <a:t>     </a:t>
            </a:r>
            <a:r>
              <a:rPr lang="sk-SK" altLang="sk-SK" sz="2000" dirty="0"/>
              <a:t>10 - 34C, trvanie 10-34 min</a:t>
            </a:r>
          </a:p>
          <a:p>
            <a:pPr eaLnBrk="1" hangingPunct="1">
              <a:defRPr/>
            </a:pPr>
            <a:r>
              <a:rPr lang="sk-SK" altLang="sk-SK" sz="2400" b="1" dirty="0"/>
              <a:t>Izotermické</a:t>
            </a:r>
          </a:p>
          <a:p>
            <a:pPr eaLnBrk="1" hangingPunct="1">
              <a:buFontTx/>
              <a:buNone/>
              <a:defRPr/>
            </a:pPr>
            <a:r>
              <a:rPr lang="sk-SK" altLang="sk-SK" sz="2000" dirty="0"/>
              <a:t>     34 - 36C, trvanie 20-30 min</a:t>
            </a:r>
          </a:p>
          <a:p>
            <a:pPr eaLnBrk="1" hangingPunct="1">
              <a:defRPr/>
            </a:pPr>
            <a:r>
              <a:rPr lang="sk-SK" altLang="sk-SK" sz="2400" b="1" dirty="0" err="1"/>
              <a:t>Hypertermické</a:t>
            </a:r>
            <a:endParaRPr lang="sk-SK" altLang="sk-SK" sz="2400" b="1" dirty="0"/>
          </a:p>
          <a:p>
            <a:pPr marL="0" indent="0" eaLnBrk="1" hangingPunct="1">
              <a:buNone/>
              <a:defRPr/>
            </a:pPr>
            <a:r>
              <a:rPr lang="sk-SK" altLang="sk-SK" sz="2000" dirty="0"/>
              <a:t>     37- 42C, trvanie krátke</a:t>
            </a:r>
          </a:p>
          <a:p>
            <a:pPr eaLnBrk="1" hangingPunct="1">
              <a:spcBef>
                <a:spcPts val="0"/>
              </a:spcBef>
              <a:defRPr/>
            </a:pPr>
            <a:r>
              <a:rPr lang="sk-SK" altLang="sk-SK" sz="2400" b="1" dirty="0"/>
              <a:t>Škótske streky</a:t>
            </a:r>
          </a:p>
          <a:p>
            <a:pPr marL="355600" indent="-355600" eaLnBrk="1" hangingPunct="1">
              <a:spcBef>
                <a:spcPts val="0"/>
              </a:spcBef>
              <a:buNone/>
              <a:defRPr/>
            </a:pPr>
            <a:r>
              <a:rPr lang="sk-SK" altLang="sk-SK" sz="2400" b="1" dirty="0"/>
              <a:t>    </a:t>
            </a:r>
            <a:r>
              <a:rPr lang="sk-SK" altLang="sk-SK" sz="2000" dirty="0"/>
              <a:t>striedanie silného prúdu teplej a chladnej vody, posilňuje imunitný systém</a:t>
            </a:r>
          </a:p>
          <a:p>
            <a:pPr marL="355600" indent="-355600" eaLnBrk="1" hangingPunct="1">
              <a:spcBef>
                <a:spcPts val="0"/>
              </a:spcBef>
              <a:buNone/>
              <a:defRPr/>
            </a:pPr>
            <a:r>
              <a:rPr lang="sk-SK" altLang="sk-SK" sz="2000" dirty="0"/>
              <a:t>	podporuje metabolizmus, upravuje vegetatívne a funkčné poruchy</a:t>
            </a:r>
          </a:p>
        </p:txBody>
      </p:sp>
      <p:pic>
        <p:nvPicPr>
          <p:cNvPr id="66564" name="Picture 4" descr="E:\Pictures\26789-skotske-streky.jpg">
            <a:extLst>
              <a:ext uri="{FF2B5EF4-FFF2-40B4-BE49-F238E27FC236}">
                <a16:creationId xmlns:a16="http://schemas.microsoft.com/office/drawing/2014/main" id="{2362106A-680F-4AFD-8717-D0C974D206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1900" y="1619250"/>
            <a:ext cx="3384550"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Moja najobľúbenejšia kniha | Stredná odborná škola dopravná, Žilina">
            <a:extLst>
              <a:ext uri="{FF2B5EF4-FFF2-40B4-BE49-F238E27FC236}">
                <a16:creationId xmlns:a16="http://schemas.microsoft.com/office/drawing/2014/main" id="{9E6E902F-0A92-4865-B2BD-D4F12A3ED1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3852E83B-79C2-451D-8413-906627C4BB6B}"/>
              </a:ext>
            </a:extLst>
          </p:cNvPr>
          <p:cNvSpPr>
            <a:spLocks noGrp="1" noChangeArrowheads="1"/>
          </p:cNvSpPr>
          <p:nvPr>
            <p:ph type="title"/>
          </p:nvPr>
        </p:nvSpPr>
        <p:spPr/>
        <p:txBody>
          <a:bodyPr/>
          <a:lstStyle/>
          <a:p>
            <a:pPr eaLnBrk="1" hangingPunct="1"/>
            <a:r>
              <a:rPr lang="sk-SK" altLang="sk-SK" sz="3600" b="1" dirty="0" err="1">
                <a:solidFill>
                  <a:srgbClr val="0070C0"/>
                </a:solidFill>
              </a:rPr>
              <a:t>Teploliečebné</a:t>
            </a:r>
            <a:r>
              <a:rPr lang="sk-SK" altLang="sk-SK" sz="3600" b="1" dirty="0">
                <a:solidFill>
                  <a:srgbClr val="0070C0"/>
                </a:solidFill>
              </a:rPr>
              <a:t> metódy</a:t>
            </a:r>
            <a:r>
              <a:rPr lang="sk-SK" altLang="sk-SK" sz="3600" b="1" dirty="0"/>
              <a:t> </a:t>
            </a:r>
            <a:br>
              <a:rPr lang="sk-SK" altLang="sk-SK" sz="3600" b="1" dirty="0"/>
            </a:br>
            <a:r>
              <a:rPr lang="sk-SK" altLang="sk-SK" sz="2800" b="1" dirty="0" err="1">
                <a:solidFill>
                  <a:srgbClr val="FF0000"/>
                </a:solidFill>
              </a:rPr>
              <a:t>konvekcia</a:t>
            </a:r>
            <a:endParaRPr lang="sk-SK" altLang="sk-SK" sz="2800" b="1" dirty="0">
              <a:solidFill>
                <a:srgbClr val="FF0000"/>
              </a:solidFill>
            </a:endParaRPr>
          </a:p>
        </p:txBody>
      </p:sp>
      <p:sp>
        <p:nvSpPr>
          <p:cNvPr id="20483" name="Rectangle 3">
            <a:extLst>
              <a:ext uri="{FF2B5EF4-FFF2-40B4-BE49-F238E27FC236}">
                <a16:creationId xmlns:a16="http://schemas.microsoft.com/office/drawing/2014/main" id="{FF161180-A882-4BFD-BAA7-5BB9C07C6561}"/>
              </a:ext>
            </a:extLst>
          </p:cNvPr>
          <p:cNvSpPr>
            <a:spLocks noGrp="1" noChangeArrowheads="1"/>
          </p:cNvSpPr>
          <p:nvPr>
            <p:ph type="body" idx="1"/>
          </p:nvPr>
        </p:nvSpPr>
        <p:spPr>
          <a:xfrm>
            <a:off x="609600" y="1600201"/>
            <a:ext cx="10972800" cy="5096668"/>
          </a:xfrm>
        </p:spPr>
        <p:txBody>
          <a:bodyPr/>
          <a:lstStyle/>
          <a:p>
            <a:pPr eaLnBrk="1" hangingPunct="1">
              <a:spcAft>
                <a:spcPts val="1800"/>
              </a:spcAft>
              <a:buFont typeface="Wingdings" pitchFamily="2" charset="2"/>
              <a:buChar char="ü"/>
              <a:defRPr/>
            </a:pPr>
            <a:r>
              <a:rPr lang="sk-SK" altLang="sk-SK" sz="2800" b="1" dirty="0"/>
              <a:t>vírivé kúpele - </a:t>
            </a:r>
            <a:r>
              <a:rPr lang="sk-SK" altLang="sk-SK" sz="1600" dirty="0"/>
              <a:t>jemná masáž víriacou vodou, ktorá sa aplikuje čiastočne – buď na horné, alebo dolné končatiny – alebo na celé telo vo vode s izotermickou teplotou (36 – 37 °C), ktorá sa víri pomocou turbíny. Zlepšuje prekrvenie končatín, aktivuje kožné receptory, uvoľňuje stuhnuté svaly a kĺby.</a:t>
            </a:r>
          </a:p>
          <a:p>
            <a:pPr eaLnBrk="1" hangingPunct="1">
              <a:spcBef>
                <a:spcPts val="0"/>
              </a:spcBef>
              <a:spcAft>
                <a:spcPts val="1800"/>
              </a:spcAft>
              <a:buFont typeface="Wingdings" pitchFamily="2" charset="2"/>
              <a:buChar char="ü"/>
              <a:defRPr/>
            </a:pPr>
            <a:r>
              <a:rPr lang="sk-SK" altLang="sk-SK" sz="2800" b="1" dirty="0"/>
              <a:t>podvodná masáž - </a:t>
            </a:r>
            <a:r>
              <a:rPr lang="sk-SK" altLang="sk-SK" sz="1600" dirty="0"/>
              <a:t>Masáž sa robí vodným prúdom, ktorý vyteká pod tlakom 0,2 – 0,4 MPa (2 – 4 atm) (pri ochorení horných a dolných končatín, </a:t>
            </a:r>
            <a:r>
              <a:rPr lang="sk-SK" altLang="sk-SK" sz="1600" dirty="0" err="1"/>
              <a:t>hypertermické</a:t>
            </a:r>
            <a:r>
              <a:rPr lang="sk-SK" altLang="sk-SK" sz="1600" dirty="0"/>
              <a:t> s aktiváciou receptorov na koži, </a:t>
            </a:r>
            <a:r>
              <a:rPr lang="sk-SK" altLang="sk-SK" sz="1600" dirty="0" err="1"/>
              <a:t>hyperémia</a:t>
            </a:r>
            <a:r>
              <a:rPr lang="sk-SK" altLang="sk-SK" sz="1600" dirty="0"/>
              <a:t> tkanív)</a:t>
            </a:r>
          </a:p>
          <a:p>
            <a:pPr eaLnBrk="1" hangingPunct="1">
              <a:buFont typeface="Wingdings" pitchFamily="2" charset="2"/>
              <a:buChar char="ü"/>
              <a:defRPr/>
            </a:pPr>
            <a:r>
              <a:rPr lang="sk-SK" altLang="sk-SK" sz="2800" b="1" dirty="0"/>
              <a:t>sauna</a:t>
            </a:r>
          </a:p>
          <a:p>
            <a:pPr eaLnBrk="1" hangingPunct="1">
              <a:defRPr/>
            </a:pPr>
            <a:r>
              <a:rPr lang="sk-SK" altLang="sk-SK" sz="2000" dirty="0"/>
              <a:t>suchá (švédska)</a:t>
            </a:r>
          </a:p>
          <a:p>
            <a:pPr lvl="1" eaLnBrk="1" hangingPunct="1">
              <a:defRPr/>
            </a:pPr>
            <a:r>
              <a:rPr lang="sk-SK" altLang="sk-SK" sz="1600" dirty="0"/>
              <a:t>účinok horúceho suchého vzduchu</a:t>
            </a:r>
            <a:br>
              <a:rPr lang="sk-SK" altLang="sk-SK" sz="1600" dirty="0"/>
            </a:br>
            <a:r>
              <a:rPr lang="sk-SK" altLang="sk-SK" sz="1600" dirty="0"/>
              <a:t>(80–100 °C, RV 30%) </a:t>
            </a:r>
          </a:p>
          <a:p>
            <a:pPr eaLnBrk="1" hangingPunct="1">
              <a:defRPr/>
            </a:pPr>
            <a:r>
              <a:rPr lang="sk-SK" altLang="sk-SK" sz="2000" dirty="0"/>
              <a:t>horúci vzduch a následné</a:t>
            </a:r>
          </a:p>
          <a:p>
            <a:pPr marL="0" indent="0" eaLnBrk="1" hangingPunct="1">
              <a:buNone/>
              <a:defRPr/>
            </a:pPr>
            <a:r>
              <a:rPr lang="sk-SK" altLang="sk-SK" sz="2000" dirty="0"/>
              <a:t>     ochladenie v studenej vode</a:t>
            </a:r>
          </a:p>
          <a:p>
            <a:pPr eaLnBrk="1" hangingPunct="1">
              <a:defRPr/>
            </a:pPr>
            <a:r>
              <a:rPr lang="sk-SK" altLang="sk-SK" sz="2000"/>
              <a:t>parná sauna </a:t>
            </a:r>
            <a:endParaRPr lang="sk-SK" altLang="sk-SK" sz="2000" dirty="0"/>
          </a:p>
          <a:p>
            <a:pPr eaLnBrk="1" hangingPunct="1">
              <a:defRPr/>
            </a:pPr>
            <a:r>
              <a:rPr lang="sk-SK" altLang="sk-SK" sz="2000" dirty="0" err="1"/>
              <a:t>infrasauna</a:t>
            </a:r>
            <a:endParaRPr lang="sk-SK" altLang="sk-SK" sz="2000" dirty="0"/>
          </a:p>
          <a:p>
            <a:pPr eaLnBrk="1" hangingPunct="1">
              <a:defRPr/>
            </a:pPr>
            <a:endParaRPr lang="sk-SK" altLang="sk-SK" dirty="0"/>
          </a:p>
        </p:txBody>
      </p:sp>
      <p:pic>
        <p:nvPicPr>
          <p:cNvPr id="67588" name="Picture 5">
            <a:extLst>
              <a:ext uri="{FF2B5EF4-FFF2-40B4-BE49-F238E27FC236}">
                <a16:creationId xmlns:a16="http://schemas.microsoft.com/office/drawing/2014/main" id="{D154F3DF-CBE2-4EDC-92B0-C6E9BFE9FC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0" y="4820444"/>
            <a:ext cx="24384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6">
            <a:extLst>
              <a:ext uri="{FF2B5EF4-FFF2-40B4-BE49-F238E27FC236}">
                <a16:creationId xmlns:a16="http://schemas.microsoft.com/office/drawing/2014/main" id="{6C53D8B0-C8BA-4B7E-AE17-0894D50FD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3168" y="3652166"/>
            <a:ext cx="3152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Moja najobľúbenejšia kniha | Stredná odborná škola dopravná, Žilina">
            <a:extLst>
              <a:ext uri="{FF2B5EF4-FFF2-40B4-BE49-F238E27FC236}">
                <a16:creationId xmlns:a16="http://schemas.microsoft.com/office/drawing/2014/main" id="{4E931882-A0E4-427C-92B3-0D4FE436B3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54B4BF02-CEC9-4A89-816B-9D657654432E}"/>
              </a:ext>
            </a:extLst>
          </p:cNvPr>
          <p:cNvSpPr>
            <a:spLocks noGrp="1" noChangeArrowheads="1"/>
          </p:cNvSpPr>
          <p:nvPr>
            <p:ph type="title"/>
          </p:nvPr>
        </p:nvSpPr>
        <p:spPr/>
        <p:txBody>
          <a:bodyPr/>
          <a:lstStyle/>
          <a:p>
            <a:pPr eaLnBrk="1" hangingPunct="1"/>
            <a:r>
              <a:rPr lang="sk-SK" altLang="sk-SK" sz="3600" b="1">
                <a:solidFill>
                  <a:srgbClr val="0070C0"/>
                </a:solidFill>
              </a:rPr>
              <a:t>Teploliečebné metódy</a:t>
            </a:r>
            <a:r>
              <a:rPr lang="sk-SK" altLang="sk-SK" sz="3600" b="1"/>
              <a:t> </a:t>
            </a:r>
            <a:br>
              <a:rPr lang="sk-SK" altLang="sk-SK" sz="3600" b="1"/>
            </a:br>
            <a:r>
              <a:rPr lang="sk-SK" altLang="sk-SK" sz="2800" b="1">
                <a:solidFill>
                  <a:srgbClr val="FF0000"/>
                </a:solidFill>
              </a:rPr>
              <a:t>IČ žiarenie</a:t>
            </a:r>
          </a:p>
        </p:txBody>
      </p:sp>
      <p:sp>
        <p:nvSpPr>
          <p:cNvPr id="68611" name="Rectangle 3">
            <a:extLst>
              <a:ext uri="{FF2B5EF4-FFF2-40B4-BE49-F238E27FC236}">
                <a16:creationId xmlns:a16="http://schemas.microsoft.com/office/drawing/2014/main" id="{D8EFED00-EF07-4F8A-A2C1-CAF919256467}"/>
              </a:ext>
            </a:extLst>
          </p:cNvPr>
          <p:cNvSpPr>
            <a:spLocks noGrp="1" noChangeArrowheads="1"/>
          </p:cNvSpPr>
          <p:nvPr>
            <p:ph type="body" idx="1"/>
          </p:nvPr>
        </p:nvSpPr>
        <p:spPr/>
        <p:txBody>
          <a:bodyPr/>
          <a:lstStyle/>
          <a:p>
            <a:pPr eaLnBrk="1" hangingPunct="1">
              <a:buFont typeface="Wingdings" panose="05000000000000000000" pitchFamily="2" charset="2"/>
              <a:buChar char="ü"/>
            </a:pPr>
            <a:r>
              <a:rPr lang="sk-SK" altLang="sk-SK" sz="2800" b="1" dirty="0"/>
              <a:t>Žiarovkové skrine </a:t>
            </a:r>
          </a:p>
          <a:p>
            <a:pPr eaLnBrk="1" hangingPunct="1"/>
            <a:r>
              <a:rPr lang="sk-SK" altLang="sk-SK" sz="2000" dirty="0"/>
              <a:t>celkové prehriatie tela v uzatvorenom priestore </a:t>
            </a:r>
          </a:p>
          <a:p>
            <a:pPr eaLnBrk="1" hangingPunct="1">
              <a:buFont typeface="Wingdings" panose="05000000000000000000" pitchFamily="2" charset="2"/>
              <a:buChar char="ü"/>
            </a:pPr>
            <a:r>
              <a:rPr lang="sk-SK" altLang="sk-SK" sz="2800" b="1" dirty="0"/>
              <a:t>Solux </a:t>
            </a:r>
            <a:r>
              <a:rPr lang="sk-SK" altLang="sk-SK" sz="2000" dirty="0"/>
              <a:t>(chrániť oči !)</a:t>
            </a:r>
          </a:p>
          <a:p>
            <a:pPr eaLnBrk="1" hangingPunct="1"/>
            <a:r>
              <a:rPr lang="sk-SK" altLang="sk-SK" sz="2000" dirty="0"/>
              <a:t>žiarovky s červenými filtrami</a:t>
            </a:r>
          </a:p>
          <a:p>
            <a:pPr eaLnBrk="1" hangingPunct="1"/>
            <a:r>
              <a:rPr lang="sk-SK" altLang="sk-SK" sz="2000" dirty="0"/>
              <a:t>povrchové prehrievanie tkanív epidermy</a:t>
            </a:r>
          </a:p>
          <a:p>
            <a:pPr eaLnBrk="1" hangingPunct="1"/>
            <a:r>
              <a:rPr lang="sk-SK" altLang="sk-SK" sz="2000" dirty="0"/>
              <a:t>stomatológia, dermatológia</a:t>
            </a:r>
          </a:p>
        </p:txBody>
      </p:sp>
      <p:pic>
        <p:nvPicPr>
          <p:cNvPr id="68612" name="Picture 9" descr="SOLUX">
            <a:extLst>
              <a:ext uri="{FF2B5EF4-FFF2-40B4-BE49-F238E27FC236}">
                <a16:creationId xmlns:a16="http://schemas.microsoft.com/office/drawing/2014/main" id="{7C7307F1-EA25-4955-8371-343B3E1198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9" y="4149725"/>
            <a:ext cx="30241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11" descr="SoLux_spektri">
            <a:extLst>
              <a:ext uri="{FF2B5EF4-FFF2-40B4-BE49-F238E27FC236}">
                <a16:creationId xmlns:a16="http://schemas.microsoft.com/office/drawing/2014/main" id="{6AA04A9B-28E1-4B3B-9EED-B09F0E4E4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75" y="3789364"/>
            <a:ext cx="4821238"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Moja najobľúbenejšia kniha | Stredná odborná škola dopravná, Žilina">
            <a:extLst>
              <a:ext uri="{FF2B5EF4-FFF2-40B4-BE49-F238E27FC236}">
                <a16:creationId xmlns:a16="http://schemas.microsoft.com/office/drawing/2014/main" id="{7F094729-2853-43E1-8C07-7B35C894EB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C9E73AC8-A4ED-41CD-B8D7-39B77C5DD168}"/>
              </a:ext>
            </a:extLst>
          </p:cNvPr>
          <p:cNvSpPr>
            <a:spLocks noGrp="1" noChangeArrowheads="1"/>
          </p:cNvSpPr>
          <p:nvPr>
            <p:ph type="title"/>
          </p:nvPr>
        </p:nvSpPr>
        <p:spPr>
          <a:xfrm>
            <a:off x="1992313" y="549275"/>
            <a:ext cx="8229600" cy="1143000"/>
          </a:xfrm>
        </p:spPr>
        <p:txBody>
          <a:bodyPr/>
          <a:lstStyle/>
          <a:p>
            <a:pPr eaLnBrk="1" hangingPunct="1"/>
            <a:r>
              <a:rPr lang="sk-SK" altLang="sk-SK" sz="3600" b="1">
                <a:solidFill>
                  <a:srgbClr val="0070C0"/>
                </a:solidFill>
              </a:rPr>
              <a:t>Teploliečebné metódy </a:t>
            </a:r>
            <a:br>
              <a:rPr lang="sk-SK" altLang="sk-SK" sz="3600" b="1"/>
            </a:br>
            <a:r>
              <a:rPr lang="sk-SK" altLang="sk-SK" sz="2400" b="1">
                <a:solidFill>
                  <a:srgbClr val="FF0000"/>
                </a:solidFill>
              </a:rPr>
              <a:t>VF el. prúd, ELMG polia, mikrovlny</a:t>
            </a:r>
            <a:br>
              <a:rPr lang="sk-SK" altLang="sk-SK" sz="3600" b="1"/>
            </a:br>
            <a:endParaRPr lang="sk-SK" altLang="sk-SK" sz="3600" b="1"/>
          </a:p>
        </p:txBody>
      </p:sp>
      <p:sp>
        <p:nvSpPr>
          <p:cNvPr id="69635" name="Rectangle 3">
            <a:extLst>
              <a:ext uri="{FF2B5EF4-FFF2-40B4-BE49-F238E27FC236}">
                <a16:creationId xmlns:a16="http://schemas.microsoft.com/office/drawing/2014/main" id="{A8585E0F-C9FE-4241-9C29-3998ED15FE07}"/>
              </a:ext>
            </a:extLst>
          </p:cNvPr>
          <p:cNvSpPr>
            <a:spLocks noGrp="1" noChangeArrowheads="1"/>
          </p:cNvSpPr>
          <p:nvPr>
            <p:ph type="body" idx="1"/>
          </p:nvPr>
        </p:nvSpPr>
        <p:spPr>
          <a:xfrm>
            <a:off x="609600" y="1600201"/>
            <a:ext cx="10972800" cy="5069007"/>
          </a:xfrm>
        </p:spPr>
        <p:txBody>
          <a:bodyPr/>
          <a:lstStyle/>
          <a:p>
            <a:pPr eaLnBrk="1" hangingPunct="1">
              <a:lnSpc>
                <a:spcPct val="90000"/>
              </a:lnSpc>
              <a:buFont typeface="Wingdings" panose="05000000000000000000" pitchFamily="2" charset="2"/>
              <a:buChar char="ü"/>
            </a:pPr>
            <a:r>
              <a:rPr lang="sk-SK" altLang="sk-SK" sz="2800" b="1" dirty="0"/>
              <a:t>Pôsobenie el. striedavých prúdov s vysokou frekvenciou </a:t>
            </a:r>
            <a:r>
              <a:rPr lang="sk-SK" altLang="sk-SK" sz="2000" dirty="0"/>
              <a:t>(nad 100 kHz)</a:t>
            </a:r>
          </a:p>
          <a:p>
            <a:pPr eaLnBrk="1" hangingPunct="1">
              <a:lnSpc>
                <a:spcPct val="90000"/>
              </a:lnSpc>
              <a:spcAft>
                <a:spcPts val="1200"/>
              </a:spcAft>
            </a:pPr>
            <a:r>
              <a:rPr lang="sk-SK" altLang="sk-SK" sz="2000" dirty="0"/>
              <a:t>prevládajú </a:t>
            </a:r>
            <a:r>
              <a:rPr lang="sk-SK" altLang="sk-SK" sz="2000" u="sng" dirty="0"/>
              <a:t>tepelné účinky</a:t>
            </a:r>
            <a:r>
              <a:rPr lang="sk-SK" altLang="sk-SK" sz="2000" dirty="0"/>
              <a:t>,  teplo vzniká priamo v tkanivách v dôsledku </a:t>
            </a:r>
            <a:r>
              <a:rPr lang="sk-SK" altLang="sk-SK" sz="2000" dirty="0" err="1"/>
              <a:t>dieelektrického</a:t>
            </a:r>
            <a:r>
              <a:rPr lang="sk-SK" altLang="sk-SK" sz="2000" dirty="0"/>
              <a:t> ohrevu , vírivých prúdov alebo absorpciou magnetickej energie</a:t>
            </a:r>
          </a:p>
          <a:p>
            <a:pPr eaLnBrk="1" hangingPunct="1">
              <a:lnSpc>
                <a:spcPct val="90000"/>
              </a:lnSpc>
              <a:spcAft>
                <a:spcPts val="1800"/>
              </a:spcAft>
              <a:buFont typeface="Wingdings" panose="05000000000000000000" pitchFamily="2" charset="2"/>
              <a:buChar char="ü"/>
            </a:pPr>
            <a:r>
              <a:rPr lang="sk-SK" altLang="sk-SK" sz="2800" b="1" u="sng" dirty="0"/>
              <a:t>Diatermia</a:t>
            </a:r>
            <a:r>
              <a:rPr lang="sk-SK" altLang="sk-SK" sz="2800" b="1" dirty="0"/>
              <a:t> </a:t>
            </a:r>
            <a:r>
              <a:rPr lang="sk-SK" altLang="sk-SK" sz="2400" dirty="0"/>
              <a:t>(hĺbkové prehrievanie tkanív)</a:t>
            </a:r>
            <a:endParaRPr lang="sk-SK" altLang="sk-SK" sz="2800" dirty="0"/>
          </a:p>
          <a:p>
            <a:pPr eaLnBrk="1" hangingPunct="1">
              <a:lnSpc>
                <a:spcPct val="90000"/>
              </a:lnSpc>
              <a:spcAft>
                <a:spcPts val="1800"/>
              </a:spcAft>
            </a:pPr>
            <a:r>
              <a:rPr lang="sk-SK" altLang="sk-SK" sz="2400" b="1" dirty="0"/>
              <a:t>Krátkovlnná </a:t>
            </a:r>
            <a:r>
              <a:rPr lang="sk-SK" altLang="sk-SK" sz="2000" dirty="0"/>
              <a:t>–</a:t>
            </a:r>
            <a:r>
              <a:rPr lang="sk-SK" altLang="sk-SK" sz="2400" b="1" dirty="0"/>
              <a:t> </a:t>
            </a:r>
            <a:r>
              <a:rPr lang="sk-SK" altLang="sk-SK" sz="2000" dirty="0"/>
              <a:t>liečba ochorení pohybového aparátu, poruchy prekrvenia končatín, degeneratívne ochorenia malých a veľkých kĺbov, frekvencia 27MHz</a:t>
            </a:r>
          </a:p>
          <a:p>
            <a:pPr eaLnBrk="1" hangingPunct="1">
              <a:lnSpc>
                <a:spcPct val="90000"/>
              </a:lnSpc>
              <a:spcAft>
                <a:spcPts val="1800"/>
              </a:spcAft>
            </a:pPr>
            <a:r>
              <a:rPr lang="sk-SK" altLang="sk-SK" sz="2400" b="1" dirty="0"/>
              <a:t>Ultrakrátka </a:t>
            </a:r>
            <a:r>
              <a:rPr lang="sk-SK" altLang="sk-SK" sz="2000" dirty="0"/>
              <a:t>–</a:t>
            </a:r>
            <a:r>
              <a:rPr lang="sk-SK" altLang="sk-SK" sz="2400" b="1" dirty="0"/>
              <a:t> </a:t>
            </a:r>
            <a:r>
              <a:rPr lang="sk-SK" altLang="sk-SK" sz="2000" dirty="0"/>
              <a:t>stimulácia prekrvenia hlboko</a:t>
            </a:r>
            <a:br>
              <a:rPr lang="sk-SK" altLang="sk-SK" sz="2000" dirty="0"/>
            </a:br>
            <a:r>
              <a:rPr lang="sk-SK" altLang="sk-SK" sz="2000" dirty="0"/>
              <a:t>uložených tkanív, frekvencia 434 MHz </a:t>
            </a:r>
          </a:p>
          <a:p>
            <a:pPr eaLnBrk="1" hangingPunct="1">
              <a:lnSpc>
                <a:spcPct val="90000"/>
              </a:lnSpc>
              <a:spcAft>
                <a:spcPts val="1800"/>
              </a:spcAft>
            </a:pPr>
            <a:r>
              <a:rPr lang="sk-SK" altLang="sk-SK" sz="2400" b="1" dirty="0"/>
              <a:t>Mikrovlnná </a:t>
            </a:r>
            <a:r>
              <a:rPr lang="sk-SK" altLang="sk-SK" sz="2000" dirty="0"/>
              <a:t>– prehrievanie svalov</a:t>
            </a:r>
            <a:r>
              <a:rPr lang="sk-SK" altLang="sk-SK" sz="2400" dirty="0"/>
              <a:t>,</a:t>
            </a:r>
            <a:br>
              <a:rPr lang="sk-SK" altLang="sk-SK" sz="2400" dirty="0"/>
            </a:br>
            <a:r>
              <a:rPr lang="sk-SK" altLang="sk-SK" sz="2000" dirty="0"/>
              <a:t>frekvencia</a:t>
            </a:r>
            <a:r>
              <a:rPr lang="sk-SK" altLang="sk-SK" sz="2400" b="1" dirty="0"/>
              <a:t> </a:t>
            </a:r>
            <a:r>
              <a:rPr lang="sk-SK" altLang="sk-SK" sz="2000" dirty="0"/>
              <a:t>2400MHz</a:t>
            </a:r>
          </a:p>
        </p:txBody>
      </p:sp>
      <p:pic>
        <p:nvPicPr>
          <p:cNvPr id="69636" name="Picture 4">
            <a:extLst>
              <a:ext uri="{FF2B5EF4-FFF2-40B4-BE49-F238E27FC236}">
                <a16:creationId xmlns:a16="http://schemas.microsoft.com/office/drawing/2014/main" id="{0AE58E57-FED4-4522-848C-08F285DC5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4331" y="4459308"/>
            <a:ext cx="4522176" cy="22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Moja najobľúbenejšia kniha | Stredná odborná škola dopravná, Žilina">
            <a:extLst>
              <a:ext uri="{FF2B5EF4-FFF2-40B4-BE49-F238E27FC236}">
                <a16:creationId xmlns:a16="http://schemas.microsoft.com/office/drawing/2014/main" id="{034FE34D-F7A5-4514-AF25-BD2531F29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681C6675-CEEC-4B9C-A1CB-04028D4053C7}"/>
              </a:ext>
            </a:extLst>
          </p:cNvPr>
          <p:cNvSpPr>
            <a:spLocks noGrp="1" noChangeArrowheads="1"/>
          </p:cNvSpPr>
          <p:nvPr>
            <p:ph type="title"/>
          </p:nvPr>
        </p:nvSpPr>
        <p:spPr>
          <a:xfrm>
            <a:off x="1847850" y="404813"/>
            <a:ext cx="8229600" cy="1143000"/>
          </a:xfrm>
        </p:spPr>
        <p:txBody>
          <a:bodyPr/>
          <a:lstStyle/>
          <a:p>
            <a:pPr eaLnBrk="1" hangingPunct="1"/>
            <a:r>
              <a:rPr lang="sk-SK" altLang="sk-SK" sz="3600" b="1">
                <a:solidFill>
                  <a:srgbClr val="0070C0"/>
                </a:solidFill>
              </a:rPr>
              <a:t>Teploliečebné metódy </a:t>
            </a:r>
            <a:br>
              <a:rPr lang="sk-SK" altLang="sk-SK" sz="3600" b="1"/>
            </a:br>
            <a:r>
              <a:rPr lang="sk-SK" altLang="sk-SK" sz="2400" b="1">
                <a:solidFill>
                  <a:srgbClr val="FF0000"/>
                </a:solidFill>
              </a:rPr>
              <a:t>VF el. prúd, ELMG polia, mikrovlny</a:t>
            </a:r>
            <a:br>
              <a:rPr lang="sk-SK" altLang="sk-SK" sz="2400" b="1">
                <a:solidFill>
                  <a:srgbClr val="00B0F0"/>
                </a:solidFill>
              </a:rPr>
            </a:br>
            <a:endParaRPr lang="sk-SK" altLang="sk-SK" sz="2400" b="1">
              <a:solidFill>
                <a:srgbClr val="00B0F0"/>
              </a:solidFill>
            </a:endParaRPr>
          </a:p>
        </p:txBody>
      </p:sp>
      <p:sp>
        <p:nvSpPr>
          <p:cNvPr id="23555" name="Rectangle 3">
            <a:extLst>
              <a:ext uri="{FF2B5EF4-FFF2-40B4-BE49-F238E27FC236}">
                <a16:creationId xmlns:a16="http://schemas.microsoft.com/office/drawing/2014/main" id="{719132F7-084B-4069-8A28-305D395DF1CC}"/>
              </a:ext>
            </a:extLst>
          </p:cNvPr>
          <p:cNvSpPr>
            <a:spLocks noGrp="1" noChangeArrowheads="1"/>
          </p:cNvSpPr>
          <p:nvPr>
            <p:ph type="body" idx="1"/>
          </p:nvPr>
        </p:nvSpPr>
        <p:spPr/>
        <p:txBody>
          <a:bodyPr/>
          <a:lstStyle/>
          <a:p>
            <a:pPr marL="0" indent="0" eaLnBrk="1" hangingPunct="1">
              <a:buNone/>
              <a:defRPr/>
            </a:pPr>
            <a:r>
              <a:rPr lang="sk-SK" altLang="sk-SK" sz="2400" b="1" dirty="0"/>
              <a:t>Zapojenia:</a:t>
            </a:r>
          </a:p>
          <a:p>
            <a:pPr eaLnBrk="1" hangingPunct="1">
              <a:spcAft>
                <a:spcPts val="600"/>
              </a:spcAft>
              <a:buFont typeface="Wingdings" pitchFamily="2" charset="2"/>
              <a:buChar char="ü"/>
              <a:defRPr/>
            </a:pPr>
            <a:r>
              <a:rPr lang="sk-SK" altLang="sk-SK" sz="2400" b="1" dirty="0">
                <a:solidFill>
                  <a:srgbClr val="FF0000"/>
                </a:solidFill>
              </a:rPr>
              <a:t>Odporové</a:t>
            </a:r>
            <a:r>
              <a:rPr lang="sk-SK" altLang="sk-SK" sz="2400" b="1" dirty="0"/>
              <a:t> </a:t>
            </a:r>
          </a:p>
          <a:p>
            <a:pPr eaLnBrk="1" hangingPunct="1">
              <a:spcAft>
                <a:spcPts val="600"/>
              </a:spcAft>
              <a:defRPr/>
            </a:pPr>
            <a:r>
              <a:rPr lang="sk-SK" altLang="sk-SK" sz="2000" dirty="0"/>
              <a:t>     kontaktné elektródy, najviac tepla sa tvorí v tukovom tkanive , dnes sa nepoužíva pre vznik popálenín</a:t>
            </a:r>
          </a:p>
          <a:p>
            <a:pPr eaLnBrk="1" hangingPunct="1">
              <a:spcAft>
                <a:spcPts val="600"/>
              </a:spcAft>
              <a:buFont typeface="Wingdings" pitchFamily="2" charset="2"/>
              <a:buChar char="ü"/>
              <a:defRPr/>
            </a:pPr>
            <a:r>
              <a:rPr lang="sk-SK" altLang="sk-SK" sz="2400" b="1" dirty="0">
                <a:solidFill>
                  <a:srgbClr val="FF0000"/>
                </a:solidFill>
              </a:rPr>
              <a:t>Kondenzátorové</a:t>
            </a:r>
          </a:p>
          <a:p>
            <a:pPr eaLnBrk="1" hangingPunct="1">
              <a:spcAft>
                <a:spcPts val="600"/>
              </a:spcAft>
              <a:defRPr/>
            </a:pPr>
            <a:r>
              <a:rPr lang="sk-SK" altLang="sk-SK" sz="2000" dirty="0"/>
              <a:t>     prehrievanie v kondenzátorovom poli medzi elektródami, teplo sa tvorí hlavne v svaloch</a:t>
            </a:r>
          </a:p>
          <a:p>
            <a:pPr eaLnBrk="1" hangingPunct="1">
              <a:spcAft>
                <a:spcPts val="600"/>
              </a:spcAft>
              <a:buFont typeface="Wingdings" pitchFamily="2" charset="2"/>
              <a:buChar char="ü"/>
              <a:defRPr/>
            </a:pPr>
            <a:r>
              <a:rPr lang="sk-SK" altLang="sk-SK" sz="2400" b="1" dirty="0">
                <a:solidFill>
                  <a:srgbClr val="FF0000"/>
                </a:solidFill>
              </a:rPr>
              <a:t>Indukčné</a:t>
            </a:r>
          </a:p>
          <a:p>
            <a:pPr eaLnBrk="1" hangingPunct="1">
              <a:spcAft>
                <a:spcPts val="600"/>
              </a:spcAft>
              <a:defRPr/>
            </a:pPr>
            <a:r>
              <a:rPr lang="sk-SK" altLang="sk-SK" sz="2000" dirty="0"/>
              <a:t>     teplo sa tvorí v VF magnetickom poli cievky  </a:t>
            </a:r>
          </a:p>
          <a:p>
            <a:pPr eaLnBrk="1" hangingPunct="1">
              <a:spcAft>
                <a:spcPts val="600"/>
              </a:spcAft>
              <a:buFont typeface="Wingdings" pitchFamily="2" charset="2"/>
              <a:buChar char="ü"/>
              <a:defRPr/>
            </a:pPr>
            <a:r>
              <a:rPr lang="sk-SK" altLang="sk-SK" sz="2400" b="1" dirty="0" err="1">
                <a:solidFill>
                  <a:srgbClr val="FF0000"/>
                </a:solidFill>
              </a:rPr>
              <a:t>Unipolárna</a:t>
            </a:r>
            <a:r>
              <a:rPr lang="sk-SK" altLang="sk-SK" sz="2400" b="1" dirty="0">
                <a:solidFill>
                  <a:srgbClr val="FF0000"/>
                </a:solidFill>
              </a:rPr>
              <a:t> aplikácia mikrovĺn </a:t>
            </a:r>
          </a:p>
          <a:p>
            <a:pPr eaLnBrk="1" hangingPunct="1">
              <a:spcAft>
                <a:spcPts val="600"/>
              </a:spcAft>
              <a:defRPr/>
            </a:pPr>
            <a:r>
              <a:rPr lang="sk-SK" altLang="sk-SK" sz="2000" dirty="0"/>
              <a:t>     </a:t>
            </a:r>
            <a:r>
              <a:rPr lang="sk-SK" altLang="sk-SK" sz="2000" dirty="0" err="1"/>
              <a:t>magnetron</a:t>
            </a:r>
            <a:r>
              <a:rPr lang="sk-SK" altLang="sk-SK" sz="2000" dirty="0"/>
              <a:t> , mikrovlnný žiarič</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C36FB747-AFB0-4812-B313-8F747C8B966D}"/>
              </a:ext>
            </a:extLst>
          </p:cNvPr>
          <p:cNvSpPr>
            <a:spLocks noGrp="1" noChangeArrowheads="1"/>
          </p:cNvSpPr>
          <p:nvPr>
            <p:ph type="title"/>
          </p:nvPr>
        </p:nvSpPr>
        <p:spPr/>
        <p:txBody>
          <a:bodyPr/>
          <a:lstStyle/>
          <a:p>
            <a:pPr eaLnBrk="1" hangingPunct="1"/>
            <a:r>
              <a:rPr lang="sk-SK" altLang="sk-SK" sz="3600" b="1">
                <a:solidFill>
                  <a:srgbClr val="0070C0"/>
                </a:solidFill>
              </a:rPr>
              <a:t>Metódy svetloliečebné a laserové</a:t>
            </a:r>
          </a:p>
        </p:txBody>
      </p:sp>
      <p:sp>
        <p:nvSpPr>
          <p:cNvPr id="71683" name="Rectangle 3">
            <a:extLst>
              <a:ext uri="{FF2B5EF4-FFF2-40B4-BE49-F238E27FC236}">
                <a16:creationId xmlns:a16="http://schemas.microsoft.com/office/drawing/2014/main" id="{86A9E42B-BF86-4B24-AC8E-5CE46CA2BC15}"/>
              </a:ext>
            </a:extLst>
          </p:cNvPr>
          <p:cNvSpPr>
            <a:spLocks noGrp="1" noChangeArrowheads="1"/>
          </p:cNvSpPr>
          <p:nvPr>
            <p:ph type="body" idx="1"/>
          </p:nvPr>
        </p:nvSpPr>
        <p:spPr>
          <a:xfrm>
            <a:off x="609600" y="1600201"/>
            <a:ext cx="7224346" cy="4525963"/>
          </a:xfrm>
        </p:spPr>
        <p:txBody>
          <a:bodyPr/>
          <a:lstStyle/>
          <a:p>
            <a:pPr eaLnBrk="1" hangingPunct="1">
              <a:buFont typeface="Wingdings" panose="05000000000000000000" pitchFamily="2" charset="2"/>
              <a:buChar char="ü"/>
            </a:pPr>
            <a:r>
              <a:rPr lang="sk-SK" altLang="sk-SK" sz="2800" b="1" dirty="0" err="1">
                <a:solidFill>
                  <a:srgbClr val="FF0000"/>
                </a:solidFill>
              </a:rPr>
              <a:t>Fotoliečba</a:t>
            </a:r>
            <a:r>
              <a:rPr lang="sk-SK" altLang="sk-SK" sz="2800" b="1" dirty="0"/>
              <a:t> </a:t>
            </a:r>
          </a:p>
          <a:p>
            <a:pPr eaLnBrk="1" hangingPunct="1"/>
            <a:r>
              <a:rPr lang="sk-SK" altLang="sk-SK" sz="2000" b="1" dirty="0">
                <a:solidFill>
                  <a:srgbClr val="FF0000"/>
                </a:solidFill>
              </a:rPr>
              <a:t>Helioterapia</a:t>
            </a:r>
          </a:p>
          <a:p>
            <a:pPr lvl="1" eaLnBrk="1" hangingPunct="1"/>
            <a:r>
              <a:rPr lang="sk-SK" altLang="sk-SK" sz="2000" dirty="0"/>
              <a:t>liečba slnkom , modrým svetlom (antibakteriálny účinok)</a:t>
            </a:r>
          </a:p>
          <a:p>
            <a:pPr lvl="1" eaLnBrk="1" hangingPunct="1"/>
            <a:r>
              <a:rPr lang="sk-SK" altLang="sk-SK" sz="2000" dirty="0"/>
              <a:t>liečba depresie, chronickej únavy </a:t>
            </a:r>
            <a:endParaRPr lang="sk-SK" altLang="sk-SK" sz="1800" dirty="0"/>
          </a:p>
          <a:p>
            <a:pPr eaLnBrk="1" hangingPunct="1">
              <a:buFontTx/>
              <a:buNone/>
            </a:pPr>
            <a:endParaRPr lang="sk-SK" altLang="sk-SK" sz="2000" dirty="0"/>
          </a:p>
          <a:p>
            <a:pPr eaLnBrk="1" hangingPunct="1">
              <a:buFont typeface="Wingdings" panose="05000000000000000000" pitchFamily="2" charset="2"/>
              <a:buChar char="ü"/>
            </a:pPr>
            <a:r>
              <a:rPr lang="sk-SK" altLang="sk-SK" sz="2800" b="1" dirty="0" err="1">
                <a:solidFill>
                  <a:srgbClr val="FF0000"/>
                </a:solidFill>
              </a:rPr>
              <a:t>Fotodynamická</a:t>
            </a:r>
            <a:r>
              <a:rPr lang="sk-SK" altLang="sk-SK" sz="2800" b="1" dirty="0">
                <a:solidFill>
                  <a:srgbClr val="FF0000"/>
                </a:solidFill>
              </a:rPr>
              <a:t> liečba (PDT)</a:t>
            </a:r>
          </a:p>
          <a:p>
            <a:pPr eaLnBrk="1" hangingPunct="1"/>
            <a:r>
              <a:rPr lang="sk-SK" altLang="sk-SK" sz="2000" dirty="0"/>
              <a:t>pri liečbe nádorov kože sa do organizmu vpraví </a:t>
            </a:r>
            <a:r>
              <a:rPr lang="sk-SK" altLang="sk-SK" sz="2000" dirty="0" err="1"/>
              <a:t>fotosenzibilizujúca</a:t>
            </a:r>
            <a:r>
              <a:rPr lang="sk-SK" altLang="sk-SK" sz="2000" dirty="0"/>
              <a:t> látka ,ktorá sa aktivuje pomocou svetla, v tele reaguje s kyslíkom a dochádza ku poruche energetických pochodov v bunke, ktoré vedú k jej smrti , </a:t>
            </a:r>
            <a:r>
              <a:rPr lang="sk-SK" altLang="sk-SK" sz="2000" dirty="0" err="1"/>
              <a:t>fotodynamický</a:t>
            </a:r>
            <a:r>
              <a:rPr lang="sk-SK" altLang="sk-SK" sz="2000" dirty="0"/>
              <a:t> efekt nevedie k poškodeniu DNA </a:t>
            </a:r>
          </a:p>
          <a:p>
            <a:pPr marL="0" indent="0" eaLnBrk="1" hangingPunct="1">
              <a:buNone/>
            </a:pPr>
            <a:endParaRPr lang="sk-SK" altLang="sk-SK" sz="2000" dirty="0"/>
          </a:p>
          <a:p>
            <a:pPr eaLnBrk="1" hangingPunct="1"/>
            <a:endParaRPr lang="sk-SK" altLang="sk-SK" sz="2800" b="1" dirty="0"/>
          </a:p>
        </p:txBody>
      </p:sp>
      <p:pic>
        <p:nvPicPr>
          <p:cNvPr id="2" name="Obrázok 1">
            <a:extLst>
              <a:ext uri="{FF2B5EF4-FFF2-40B4-BE49-F238E27FC236}">
                <a16:creationId xmlns:a16="http://schemas.microsoft.com/office/drawing/2014/main" id="{98C8F35E-50C8-4E83-9110-4FB5034D6492}"/>
              </a:ext>
            </a:extLst>
          </p:cNvPr>
          <p:cNvPicPr>
            <a:picLocks noChangeAspect="1"/>
          </p:cNvPicPr>
          <p:nvPr/>
        </p:nvPicPr>
        <p:blipFill>
          <a:blip r:embed="rId2"/>
          <a:stretch>
            <a:fillRect/>
          </a:stretch>
        </p:blipFill>
        <p:spPr>
          <a:xfrm>
            <a:off x="7715982" y="3255718"/>
            <a:ext cx="4286250" cy="2562225"/>
          </a:xfrm>
          <a:prstGeom prst="rect">
            <a:avLst/>
          </a:prstGeom>
        </p:spPr>
      </p:pic>
      <p:pic>
        <p:nvPicPr>
          <p:cNvPr id="5" name="Picture 2" descr="Moja najobľúbenejšia kniha | Stredná odborná škola dopravná, Žilina">
            <a:extLst>
              <a:ext uri="{FF2B5EF4-FFF2-40B4-BE49-F238E27FC236}">
                <a16:creationId xmlns:a16="http://schemas.microsoft.com/office/drawing/2014/main" id="{D18F9303-EA70-4E76-A8BD-D6EB316EC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A2B040ED-DF86-475A-B2A3-B5ED5AD6DB09}"/>
              </a:ext>
            </a:extLst>
          </p:cNvPr>
          <p:cNvSpPr>
            <a:spLocks noGrp="1" noChangeArrowheads="1"/>
          </p:cNvSpPr>
          <p:nvPr>
            <p:ph type="title"/>
          </p:nvPr>
        </p:nvSpPr>
        <p:spPr/>
        <p:txBody>
          <a:bodyPr/>
          <a:lstStyle/>
          <a:p>
            <a:pPr eaLnBrk="1" hangingPunct="1"/>
            <a:r>
              <a:rPr lang="sk-SK" altLang="sk-SK" sz="3600" b="1">
                <a:solidFill>
                  <a:srgbClr val="0070C0"/>
                </a:solidFill>
              </a:rPr>
              <a:t>Metódy svetloliečebné a laserové</a:t>
            </a:r>
          </a:p>
        </p:txBody>
      </p:sp>
      <p:sp>
        <p:nvSpPr>
          <p:cNvPr id="72707" name="Rectangle 3">
            <a:extLst>
              <a:ext uri="{FF2B5EF4-FFF2-40B4-BE49-F238E27FC236}">
                <a16:creationId xmlns:a16="http://schemas.microsoft.com/office/drawing/2014/main" id="{EC1EF202-507E-427D-A81B-E90D6A75EE19}"/>
              </a:ext>
            </a:extLst>
          </p:cNvPr>
          <p:cNvSpPr>
            <a:spLocks noGrp="1" noChangeArrowheads="1"/>
          </p:cNvSpPr>
          <p:nvPr>
            <p:ph type="body" idx="1"/>
          </p:nvPr>
        </p:nvSpPr>
        <p:spPr>
          <a:xfrm>
            <a:off x="609600" y="1600201"/>
            <a:ext cx="10972800" cy="4756637"/>
          </a:xfrm>
        </p:spPr>
        <p:txBody>
          <a:bodyPr/>
          <a:lstStyle/>
          <a:p>
            <a:pPr eaLnBrk="1" hangingPunct="1">
              <a:lnSpc>
                <a:spcPct val="80000"/>
              </a:lnSpc>
              <a:buFont typeface="Wingdings" panose="05000000000000000000" pitchFamily="2" charset="2"/>
              <a:buChar char="ü"/>
            </a:pPr>
            <a:r>
              <a:rPr lang="sk-SK" altLang="sk-SK" sz="2400" b="1" dirty="0">
                <a:solidFill>
                  <a:srgbClr val="FF0000"/>
                </a:solidFill>
              </a:rPr>
              <a:t>Liečba ultrafialovým svetlom</a:t>
            </a:r>
          </a:p>
          <a:p>
            <a:pPr eaLnBrk="1" hangingPunct="1">
              <a:lnSpc>
                <a:spcPct val="80000"/>
              </a:lnSpc>
              <a:buFontTx/>
              <a:buNone/>
            </a:pPr>
            <a:r>
              <a:rPr lang="sk-SK" altLang="sk-SK" sz="2000" dirty="0"/>
              <a:t>      </a:t>
            </a:r>
            <a:r>
              <a:rPr lang="he-IL" altLang="sk-SK" sz="2000" dirty="0">
                <a:cs typeface="Arial" panose="020B0604020202020204" pitchFamily="34" charset="0"/>
              </a:rPr>
              <a:t>גּ</a:t>
            </a:r>
            <a:r>
              <a:rPr lang="sk-SK" altLang="sk-SK" sz="2000" dirty="0">
                <a:cs typeface="Arial" panose="020B0604020202020204" pitchFamily="34" charset="0"/>
              </a:rPr>
              <a:t>= 380-190nm</a:t>
            </a:r>
          </a:p>
          <a:p>
            <a:pPr eaLnBrk="1" hangingPunct="1">
              <a:lnSpc>
                <a:spcPct val="80000"/>
              </a:lnSpc>
              <a:buFontTx/>
              <a:buNone/>
            </a:pPr>
            <a:r>
              <a:rPr lang="sk-SK" altLang="sk-SK" sz="2000" dirty="0">
                <a:cs typeface="Arial" panose="020B0604020202020204" pitchFamily="34" charset="0"/>
              </a:rPr>
              <a:t>      </a:t>
            </a:r>
            <a:r>
              <a:rPr lang="sk-SK" altLang="sk-SK" sz="2000" u="sng" dirty="0">
                <a:cs typeface="Arial" panose="020B0604020202020204" pitchFamily="34" charset="0"/>
              </a:rPr>
              <a:t>UVA</a:t>
            </a:r>
            <a:r>
              <a:rPr lang="sk-SK" altLang="sk-SK" sz="2000" dirty="0">
                <a:cs typeface="Arial" panose="020B0604020202020204" pitchFamily="34" charset="0"/>
              </a:rPr>
              <a:t> (340 nm), </a:t>
            </a:r>
            <a:r>
              <a:rPr lang="sk-SK" altLang="sk-SK" sz="2000" u="sng" dirty="0">
                <a:cs typeface="Arial" panose="020B0604020202020204" pitchFamily="34" charset="0"/>
              </a:rPr>
              <a:t>UVB</a:t>
            </a:r>
            <a:r>
              <a:rPr lang="sk-SK" altLang="sk-SK" sz="2000" dirty="0">
                <a:cs typeface="Arial" panose="020B0604020202020204" pitchFamily="34" charset="0"/>
              </a:rPr>
              <a:t> (295nm), </a:t>
            </a:r>
            <a:r>
              <a:rPr lang="sk-SK" altLang="sk-SK" sz="2000" u="sng" dirty="0">
                <a:cs typeface="Arial" panose="020B0604020202020204" pitchFamily="34" charset="0"/>
              </a:rPr>
              <a:t>UVC</a:t>
            </a:r>
            <a:r>
              <a:rPr lang="sk-SK" altLang="sk-SK" sz="2000" dirty="0">
                <a:cs typeface="Arial" panose="020B0604020202020204" pitchFamily="34" charset="0"/>
              </a:rPr>
              <a:t>(220nm)</a:t>
            </a:r>
          </a:p>
          <a:p>
            <a:pPr eaLnBrk="1" hangingPunct="1">
              <a:lnSpc>
                <a:spcPct val="80000"/>
              </a:lnSpc>
              <a:buFontTx/>
              <a:buNone/>
            </a:pPr>
            <a:endParaRPr lang="sk-SK" altLang="sk-SK" sz="2000" dirty="0">
              <a:cs typeface="Arial" panose="020B0604020202020204" pitchFamily="34" charset="0"/>
            </a:endParaRPr>
          </a:p>
          <a:p>
            <a:pPr eaLnBrk="1" hangingPunct="1">
              <a:lnSpc>
                <a:spcPct val="80000"/>
              </a:lnSpc>
              <a:buFont typeface="Wingdings" panose="05000000000000000000" pitchFamily="2" charset="2"/>
              <a:buChar char="ü"/>
            </a:pPr>
            <a:r>
              <a:rPr lang="sk-SK" altLang="sk-SK" sz="2400" b="1" dirty="0">
                <a:cs typeface="Arial" panose="020B0604020202020204" pitchFamily="34" charset="0"/>
              </a:rPr>
              <a:t>Biologické účinky</a:t>
            </a:r>
          </a:p>
          <a:p>
            <a:pPr eaLnBrk="1" hangingPunct="1">
              <a:lnSpc>
                <a:spcPct val="80000"/>
              </a:lnSpc>
              <a:buFontTx/>
              <a:buNone/>
            </a:pPr>
            <a:r>
              <a:rPr lang="sk-SK" altLang="sk-SK" sz="2400" b="1" dirty="0">
                <a:cs typeface="Arial" panose="020B0604020202020204" pitchFamily="34" charset="0"/>
              </a:rPr>
              <a:t>    </a:t>
            </a:r>
            <a:r>
              <a:rPr lang="sk-SK" altLang="sk-SK" sz="2000" dirty="0" err="1">
                <a:cs typeface="Arial" panose="020B0604020202020204" pitchFamily="34" charset="0"/>
              </a:rPr>
              <a:t>erytém</a:t>
            </a:r>
            <a:r>
              <a:rPr lang="sk-SK" altLang="sk-SK" sz="2000" dirty="0">
                <a:cs typeface="Arial" panose="020B0604020202020204" pitchFamily="34" charset="0"/>
              </a:rPr>
              <a:t> - UVB, oneskorená pigmentácia - UVA ( do 48 hod.), tvorba vitamínu D2</a:t>
            </a:r>
          </a:p>
          <a:p>
            <a:pPr eaLnBrk="1" hangingPunct="1">
              <a:lnSpc>
                <a:spcPct val="80000"/>
              </a:lnSpc>
              <a:buFontTx/>
              <a:buNone/>
            </a:pPr>
            <a:endParaRPr lang="sk-SK" altLang="sk-SK" sz="2000" dirty="0">
              <a:cs typeface="Arial" panose="020B0604020202020204" pitchFamily="34" charset="0"/>
            </a:endParaRPr>
          </a:p>
          <a:p>
            <a:pPr eaLnBrk="1" hangingPunct="1">
              <a:buFont typeface="Wingdings" panose="05000000000000000000" pitchFamily="2" charset="2"/>
              <a:buChar char="ü"/>
            </a:pPr>
            <a:r>
              <a:rPr lang="sk-SK" altLang="sk-SK" sz="2400" b="1" dirty="0">
                <a:cs typeface="Arial" panose="020B0604020202020204" pitchFamily="34" charset="0"/>
              </a:rPr>
              <a:t>Zdroje </a:t>
            </a:r>
          </a:p>
          <a:p>
            <a:pPr eaLnBrk="1" hangingPunct="1"/>
            <a:r>
              <a:rPr lang="sk-SK" altLang="sk-SK" sz="2000" dirty="0">
                <a:cs typeface="Arial" panose="020B0604020202020204" pitchFamily="34" charset="0"/>
              </a:rPr>
              <a:t>Vysokotlakové Hg výbojky, horské slnko je zdrojom UVA žiarenia</a:t>
            </a:r>
          </a:p>
          <a:p>
            <a:pPr eaLnBrk="1" hangingPunct="1"/>
            <a:r>
              <a:rPr lang="sk-SK" altLang="sk-SK" sz="2000" dirty="0" err="1">
                <a:cs typeface="Arial" panose="020B0604020202020204" pitchFamily="34" charset="0"/>
              </a:rPr>
              <a:t>Kromayerova</a:t>
            </a:r>
            <a:r>
              <a:rPr lang="sk-SK" altLang="sk-SK" sz="2000" dirty="0">
                <a:cs typeface="Arial" panose="020B0604020202020204" pitchFamily="34" charset="0"/>
              </a:rPr>
              <a:t> lampa v dermatológii</a:t>
            </a:r>
          </a:p>
          <a:p>
            <a:pPr eaLnBrk="1" hangingPunct="1"/>
            <a:r>
              <a:rPr lang="sk-SK" altLang="sk-SK" sz="2000" dirty="0">
                <a:cs typeface="Arial" panose="020B0604020202020204" pitchFamily="34" charset="0"/>
              </a:rPr>
              <a:t>Solárium</a:t>
            </a:r>
          </a:p>
          <a:p>
            <a:pPr eaLnBrk="1" hangingPunct="1"/>
            <a:r>
              <a:rPr lang="sk-SK" altLang="sk-SK" sz="2000" dirty="0">
                <a:cs typeface="Arial" panose="020B0604020202020204" pitchFamily="34" charset="0"/>
              </a:rPr>
              <a:t>Nízkotlakové Hg výbojky sú zdrojom UVB a UVC žiarenia, majú baktericídny efekt, využívajú sa na dezinfekciu operačných traktov</a:t>
            </a:r>
            <a:endParaRPr lang="he-IL" altLang="sk-SK" sz="2000" dirty="0">
              <a:cs typeface="Arial" panose="020B0604020202020204" pitchFamily="34" charset="0"/>
            </a:endParaRPr>
          </a:p>
        </p:txBody>
      </p:sp>
      <p:pic>
        <p:nvPicPr>
          <p:cNvPr id="4" name="Picture 2" descr="Moja najobľúbenejšia kniha | Stredná odborná škola dopravná, Žilina">
            <a:extLst>
              <a:ext uri="{FF2B5EF4-FFF2-40B4-BE49-F238E27FC236}">
                <a16:creationId xmlns:a16="http://schemas.microsoft.com/office/drawing/2014/main" id="{AFB659BE-A410-4B70-9B18-12D6BEC4EA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0A2A4299-3A66-4DF2-91AC-CE21FEC79304}"/>
              </a:ext>
            </a:extLst>
          </p:cNvPr>
          <p:cNvSpPr>
            <a:spLocks noGrp="1" noChangeArrowheads="1"/>
          </p:cNvSpPr>
          <p:nvPr>
            <p:ph type="title"/>
          </p:nvPr>
        </p:nvSpPr>
        <p:spPr/>
        <p:txBody>
          <a:bodyPr/>
          <a:lstStyle/>
          <a:p>
            <a:pPr eaLnBrk="1" hangingPunct="1"/>
            <a:r>
              <a:rPr lang="sk-SK" altLang="sk-SK" sz="4000" b="1">
                <a:solidFill>
                  <a:srgbClr val="0070C0"/>
                </a:solidFill>
                <a:cs typeface="Arial" panose="020B0604020202020204" pitchFamily="34" charset="0"/>
              </a:rPr>
              <a:t>Metódy laserové</a:t>
            </a:r>
          </a:p>
        </p:txBody>
      </p:sp>
      <p:sp>
        <p:nvSpPr>
          <p:cNvPr id="73731" name="Rectangle 3">
            <a:extLst>
              <a:ext uri="{FF2B5EF4-FFF2-40B4-BE49-F238E27FC236}">
                <a16:creationId xmlns:a16="http://schemas.microsoft.com/office/drawing/2014/main" id="{DF3822CA-3A11-4AEA-A2B8-58E2D173C926}"/>
              </a:ext>
            </a:extLst>
          </p:cNvPr>
          <p:cNvSpPr>
            <a:spLocks noGrp="1" noChangeArrowheads="1"/>
          </p:cNvSpPr>
          <p:nvPr>
            <p:ph type="body" idx="1"/>
          </p:nvPr>
        </p:nvSpPr>
        <p:spPr>
          <a:xfrm>
            <a:off x="1981200" y="1600201"/>
            <a:ext cx="8147050" cy="2765425"/>
          </a:xfrm>
        </p:spPr>
        <p:txBody>
          <a:bodyPr/>
          <a:lstStyle/>
          <a:p>
            <a:pPr eaLnBrk="1" hangingPunct="1">
              <a:lnSpc>
                <a:spcPct val="80000"/>
              </a:lnSpc>
              <a:buFont typeface="Wingdings" panose="05000000000000000000" pitchFamily="2" charset="2"/>
              <a:buChar char="ü"/>
            </a:pPr>
            <a:r>
              <a:rPr lang="sk-SK" altLang="sk-SK" sz="2400" b="1">
                <a:solidFill>
                  <a:srgbClr val="FF0000"/>
                </a:solidFill>
              </a:rPr>
              <a:t>Princíp laseru</a:t>
            </a:r>
          </a:p>
          <a:p>
            <a:pPr eaLnBrk="1" hangingPunct="1">
              <a:buFont typeface="Wingdings" panose="05000000000000000000" pitchFamily="2" charset="2"/>
              <a:buChar char="ü"/>
            </a:pPr>
            <a:r>
              <a:rPr lang="sk-SK" altLang="sk-SK" sz="2000"/>
              <a:t>LASER = light amplification by stimulated emision of radiation</a:t>
            </a:r>
          </a:p>
          <a:p>
            <a:pPr eaLnBrk="1" hangingPunct="1">
              <a:buFont typeface="Wingdings" panose="05000000000000000000" pitchFamily="2" charset="2"/>
              <a:buChar char="ü"/>
            </a:pPr>
            <a:r>
              <a:rPr lang="sk-SK" altLang="sk-SK" sz="2000"/>
              <a:t>atómy aktívnej látky sa dostávajú do excitovaného stavu prechodom elektrónov zo základnej na vyššiu energetickú hladinu je to tzv. optické čerpanie,  lavínovitým návratom elektrónov na základnú hladinu vzniká laserové žiarenie , ktoré je monochromatické a koherentné, laserové žiarenie sa zosilňuje optickým rezonátorom.</a:t>
            </a:r>
          </a:p>
          <a:p>
            <a:pPr eaLnBrk="1" hangingPunct="1">
              <a:lnSpc>
                <a:spcPct val="80000"/>
              </a:lnSpc>
              <a:buFont typeface="Wingdings" panose="05000000000000000000" pitchFamily="2" charset="2"/>
              <a:buChar char="ü"/>
            </a:pPr>
            <a:endParaRPr lang="sk-SK" altLang="sk-SK" sz="2000"/>
          </a:p>
        </p:txBody>
      </p:sp>
      <p:sp>
        <p:nvSpPr>
          <p:cNvPr id="73732" name="BlokTextu 1">
            <a:extLst>
              <a:ext uri="{FF2B5EF4-FFF2-40B4-BE49-F238E27FC236}">
                <a16:creationId xmlns:a16="http://schemas.microsoft.com/office/drawing/2014/main" id="{E1361072-C583-4284-9B76-BB32854B6051}"/>
              </a:ext>
            </a:extLst>
          </p:cNvPr>
          <p:cNvSpPr txBox="1">
            <a:spLocks noChangeArrowheads="1"/>
          </p:cNvSpPr>
          <p:nvPr/>
        </p:nvSpPr>
        <p:spPr bwMode="auto">
          <a:xfrm>
            <a:off x="1992314" y="4508501"/>
            <a:ext cx="4319587" cy="23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lnSpc>
                <a:spcPct val="80000"/>
              </a:lnSpc>
              <a:spcBef>
                <a:spcPct val="0"/>
              </a:spcBef>
              <a:spcAft>
                <a:spcPct val="0"/>
              </a:spcAft>
              <a:buFont typeface="Wingdings" panose="05000000000000000000" pitchFamily="2" charset="2"/>
              <a:buChar char="ü"/>
            </a:pPr>
            <a:r>
              <a:rPr lang="sk-SK" altLang="sk-SK" sz="2000" b="1">
                <a:solidFill>
                  <a:srgbClr val="000000"/>
                </a:solidFill>
              </a:rPr>
              <a:t>Lasery</a:t>
            </a:r>
          </a:p>
          <a:p>
            <a:pPr fontAlgn="base">
              <a:lnSpc>
                <a:spcPct val="90000"/>
              </a:lnSpc>
              <a:spcBef>
                <a:spcPct val="0"/>
              </a:spcBef>
              <a:spcAft>
                <a:spcPct val="0"/>
              </a:spcAft>
              <a:buNone/>
            </a:pPr>
            <a:r>
              <a:rPr lang="sk-SK" altLang="sk-SK" sz="1800">
                <a:solidFill>
                  <a:srgbClr val="000000"/>
                </a:solidFill>
              </a:rPr>
              <a:t>-  pevné, kvapalinové,plynové, </a:t>
            </a:r>
          </a:p>
          <a:p>
            <a:pPr fontAlgn="base">
              <a:lnSpc>
                <a:spcPct val="90000"/>
              </a:lnSpc>
              <a:spcBef>
                <a:spcPct val="0"/>
              </a:spcBef>
              <a:spcAft>
                <a:spcPct val="0"/>
              </a:spcAft>
              <a:buNone/>
            </a:pPr>
            <a:r>
              <a:rPr lang="sk-SK" altLang="sk-SK" sz="1800">
                <a:solidFill>
                  <a:srgbClr val="000000"/>
                </a:solidFill>
              </a:rPr>
              <a:t>   polovodičové</a:t>
            </a:r>
          </a:p>
          <a:p>
            <a:pPr fontAlgn="base">
              <a:lnSpc>
                <a:spcPct val="90000"/>
              </a:lnSpc>
              <a:spcBef>
                <a:spcPct val="0"/>
              </a:spcBef>
              <a:spcAft>
                <a:spcPct val="0"/>
              </a:spcAft>
              <a:buNone/>
            </a:pPr>
            <a:r>
              <a:rPr lang="sk-SK" altLang="sk-SK" sz="1800">
                <a:solidFill>
                  <a:srgbClr val="000000"/>
                </a:solidFill>
              </a:rPr>
              <a:t>-  kontinuálne a pulzné</a:t>
            </a:r>
          </a:p>
          <a:p>
            <a:pPr fontAlgn="base">
              <a:lnSpc>
                <a:spcPct val="90000"/>
              </a:lnSpc>
              <a:spcBef>
                <a:spcPct val="0"/>
              </a:spcBef>
              <a:spcAft>
                <a:spcPct val="0"/>
              </a:spcAft>
              <a:buNone/>
            </a:pPr>
            <a:r>
              <a:rPr lang="sk-SK" altLang="sk-SK" sz="1800">
                <a:solidFill>
                  <a:srgbClr val="000000"/>
                </a:solidFill>
              </a:rPr>
              <a:t>-  soft a hard</a:t>
            </a:r>
          </a:p>
          <a:p>
            <a:pPr fontAlgn="base">
              <a:lnSpc>
                <a:spcPct val="90000"/>
              </a:lnSpc>
              <a:spcBef>
                <a:spcPct val="0"/>
              </a:spcBef>
              <a:spcAft>
                <a:spcPct val="0"/>
              </a:spcAft>
              <a:buFontTx/>
              <a:buChar char="-"/>
            </a:pPr>
            <a:r>
              <a:rPr lang="sk-SK" altLang="sk-SK" sz="1800">
                <a:solidFill>
                  <a:srgbClr val="000000"/>
                </a:solidFill>
              </a:rPr>
              <a:t>  rubínový laser – skonštruovaný v r. </a:t>
            </a:r>
          </a:p>
          <a:p>
            <a:pPr fontAlgn="base">
              <a:lnSpc>
                <a:spcPct val="90000"/>
              </a:lnSpc>
              <a:spcBef>
                <a:spcPct val="0"/>
              </a:spcBef>
              <a:spcAft>
                <a:spcPct val="0"/>
              </a:spcAft>
              <a:buFontTx/>
              <a:buChar char="-"/>
            </a:pPr>
            <a:r>
              <a:rPr lang="sk-SK" altLang="sk-SK" sz="1800">
                <a:solidFill>
                  <a:srgbClr val="000000"/>
                </a:solidFill>
              </a:rPr>
              <a:t>  1960 a 1krát použitý v očnom </a:t>
            </a:r>
          </a:p>
          <a:p>
            <a:pPr fontAlgn="base">
              <a:lnSpc>
                <a:spcPct val="90000"/>
              </a:lnSpc>
              <a:spcBef>
                <a:spcPct val="0"/>
              </a:spcBef>
              <a:spcAft>
                <a:spcPct val="0"/>
              </a:spcAft>
              <a:buNone/>
            </a:pPr>
            <a:r>
              <a:rPr lang="sk-SK" altLang="sk-SK" sz="1800">
                <a:solidFill>
                  <a:srgbClr val="000000"/>
                </a:solidFill>
              </a:rPr>
              <a:t>    lekárstve</a:t>
            </a:r>
          </a:p>
          <a:p>
            <a:pPr fontAlgn="base">
              <a:spcBef>
                <a:spcPct val="0"/>
              </a:spcBef>
              <a:spcAft>
                <a:spcPct val="0"/>
              </a:spcAft>
              <a:buNone/>
            </a:pPr>
            <a:endParaRPr lang="sk-SK" altLang="sk-SK" sz="1800">
              <a:solidFill>
                <a:srgbClr val="000000"/>
              </a:solidFill>
            </a:endParaRPr>
          </a:p>
        </p:txBody>
      </p:sp>
      <p:pic>
        <p:nvPicPr>
          <p:cNvPr id="73733" name="Picture 4">
            <a:extLst>
              <a:ext uri="{FF2B5EF4-FFF2-40B4-BE49-F238E27FC236}">
                <a16:creationId xmlns:a16="http://schemas.microsoft.com/office/drawing/2014/main" id="{ADB95774-940B-4A61-92ED-67E120273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464" y="4429126"/>
            <a:ext cx="4103687" cy="204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1E76EF89-1D8D-4FE7-8747-471B569CFB67}"/>
              </a:ext>
            </a:extLst>
          </p:cNvPr>
          <p:cNvSpPr>
            <a:spLocks noGrp="1" noChangeArrowheads="1"/>
          </p:cNvSpPr>
          <p:nvPr>
            <p:ph type="title"/>
          </p:nvPr>
        </p:nvSpPr>
        <p:spPr/>
        <p:txBody>
          <a:bodyPr/>
          <a:lstStyle/>
          <a:p>
            <a:pPr eaLnBrk="1" hangingPunct="1"/>
            <a:r>
              <a:rPr lang="sk-SK" altLang="sk-SK" sz="4000" b="1">
                <a:solidFill>
                  <a:srgbClr val="0070C0"/>
                </a:solidFill>
              </a:rPr>
              <a:t>Metódy laserové</a:t>
            </a:r>
          </a:p>
        </p:txBody>
      </p:sp>
      <p:sp>
        <p:nvSpPr>
          <p:cNvPr id="74755" name="Rectangle 3">
            <a:extLst>
              <a:ext uri="{FF2B5EF4-FFF2-40B4-BE49-F238E27FC236}">
                <a16:creationId xmlns:a16="http://schemas.microsoft.com/office/drawing/2014/main" id="{5B721CF9-F2FA-4D34-859A-54A5F98BAA1D}"/>
              </a:ext>
            </a:extLst>
          </p:cNvPr>
          <p:cNvSpPr>
            <a:spLocks noGrp="1" noChangeArrowheads="1"/>
          </p:cNvSpPr>
          <p:nvPr>
            <p:ph type="body" idx="1"/>
          </p:nvPr>
        </p:nvSpPr>
        <p:spPr>
          <a:xfrm>
            <a:off x="1981200" y="1600201"/>
            <a:ext cx="8229600" cy="2333625"/>
          </a:xfrm>
        </p:spPr>
        <p:txBody>
          <a:bodyPr/>
          <a:lstStyle/>
          <a:p>
            <a:pPr eaLnBrk="1" hangingPunct="1"/>
            <a:r>
              <a:rPr lang="sk-SK" altLang="sk-SK" sz="2000"/>
              <a:t>Použitie laserov v </a:t>
            </a:r>
            <a:r>
              <a:rPr lang="sk-SK" altLang="sk-SK" sz="2000" u="sng"/>
              <a:t>neinvazívnej terapii</a:t>
            </a:r>
            <a:r>
              <a:rPr lang="sk-SK" altLang="sk-SK" sz="2000"/>
              <a:t> sú najmä </a:t>
            </a:r>
            <a:r>
              <a:rPr lang="sk-SK" altLang="sk-SK" sz="2000" u="sng"/>
              <a:t>soft lasery s nízkym výkonom max do 500 mW</a:t>
            </a:r>
            <a:r>
              <a:rPr lang="sk-SK" altLang="sk-SK" sz="2000"/>
              <a:t> ako napr. laserové perá, stolné lasery</a:t>
            </a:r>
          </a:p>
          <a:p>
            <a:pPr eaLnBrk="1" hangingPunct="1"/>
            <a:r>
              <a:rPr lang="sk-SK" altLang="sk-SK" sz="2000"/>
              <a:t>polovodičové lasery s vyžarovaním  </a:t>
            </a:r>
            <a:r>
              <a:rPr lang="he-IL" altLang="sk-SK" sz="2000">
                <a:cs typeface="Arial" panose="020B0604020202020204" pitchFamily="34" charset="0"/>
              </a:rPr>
              <a:t>גּ</a:t>
            </a:r>
            <a:r>
              <a:rPr lang="sk-SK" altLang="sk-SK" sz="2000">
                <a:cs typeface="Arial" panose="020B0604020202020204" pitchFamily="34" charset="0"/>
              </a:rPr>
              <a:t>=630 – 900nm </a:t>
            </a:r>
          </a:p>
          <a:p>
            <a:pPr eaLnBrk="1" hangingPunct="1"/>
            <a:r>
              <a:rPr lang="sk-SK" altLang="sk-SK" sz="2000">
                <a:cs typeface="Arial" panose="020B0604020202020204" pitchFamily="34" charset="0"/>
              </a:rPr>
              <a:t>Používajú sa najmä na povrchové aplikácie na kožu , podkožie s kratšou  </a:t>
            </a:r>
            <a:r>
              <a:rPr lang="he-IL" altLang="sk-SK" sz="2000">
                <a:cs typeface="Arial" panose="020B0604020202020204" pitchFamily="34" charset="0"/>
              </a:rPr>
              <a:t>גּ</a:t>
            </a:r>
            <a:r>
              <a:rPr lang="sk-SK" altLang="sk-SK" sz="2000">
                <a:cs typeface="Arial" panose="020B0604020202020204" pitchFamily="34" charset="0"/>
              </a:rPr>
              <a:t> v oranžovej a červenej časti viditeľného spektra</a:t>
            </a:r>
          </a:p>
          <a:p>
            <a:pPr eaLnBrk="1" hangingPunct="1"/>
            <a:r>
              <a:rPr lang="sk-SK" altLang="sk-SK" sz="2000">
                <a:cs typeface="Arial" panose="020B0604020202020204" pitchFamily="34" charset="0"/>
              </a:rPr>
              <a:t>Na hlbšiu aplikáciu svaly, kosti v oblasti IR svetla</a:t>
            </a:r>
            <a:endParaRPr lang="he-IL" altLang="sk-SK" sz="2000">
              <a:cs typeface="Arial" panose="020B0604020202020204" pitchFamily="34" charset="0"/>
            </a:endParaRPr>
          </a:p>
        </p:txBody>
      </p:sp>
      <p:pic>
        <p:nvPicPr>
          <p:cNvPr id="74756" name="Picture 4">
            <a:extLst>
              <a:ext uri="{FF2B5EF4-FFF2-40B4-BE49-F238E27FC236}">
                <a16:creationId xmlns:a16="http://schemas.microsoft.com/office/drawing/2014/main" id="{A6071CA7-8F3A-42B4-A3AF-1A708E00E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8" y="4098926"/>
            <a:ext cx="7561262" cy="221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1E77BB04-4300-4CF1-9A22-9505EBAD6CF9}"/>
              </a:ext>
            </a:extLst>
          </p:cNvPr>
          <p:cNvSpPr>
            <a:spLocks noGrp="1" noChangeArrowheads="1"/>
          </p:cNvSpPr>
          <p:nvPr>
            <p:ph type="title"/>
          </p:nvPr>
        </p:nvSpPr>
        <p:spPr/>
        <p:txBody>
          <a:bodyPr/>
          <a:lstStyle/>
          <a:p>
            <a:pPr eaLnBrk="1" hangingPunct="1"/>
            <a:r>
              <a:rPr lang="sk-SK" altLang="sk-SK" sz="4000" b="1">
                <a:solidFill>
                  <a:srgbClr val="0070C0"/>
                </a:solidFill>
              </a:rPr>
              <a:t>Metódy laserové</a:t>
            </a:r>
          </a:p>
        </p:txBody>
      </p:sp>
      <p:sp>
        <p:nvSpPr>
          <p:cNvPr id="75779" name="Rectangle 3">
            <a:extLst>
              <a:ext uri="{FF2B5EF4-FFF2-40B4-BE49-F238E27FC236}">
                <a16:creationId xmlns:a16="http://schemas.microsoft.com/office/drawing/2014/main" id="{F78804C5-16FF-4004-A082-1DB21F71AF26}"/>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ü"/>
            </a:pPr>
            <a:r>
              <a:rPr lang="sk-SK" altLang="sk-SK" sz="2400">
                <a:solidFill>
                  <a:srgbClr val="FF0000"/>
                </a:solidFill>
              </a:rPr>
              <a:t>Lasery s vysokým výkonom</a:t>
            </a:r>
          </a:p>
          <a:p>
            <a:pPr eaLnBrk="1" hangingPunct="1">
              <a:lnSpc>
                <a:spcPct val="90000"/>
              </a:lnSpc>
            </a:pPr>
            <a:r>
              <a:rPr lang="sk-SK" altLang="sk-SK" sz="2000"/>
              <a:t>použitie najmä v </a:t>
            </a:r>
            <a:r>
              <a:rPr lang="sk-SK" altLang="sk-SK" sz="2000" u="sng"/>
              <a:t>invazívnej medicíne ako v chirurgii</a:t>
            </a:r>
            <a:r>
              <a:rPr lang="sk-SK" altLang="sk-SK" sz="2000"/>
              <a:t> ako tzv. optický bezkontaktný skalpel ( plynový CO laser ) , v oftalmológii ( fotokoagulácia odchlípenej sietnice , pevný YAG laser, vyžaruje zelené svetlo s </a:t>
            </a:r>
            <a:r>
              <a:rPr lang="he-IL" altLang="sk-SK" sz="2000">
                <a:cs typeface="Arial" panose="020B0604020202020204" pitchFamily="34" charset="0"/>
              </a:rPr>
              <a:t>גּ</a:t>
            </a:r>
            <a:r>
              <a:rPr lang="sk-SK" altLang="sk-SK" sz="2000">
                <a:cs typeface="Arial" panose="020B0604020202020204" pitchFamily="34" charset="0"/>
              </a:rPr>
              <a:t> 532nm a výkonom do 1,5 W)</a:t>
            </a:r>
          </a:p>
          <a:p>
            <a:pPr eaLnBrk="1" hangingPunct="1">
              <a:lnSpc>
                <a:spcPct val="90000"/>
              </a:lnSpc>
              <a:buFont typeface="Wingdings" panose="05000000000000000000" pitchFamily="2" charset="2"/>
              <a:buChar char="ü"/>
            </a:pPr>
            <a:r>
              <a:rPr lang="sk-SK" altLang="sk-SK" sz="2400">
                <a:solidFill>
                  <a:srgbClr val="FF0000"/>
                </a:solidFill>
                <a:cs typeface="Arial" panose="020B0604020202020204" pitchFamily="34" charset="0"/>
              </a:rPr>
              <a:t>Excimer laser</a:t>
            </a:r>
          </a:p>
          <a:p>
            <a:pPr eaLnBrk="1" hangingPunct="1">
              <a:lnSpc>
                <a:spcPct val="90000"/>
              </a:lnSpc>
            </a:pPr>
            <a:r>
              <a:rPr lang="sk-SK" altLang="sk-SK" sz="2000">
                <a:cs typeface="Arial" panose="020B0604020202020204" pitchFamily="34" charset="0"/>
              </a:rPr>
              <a:t> na </a:t>
            </a:r>
            <a:r>
              <a:rPr lang="sk-SK" altLang="sk-SK" sz="2000" u="sng">
                <a:cs typeface="Arial" panose="020B0604020202020204" pitchFamily="34" charset="0"/>
              </a:rPr>
              <a:t>liečbu krátkozrakosti</a:t>
            </a:r>
            <a:r>
              <a:rPr lang="sk-SK" altLang="sk-SK" sz="2000">
                <a:cs typeface="Arial" panose="020B0604020202020204" pitchFamily="34" charset="0"/>
              </a:rPr>
              <a:t>, vyžaruje UF svetlo s </a:t>
            </a:r>
            <a:r>
              <a:rPr lang="he-IL" altLang="sk-SK" sz="2000">
                <a:cs typeface="Arial" panose="020B0604020202020204" pitchFamily="34" charset="0"/>
              </a:rPr>
              <a:t>גּ</a:t>
            </a:r>
            <a:r>
              <a:rPr lang="sk-SK" altLang="sk-SK" sz="2000">
                <a:cs typeface="Arial" panose="020B0604020202020204" pitchFamily="34" charset="0"/>
              </a:rPr>
              <a:t> 193nm, ktoré vedie po kontakte s okom k fotochemickej reakcii a odstráneniu tkaniva rohovky, 1 impulz odstráni cca 0,25 mm rohovky</a:t>
            </a:r>
          </a:p>
          <a:p>
            <a:pPr eaLnBrk="1" hangingPunct="1">
              <a:lnSpc>
                <a:spcPct val="90000"/>
              </a:lnSpc>
              <a:buFont typeface="Wingdings" panose="05000000000000000000" pitchFamily="2" charset="2"/>
              <a:buChar char="ü"/>
            </a:pPr>
            <a:r>
              <a:rPr lang="sk-SK" altLang="sk-SK" sz="2400">
                <a:solidFill>
                  <a:srgbClr val="FF0000"/>
                </a:solidFill>
                <a:cs typeface="Arial" panose="020B0604020202020204" pitchFamily="34" charset="0"/>
              </a:rPr>
              <a:t>Stomatológia</a:t>
            </a:r>
          </a:p>
          <a:p>
            <a:pPr eaLnBrk="1" hangingPunct="1">
              <a:lnSpc>
                <a:spcPct val="90000"/>
              </a:lnSpc>
            </a:pPr>
            <a:r>
              <a:rPr lang="sk-SK" altLang="sk-SK" sz="2000">
                <a:cs typeface="Arial" panose="020B0604020202020204" pitchFamily="34" charset="0"/>
              </a:rPr>
              <a:t>neodýmový a erbiový YAG laser </a:t>
            </a:r>
            <a:r>
              <a:rPr lang="sk-SK" altLang="sk-SK" sz="2000" u="sng">
                <a:cs typeface="Arial" panose="020B0604020202020204" pitchFamily="34" charset="0"/>
              </a:rPr>
              <a:t>preparácia zubnej skloviny</a:t>
            </a:r>
          </a:p>
          <a:p>
            <a:pPr eaLnBrk="1" hangingPunct="1">
              <a:lnSpc>
                <a:spcPct val="90000"/>
              </a:lnSpc>
              <a:buFont typeface="Wingdings" panose="05000000000000000000" pitchFamily="2" charset="2"/>
              <a:buChar char="ü"/>
            </a:pPr>
            <a:r>
              <a:rPr lang="sk-SK" altLang="sk-SK" sz="2400">
                <a:solidFill>
                  <a:srgbClr val="FF0000"/>
                </a:solidFill>
                <a:cs typeface="Arial" panose="020B0604020202020204" pitchFamily="34" charset="0"/>
              </a:rPr>
              <a:t>Dermatológia</a:t>
            </a:r>
          </a:p>
          <a:p>
            <a:pPr eaLnBrk="1" hangingPunct="1">
              <a:lnSpc>
                <a:spcPct val="90000"/>
              </a:lnSpc>
            </a:pPr>
            <a:r>
              <a:rPr lang="sk-SK" altLang="sk-SK" sz="2000">
                <a:cs typeface="Arial" panose="020B0604020202020204" pitchFamily="34" charset="0"/>
              </a:rPr>
              <a:t>rubínový , alexandriový – terapia malígneho melanómu, odstránenie tetovania, bradavíc, ochlpenia </a:t>
            </a:r>
            <a:endParaRPr lang="he-IL" altLang="sk-SK" sz="2000">
              <a:cs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1F4ACE92-7AFC-4583-BF45-1E440D2D8A2E}"/>
              </a:ext>
            </a:extLst>
          </p:cNvPr>
          <p:cNvSpPr>
            <a:spLocks noGrp="1" noChangeArrowheads="1"/>
          </p:cNvSpPr>
          <p:nvPr>
            <p:ph type="title"/>
          </p:nvPr>
        </p:nvSpPr>
        <p:spPr/>
        <p:txBody>
          <a:bodyPr/>
          <a:lstStyle/>
          <a:p>
            <a:pPr eaLnBrk="1" hangingPunct="1"/>
            <a:r>
              <a:rPr lang="sk-SK" altLang="sk-SK" sz="4000" b="1">
                <a:solidFill>
                  <a:srgbClr val="0070C0"/>
                </a:solidFill>
              </a:rPr>
              <a:t>Metódy laserové</a:t>
            </a:r>
          </a:p>
        </p:txBody>
      </p:sp>
      <p:pic>
        <p:nvPicPr>
          <p:cNvPr id="76803" name="Picture 5" descr="Hyperopia2">
            <a:extLst>
              <a:ext uri="{FF2B5EF4-FFF2-40B4-BE49-F238E27FC236}">
                <a16:creationId xmlns:a16="http://schemas.microsoft.com/office/drawing/2014/main" id="{B4B5680C-176B-4F41-810F-E51930B614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1" y="2060576"/>
            <a:ext cx="4321175"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6" descr="E:\Pictures\operacia.jpg">
            <a:extLst>
              <a:ext uri="{FF2B5EF4-FFF2-40B4-BE49-F238E27FC236}">
                <a16:creationId xmlns:a16="http://schemas.microsoft.com/office/drawing/2014/main" id="{6A3F61F9-236D-465C-9682-93D9E8F9D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6" y="2205039"/>
            <a:ext cx="3311525"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5B250572-7DCD-4EBC-8695-E4C4588778E5}"/>
              </a:ext>
            </a:extLst>
          </p:cNvPr>
          <p:cNvSpPr>
            <a:spLocks noGrp="1" noChangeArrowheads="1"/>
          </p:cNvSpPr>
          <p:nvPr>
            <p:ph type="title"/>
          </p:nvPr>
        </p:nvSpPr>
        <p:spPr>
          <a:xfrm>
            <a:off x="1981200" y="274638"/>
            <a:ext cx="8229600" cy="850900"/>
          </a:xfrm>
        </p:spPr>
        <p:txBody>
          <a:bodyPr/>
          <a:lstStyle/>
          <a:p>
            <a:pPr eaLnBrk="1" hangingPunct="1"/>
            <a:r>
              <a:rPr lang="sk-SK" altLang="sk-SK" sz="4000" b="1">
                <a:solidFill>
                  <a:srgbClr val="0070C0"/>
                </a:solidFill>
              </a:rPr>
              <a:t>Liečba ionizujúcim žiarením</a:t>
            </a:r>
          </a:p>
        </p:txBody>
      </p:sp>
      <p:sp>
        <p:nvSpPr>
          <p:cNvPr id="31747" name="Rectangle 3">
            <a:extLst>
              <a:ext uri="{FF2B5EF4-FFF2-40B4-BE49-F238E27FC236}">
                <a16:creationId xmlns:a16="http://schemas.microsoft.com/office/drawing/2014/main" id="{2145EE05-3A81-471F-9F04-7DC4405B029B}"/>
              </a:ext>
            </a:extLst>
          </p:cNvPr>
          <p:cNvSpPr>
            <a:spLocks noGrp="1" noChangeArrowheads="1"/>
          </p:cNvSpPr>
          <p:nvPr>
            <p:ph type="body" idx="1"/>
          </p:nvPr>
        </p:nvSpPr>
        <p:spPr>
          <a:xfrm>
            <a:off x="738554" y="1341438"/>
            <a:ext cx="10823331" cy="5256212"/>
          </a:xfrm>
        </p:spPr>
        <p:txBody>
          <a:bodyPr/>
          <a:lstStyle/>
          <a:p>
            <a:pPr eaLnBrk="1" hangingPunct="1">
              <a:buFont typeface="Wingdings" pitchFamily="2" charset="2"/>
              <a:buChar char="ü"/>
              <a:defRPr/>
            </a:pPr>
            <a:r>
              <a:rPr lang="sk-SK" altLang="sk-SK" sz="2400" dirty="0">
                <a:solidFill>
                  <a:srgbClr val="FF0000"/>
                </a:solidFill>
              </a:rPr>
              <a:t>Zdroje</a:t>
            </a:r>
            <a:r>
              <a:rPr lang="sk-SK" altLang="sk-SK" sz="2800" b="1" dirty="0"/>
              <a:t>: beta, gama, </a:t>
            </a:r>
            <a:r>
              <a:rPr lang="sk-SK" altLang="sk-SK" sz="2800" b="1" dirty="0" err="1"/>
              <a:t>rtg</a:t>
            </a:r>
            <a:r>
              <a:rPr lang="sk-SK" altLang="sk-SK" sz="2800" b="1" dirty="0"/>
              <a:t> žiarenie</a:t>
            </a:r>
          </a:p>
          <a:p>
            <a:pPr eaLnBrk="1" hangingPunct="1">
              <a:defRPr/>
            </a:pPr>
            <a:r>
              <a:rPr lang="sk-SK" altLang="sk-SK" sz="2000" dirty="0"/>
              <a:t>rádioaktívne látky upravené na podanie do organizmu</a:t>
            </a:r>
          </a:p>
          <a:p>
            <a:pPr eaLnBrk="1" hangingPunct="1">
              <a:defRPr/>
            </a:pPr>
            <a:r>
              <a:rPr lang="sk-SK" altLang="sk-SK" sz="2000" dirty="0"/>
              <a:t>Uzatvorené žiariče (rádioterapia - rádionuklidy ako napr. </a:t>
            </a:r>
            <a:r>
              <a:rPr lang="sk-SK" altLang="sk-SK" sz="2000" dirty="0" err="1"/>
              <a:t>cobalt</a:t>
            </a:r>
            <a:r>
              <a:rPr lang="sk-SK" altLang="sk-SK" sz="2000" dirty="0"/>
              <a:t>, </a:t>
            </a:r>
            <a:r>
              <a:rPr lang="sk-SK" altLang="sk-SK" sz="2000" dirty="0" err="1"/>
              <a:t>cesium</a:t>
            </a:r>
            <a:r>
              <a:rPr lang="sk-SK" altLang="sk-SK" sz="2000" dirty="0"/>
              <a:t>, </a:t>
            </a:r>
            <a:r>
              <a:rPr lang="sk-SK" altLang="sk-SK" sz="2000" dirty="0" err="1"/>
              <a:t>iridium</a:t>
            </a:r>
            <a:r>
              <a:rPr lang="sk-SK" altLang="sk-SK" sz="2000" dirty="0"/>
              <a:t>)</a:t>
            </a:r>
          </a:p>
          <a:p>
            <a:pPr eaLnBrk="1" hangingPunct="1">
              <a:spcBef>
                <a:spcPts val="0"/>
              </a:spcBef>
              <a:spcAft>
                <a:spcPts val="2400"/>
              </a:spcAft>
              <a:defRPr/>
            </a:pPr>
            <a:r>
              <a:rPr lang="sk-SK" altLang="sk-SK" sz="2000" dirty="0"/>
              <a:t>Otvorené žiariče (nukleárna medicína)</a:t>
            </a:r>
          </a:p>
          <a:p>
            <a:pPr eaLnBrk="1" hangingPunct="1">
              <a:spcBef>
                <a:spcPts val="0"/>
              </a:spcBef>
              <a:spcAft>
                <a:spcPts val="600"/>
              </a:spcAft>
              <a:buFont typeface="Wingdings" panose="05000000000000000000" pitchFamily="2" charset="2"/>
              <a:buChar char="ü"/>
              <a:defRPr/>
            </a:pPr>
            <a:r>
              <a:rPr lang="sk-SK" altLang="sk-SK" sz="2400" dirty="0">
                <a:solidFill>
                  <a:srgbClr val="FF0000"/>
                </a:solidFill>
              </a:rPr>
              <a:t>Otvorené žiariče</a:t>
            </a:r>
          </a:p>
          <a:p>
            <a:pPr eaLnBrk="1" hangingPunct="1">
              <a:spcBef>
                <a:spcPts val="0"/>
              </a:spcBef>
              <a:spcAft>
                <a:spcPts val="600"/>
              </a:spcAft>
              <a:defRPr/>
            </a:pPr>
            <a:r>
              <a:rPr lang="sk-SK" altLang="sk-SK" sz="2000" dirty="0"/>
              <a:t>rádioaktívna látka je upravená farmakologicky tak, aby sme ju mohli podať do organizmu, je to </a:t>
            </a:r>
            <a:r>
              <a:rPr lang="sk-SK" altLang="sk-SK" sz="2000" dirty="0" err="1"/>
              <a:t>rádiofarmakum</a:t>
            </a:r>
            <a:r>
              <a:rPr lang="sk-SK" altLang="sk-SK" sz="2000" dirty="0"/>
              <a:t>, má svoj certifikát</a:t>
            </a:r>
          </a:p>
          <a:p>
            <a:pPr eaLnBrk="1" hangingPunct="1">
              <a:spcBef>
                <a:spcPts val="0"/>
              </a:spcBef>
              <a:spcAft>
                <a:spcPts val="600"/>
              </a:spcAft>
              <a:defRPr/>
            </a:pPr>
            <a:r>
              <a:rPr lang="sk-SK" altLang="sk-SK" sz="2000" dirty="0"/>
              <a:t>krátky polčas rozpadu</a:t>
            </a:r>
          </a:p>
          <a:p>
            <a:pPr eaLnBrk="1" hangingPunct="1">
              <a:spcBef>
                <a:spcPts val="0"/>
              </a:spcBef>
              <a:spcAft>
                <a:spcPts val="1800"/>
              </a:spcAft>
              <a:defRPr/>
            </a:pPr>
            <a:r>
              <a:rPr lang="sk-SK" altLang="sk-SK" sz="2000" dirty="0"/>
              <a:t>spôsob aplikácie: Per os, intravenózne, inhalačne</a:t>
            </a:r>
          </a:p>
          <a:p>
            <a:pPr eaLnBrk="1" hangingPunct="1">
              <a:buFont typeface="Wingdings" pitchFamily="2" charset="2"/>
              <a:buChar char="ü"/>
              <a:defRPr/>
            </a:pPr>
            <a:r>
              <a:rPr lang="sk-SK" altLang="sk-SK" sz="2400" dirty="0">
                <a:solidFill>
                  <a:srgbClr val="FF0000"/>
                </a:solidFill>
              </a:rPr>
              <a:t>Podstata účinku</a:t>
            </a:r>
          </a:p>
          <a:p>
            <a:pPr eaLnBrk="1" hangingPunct="1">
              <a:defRPr/>
            </a:pPr>
            <a:r>
              <a:rPr lang="sk-SK" altLang="sk-SK" sz="1800" dirty="0"/>
              <a:t>vznik nestabilných elektricky nabitých častíc katiónov a aniónov v bunke (priamy účinok) </a:t>
            </a:r>
          </a:p>
          <a:p>
            <a:pPr eaLnBrk="1" hangingPunct="1">
              <a:defRPr/>
            </a:pPr>
            <a:r>
              <a:rPr lang="sk-SK" altLang="sk-SK" sz="1800" dirty="0"/>
              <a:t>poškodenie bunky prostredníctvom voľných radikálov a </a:t>
            </a:r>
            <a:r>
              <a:rPr lang="sk-SK" altLang="sk-SK" sz="1800" dirty="0" err="1"/>
              <a:t>rádiolýzy</a:t>
            </a:r>
            <a:r>
              <a:rPr lang="sk-SK" altLang="sk-SK" sz="1800" dirty="0"/>
              <a:t> vody (nepriamy účinok)</a:t>
            </a:r>
          </a:p>
          <a:p>
            <a:pPr marL="0" indent="0" eaLnBrk="1" hangingPunct="1">
              <a:buNone/>
              <a:defRPr/>
            </a:pPr>
            <a:endParaRPr lang="sk-SK" altLang="sk-SK" sz="2800" b="1" dirty="0"/>
          </a:p>
        </p:txBody>
      </p:sp>
      <p:pic>
        <p:nvPicPr>
          <p:cNvPr id="4" name="Picture 2" descr="Moja najobľúbenejšia kniha | Stredná odborná škola dopravná, Žilina">
            <a:extLst>
              <a:ext uri="{FF2B5EF4-FFF2-40B4-BE49-F238E27FC236}">
                <a16:creationId xmlns:a16="http://schemas.microsoft.com/office/drawing/2014/main" id="{01C76F04-CA50-4C92-B8D6-6817A02E9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5B250572-7DCD-4EBC-8695-E4C4588778E5}"/>
              </a:ext>
            </a:extLst>
          </p:cNvPr>
          <p:cNvSpPr>
            <a:spLocks noGrp="1" noChangeArrowheads="1"/>
          </p:cNvSpPr>
          <p:nvPr>
            <p:ph type="title"/>
          </p:nvPr>
        </p:nvSpPr>
        <p:spPr>
          <a:xfrm>
            <a:off x="1981200" y="274638"/>
            <a:ext cx="8229600" cy="850900"/>
          </a:xfrm>
        </p:spPr>
        <p:txBody>
          <a:bodyPr/>
          <a:lstStyle/>
          <a:p>
            <a:pPr eaLnBrk="1" hangingPunct="1"/>
            <a:r>
              <a:rPr lang="sk-SK" altLang="sk-SK" sz="4000" b="1">
                <a:solidFill>
                  <a:srgbClr val="0070C0"/>
                </a:solidFill>
              </a:rPr>
              <a:t>Liečba ionizujúcim žiarením</a:t>
            </a:r>
          </a:p>
        </p:txBody>
      </p:sp>
      <p:sp>
        <p:nvSpPr>
          <p:cNvPr id="5" name="Rectangle 3">
            <a:extLst>
              <a:ext uri="{FF2B5EF4-FFF2-40B4-BE49-F238E27FC236}">
                <a16:creationId xmlns:a16="http://schemas.microsoft.com/office/drawing/2014/main" id="{6D96C6DD-57C3-4057-AA20-4B5BF68A512B}"/>
              </a:ext>
            </a:extLst>
          </p:cNvPr>
          <p:cNvSpPr txBox="1">
            <a:spLocks noChangeArrowheads="1"/>
          </p:cNvSpPr>
          <p:nvPr/>
        </p:nvSpPr>
        <p:spPr bwMode="auto">
          <a:xfrm>
            <a:off x="1230643" y="3602734"/>
            <a:ext cx="1916112" cy="53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90000"/>
              </a:lnSpc>
              <a:buFont typeface="Wingdings" pitchFamily="2" charset="2"/>
              <a:buNone/>
            </a:pPr>
            <a:r>
              <a:rPr lang="sk-SK" altLang="sk-SK" sz="2000" kern="0" dirty="0" err="1"/>
              <a:t>brachyterapia</a:t>
            </a:r>
            <a:endParaRPr lang="sk-SK" altLang="sk-SK" sz="2000" kern="0" dirty="0"/>
          </a:p>
        </p:txBody>
      </p:sp>
      <p:pic>
        <p:nvPicPr>
          <p:cNvPr id="6" name="Picture 5">
            <a:extLst>
              <a:ext uri="{FF2B5EF4-FFF2-40B4-BE49-F238E27FC236}">
                <a16:creationId xmlns:a16="http://schemas.microsoft.com/office/drawing/2014/main" id="{134493D1-456C-474F-9EA2-6DBAD3C88722}"/>
              </a:ext>
            </a:extLst>
          </p:cNvPr>
          <p:cNvPicPr>
            <a:picLocks noChangeAspect="1" noChangeArrowheads="1"/>
          </p:cNvPicPr>
          <p:nvPr/>
        </p:nvPicPr>
        <p:blipFill>
          <a:blip r:embed="rId2" cstate="print"/>
          <a:srcRect/>
          <a:stretch>
            <a:fillRect/>
          </a:stretch>
        </p:blipFill>
        <p:spPr bwMode="auto">
          <a:xfrm>
            <a:off x="8147610" y="3955132"/>
            <a:ext cx="3120586" cy="2544092"/>
          </a:xfrm>
          <a:prstGeom prst="rect">
            <a:avLst/>
          </a:prstGeom>
          <a:noFill/>
          <a:ln w="9525">
            <a:noFill/>
            <a:miter lim="800000"/>
            <a:headEnd/>
            <a:tailEnd/>
          </a:ln>
        </p:spPr>
      </p:pic>
      <p:sp>
        <p:nvSpPr>
          <p:cNvPr id="7" name="BlokTextu 1">
            <a:extLst>
              <a:ext uri="{FF2B5EF4-FFF2-40B4-BE49-F238E27FC236}">
                <a16:creationId xmlns:a16="http://schemas.microsoft.com/office/drawing/2014/main" id="{A9A258C1-6A90-48B5-BA5E-FA4F52860C30}"/>
              </a:ext>
            </a:extLst>
          </p:cNvPr>
          <p:cNvSpPr txBox="1">
            <a:spLocks noChangeArrowheads="1"/>
          </p:cNvSpPr>
          <p:nvPr/>
        </p:nvSpPr>
        <p:spPr bwMode="auto">
          <a:xfrm>
            <a:off x="8979944" y="3501231"/>
            <a:ext cx="1455918" cy="369332"/>
          </a:xfrm>
          <a:prstGeom prst="rect">
            <a:avLst/>
          </a:prstGeom>
          <a:noFill/>
          <a:ln w="9525">
            <a:noFill/>
            <a:miter lim="800000"/>
            <a:headEnd/>
            <a:tailEnd/>
          </a:ln>
        </p:spPr>
        <p:txBody>
          <a:bodyPr wrap="square">
            <a:spAutoFit/>
          </a:bodyPr>
          <a:lstStyle/>
          <a:p>
            <a:r>
              <a:rPr lang="sk-SK" dirty="0" err="1"/>
              <a:t>intersticiálna</a:t>
            </a:r>
            <a:endParaRPr lang="sk-SK" dirty="0"/>
          </a:p>
        </p:txBody>
      </p:sp>
      <p:sp>
        <p:nvSpPr>
          <p:cNvPr id="8" name="BlokTextu 2">
            <a:extLst>
              <a:ext uri="{FF2B5EF4-FFF2-40B4-BE49-F238E27FC236}">
                <a16:creationId xmlns:a16="http://schemas.microsoft.com/office/drawing/2014/main" id="{C7C40A11-EFFF-4829-A4A3-0B6EFB257FE6}"/>
              </a:ext>
            </a:extLst>
          </p:cNvPr>
          <p:cNvSpPr txBox="1">
            <a:spLocks noChangeArrowheads="1"/>
          </p:cNvSpPr>
          <p:nvPr/>
        </p:nvSpPr>
        <p:spPr bwMode="auto">
          <a:xfrm>
            <a:off x="5490493" y="3520708"/>
            <a:ext cx="938212" cy="400050"/>
          </a:xfrm>
          <a:prstGeom prst="rect">
            <a:avLst/>
          </a:prstGeom>
          <a:noFill/>
          <a:ln w="9525">
            <a:noFill/>
            <a:miter lim="800000"/>
            <a:headEnd/>
            <a:tailEnd/>
          </a:ln>
        </p:spPr>
        <p:txBody>
          <a:bodyPr wrap="none">
            <a:spAutoFit/>
          </a:bodyPr>
          <a:lstStyle/>
          <a:p>
            <a:r>
              <a:rPr lang="sk-SK" sz="2000" dirty="0"/>
              <a:t>externá</a:t>
            </a:r>
          </a:p>
        </p:txBody>
      </p:sp>
      <p:pic>
        <p:nvPicPr>
          <p:cNvPr id="9" name="Picture 4">
            <a:extLst>
              <a:ext uri="{FF2B5EF4-FFF2-40B4-BE49-F238E27FC236}">
                <a16:creationId xmlns:a16="http://schemas.microsoft.com/office/drawing/2014/main" id="{E2956B23-D21E-46BA-AF08-3596B4CF4B6F}"/>
              </a:ext>
            </a:extLst>
          </p:cNvPr>
          <p:cNvPicPr>
            <a:picLocks noChangeAspect="1" noChangeArrowheads="1"/>
          </p:cNvPicPr>
          <p:nvPr/>
        </p:nvPicPr>
        <p:blipFill>
          <a:blip r:embed="rId3" cstate="print"/>
          <a:srcRect/>
          <a:stretch>
            <a:fillRect/>
          </a:stretch>
        </p:blipFill>
        <p:spPr bwMode="auto">
          <a:xfrm>
            <a:off x="507756" y="4038317"/>
            <a:ext cx="3361887" cy="2520952"/>
          </a:xfrm>
          <a:prstGeom prst="rect">
            <a:avLst/>
          </a:prstGeom>
          <a:noFill/>
          <a:ln w="9525">
            <a:noFill/>
            <a:miter lim="800000"/>
            <a:headEnd/>
            <a:tailEnd/>
          </a:ln>
        </p:spPr>
      </p:pic>
      <p:pic>
        <p:nvPicPr>
          <p:cNvPr id="10" name="Picture 6">
            <a:extLst>
              <a:ext uri="{FF2B5EF4-FFF2-40B4-BE49-F238E27FC236}">
                <a16:creationId xmlns:a16="http://schemas.microsoft.com/office/drawing/2014/main" id="{2DF4DD9C-9226-4D4B-B185-9EBBC61CAEAB}"/>
              </a:ext>
            </a:extLst>
          </p:cNvPr>
          <p:cNvPicPr>
            <a:picLocks noChangeAspect="1" noChangeArrowheads="1"/>
          </p:cNvPicPr>
          <p:nvPr/>
        </p:nvPicPr>
        <p:blipFill>
          <a:blip r:embed="rId4" cstate="print"/>
          <a:srcRect/>
          <a:stretch>
            <a:fillRect/>
          </a:stretch>
        </p:blipFill>
        <p:spPr bwMode="auto">
          <a:xfrm>
            <a:off x="4360855" y="4026877"/>
            <a:ext cx="3470290" cy="2543832"/>
          </a:xfrm>
          <a:prstGeom prst="rect">
            <a:avLst/>
          </a:prstGeom>
          <a:noFill/>
          <a:ln w="9525">
            <a:noFill/>
            <a:miter lim="800000"/>
            <a:headEnd/>
            <a:tailEnd/>
          </a:ln>
        </p:spPr>
      </p:pic>
      <p:sp>
        <p:nvSpPr>
          <p:cNvPr id="12" name="BlokTextu 11">
            <a:extLst>
              <a:ext uri="{FF2B5EF4-FFF2-40B4-BE49-F238E27FC236}">
                <a16:creationId xmlns:a16="http://schemas.microsoft.com/office/drawing/2014/main" id="{9ACEBDDE-6278-40D1-B611-54E0D7DF4844}"/>
              </a:ext>
            </a:extLst>
          </p:cNvPr>
          <p:cNvSpPr txBox="1"/>
          <p:nvPr/>
        </p:nvSpPr>
        <p:spPr>
          <a:xfrm>
            <a:off x="507756" y="1102252"/>
            <a:ext cx="10760440" cy="2277547"/>
          </a:xfrm>
          <a:prstGeom prst="rect">
            <a:avLst/>
          </a:prstGeom>
          <a:noFill/>
        </p:spPr>
        <p:txBody>
          <a:bodyPr wrap="square">
            <a:spAutoFit/>
          </a:bodyPr>
          <a:lstStyle/>
          <a:p>
            <a:pPr eaLnBrk="1" hangingPunct="1">
              <a:buFont typeface="Wingdings" pitchFamily="2" charset="2"/>
              <a:buChar char="ü"/>
              <a:defRPr/>
            </a:pPr>
            <a:r>
              <a:rPr lang="sk-SK" altLang="sk-SK" sz="2400" dirty="0">
                <a:solidFill>
                  <a:srgbClr val="FF0000"/>
                </a:solidFill>
              </a:rPr>
              <a:t>Spôsoby aplikácie</a:t>
            </a:r>
          </a:p>
          <a:p>
            <a:pPr marL="342900" indent="-342900" eaLnBrk="1" hangingPunct="1">
              <a:buFont typeface="Arial" panose="020B0604020202020204" pitchFamily="34" charset="0"/>
              <a:buChar char="•"/>
              <a:defRPr/>
            </a:pPr>
            <a:r>
              <a:rPr lang="sk-SK" altLang="sk-SK" sz="2000" dirty="0"/>
              <a:t>Externe (žiarič je mimo tela pacienta)</a:t>
            </a:r>
          </a:p>
          <a:p>
            <a:pPr marL="342900" indent="-342900" eaLnBrk="1" hangingPunct="1">
              <a:buFont typeface="Arial" panose="020B0604020202020204" pitchFamily="34" charset="0"/>
              <a:buChar char="•"/>
              <a:defRPr/>
            </a:pPr>
            <a:r>
              <a:rPr lang="sk-SK" altLang="sk-SK" sz="2000" dirty="0" err="1"/>
              <a:t>Intersticiálne</a:t>
            </a:r>
            <a:r>
              <a:rPr lang="sk-SK" altLang="sk-SK" sz="2000" dirty="0"/>
              <a:t> ( na koži pacienta)</a:t>
            </a:r>
          </a:p>
          <a:p>
            <a:pPr marL="342900" indent="-342900" eaLnBrk="1" hangingPunct="1">
              <a:spcBef>
                <a:spcPts val="0"/>
              </a:spcBef>
              <a:buFont typeface="Arial" panose="020B0604020202020204" pitchFamily="34" charset="0"/>
              <a:buChar char="•"/>
              <a:defRPr/>
            </a:pPr>
            <a:r>
              <a:rPr lang="sk-SK" altLang="sk-SK" sz="2000" dirty="0" err="1"/>
              <a:t>Intrakavitárne</a:t>
            </a:r>
            <a:r>
              <a:rPr lang="sk-SK" altLang="sk-SK" sz="2000" dirty="0"/>
              <a:t> ( aplikácia do dutín)</a:t>
            </a:r>
          </a:p>
          <a:p>
            <a:pPr marL="342900" indent="-342900" eaLnBrk="1" hangingPunct="1">
              <a:spcBef>
                <a:spcPts val="0"/>
              </a:spcBef>
              <a:spcAft>
                <a:spcPts val="600"/>
              </a:spcAft>
              <a:buFont typeface="Arial" panose="020B0604020202020204" pitchFamily="34" charset="0"/>
              <a:buChar char="•"/>
              <a:defRPr/>
            </a:pPr>
            <a:r>
              <a:rPr lang="sk-SK" altLang="sk-SK" sz="2000" dirty="0" err="1"/>
              <a:t>Brachyterapia</a:t>
            </a:r>
            <a:r>
              <a:rPr lang="sk-SK" altLang="sk-SK" sz="2000" dirty="0"/>
              <a:t> </a:t>
            </a:r>
            <a:r>
              <a:rPr lang="sk-SK" altLang="sk-SK" sz="1600" dirty="0"/>
              <a:t>- presné zavedenie malého zdroja žiarenia priamo do miesta výskytu nádorových buniek, ktorý ho ožaruje z krátkej vzdialenosti</a:t>
            </a:r>
          </a:p>
          <a:p>
            <a:pPr marL="628650" lvl="1" indent="-171450" eaLnBrk="1" hangingPunct="1">
              <a:spcBef>
                <a:spcPts val="0"/>
              </a:spcBef>
              <a:spcAft>
                <a:spcPts val="600"/>
              </a:spcAft>
              <a:buFont typeface="Arial" panose="020B0604020202020204" pitchFamily="34" charset="0"/>
              <a:buChar char="•"/>
              <a:defRPr/>
            </a:pPr>
            <a:r>
              <a:rPr lang="sk-SK" altLang="sk-SK" sz="1200" dirty="0"/>
              <a:t>liečba karcinómu krčka maternice, prostaty, prsníka a kože.</a:t>
            </a:r>
          </a:p>
        </p:txBody>
      </p:sp>
      <p:pic>
        <p:nvPicPr>
          <p:cNvPr id="13" name="Picture 2" descr="Moja najobľúbenejšia kniha | Stredná odborná škola dopravná, Žilina">
            <a:extLst>
              <a:ext uri="{FF2B5EF4-FFF2-40B4-BE49-F238E27FC236}">
                <a16:creationId xmlns:a16="http://schemas.microsoft.com/office/drawing/2014/main" id="{40D8C62A-CAD5-4251-8907-3CBC2090EE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597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B0D5532E-23F7-48DD-A5E4-8DB38272F605}"/>
              </a:ext>
            </a:extLst>
          </p:cNvPr>
          <p:cNvSpPr>
            <a:spLocks noGrp="1" noChangeArrowheads="1"/>
          </p:cNvSpPr>
          <p:nvPr>
            <p:ph type="title"/>
          </p:nvPr>
        </p:nvSpPr>
        <p:spPr>
          <a:xfrm>
            <a:off x="1981200" y="188913"/>
            <a:ext cx="8229600" cy="849312"/>
          </a:xfrm>
        </p:spPr>
        <p:txBody>
          <a:bodyPr/>
          <a:lstStyle/>
          <a:p>
            <a:pPr eaLnBrk="1" hangingPunct="1"/>
            <a:r>
              <a:rPr lang="sk-SK" altLang="sk-SK" sz="4000" b="1">
                <a:solidFill>
                  <a:srgbClr val="0070C0"/>
                </a:solidFill>
              </a:rPr>
              <a:t>Liečba ionizujúcim žiarením</a:t>
            </a:r>
          </a:p>
        </p:txBody>
      </p:sp>
      <p:sp>
        <p:nvSpPr>
          <p:cNvPr id="2" name="Obdĺžnik 1">
            <a:extLst>
              <a:ext uri="{FF2B5EF4-FFF2-40B4-BE49-F238E27FC236}">
                <a16:creationId xmlns:a16="http://schemas.microsoft.com/office/drawing/2014/main" id="{A4A39A0F-3161-4E86-8782-E94DBA67718D}"/>
              </a:ext>
            </a:extLst>
          </p:cNvPr>
          <p:cNvSpPr/>
          <p:nvPr/>
        </p:nvSpPr>
        <p:spPr>
          <a:xfrm>
            <a:off x="2087563" y="1052514"/>
            <a:ext cx="8064500" cy="3970337"/>
          </a:xfrm>
          <a:prstGeom prst="rect">
            <a:avLst/>
          </a:prstGeom>
        </p:spPr>
        <p:txBody>
          <a:bodyPr>
            <a:spAutoFit/>
          </a:bodyPr>
          <a:lstStyle/>
          <a:p>
            <a:pPr fontAlgn="base">
              <a:spcBef>
                <a:spcPct val="0"/>
              </a:spcBef>
              <a:spcAft>
                <a:spcPts val="1200"/>
              </a:spcAft>
              <a:defRPr/>
            </a:pPr>
            <a:r>
              <a:rPr lang="sk-SK" sz="2000" dirty="0">
                <a:solidFill>
                  <a:srgbClr val="000000"/>
                </a:solidFill>
                <a:latin typeface="Arial" charset="0"/>
              </a:rPr>
              <a:t>Zdroje </a:t>
            </a:r>
            <a:r>
              <a:rPr lang="sk-SK" sz="2000" dirty="0" err="1">
                <a:solidFill>
                  <a:srgbClr val="000000"/>
                </a:solidFill>
                <a:latin typeface="Arial" charset="0"/>
              </a:rPr>
              <a:t>ioniz</a:t>
            </a:r>
            <a:r>
              <a:rPr lang="sk-SK" sz="2000" dirty="0">
                <a:solidFill>
                  <a:srgbClr val="000000"/>
                </a:solidFill>
                <a:latin typeface="Arial" charset="0"/>
              </a:rPr>
              <a:t>. žiarenia:</a:t>
            </a:r>
          </a:p>
          <a:p>
            <a:pPr marL="342900" indent="-342900" fontAlgn="base">
              <a:spcBef>
                <a:spcPct val="0"/>
              </a:spcBef>
              <a:spcAft>
                <a:spcPct val="0"/>
              </a:spcAft>
              <a:buFont typeface="Wingdings" panose="05000000000000000000" pitchFamily="2" charset="2"/>
              <a:buChar char="ü"/>
              <a:defRPr/>
            </a:pPr>
            <a:r>
              <a:rPr lang="sk-SK" sz="2000" b="1" dirty="0">
                <a:solidFill>
                  <a:srgbClr val="FF0000"/>
                </a:solidFill>
                <a:latin typeface="Arial" charset="0"/>
              </a:rPr>
              <a:t>Časticový urýchľovač</a:t>
            </a:r>
          </a:p>
          <a:p>
            <a:pPr marL="342900" indent="-342900" fontAlgn="base">
              <a:spcBef>
                <a:spcPct val="0"/>
              </a:spcBef>
              <a:spcAft>
                <a:spcPct val="0"/>
              </a:spcAft>
              <a:buFont typeface="Arial" panose="020B0604020202020204" pitchFamily="34" charset="0"/>
              <a:buChar char="•"/>
              <a:defRPr/>
            </a:pPr>
            <a:r>
              <a:rPr lang="sk-SK" sz="2000" dirty="0">
                <a:solidFill>
                  <a:srgbClr val="000000"/>
                </a:solidFill>
                <a:latin typeface="Arial" charset="0"/>
              </a:rPr>
              <a:t> </a:t>
            </a:r>
            <a:r>
              <a:rPr lang="sk-SK" dirty="0">
                <a:solidFill>
                  <a:srgbClr val="000000"/>
                </a:solidFill>
                <a:latin typeface="Arial" charset="0"/>
              </a:rPr>
              <a:t>je zariadenie, ktoré pomocou elektrického poľa udeľuje elektricky nabitým časticiam vysokú rýchlosť. Existujú dva základné typy urýchľovačov: lineárny a kruhový. Po urýchlení je časticiam postavený do cesty terčík. Pri náraze doňho sa prichádzajúce častice rozptýlia a ak majú dostatočne veľkú energiu, vznikajú pritom ďalšie častice (produkty zrážky)</a:t>
            </a:r>
            <a:endParaRPr lang="sk-SK" dirty="0">
              <a:solidFill>
                <a:srgbClr val="FFFF00"/>
              </a:solidFill>
              <a:latin typeface="Arial" charset="0"/>
            </a:endParaRPr>
          </a:p>
          <a:p>
            <a:pPr fontAlgn="base">
              <a:spcBef>
                <a:spcPct val="0"/>
              </a:spcBef>
              <a:spcAft>
                <a:spcPct val="0"/>
              </a:spcAft>
              <a:defRPr/>
            </a:pPr>
            <a:endParaRPr lang="sk-SK" dirty="0">
              <a:solidFill>
                <a:srgbClr val="FFFF00"/>
              </a:solidFill>
              <a:latin typeface="Arial" charset="0"/>
            </a:endParaRPr>
          </a:p>
          <a:p>
            <a:pPr marL="342900" indent="-342900" fontAlgn="base">
              <a:spcBef>
                <a:spcPct val="0"/>
              </a:spcBef>
              <a:spcAft>
                <a:spcPct val="0"/>
              </a:spcAft>
              <a:buFont typeface="Wingdings" panose="05000000000000000000" pitchFamily="2" charset="2"/>
              <a:buChar char="ü"/>
              <a:defRPr/>
            </a:pPr>
            <a:r>
              <a:rPr lang="sk-SK" sz="2000" b="1" dirty="0">
                <a:solidFill>
                  <a:srgbClr val="FF0000"/>
                </a:solidFill>
                <a:latin typeface="Arial" charset="0"/>
              </a:rPr>
              <a:t>Lineárny urýchľovač</a:t>
            </a:r>
          </a:p>
          <a:p>
            <a:pPr marL="285750" indent="-285750" fontAlgn="base">
              <a:spcBef>
                <a:spcPct val="0"/>
              </a:spcBef>
              <a:spcAft>
                <a:spcPct val="0"/>
              </a:spcAft>
              <a:buFont typeface="Arial" panose="020B0604020202020204" pitchFamily="34" charset="0"/>
              <a:buChar char="•"/>
              <a:defRPr/>
            </a:pPr>
            <a:r>
              <a:rPr lang="sk-SK" dirty="0">
                <a:solidFill>
                  <a:srgbClr val="000000"/>
                </a:solidFill>
                <a:latin typeface="Arial" charset="0"/>
              </a:rPr>
              <a:t>urýchľované častice pohybujú po priamke v trubici, na ktorej konci je terčík. Jeho nevýhodou je to, že zatiaľ čo v kruhovom urýchľovači môžu byť častice urýchľované počas mnohých obehov, v lineárnom urýchľovači máme k dispozícii iba jeden prelet častice trubicou. </a:t>
            </a:r>
            <a:endParaRPr lang="sk-SK" b="1" dirty="0">
              <a:solidFill>
                <a:srgbClr val="000000"/>
              </a:solidFill>
              <a:latin typeface="Arial" charset="0"/>
            </a:endParaRPr>
          </a:p>
        </p:txBody>
      </p:sp>
      <p:pic>
        <p:nvPicPr>
          <p:cNvPr id="78852" name="Picture 3">
            <a:extLst>
              <a:ext uri="{FF2B5EF4-FFF2-40B4-BE49-F238E27FC236}">
                <a16:creationId xmlns:a16="http://schemas.microsoft.com/office/drawing/2014/main" id="{57CF3BE0-91E2-49BF-B279-DC292628F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6" y="5065713"/>
            <a:ext cx="2981325"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853" name="Picture 4">
            <a:extLst>
              <a:ext uri="{FF2B5EF4-FFF2-40B4-BE49-F238E27FC236}">
                <a16:creationId xmlns:a16="http://schemas.microsoft.com/office/drawing/2014/main" id="{1B5C2B54-3FD7-4786-A31C-A85FB10025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3838" y="5075239"/>
            <a:ext cx="5040312" cy="171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Moja najobľúbenejšia kniha | Stredná odborná škola dopravná, Žilina">
            <a:extLst>
              <a:ext uri="{FF2B5EF4-FFF2-40B4-BE49-F238E27FC236}">
                <a16:creationId xmlns:a16="http://schemas.microsoft.com/office/drawing/2014/main" id="{30694D4C-7E93-45F9-A706-9F644B7CCF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B84E7CF1-492E-4811-BACF-9C819D533BC5}"/>
              </a:ext>
            </a:extLst>
          </p:cNvPr>
          <p:cNvSpPr>
            <a:spLocks noGrp="1" noChangeArrowheads="1"/>
          </p:cNvSpPr>
          <p:nvPr>
            <p:ph type="title"/>
          </p:nvPr>
        </p:nvSpPr>
        <p:spPr/>
        <p:txBody>
          <a:bodyPr/>
          <a:lstStyle/>
          <a:p>
            <a:pPr eaLnBrk="1" hangingPunct="1"/>
            <a:r>
              <a:rPr lang="sk-SK" altLang="sk-SK" sz="4000" b="1">
                <a:solidFill>
                  <a:srgbClr val="0070C0"/>
                </a:solidFill>
              </a:rPr>
              <a:t>Liečba ionizujúcim žiarením</a:t>
            </a:r>
          </a:p>
        </p:txBody>
      </p:sp>
      <p:pic>
        <p:nvPicPr>
          <p:cNvPr id="79875" name="Picture 4" descr="E:\Pictures\image016.jpg">
            <a:extLst>
              <a:ext uri="{FF2B5EF4-FFF2-40B4-BE49-F238E27FC236}">
                <a16:creationId xmlns:a16="http://schemas.microsoft.com/office/drawing/2014/main" id="{3DD6DA17-3044-489D-AF94-B5BCB32970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1" y="1844675"/>
            <a:ext cx="378142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5" descr="E:\Pictures\34a.jpg">
            <a:extLst>
              <a:ext uri="{FF2B5EF4-FFF2-40B4-BE49-F238E27FC236}">
                <a16:creationId xmlns:a16="http://schemas.microsoft.com/office/drawing/2014/main" id="{847C49D5-1A6B-4256-B8C5-1C89CFC34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363" y="1844676"/>
            <a:ext cx="338455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5B56BB09-B382-401D-BEB6-C225F353B5C8}"/>
              </a:ext>
            </a:extLst>
          </p:cNvPr>
          <p:cNvSpPr>
            <a:spLocks noGrp="1" noChangeArrowheads="1"/>
          </p:cNvSpPr>
          <p:nvPr>
            <p:ph type="title"/>
          </p:nvPr>
        </p:nvSpPr>
        <p:spPr/>
        <p:txBody>
          <a:bodyPr/>
          <a:lstStyle/>
          <a:p>
            <a:pPr eaLnBrk="1" hangingPunct="1"/>
            <a:r>
              <a:rPr lang="sk-SK" altLang="sk-SK"/>
              <a:t> </a:t>
            </a:r>
          </a:p>
        </p:txBody>
      </p:sp>
      <p:pic>
        <p:nvPicPr>
          <p:cNvPr id="80899" name="Picture 4">
            <a:extLst>
              <a:ext uri="{FF2B5EF4-FFF2-40B4-BE49-F238E27FC236}">
                <a16:creationId xmlns:a16="http://schemas.microsoft.com/office/drawing/2014/main" id="{91FC666C-2030-4D7C-BAEC-0E7BF72C9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1" y="2708276"/>
            <a:ext cx="3529013"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5">
            <a:extLst>
              <a:ext uri="{FF2B5EF4-FFF2-40B4-BE49-F238E27FC236}">
                <a16:creationId xmlns:a16="http://schemas.microsoft.com/office/drawing/2014/main" id="{95A479F7-57A5-43A0-AD34-538BF76CC0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463" y="3644901"/>
            <a:ext cx="3816350" cy="243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6">
            <a:extLst>
              <a:ext uri="{FF2B5EF4-FFF2-40B4-BE49-F238E27FC236}">
                <a16:creationId xmlns:a16="http://schemas.microsoft.com/office/drawing/2014/main" id="{D7B83A73-174F-47B0-B419-8C779BD946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1901" y="1628776"/>
            <a:ext cx="374491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477217FA-9C01-49D9-8A99-59D8E1B0E409}"/>
              </a:ext>
            </a:extLst>
          </p:cNvPr>
          <p:cNvSpPr>
            <a:spLocks noGrp="1" noChangeArrowheads="1"/>
          </p:cNvSpPr>
          <p:nvPr>
            <p:ph type="title"/>
          </p:nvPr>
        </p:nvSpPr>
        <p:spPr>
          <a:xfrm>
            <a:off x="1774825" y="260350"/>
            <a:ext cx="8642350" cy="1143000"/>
          </a:xfrm>
        </p:spPr>
        <p:txBody>
          <a:bodyPr/>
          <a:lstStyle/>
          <a:p>
            <a:pPr eaLnBrk="1" hangingPunct="1"/>
            <a:r>
              <a:rPr lang="sk-SK" altLang="sk-SK" sz="3600" b="1">
                <a:solidFill>
                  <a:srgbClr val="0070C0"/>
                </a:solidFill>
              </a:rPr>
              <a:t>Protónová terapia</a:t>
            </a:r>
          </a:p>
        </p:txBody>
      </p:sp>
      <p:sp>
        <p:nvSpPr>
          <p:cNvPr id="81923" name="Rectangle 3">
            <a:extLst>
              <a:ext uri="{FF2B5EF4-FFF2-40B4-BE49-F238E27FC236}">
                <a16:creationId xmlns:a16="http://schemas.microsoft.com/office/drawing/2014/main" id="{57D41424-E959-4E62-92F3-A34A8EEAA326}"/>
              </a:ext>
            </a:extLst>
          </p:cNvPr>
          <p:cNvSpPr>
            <a:spLocks noGrp="1" noChangeArrowheads="1"/>
          </p:cNvSpPr>
          <p:nvPr>
            <p:ph type="body" idx="1"/>
          </p:nvPr>
        </p:nvSpPr>
        <p:spPr>
          <a:xfrm>
            <a:off x="777766" y="1361307"/>
            <a:ext cx="10594427" cy="5018472"/>
          </a:xfrm>
        </p:spPr>
        <p:txBody>
          <a:bodyPr/>
          <a:lstStyle/>
          <a:p>
            <a:pPr eaLnBrk="1" hangingPunct="1">
              <a:lnSpc>
                <a:spcPct val="150000"/>
              </a:lnSpc>
              <a:buFont typeface="Wingdings" panose="05000000000000000000" pitchFamily="2" charset="2"/>
              <a:buChar char="ü"/>
            </a:pPr>
            <a:r>
              <a:rPr lang="sk-SK" altLang="sk-SK" sz="2400" dirty="0"/>
              <a:t>korpuskulárne žiarenie, protón je kladne nabitá častica s nenulovou </a:t>
            </a:r>
            <a:r>
              <a:rPr lang="sk-SK" altLang="sk-SK" sz="2400" dirty="0" err="1"/>
              <a:t>kľudovou</a:t>
            </a:r>
            <a:r>
              <a:rPr lang="sk-SK" altLang="sk-SK" sz="2400" dirty="0"/>
              <a:t> hmotnosťou, elektrický náboj sa rovná +1e</a:t>
            </a:r>
          </a:p>
          <a:p>
            <a:pPr eaLnBrk="1" hangingPunct="1">
              <a:lnSpc>
                <a:spcPct val="150000"/>
              </a:lnSpc>
              <a:buFont typeface="Wingdings" panose="05000000000000000000" pitchFamily="2" charset="2"/>
              <a:buChar char="ü"/>
            </a:pPr>
            <a:r>
              <a:rPr lang="sk-SK" altLang="sk-SK" sz="2400" dirty="0"/>
              <a:t>zväzok protónov nemá takmer žiadny bočný rozptyl ( kopíruje tvar nádoru)</a:t>
            </a:r>
          </a:p>
          <a:p>
            <a:pPr eaLnBrk="1" hangingPunct="1">
              <a:lnSpc>
                <a:spcPct val="150000"/>
              </a:lnSpc>
              <a:buFont typeface="Wingdings" panose="05000000000000000000" pitchFamily="2" charset="2"/>
              <a:buChar char="ü"/>
            </a:pPr>
            <a:r>
              <a:rPr lang="sk-SK" altLang="sk-SK" sz="2400" dirty="0"/>
              <a:t>prenikavosť zväzku je medzi </a:t>
            </a:r>
            <a:r>
              <a:rPr lang="el-GR" altLang="sk-SK" sz="2400" dirty="0"/>
              <a:t>α </a:t>
            </a:r>
            <a:r>
              <a:rPr lang="sk-SK" altLang="sk-SK" sz="2400" dirty="0"/>
              <a:t>a </a:t>
            </a:r>
            <a:r>
              <a:rPr lang="el-GR" altLang="sk-SK" sz="2400" dirty="0"/>
              <a:t>β</a:t>
            </a:r>
          </a:p>
          <a:p>
            <a:pPr eaLnBrk="1" hangingPunct="1">
              <a:lnSpc>
                <a:spcPct val="150000"/>
              </a:lnSpc>
              <a:buFont typeface="Wingdings" panose="05000000000000000000" pitchFamily="2" charset="2"/>
              <a:buChar char="ü"/>
            </a:pPr>
            <a:r>
              <a:rPr lang="sk-SK" altLang="sk-SK" sz="2400" dirty="0"/>
              <a:t>lepšia kontrolu terapeutickej dávky žiarenia, ktorej je vystavený pacient,</a:t>
            </a:r>
          </a:p>
          <a:p>
            <a:pPr eaLnBrk="1" hangingPunct="1">
              <a:lnSpc>
                <a:spcPct val="150000"/>
              </a:lnSpc>
              <a:buFont typeface="Wingdings" panose="05000000000000000000" pitchFamily="2" charset="2"/>
              <a:buChar char="ü"/>
            </a:pPr>
            <a:r>
              <a:rPr lang="sk-SK" altLang="sk-SK" sz="2400" dirty="0"/>
              <a:t>je možné zničiť viacej nádorových buniek a zároveň minimalizovať poškodenie zdravého tkaniva,</a:t>
            </a:r>
          </a:p>
          <a:p>
            <a:pPr eaLnBrk="1" hangingPunct="1">
              <a:lnSpc>
                <a:spcPct val="150000"/>
              </a:lnSpc>
              <a:buFont typeface="Wingdings" panose="05000000000000000000" pitchFamily="2" charset="2"/>
              <a:buChar char="ü"/>
            </a:pPr>
            <a:r>
              <a:rPr lang="sk-SK" altLang="sk-SK" sz="2400" dirty="0"/>
              <a:t>použitie u nádorov, ktoré sa nachádzajú v blízkosti citlivých štruktúr.</a:t>
            </a:r>
          </a:p>
        </p:txBody>
      </p:sp>
      <p:pic>
        <p:nvPicPr>
          <p:cNvPr id="6" name="Picture 2" descr="Moja najobľúbenejšia kniha | Stredná odborná škola dopravná, Žilina">
            <a:extLst>
              <a:ext uri="{FF2B5EF4-FFF2-40B4-BE49-F238E27FC236}">
                <a16:creationId xmlns:a16="http://schemas.microsoft.com/office/drawing/2014/main" id="{D65CBE63-24FE-477E-9331-E42FB2D17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6054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477217FA-9C01-49D9-8A99-59D8E1B0E409}"/>
              </a:ext>
            </a:extLst>
          </p:cNvPr>
          <p:cNvSpPr>
            <a:spLocks noGrp="1" noChangeArrowheads="1"/>
          </p:cNvSpPr>
          <p:nvPr>
            <p:ph type="title"/>
          </p:nvPr>
        </p:nvSpPr>
        <p:spPr>
          <a:xfrm>
            <a:off x="1774825" y="260350"/>
            <a:ext cx="8642350" cy="1143000"/>
          </a:xfrm>
        </p:spPr>
        <p:txBody>
          <a:bodyPr/>
          <a:lstStyle/>
          <a:p>
            <a:pPr eaLnBrk="1" hangingPunct="1"/>
            <a:r>
              <a:rPr lang="sk-SK" altLang="sk-SK" sz="3600" b="1" dirty="0">
                <a:solidFill>
                  <a:srgbClr val="0070C0"/>
                </a:solidFill>
              </a:rPr>
              <a:t>Protónová terapia</a:t>
            </a:r>
          </a:p>
        </p:txBody>
      </p:sp>
      <p:pic>
        <p:nvPicPr>
          <p:cNvPr id="4" name="Picture 8">
            <a:extLst>
              <a:ext uri="{FF2B5EF4-FFF2-40B4-BE49-F238E27FC236}">
                <a16:creationId xmlns:a16="http://schemas.microsoft.com/office/drawing/2014/main" id="{8C6C27B0-9C45-4354-B296-9FF92BBC7D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7284"/>
          <a:stretch/>
        </p:blipFill>
        <p:spPr bwMode="auto">
          <a:xfrm>
            <a:off x="2159876" y="4016247"/>
            <a:ext cx="7872247" cy="269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3">
            <a:extLst>
              <a:ext uri="{FF2B5EF4-FFF2-40B4-BE49-F238E27FC236}">
                <a16:creationId xmlns:a16="http://schemas.microsoft.com/office/drawing/2014/main" id="{902EEFA4-F80F-449C-99FF-EECA225E986D}"/>
              </a:ext>
            </a:extLst>
          </p:cNvPr>
          <p:cNvSpPr txBox="1">
            <a:spLocks noChangeArrowheads="1"/>
          </p:cNvSpPr>
          <p:nvPr/>
        </p:nvSpPr>
        <p:spPr bwMode="auto">
          <a:xfrm>
            <a:off x="599088" y="1316377"/>
            <a:ext cx="10930759" cy="229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150000"/>
              </a:lnSpc>
              <a:buFont typeface="Wingdings" panose="05000000000000000000" pitchFamily="2" charset="2"/>
              <a:buChar char="ü"/>
            </a:pPr>
            <a:r>
              <a:rPr lang="sk-SK" altLang="sk-SK" sz="2400" kern="0" dirty="0"/>
              <a:t>maximálna radiačná dávka v tkanive je pred koncom doletu, v oblasti </a:t>
            </a:r>
            <a:r>
              <a:rPr lang="sk-SK" altLang="sk-SK" sz="2400" kern="0" dirty="0" err="1"/>
              <a:t>Braggovho</a:t>
            </a:r>
            <a:r>
              <a:rPr lang="sk-SK" altLang="sk-SK" sz="2400" kern="0" dirty="0"/>
              <a:t> vrcholu , tkanivo absorbuje 70%  energie protónového zväzku</a:t>
            </a:r>
          </a:p>
          <a:p>
            <a:pPr eaLnBrk="1" hangingPunct="1">
              <a:lnSpc>
                <a:spcPct val="150000"/>
              </a:lnSpc>
              <a:buFont typeface="Wingdings" panose="05000000000000000000" pitchFamily="2" charset="2"/>
              <a:buChar char="ü"/>
            </a:pPr>
            <a:r>
              <a:rPr lang="sk-SK" altLang="sk-SK" sz="2400" kern="0" dirty="0"/>
              <a:t>protóny po </a:t>
            </a:r>
            <a:r>
              <a:rPr lang="sk-SK" altLang="sk-SK" sz="2400" kern="0" dirty="0" err="1"/>
              <a:t>odvzdaní</a:t>
            </a:r>
            <a:r>
              <a:rPr lang="sk-SK" altLang="sk-SK" sz="2400" kern="0" dirty="0"/>
              <a:t> všetkej energie sa v tejto oblasti zastavia a ďalej nepokračujú, nastáva prudký spád dávky</a:t>
            </a:r>
          </a:p>
        </p:txBody>
      </p:sp>
      <p:pic>
        <p:nvPicPr>
          <p:cNvPr id="7" name="Picture 2" descr="Moja najobľúbenejšia kniha | Stredná odborná škola dopravná, Žilina">
            <a:extLst>
              <a:ext uri="{FF2B5EF4-FFF2-40B4-BE49-F238E27FC236}">
                <a16:creationId xmlns:a16="http://schemas.microsoft.com/office/drawing/2014/main" id="{ABE3B3ED-9467-412D-85F6-A4885B6E6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A2E2D091-7CE0-426D-90B2-505C51C5C3B9}"/>
              </a:ext>
            </a:extLst>
          </p:cNvPr>
          <p:cNvSpPr>
            <a:spLocks noGrp="1" noChangeArrowheads="1"/>
          </p:cNvSpPr>
          <p:nvPr>
            <p:ph type="title"/>
          </p:nvPr>
        </p:nvSpPr>
        <p:spPr>
          <a:xfrm>
            <a:off x="1774825" y="260350"/>
            <a:ext cx="8642350" cy="1143000"/>
          </a:xfrm>
        </p:spPr>
        <p:txBody>
          <a:bodyPr/>
          <a:lstStyle/>
          <a:p>
            <a:pPr eaLnBrk="1" hangingPunct="1"/>
            <a:r>
              <a:rPr lang="sk-SK" altLang="sk-SK" sz="3600" b="1">
                <a:solidFill>
                  <a:srgbClr val="0070C0"/>
                </a:solidFill>
              </a:rPr>
              <a:t>Protónová terapia</a:t>
            </a:r>
          </a:p>
        </p:txBody>
      </p:sp>
      <p:pic>
        <p:nvPicPr>
          <p:cNvPr id="82947" name="Obrázok 2">
            <a:extLst>
              <a:ext uri="{FF2B5EF4-FFF2-40B4-BE49-F238E27FC236}">
                <a16:creationId xmlns:a16="http://schemas.microsoft.com/office/drawing/2014/main" id="{4EB079F5-69A9-4017-86B9-AFAFDE8C02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0226" y="1403351"/>
            <a:ext cx="3902075"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8" name="Obrázok 4">
            <a:extLst>
              <a:ext uri="{FF2B5EF4-FFF2-40B4-BE49-F238E27FC236}">
                <a16:creationId xmlns:a16="http://schemas.microsoft.com/office/drawing/2014/main" id="{8FB18CF6-AFB5-422D-9814-C94FEDEDE8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33814" y="3862389"/>
            <a:ext cx="45243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Obrázok 3">
            <a:extLst>
              <a:ext uri="{FF2B5EF4-FFF2-40B4-BE49-F238E27FC236}">
                <a16:creationId xmlns:a16="http://schemas.microsoft.com/office/drawing/2014/main" id="{8C437F5A-3FC0-4624-9580-73DBE93209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275" y="1403351"/>
            <a:ext cx="3835400"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113674" y="181085"/>
            <a:ext cx="7772400" cy="1125538"/>
          </a:xfrm>
        </p:spPr>
        <p:txBody>
          <a:bodyPr/>
          <a:lstStyle/>
          <a:p>
            <a:pPr algn="ctr" eaLnBrk="1" hangingPunct="1"/>
            <a:r>
              <a:rPr lang="sk-SK" altLang="sk-SK" sz="3600" b="1" dirty="0">
                <a:solidFill>
                  <a:srgbClr val="0070C0"/>
                </a:solidFill>
              </a:rPr>
              <a:t>Invazívne metódy</a:t>
            </a:r>
          </a:p>
        </p:txBody>
      </p:sp>
      <p:sp>
        <p:nvSpPr>
          <p:cNvPr id="51203" name="Rectangle 3"/>
          <p:cNvSpPr>
            <a:spLocks noGrp="1" noChangeArrowheads="1"/>
          </p:cNvSpPr>
          <p:nvPr>
            <p:ph type="body" idx="1"/>
          </p:nvPr>
        </p:nvSpPr>
        <p:spPr>
          <a:xfrm>
            <a:off x="882869" y="1169988"/>
            <a:ext cx="10615448" cy="5688013"/>
          </a:xfrm>
        </p:spPr>
        <p:txBody>
          <a:bodyPr/>
          <a:lstStyle/>
          <a:p>
            <a:pPr eaLnBrk="1" hangingPunct="1">
              <a:buFont typeface="Courier New" panose="02070309020205020404" pitchFamily="49" charset="0"/>
              <a:buChar char="o"/>
              <a:defRPr/>
            </a:pPr>
            <a:r>
              <a:rPr lang="sk-SK" sz="2400" b="1" dirty="0">
                <a:solidFill>
                  <a:srgbClr val="FF0000"/>
                </a:solidFill>
              </a:rPr>
              <a:t>Mechanické a chemické </a:t>
            </a:r>
          </a:p>
          <a:p>
            <a:pPr eaLnBrk="1" hangingPunct="1">
              <a:buFont typeface="Wingdings" pitchFamily="2" charset="2"/>
              <a:buChar char="ü"/>
              <a:defRPr/>
            </a:pPr>
            <a:r>
              <a:rPr lang="sk-SK" sz="2000" dirty="0"/>
              <a:t>Rotačné a pákové nástroje v chirurgii a v stomatológii ( skalpely, pinzety, </a:t>
            </a:r>
            <a:r>
              <a:rPr lang="sk-SK" sz="2000" dirty="0" err="1"/>
              <a:t>peány</a:t>
            </a:r>
            <a:r>
              <a:rPr lang="sk-SK" sz="2000" dirty="0"/>
              <a:t>, svorky)</a:t>
            </a:r>
          </a:p>
          <a:p>
            <a:pPr eaLnBrk="1" hangingPunct="1">
              <a:buFont typeface="Wingdings" pitchFamily="2" charset="2"/>
              <a:buChar char="ü"/>
              <a:defRPr/>
            </a:pPr>
            <a:endParaRPr lang="sk-SK" sz="2000" dirty="0"/>
          </a:p>
          <a:p>
            <a:pPr eaLnBrk="1" hangingPunct="1">
              <a:buFont typeface="Courier New" panose="02070309020205020404" pitchFamily="49" charset="0"/>
              <a:buChar char="o"/>
              <a:defRPr/>
            </a:pPr>
            <a:r>
              <a:rPr lang="sk-SK" sz="2400" b="1" dirty="0">
                <a:solidFill>
                  <a:srgbClr val="FF0000"/>
                </a:solidFill>
              </a:rPr>
              <a:t>Vodný skalpel</a:t>
            </a:r>
          </a:p>
          <a:p>
            <a:pPr eaLnBrk="1" hangingPunct="1">
              <a:buFont typeface="Wingdings" pitchFamily="2" charset="2"/>
              <a:buChar char="ü"/>
              <a:defRPr/>
            </a:pPr>
            <a:r>
              <a:rPr lang="sk-SK" sz="2000" dirty="0"/>
              <a:t>rezanie tkanív pomocou prúdu vody</a:t>
            </a:r>
          </a:p>
          <a:p>
            <a:pPr eaLnBrk="1" hangingPunct="1">
              <a:buFont typeface="Wingdings" pitchFamily="2" charset="2"/>
              <a:buChar char="ü"/>
              <a:defRPr/>
            </a:pPr>
            <a:r>
              <a:rPr lang="sk-SK" sz="2000" dirty="0"/>
              <a:t>tlakové čerpadlo, vysokotlaková hadica, manipulačný nástavec</a:t>
            </a:r>
          </a:p>
          <a:p>
            <a:pPr eaLnBrk="1" hangingPunct="1">
              <a:buFont typeface="Wingdings" pitchFamily="2" charset="2"/>
              <a:buChar char="ü"/>
              <a:defRPr/>
            </a:pPr>
            <a:r>
              <a:rPr lang="sk-SK" sz="2000" dirty="0"/>
              <a:t> </a:t>
            </a:r>
            <a:r>
              <a:rPr lang="sk-SK" sz="2000" dirty="0" err="1"/>
              <a:t>tryskou</a:t>
            </a:r>
            <a:r>
              <a:rPr lang="sk-SK" sz="2000" dirty="0"/>
              <a:t> o priemere 0,1 mm</a:t>
            </a:r>
          </a:p>
          <a:p>
            <a:pPr eaLnBrk="1" hangingPunct="1">
              <a:buFont typeface="Wingdings" pitchFamily="2" charset="2"/>
              <a:buChar char="ü"/>
              <a:defRPr/>
            </a:pPr>
            <a:r>
              <a:rPr lang="sk-SK" sz="2000" dirty="0"/>
              <a:t> Reže sa prúdom sterilného </a:t>
            </a:r>
            <a:r>
              <a:rPr lang="sk-SK" sz="2000" dirty="0" err="1"/>
              <a:t>izotonického</a:t>
            </a:r>
            <a:r>
              <a:rPr lang="sk-SK" sz="2000" dirty="0"/>
              <a:t> roztoku </a:t>
            </a:r>
            <a:r>
              <a:rPr lang="sk-SK" sz="2000" dirty="0" err="1"/>
              <a:t>NaCl</a:t>
            </a:r>
            <a:r>
              <a:rPr lang="sk-SK" sz="2000" dirty="0"/>
              <a:t> , ktorý je pod tlakom 1,5-5,0 </a:t>
            </a:r>
            <a:r>
              <a:rPr lang="sk-SK" sz="2000" dirty="0" err="1"/>
              <a:t>MPa</a:t>
            </a:r>
            <a:r>
              <a:rPr lang="sk-SK" sz="2000" dirty="0"/>
              <a:t>. </a:t>
            </a:r>
          </a:p>
          <a:p>
            <a:pPr eaLnBrk="1" hangingPunct="1">
              <a:buFont typeface="Wingdings" pitchFamily="2" charset="2"/>
              <a:buChar char="ü"/>
              <a:defRPr/>
            </a:pPr>
            <a:r>
              <a:rPr lang="sk-SK" sz="2000" dirty="0"/>
              <a:t>Okraje rezu sú hladké. Používa sa pri resekcii orgánov, ktoré krvácajú moc ako pečeň, slezina. </a:t>
            </a:r>
          </a:p>
        </p:txBody>
      </p:sp>
      <p:pic>
        <p:nvPicPr>
          <p:cNvPr id="46084" name="Picture 5"/>
          <p:cNvPicPr>
            <a:picLocks noChangeAspect="1" noChangeArrowheads="1"/>
          </p:cNvPicPr>
          <p:nvPr/>
        </p:nvPicPr>
        <p:blipFill>
          <a:blip r:embed="rId2" cstate="print"/>
          <a:srcRect/>
          <a:stretch>
            <a:fillRect/>
          </a:stretch>
        </p:blipFill>
        <p:spPr bwMode="auto">
          <a:xfrm>
            <a:off x="8296656" y="2025486"/>
            <a:ext cx="2562225" cy="792162"/>
          </a:xfrm>
          <a:prstGeom prst="rect">
            <a:avLst/>
          </a:prstGeom>
          <a:noFill/>
          <a:ln w="9525">
            <a:noFill/>
            <a:miter lim="800000"/>
            <a:headEnd/>
            <a:tailEnd/>
          </a:ln>
        </p:spPr>
      </p:pic>
      <p:pic>
        <p:nvPicPr>
          <p:cNvPr id="46085" name="Picture 6"/>
          <p:cNvPicPr>
            <a:picLocks noChangeAspect="1" noChangeArrowheads="1"/>
          </p:cNvPicPr>
          <p:nvPr/>
        </p:nvPicPr>
        <p:blipFill>
          <a:blip r:embed="rId3" cstate="print"/>
          <a:srcRect/>
          <a:stretch>
            <a:fillRect/>
          </a:stretch>
        </p:blipFill>
        <p:spPr bwMode="auto">
          <a:xfrm>
            <a:off x="5999874" y="4666593"/>
            <a:ext cx="1018546" cy="2091791"/>
          </a:xfrm>
          <a:prstGeom prst="rect">
            <a:avLst/>
          </a:prstGeom>
          <a:noFill/>
          <a:ln w="9525">
            <a:noFill/>
            <a:miter lim="800000"/>
            <a:headEnd/>
            <a:tailEnd/>
          </a:ln>
        </p:spPr>
      </p:pic>
      <p:pic>
        <p:nvPicPr>
          <p:cNvPr id="46086" name="Picture 7"/>
          <p:cNvPicPr>
            <a:picLocks noChangeAspect="1" noChangeArrowheads="1"/>
          </p:cNvPicPr>
          <p:nvPr/>
        </p:nvPicPr>
        <p:blipFill>
          <a:blip r:embed="rId4" cstate="print"/>
          <a:srcRect/>
          <a:stretch>
            <a:fillRect/>
          </a:stretch>
        </p:blipFill>
        <p:spPr bwMode="auto">
          <a:xfrm>
            <a:off x="2422197" y="4666593"/>
            <a:ext cx="2751385" cy="2191407"/>
          </a:xfrm>
          <a:prstGeom prst="rect">
            <a:avLst/>
          </a:prstGeom>
          <a:noFill/>
          <a:ln w="9525">
            <a:noFill/>
            <a:miter lim="800000"/>
            <a:headEnd/>
            <a:tailEnd/>
          </a:ln>
        </p:spPr>
      </p:pic>
      <p:pic>
        <p:nvPicPr>
          <p:cNvPr id="7" name="Picture 2" descr="Moja najobľúbenejšia kniha | Stredná odborná škola dopravná, Žilina">
            <a:extLst>
              <a:ext uri="{FF2B5EF4-FFF2-40B4-BE49-F238E27FC236}">
                <a16:creationId xmlns:a16="http://schemas.microsoft.com/office/drawing/2014/main" id="{7706C6C5-4290-4428-9569-012285675A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09800" y="274638"/>
            <a:ext cx="7772400" cy="836613"/>
          </a:xfrm>
        </p:spPr>
        <p:txBody>
          <a:bodyPr/>
          <a:lstStyle/>
          <a:p>
            <a:pPr algn="ctr" eaLnBrk="1" hangingPunct="1"/>
            <a:r>
              <a:rPr lang="sk-SK" altLang="sk-SK" sz="3600" b="1" dirty="0">
                <a:solidFill>
                  <a:srgbClr val="0070C0"/>
                </a:solidFill>
              </a:rPr>
              <a:t>Invazívne metódy</a:t>
            </a:r>
          </a:p>
        </p:txBody>
      </p:sp>
      <p:sp>
        <p:nvSpPr>
          <p:cNvPr id="52227" name="Rectangle 3"/>
          <p:cNvSpPr>
            <a:spLocks noGrp="1" noChangeArrowheads="1"/>
          </p:cNvSpPr>
          <p:nvPr>
            <p:ph type="body" idx="1"/>
          </p:nvPr>
        </p:nvSpPr>
        <p:spPr>
          <a:xfrm>
            <a:off x="746233" y="1324303"/>
            <a:ext cx="10741573" cy="3216166"/>
          </a:xfrm>
        </p:spPr>
        <p:txBody>
          <a:bodyPr/>
          <a:lstStyle/>
          <a:p>
            <a:pPr eaLnBrk="1" hangingPunct="1">
              <a:lnSpc>
                <a:spcPct val="90000"/>
              </a:lnSpc>
              <a:buFont typeface="Courier New" panose="02070309020205020404" pitchFamily="49" charset="0"/>
              <a:buChar char="o"/>
              <a:defRPr/>
            </a:pPr>
            <a:r>
              <a:rPr lang="sk-SK" sz="2400" b="1" dirty="0" err="1">
                <a:solidFill>
                  <a:srgbClr val="FF0000"/>
                </a:solidFill>
              </a:rPr>
              <a:t>Kryochirurgické</a:t>
            </a:r>
            <a:r>
              <a:rPr lang="sk-SK" sz="2400" b="1" dirty="0">
                <a:solidFill>
                  <a:srgbClr val="FF0000"/>
                </a:solidFill>
              </a:rPr>
              <a:t> nástroje</a:t>
            </a:r>
          </a:p>
          <a:p>
            <a:pPr eaLnBrk="1" hangingPunct="1">
              <a:lnSpc>
                <a:spcPct val="120000"/>
              </a:lnSpc>
              <a:buFont typeface="Wingdings" pitchFamily="2" charset="2"/>
              <a:buChar char="ü"/>
              <a:defRPr/>
            </a:pPr>
            <a:r>
              <a:rPr lang="sk-SK" sz="2400" dirty="0"/>
              <a:t>prudké zmrazenie tkanív</a:t>
            </a:r>
            <a:r>
              <a:rPr lang="sk-SK" sz="2800" b="1" dirty="0"/>
              <a:t> </a:t>
            </a:r>
          </a:p>
          <a:p>
            <a:pPr eaLnBrk="1" hangingPunct="1">
              <a:lnSpc>
                <a:spcPct val="120000"/>
              </a:lnSpc>
              <a:buFont typeface="Wingdings" pitchFamily="2" charset="2"/>
              <a:buChar char="ü"/>
              <a:defRPr/>
            </a:pPr>
            <a:r>
              <a:rPr lang="sk-SK" sz="2000" dirty="0"/>
              <a:t>Voda v bunkách v nich zamrzne na ľad a po zohriatí dochádza k </a:t>
            </a:r>
            <a:r>
              <a:rPr lang="sk-SK" sz="2000" dirty="0" err="1"/>
              <a:t>lýze</a:t>
            </a:r>
            <a:r>
              <a:rPr lang="sk-SK" sz="2000" dirty="0"/>
              <a:t> buniek. </a:t>
            </a:r>
          </a:p>
          <a:p>
            <a:pPr eaLnBrk="1" hangingPunct="1">
              <a:lnSpc>
                <a:spcPct val="120000"/>
              </a:lnSpc>
              <a:buFont typeface="Wingdings" pitchFamily="2" charset="2"/>
              <a:buChar char="ü"/>
              <a:defRPr/>
            </a:pPr>
            <a:r>
              <a:rPr lang="sk-SK" sz="2000" dirty="0"/>
              <a:t>Tekutý dusík (-196C) . Prívod a odvod N</a:t>
            </a:r>
            <a:r>
              <a:rPr lang="sk-SK" sz="2000" baseline="-25000" dirty="0"/>
              <a:t>2</a:t>
            </a:r>
            <a:r>
              <a:rPr lang="sk-SK" sz="2000" dirty="0"/>
              <a:t> je regulovaný elektronicky , </a:t>
            </a:r>
            <a:r>
              <a:rPr lang="sk-SK" sz="2000" dirty="0" err="1"/>
              <a:t>kryochirurgická</a:t>
            </a:r>
            <a:r>
              <a:rPr lang="sk-SK" sz="2000" dirty="0"/>
              <a:t> sonda má koncovku , teplota v mieste zmrazenia sa dá zmerať digitálne. </a:t>
            </a:r>
          </a:p>
          <a:p>
            <a:pPr eaLnBrk="1" hangingPunct="1">
              <a:lnSpc>
                <a:spcPct val="120000"/>
              </a:lnSpc>
              <a:buFont typeface="Wingdings" pitchFamily="2" charset="2"/>
              <a:buChar char="ü"/>
              <a:defRPr/>
            </a:pPr>
            <a:r>
              <a:rPr lang="sk-SK" sz="2000" dirty="0"/>
              <a:t>anestetický účinok chladu, malá deštrukcia tkaniva v okolí rezu, rany nekrvácajú , použitie očné lekárstvo (</a:t>
            </a:r>
            <a:r>
              <a:rPr lang="sk-SK" sz="2000" dirty="0" err="1"/>
              <a:t>kryoextrakcia</a:t>
            </a:r>
            <a:r>
              <a:rPr lang="sk-SK" sz="2000" dirty="0"/>
              <a:t> šošovky ), gynekológia, urológia</a:t>
            </a:r>
          </a:p>
          <a:p>
            <a:pPr eaLnBrk="1" hangingPunct="1">
              <a:lnSpc>
                <a:spcPct val="90000"/>
              </a:lnSpc>
              <a:buFont typeface="Wingdings" pitchFamily="2" charset="2"/>
              <a:buChar char="ü"/>
              <a:defRPr/>
            </a:pPr>
            <a:endParaRPr lang="sk-SK" sz="2000" dirty="0"/>
          </a:p>
        </p:txBody>
      </p:sp>
      <p:pic>
        <p:nvPicPr>
          <p:cNvPr id="47108" name="Picture 4"/>
          <p:cNvPicPr>
            <a:picLocks noChangeAspect="1" noChangeArrowheads="1"/>
          </p:cNvPicPr>
          <p:nvPr/>
        </p:nvPicPr>
        <p:blipFill>
          <a:blip r:embed="rId2" cstate="print"/>
          <a:srcRect/>
          <a:stretch>
            <a:fillRect/>
          </a:stretch>
        </p:blipFill>
        <p:spPr bwMode="auto">
          <a:xfrm>
            <a:off x="1497889" y="4672531"/>
            <a:ext cx="2790824" cy="2070677"/>
          </a:xfrm>
          <a:prstGeom prst="rect">
            <a:avLst/>
          </a:prstGeom>
          <a:noFill/>
          <a:ln w="9525">
            <a:noFill/>
            <a:miter lim="800000"/>
            <a:headEnd/>
            <a:tailEnd/>
          </a:ln>
        </p:spPr>
      </p:pic>
      <p:pic>
        <p:nvPicPr>
          <p:cNvPr id="47109" name="Picture 5"/>
          <p:cNvPicPr>
            <a:picLocks noChangeAspect="1" noChangeArrowheads="1"/>
          </p:cNvPicPr>
          <p:nvPr/>
        </p:nvPicPr>
        <p:blipFill>
          <a:blip r:embed="rId3" cstate="print"/>
          <a:srcRect/>
          <a:stretch>
            <a:fillRect/>
          </a:stretch>
        </p:blipFill>
        <p:spPr bwMode="auto">
          <a:xfrm>
            <a:off x="6380985" y="4753520"/>
            <a:ext cx="3393636" cy="1992169"/>
          </a:xfrm>
          <a:prstGeom prst="rect">
            <a:avLst/>
          </a:prstGeom>
          <a:noFill/>
          <a:ln w="9525">
            <a:noFill/>
            <a:miter lim="800000"/>
            <a:headEnd/>
            <a:tailEnd/>
          </a:ln>
        </p:spPr>
      </p:pic>
      <p:pic>
        <p:nvPicPr>
          <p:cNvPr id="6" name="Picture 2" descr="Moja najobľúbenejšia kniha | Stredná odborná škola dopravná, Žilina">
            <a:extLst>
              <a:ext uri="{FF2B5EF4-FFF2-40B4-BE49-F238E27FC236}">
                <a16:creationId xmlns:a16="http://schemas.microsoft.com/office/drawing/2014/main" id="{A1CF66AC-3B67-4681-ACE7-E8D1D7414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09800" y="281371"/>
            <a:ext cx="7772400" cy="1152525"/>
          </a:xfrm>
        </p:spPr>
        <p:txBody>
          <a:bodyPr/>
          <a:lstStyle/>
          <a:p>
            <a:pPr algn="ctr" eaLnBrk="1" hangingPunct="1"/>
            <a:r>
              <a:rPr lang="sk-SK" altLang="sk-SK" sz="3600" b="1" dirty="0">
                <a:solidFill>
                  <a:srgbClr val="0070C0"/>
                </a:solidFill>
              </a:rPr>
              <a:t>Ultrazvukové invazívne metódy</a:t>
            </a:r>
          </a:p>
        </p:txBody>
      </p:sp>
      <p:sp>
        <p:nvSpPr>
          <p:cNvPr id="53251" name="Rectangle 3"/>
          <p:cNvSpPr>
            <a:spLocks noGrp="1" noChangeArrowheads="1"/>
          </p:cNvSpPr>
          <p:nvPr>
            <p:ph type="body" idx="1"/>
          </p:nvPr>
        </p:nvSpPr>
        <p:spPr>
          <a:xfrm>
            <a:off x="977461" y="1557338"/>
            <a:ext cx="10457793" cy="5300662"/>
          </a:xfrm>
        </p:spPr>
        <p:txBody>
          <a:bodyPr/>
          <a:lstStyle/>
          <a:p>
            <a:pPr eaLnBrk="1" hangingPunct="1">
              <a:spcBef>
                <a:spcPts val="0"/>
              </a:spcBef>
              <a:buFont typeface="Courier New" panose="02070309020205020404" pitchFamily="49" charset="0"/>
              <a:buChar char="o"/>
              <a:defRPr/>
            </a:pPr>
            <a:r>
              <a:rPr lang="sk-SK" sz="2400" dirty="0"/>
              <a:t>chirurgické prístroje, ktoré využívajú UZV s vysokou intenzitou</a:t>
            </a:r>
          </a:p>
          <a:p>
            <a:pPr eaLnBrk="1" hangingPunct="1">
              <a:spcBef>
                <a:spcPts val="0"/>
              </a:spcBef>
              <a:buFont typeface="Courier New" panose="02070309020205020404" pitchFamily="49" charset="0"/>
              <a:buChar char="o"/>
              <a:defRPr/>
            </a:pPr>
            <a:r>
              <a:rPr lang="sk-SK" sz="2400" dirty="0"/>
              <a:t> selektívne deštruuje tkanivá</a:t>
            </a:r>
          </a:p>
          <a:p>
            <a:pPr eaLnBrk="1" hangingPunct="1">
              <a:spcBef>
                <a:spcPts val="0"/>
              </a:spcBef>
              <a:buFont typeface="Courier New" panose="02070309020205020404" pitchFamily="49" charset="0"/>
              <a:buChar char="o"/>
              <a:defRPr/>
            </a:pPr>
            <a:r>
              <a:rPr lang="sk-SK" sz="2400" b="1" dirty="0"/>
              <a:t>Druhy:</a:t>
            </a:r>
          </a:p>
          <a:p>
            <a:pPr eaLnBrk="1" hangingPunct="1">
              <a:spcBef>
                <a:spcPts val="0"/>
              </a:spcBef>
              <a:buFont typeface="Wingdings" panose="05000000000000000000" pitchFamily="2" charset="2"/>
              <a:buChar char="ü"/>
              <a:defRPr/>
            </a:pPr>
            <a:r>
              <a:rPr lang="sk-SK" sz="2400" b="1" dirty="0">
                <a:solidFill>
                  <a:srgbClr val="FF0000"/>
                </a:solidFill>
              </a:rPr>
              <a:t>Vysokofrekvenčný </a:t>
            </a:r>
            <a:r>
              <a:rPr lang="sk-SK" sz="2400" b="1" dirty="0" err="1">
                <a:solidFill>
                  <a:srgbClr val="FF0000"/>
                </a:solidFill>
              </a:rPr>
              <a:t>fokusovaný</a:t>
            </a:r>
            <a:r>
              <a:rPr lang="sk-SK" sz="2400" b="1" dirty="0">
                <a:solidFill>
                  <a:srgbClr val="FF0000"/>
                </a:solidFill>
              </a:rPr>
              <a:t> ultrazvuk</a:t>
            </a:r>
          </a:p>
          <a:p>
            <a:pPr eaLnBrk="1" hangingPunct="1">
              <a:spcBef>
                <a:spcPts val="0"/>
              </a:spcBef>
              <a:buFont typeface="Wingdings" panose="05000000000000000000" pitchFamily="2" charset="2"/>
              <a:buChar char="ü"/>
              <a:defRPr/>
            </a:pPr>
            <a:r>
              <a:rPr lang="sk-SK" sz="2400" b="1" dirty="0"/>
              <a:t> </a:t>
            </a:r>
            <a:r>
              <a:rPr lang="sk-SK" sz="2400" dirty="0"/>
              <a:t>(f=1-3MHz) – ušné lekárstvo, neurochirurgia</a:t>
            </a:r>
          </a:p>
          <a:p>
            <a:pPr eaLnBrk="1" hangingPunct="1">
              <a:spcBef>
                <a:spcPts val="0"/>
              </a:spcBef>
              <a:buFont typeface="Wingdings" panose="05000000000000000000" pitchFamily="2" charset="2"/>
              <a:buChar char="ü"/>
              <a:defRPr/>
            </a:pPr>
            <a:r>
              <a:rPr lang="sk-SK" sz="2400" b="1" dirty="0">
                <a:solidFill>
                  <a:srgbClr val="FF0000"/>
                </a:solidFill>
              </a:rPr>
              <a:t>Nízkofrekvenčný ultrazvuk</a:t>
            </a:r>
          </a:p>
          <a:p>
            <a:pPr eaLnBrk="1" hangingPunct="1">
              <a:spcBef>
                <a:spcPts val="0"/>
              </a:spcBef>
              <a:buFont typeface="Wingdings" panose="05000000000000000000" pitchFamily="2" charset="2"/>
              <a:buChar char="ü"/>
              <a:defRPr/>
            </a:pPr>
            <a:r>
              <a:rPr lang="sk-SK" sz="2400" b="1" dirty="0"/>
              <a:t> </a:t>
            </a:r>
            <a:r>
              <a:rPr lang="sk-SK" sz="2400" dirty="0"/>
              <a:t>( f=20-50kHz)  </a:t>
            </a:r>
          </a:p>
          <a:p>
            <a:pPr eaLnBrk="1" hangingPunct="1">
              <a:spcBef>
                <a:spcPts val="0"/>
              </a:spcBef>
              <a:buFont typeface="Wingdings" panose="05000000000000000000" pitchFamily="2" charset="2"/>
              <a:buChar char="ü"/>
              <a:defRPr/>
            </a:pPr>
            <a:r>
              <a:rPr lang="sk-SK" sz="2400" dirty="0"/>
              <a:t>z </a:t>
            </a:r>
            <a:r>
              <a:rPr lang="sk-SK" sz="2400" dirty="0" err="1"/>
              <a:t>piezomeničov</a:t>
            </a:r>
            <a:r>
              <a:rPr lang="sk-SK" sz="2400" dirty="0"/>
              <a:t> alebo </a:t>
            </a:r>
            <a:r>
              <a:rPr lang="sk-SK" sz="2400" dirty="0" err="1"/>
              <a:t>magnetostrikčných</a:t>
            </a:r>
            <a:r>
              <a:rPr lang="sk-SK" sz="2400" dirty="0"/>
              <a:t> meničov sa vedie UZV ku tkanivu cez špeciálne </a:t>
            </a:r>
            <a:r>
              <a:rPr lang="sk-SK" sz="2400" dirty="0" err="1"/>
              <a:t>vlnovody</a:t>
            </a:r>
            <a:r>
              <a:rPr lang="sk-SK" sz="2400" dirty="0"/>
              <a:t> , tieto zvýšia amplitúdu UZV kmitov až 10 krát.</a:t>
            </a:r>
          </a:p>
          <a:p>
            <a:pPr eaLnBrk="1" hangingPunct="1">
              <a:spcBef>
                <a:spcPts val="0"/>
              </a:spcBef>
              <a:buFont typeface="Wingdings" panose="05000000000000000000" pitchFamily="2" charset="2"/>
              <a:buChar char="ü"/>
              <a:defRPr/>
            </a:pPr>
            <a:r>
              <a:rPr lang="sk-SK" sz="2400" b="1" dirty="0"/>
              <a:t>Zloženie</a:t>
            </a:r>
          </a:p>
          <a:p>
            <a:pPr eaLnBrk="1" hangingPunct="1">
              <a:spcBef>
                <a:spcPts val="0"/>
              </a:spcBef>
              <a:buFont typeface="Wingdings" panose="05000000000000000000" pitchFamily="2" charset="2"/>
              <a:buChar char="ü"/>
              <a:defRPr/>
            </a:pPr>
            <a:r>
              <a:rPr lang="sk-SK" sz="2400" dirty="0"/>
              <a:t>menič, </a:t>
            </a:r>
            <a:r>
              <a:rPr lang="sk-SK" sz="2400" dirty="0" err="1"/>
              <a:t>vlnovod</a:t>
            </a:r>
            <a:r>
              <a:rPr lang="sk-SK" sz="2400" dirty="0"/>
              <a:t>, oceľový skalpel, skalpel kmitá pozdĺžnymi kmitmi v rezonancii s kmitočtom meniča </a:t>
            </a:r>
          </a:p>
          <a:p>
            <a:pPr marL="0" indent="0" eaLnBrk="1" hangingPunct="1">
              <a:lnSpc>
                <a:spcPct val="80000"/>
              </a:lnSpc>
              <a:buNone/>
              <a:defRPr/>
            </a:pPr>
            <a:endParaRPr lang="sk-SK" sz="2800" dirty="0"/>
          </a:p>
        </p:txBody>
      </p:sp>
      <p:pic>
        <p:nvPicPr>
          <p:cNvPr id="4" name="Picture 2" descr="Moja najobľúbenejšia kniha | Stredná odborná škola dopravná, Žilina">
            <a:extLst>
              <a:ext uri="{FF2B5EF4-FFF2-40B4-BE49-F238E27FC236}">
                <a16:creationId xmlns:a16="http://schemas.microsoft.com/office/drawing/2014/main" id="{BD75604F-C2C6-4D9C-8D4D-9BB5676CD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2733" y="0"/>
            <a:ext cx="1660636" cy="16606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Nadpis 1"/>
          <p:cNvSpPr>
            <a:spLocks noGrp="1"/>
          </p:cNvSpPr>
          <p:nvPr>
            <p:ph type="title"/>
          </p:nvPr>
        </p:nvSpPr>
        <p:spPr>
          <a:xfrm>
            <a:off x="609600" y="321717"/>
            <a:ext cx="10972800" cy="1143000"/>
          </a:xfrm>
        </p:spPr>
        <p:txBody>
          <a:bodyPr/>
          <a:lstStyle/>
          <a:p>
            <a:pPr algn="ctr"/>
            <a:r>
              <a:rPr lang="sk-SK" altLang="sk-SK" sz="3600" b="1" dirty="0">
                <a:solidFill>
                  <a:srgbClr val="0070C0"/>
                </a:solidFill>
              </a:rPr>
              <a:t>Ultrazvukové invazívne metódy</a:t>
            </a:r>
            <a:endParaRPr lang="sk-SK" sz="3600" dirty="0">
              <a:solidFill>
                <a:srgbClr val="0070C0"/>
              </a:solidFill>
            </a:endParaRPr>
          </a:p>
        </p:txBody>
      </p:sp>
      <p:pic>
        <p:nvPicPr>
          <p:cNvPr id="49155" name="Picture 2"/>
          <p:cNvPicPr>
            <a:picLocks noGrp="1" noChangeAspect="1" noChangeArrowheads="1"/>
          </p:cNvPicPr>
          <p:nvPr>
            <p:ph idx="1"/>
          </p:nvPr>
        </p:nvPicPr>
        <p:blipFill>
          <a:blip r:embed="rId2" cstate="print"/>
          <a:srcRect/>
          <a:stretch>
            <a:fillRect/>
          </a:stretch>
        </p:blipFill>
        <p:spPr>
          <a:xfrm>
            <a:off x="107839" y="3004701"/>
            <a:ext cx="5488643" cy="2607823"/>
          </a:xfrm>
          <a:noFill/>
        </p:spPr>
      </p:pic>
      <p:pic>
        <p:nvPicPr>
          <p:cNvPr id="49156" name="Picture 3"/>
          <p:cNvPicPr>
            <a:picLocks noChangeAspect="1" noChangeArrowheads="1"/>
          </p:cNvPicPr>
          <p:nvPr/>
        </p:nvPicPr>
        <p:blipFill>
          <a:blip r:embed="rId3" cstate="print"/>
          <a:srcRect/>
          <a:stretch>
            <a:fillRect/>
          </a:stretch>
        </p:blipFill>
        <p:spPr bwMode="auto">
          <a:xfrm>
            <a:off x="6278224" y="2528887"/>
            <a:ext cx="5158039" cy="3651196"/>
          </a:xfrm>
          <a:prstGeom prst="rect">
            <a:avLst/>
          </a:prstGeom>
          <a:noFill/>
          <a:ln w="9525">
            <a:noFill/>
            <a:miter lim="800000"/>
            <a:headEnd/>
            <a:tailEnd/>
          </a:ln>
        </p:spPr>
      </p:pic>
      <p:sp>
        <p:nvSpPr>
          <p:cNvPr id="49157" name="BlokTextu 3"/>
          <p:cNvSpPr txBox="1">
            <a:spLocks noChangeArrowheads="1"/>
          </p:cNvSpPr>
          <p:nvPr/>
        </p:nvSpPr>
        <p:spPr bwMode="auto">
          <a:xfrm>
            <a:off x="5016500" y="1844675"/>
            <a:ext cx="2523448" cy="400110"/>
          </a:xfrm>
          <a:prstGeom prst="rect">
            <a:avLst/>
          </a:prstGeom>
          <a:noFill/>
          <a:ln w="9525">
            <a:noFill/>
            <a:miter lim="800000"/>
            <a:headEnd/>
            <a:tailEnd/>
          </a:ln>
        </p:spPr>
        <p:txBody>
          <a:bodyPr wrap="none">
            <a:spAutoFit/>
          </a:bodyPr>
          <a:lstStyle/>
          <a:p>
            <a:r>
              <a:rPr lang="sk-SK" sz="2000"/>
              <a:t>Ultrazvukový skalpel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09800" y="307977"/>
            <a:ext cx="7772400" cy="1104898"/>
          </a:xfrm>
        </p:spPr>
        <p:txBody>
          <a:bodyPr/>
          <a:lstStyle/>
          <a:p>
            <a:pPr algn="ctr" eaLnBrk="1" hangingPunct="1"/>
            <a:r>
              <a:rPr lang="sk-SK" altLang="sk-SK" sz="3600" b="1" dirty="0">
                <a:solidFill>
                  <a:srgbClr val="0070C0"/>
                </a:solidFill>
              </a:rPr>
              <a:t>Ultrazvukové liečebné metódy</a:t>
            </a:r>
          </a:p>
        </p:txBody>
      </p:sp>
      <p:sp>
        <p:nvSpPr>
          <p:cNvPr id="54275" name="Rectangle 3"/>
          <p:cNvSpPr>
            <a:spLocks noGrp="1" noChangeArrowheads="1"/>
          </p:cNvSpPr>
          <p:nvPr>
            <p:ph type="body" idx="1"/>
          </p:nvPr>
        </p:nvSpPr>
        <p:spPr>
          <a:xfrm>
            <a:off x="851338" y="1412875"/>
            <a:ext cx="7367752" cy="2496973"/>
          </a:xfrm>
        </p:spPr>
        <p:txBody>
          <a:bodyPr/>
          <a:lstStyle/>
          <a:p>
            <a:pPr eaLnBrk="1" hangingPunct="1">
              <a:buFont typeface="Wingdings" panose="05000000000000000000" pitchFamily="2" charset="2"/>
              <a:buChar char="ü"/>
              <a:defRPr/>
            </a:pPr>
            <a:r>
              <a:rPr lang="sk-SK" sz="2400" b="1" dirty="0" err="1">
                <a:solidFill>
                  <a:srgbClr val="FF0000"/>
                </a:solidFill>
              </a:rPr>
              <a:t>Fakoemulzifikátor</a:t>
            </a:r>
            <a:r>
              <a:rPr lang="sk-SK" sz="2800" b="1" dirty="0">
                <a:solidFill>
                  <a:srgbClr val="FF0000"/>
                </a:solidFill>
              </a:rPr>
              <a:t> </a:t>
            </a:r>
          </a:p>
          <a:p>
            <a:pPr eaLnBrk="1" hangingPunct="1">
              <a:buFont typeface="Wingdings" panose="05000000000000000000" pitchFamily="2" charset="2"/>
              <a:buChar char="ü"/>
              <a:defRPr/>
            </a:pPr>
            <a:r>
              <a:rPr lang="sk-SK" sz="2800" b="1" dirty="0"/>
              <a:t> </a:t>
            </a:r>
            <a:r>
              <a:rPr lang="sk-SK" sz="2400" dirty="0"/>
              <a:t>očné lekárstvo pri extrakcii zakalených šošoviek</a:t>
            </a:r>
          </a:p>
          <a:p>
            <a:pPr eaLnBrk="1" hangingPunct="1">
              <a:buFont typeface="Wingdings" panose="05000000000000000000" pitchFamily="2" charset="2"/>
              <a:buChar char="ü"/>
              <a:defRPr/>
            </a:pPr>
            <a:r>
              <a:rPr lang="sk-SK" sz="2400" dirty="0"/>
              <a:t>Zariadenie pomocou nízkofrekvenčného ultrazvuku zakalenú šošovku rozruší, </a:t>
            </a:r>
            <a:r>
              <a:rPr lang="sk-SK" sz="2400" dirty="0" err="1"/>
              <a:t>emulzifikuje</a:t>
            </a:r>
            <a:r>
              <a:rPr lang="sk-SK" sz="2400" dirty="0"/>
              <a:t> a odsaje</a:t>
            </a:r>
            <a:r>
              <a:rPr lang="sk-SK" sz="2800" b="1" dirty="0"/>
              <a:t>.</a:t>
            </a:r>
          </a:p>
        </p:txBody>
      </p:sp>
      <p:pic>
        <p:nvPicPr>
          <p:cNvPr id="50180" name="Picture 5"/>
          <p:cNvPicPr>
            <a:picLocks noChangeAspect="1" noChangeArrowheads="1"/>
          </p:cNvPicPr>
          <p:nvPr/>
        </p:nvPicPr>
        <p:blipFill>
          <a:blip r:embed="rId2" cstate="print"/>
          <a:srcRect/>
          <a:stretch>
            <a:fillRect/>
          </a:stretch>
        </p:blipFill>
        <p:spPr bwMode="auto">
          <a:xfrm>
            <a:off x="3472356" y="4073273"/>
            <a:ext cx="3443451" cy="2565953"/>
          </a:xfrm>
          <a:prstGeom prst="rect">
            <a:avLst/>
          </a:prstGeom>
          <a:noFill/>
          <a:ln w="9525">
            <a:noFill/>
            <a:miter lim="800000"/>
            <a:headEnd/>
            <a:tailEnd/>
          </a:ln>
        </p:spPr>
      </p:pic>
      <p:pic>
        <p:nvPicPr>
          <p:cNvPr id="1026" name="Picture 2">
            <a:extLst>
              <a:ext uri="{FF2B5EF4-FFF2-40B4-BE49-F238E27FC236}">
                <a16:creationId xmlns:a16="http://schemas.microsoft.com/office/drawing/2014/main" id="{8E659200-21A7-453E-8B29-5F31017CC9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271" r="32839" b="8699"/>
          <a:stretch/>
        </p:blipFill>
        <p:spPr bwMode="auto">
          <a:xfrm>
            <a:off x="8868103" y="1510363"/>
            <a:ext cx="2228194" cy="52714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638299" y="319087"/>
            <a:ext cx="8915400" cy="955675"/>
          </a:xfrm>
        </p:spPr>
        <p:txBody>
          <a:bodyPr/>
          <a:lstStyle/>
          <a:p>
            <a:pPr algn="ctr" eaLnBrk="1" hangingPunct="1"/>
            <a:r>
              <a:rPr lang="sk-SK" altLang="sk-SK" sz="2800" b="1" dirty="0">
                <a:solidFill>
                  <a:srgbClr val="FFFF00"/>
                </a:solidFill>
              </a:rPr>
              <a:t>          </a:t>
            </a:r>
            <a:r>
              <a:rPr lang="sk-SK" altLang="sk-SK" sz="3600" b="1" dirty="0" err="1">
                <a:solidFill>
                  <a:srgbClr val="0070C0"/>
                </a:solidFill>
              </a:rPr>
              <a:t>Elektrotómia</a:t>
            </a:r>
            <a:r>
              <a:rPr lang="sk-SK" altLang="sk-SK" sz="3600" b="1" dirty="0">
                <a:solidFill>
                  <a:srgbClr val="0070C0"/>
                </a:solidFill>
              </a:rPr>
              <a:t> a </a:t>
            </a:r>
            <a:r>
              <a:rPr lang="sk-SK" altLang="sk-SK" sz="3600" b="1" dirty="0" err="1">
                <a:solidFill>
                  <a:srgbClr val="0070C0"/>
                </a:solidFill>
              </a:rPr>
              <a:t>elektrogoagulácia</a:t>
            </a:r>
            <a:endParaRPr lang="sk-SK" altLang="sk-SK" sz="2400" b="1" dirty="0">
              <a:solidFill>
                <a:srgbClr val="0070C0"/>
              </a:solidFill>
            </a:endParaRPr>
          </a:p>
        </p:txBody>
      </p:sp>
      <p:sp>
        <p:nvSpPr>
          <p:cNvPr id="55299" name="Rectangle 3"/>
          <p:cNvSpPr>
            <a:spLocks noGrp="1" noChangeArrowheads="1"/>
          </p:cNvSpPr>
          <p:nvPr>
            <p:ph type="body" idx="1"/>
          </p:nvPr>
        </p:nvSpPr>
        <p:spPr>
          <a:xfrm>
            <a:off x="872359" y="1412875"/>
            <a:ext cx="5223641" cy="5126038"/>
          </a:xfrm>
        </p:spPr>
        <p:txBody>
          <a:bodyPr/>
          <a:lstStyle/>
          <a:p>
            <a:pPr eaLnBrk="1" hangingPunct="1">
              <a:buFont typeface="Courier New" panose="02070309020205020404" pitchFamily="49" charset="0"/>
              <a:buChar char="o"/>
              <a:defRPr/>
            </a:pPr>
            <a:r>
              <a:rPr lang="sk-SK" sz="2000" b="1" dirty="0"/>
              <a:t> využitie tepelných účinkov vysokofrekvenčných elektrických prúdov</a:t>
            </a:r>
          </a:p>
          <a:p>
            <a:pPr eaLnBrk="1" hangingPunct="1">
              <a:buFont typeface="Wingdings" pitchFamily="2" charset="2"/>
              <a:buChar char="ü"/>
              <a:defRPr/>
            </a:pPr>
            <a:r>
              <a:rPr lang="sk-SK" sz="2000" dirty="0"/>
              <a:t>Pri kontakte elektródy s tkanivom sú tepelné účinky také veľké , že dôjde k odpareniu vody v bunkách a ich rozrušeniu</a:t>
            </a:r>
          </a:p>
          <a:p>
            <a:pPr eaLnBrk="1" hangingPunct="1">
              <a:buFont typeface="Wingdings" pitchFamily="2" charset="2"/>
              <a:buChar char="ü"/>
              <a:defRPr/>
            </a:pPr>
            <a:r>
              <a:rPr lang="sk-SK" sz="2000" dirty="0"/>
              <a:t>Pracovná frekvencia je okolo 3MHz</a:t>
            </a:r>
          </a:p>
          <a:p>
            <a:pPr eaLnBrk="1" hangingPunct="1">
              <a:buFont typeface="Wingdings" pitchFamily="2" charset="2"/>
              <a:buChar char="ü"/>
              <a:defRPr/>
            </a:pPr>
            <a:r>
              <a:rPr lang="sk-SK" sz="2000" dirty="0"/>
              <a:t>Tvar elektródy je rôzny podľa účelu použitia</a:t>
            </a:r>
          </a:p>
          <a:p>
            <a:pPr eaLnBrk="1" hangingPunct="1">
              <a:buFont typeface="Wingdings" pitchFamily="2" charset="2"/>
              <a:buChar char="ü"/>
              <a:defRPr/>
            </a:pPr>
            <a:r>
              <a:rPr lang="sk-SK" sz="2000" dirty="0" err="1"/>
              <a:t>Elektrotómy</a:t>
            </a:r>
            <a:r>
              <a:rPr lang="sk-SK" sz="2000" dirty="0"/>
              <a:t> s výkonom do 50 W sa používajú v zubnom a očnom lekárstve, s vyšším výkonom v hrudnej a brušnej chirurgii</a:t>
            </a:r>
          </a:p>
        </p:txBody>
      </p:sp>
      <p:pic>
        <p:nvPicPr>
          <p:cNvPr id="51204" name="Picture 4"/>
          <p:cNvPicPr>
            <a:picLocks noChangeAspect="1" noChangeArrowheads="1"/>
          </p:cNvPicPr>
          <p:nvPr/>
        </p:nvPicPr>
        <p:blipFill>
          <a:blip r:embed="rId2" cstate="print"/>
          <a:srcRect/>
          <a:stretch>
            <a:fillRect/>
          </a:stretch>
        </p:blipFill>
        <p:spPr bwMode="auto">
          <a:xfrm>
            <a:off x="6316716" y="1919534"/>
            <a:ext cx="5462253" cy="3634881"/>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1BC1E9F5-27E5-4ECE-AE90-42CD87E12163}"/>
              </a:ext>
            </a:extLst>
          </p:cNvPr>
          <p:cNvSpPr>
            <a:spLocks noGrp="1" noChangeArrowheads="1"/>
          </p:cNvSpPr>
          <p:nvPr>
            <p:ph type="title"/>
          </p:nvPr>
        </p:nvSpPr>
        <p:spPr>
          <a:xfrm>
            <a:off x="1774825" y="260350"/>
            <a:ext cx="8642350" cy="1143000"/>
          </a:xfrm>
        </p:spPr>
        <p:txBody>
          <a:bodyPr/>
          <a:lstStyle/>
          <a:p>
            <a:pPr eaLnBrk="1" hangingPunct="1"/>
            <a:r>
              <a:rPr lang="sk-SK" altLang="sk-SK" sz="3600" b="1">
                <a:solidFill>
                  <a:srgbClr val="0070C0"/>
                </a:solidFill>
              </a:rPr>
              <a:t>Metódy podporujúce orgánové funkcie</a:t>
            </a:r>
          </a:p>
        </p:txBody>
      </p:sp>
      <p:sp>
        <p:nvSpPr>
          <p:cNvPr id="83971" name="Rectangle 3">
            <a:extLst>
              <a:ext uri="{FF2B5EF4-FFF2-40B4-BE49-F238E27FC236}">
                <a16:creationId xmlns:a16="http://schemas.microsoft.com/office/drawing/2014/main" id="{5D5385FB-481D-43E9-A2CC-F818F860EE35}"/>
              </a:ext>
            </a:extLst>
          </p:cNvPr>
          <p:cNvSpPr>
            <a:spLocks noGrp="1" noChangeArrowheads="1"/>
          </p:cNvSpPr>
          <p:nvPr>
            <p:ph type="body" idx="1"/>
          </p:nvPr>
        </p:nvSpPr>
        <p:spPr/>
        <p:txBody>
          <a:bodyPr/>
          <a:lstStyle/>
          <a:p>
            <a:pPr eaLnBrk="1" hangingPunct="1">
              <a:lnSpc>
                <a:spcPct val="150000"/>
              </a:lnSpc>
              <a:buFont typeface="Wingdings" panose="05000000000000000000" pitchFamily="2" charset="2"/>
              <a:buChar char="ü"/>
            </a:pPr>
            <a:r>
              <a:rPr lang="sk-SK" altLang="sk-SK" sz="2400" b="1" dirty="0"/>
              <a:t>Podpora a náhrada funkcie obličiek</a:t>
            </a:r>
          </a:p>
          <a:p>
            <a:pPr eaLnBrk="1" hangingPunct="1">
              <a:lnSpc>
                <a:spcPct val="150000"/>
              </a:lnSpc>
            </a:pPr>
            <a:r>
              <a:rPr lang="sk-SK" altLang="sk-SK" sz="2000" dirty="0"/>
              <a:t>Ak oblička nie je schopná plniť svoju funkciu nahradí ju</a:t>
            </a:r>
            <a:r>
              <a:rPr lang="sk-SK" altLang="sk-SK" sz="2400" b="1" dirty="0">
                <a:solidFill>
                  <a:srgbClr val="00B0F0"/>
                </a:solidFill>
              </a:rPr>
              <a:t> </a:t>
            </a:r>
            <a:r>
              <a:rPr lang="sk-SK" altLang="sk-SK" sz="2400" b="1" dirty="0">
                <a:solidFill>
                  <a:srgbClr val="FF0000"/>
                </a:solidFill>
              </a:rPr>
              <a:t>hemodialýza</a:t>
            </a:r>
          </a:p>
          <a:p>
            <a:pPr eaLnBrk="1" hangingPunct="1">
              <a:lnSpc>
                <a:spcPct val="150000"/>
              </a:lnSpc>
            </a:pPr>
            <a:endParaRPr lang="sk-SK" altLang="sk-SK" sz="2400" b="1" dirty="0">
              <a:solidFill>
                <a:srgbClr val="00B0F0"/>
              </a:solidFill>
            </a:endParaRPr>
          </a:p>
          <a:p>
            <a:pPr eaLnBrk="1" hangingPunct="1">
              <a:lnSpc>
                <a:spcPct val="150000"/>
              </a:lnSpc>
              <a:buFont typeface="Wingdings" panose="05000000000000000000" pitchFamily="2" charset="2"/>
              <a:buChar char="ü"/>
            </a:pPr>
            <a:r>
              <a:rPr lang="sk-SK" altLang="sk-SK" sz="2400" b="1" dirty="0"/>
              <a:t>Prístroj na hemodialýzu pozostáva z 3 častí</a:t>
            </a:r>
          </a:p>
          <a:p>
            <a:pPr eaLnBrk="1" hangingPunct="1">
              <a:lnSpc>
                <a:spcPct val="150000"/>
              </a:lnSpc>
            </a:pPr>
            <a:r>
              <a:rPr lang="sk-SK" altLang="sk-SK" sz="2400" dirty="0"/>
              <a:t> Mimotelový obeh krvi pacienta</a:t>
            </a:r>
          </a:p>
          <a:p>
            <a:pPr eaLnBrk="1" hangingPunct="1">
              <a:lnSpc>
                <a:spcPct val="150000"/>
              </a:lnSpc>
            </a:pPr>
            <a:r>
              <a:rPr lang="sk-SK" altLang="sk-SK" sz="2400" dirty="0"/>
              <a:t> Vlastný dialyzátor</a:t>
            </a:r>
          </a:p>
          <a:p>
            <a:pPr eaLnBrk="1" hangingPunct="1">
              <a:lnSpc>
                <a:spcPct val="150000"/>
              </a:lnSpc>
            </a:pPr>
            <a:r>
              <a:rPr lang="sk-SK" altLang="sk-SK" sz="2400" dirty="0"/>
              <a:t> Okruh, ktorý zabezpečuje prietok dialyzačného roztoku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A2A01FB0-D6E3-4797-A080-DBE2FC5376F3}"/>
              </a:ext>
            </a:extLst>
          </p:cNvPr>
          <p:cNvSpPr>
            <a:spLocks noGrp="1" noChangeArrowheads="1"/>
          </p:cNvSpPr>
          <p:nvPr>
            <p:ph type="title"/>
          </p:nvPr>
        </p:nvSpPr>
        <p:spPr/>
        <p:txBody>
          <a:bodyPr/>
          <a:lstStyle/>
          <a:p>
            <a:pPr eaLnBrk="1" hangingPunct="1"/>
            <a:r>
              <a:rPr lang="sk-SK" altLang="sk-SK" sz="3600" b="1">
                <a:solidFill>
                  <a:srgbClr val="0070C0"/>
                </a:solidFill>
              </a:rPr>
              <a:t>Metódy nahradzujúce funkciu obličiek</a:t>
            </a:r>
          </a:p>
        </p:txBody>
      </p:sp>
      <p:sp>
        <p:nvSpPr>
          <p:cNvPr id="84995" name="Rectangle 3">
            <a:extLst>
              <a:ext uri="{FF2B5EF4-FFF2-40B4-BE49-F238E27FC236}">
                <a16:creationId xmlns:a16="http://schemas.microsoft.com/office/drawing/2014/main" id="{C569B91B-955C-48CB-8A7C-F5F41D0845E6}"/>
              </a:ext>
            </a:extLst>
          </p:cNvPr>
          <p:cNvSpPr>
            <a:spLocks noGrp="1" noChangeArrowheads="1"/>
          </p:cNvSpPr>
          <p:nvPr>
            <p:ph type="body" idx="1"/>
          </p:nvPr>
        </p:nvSpPr>
        <p:spPr/>
        <p:txBody>
          <a:bodyPr/>
          <a:lstStyle/>
          <a:p>
            <a:pPr eaLnBrk="1" hangingPunct="1">
              <a:buFont typeface="Wingdings" panose="05000000000000000000" pitchFamily="2" charset="2"/>
              <a:buChar char="ü"/>
            </a:pPr>
            <a:r>
              <a:rPr lang="sk-SK" altLang="sk-SK" sz="2400" b="1" dirty="0">
                <a:solidFill>
                  <a:srgbClr val="FF0000"/>
                </a:solidFill>
              </a:rPr>
              <a:t>Mimotelový obeh krvi</a:t>
            </a:r>
          </a:p>
          <a:p>
            <a:pPr eaLnBrk="1" hangingPunct="1"/>
            <a:r>
              <a:rPr lang="sk-SK" altLang="sk-SK" sz="2000" dirty="0"/>
              <a:t>prečerpávajúci žilovú krv pacienta pomocou rotačných púmp cez dialyzátor</a:t>
            </a:r>
          </a:p>
          <a:p>
            <a:pPr eaLnBrk="1" hangingPunct="1"/>
            <a:endParaRPr lang="sk-SK" altLang="sk-SK" sz="2000" b="1" dirty="0"/>
          </a:p>
          <a:p>
            <a:pPr eaLnBrk="1" hangingPunct="1">
              <a:buFont typeface="Wingdings" panose="05000000000000000000" pitchFamily="2" charset="2"/>
              <a:buChar char="ü"/>
            </a:pPr>
            <a:r>
              <a:rPr lang="sk-SK" altLang="sk-SK" sz="2400" b="1" dirty="0">
                <a:solidFill>
                  <a:srgbClr val="FF0000"/>
                </a:solidFill>
              </a:rPr>
              <a:t>Dialyzátor</a:t>
            </a:r>
          </a:p>
          <a:p>
            <a:pPr eaLnBrk="1" hangingPunct="1"/>
            <a:r>
              <a:rPr lang="sk-SK" altLang="sk-SK" sz="2000" dirty="0"/>
              <a:t>Obsahuje plastovú alebo celofánovú dialyzačnú membránu</a:t>
            </a:r>
          </a:p>
          <a:p>
            <a:pPr eaLnBrk="1" hangingPunct="1"/>
            <a:r>
              <a:rPr lang="sk-SK" altLang="sk-SK" sz="2000" dirty="0"/>
              <a:t>má tvar doskovitý alebo tenké trubičky, s čo najväčšou plochou</a:t>
            </a:r>
          </a:p>
          <a:p>
            <a:pPr eaLnBrk="1" hangingPunct="1"/>
            <a:r>
              <a:rPr lang="sk-SK" altLang="sk-SK" sz="2000" dirty="0"/>
              <a:t>Membrána rozdeľuje dialyzátor na krvnú a </a:t>
            </a:r>
            <a:r>
              <a:rPr lang="sk-SK" altLang="sk-SK" sz="2000" dirty="0" err="1"/>
              <a:t>dialyzátovú</a:t>
            </a:r>
            <a:r>
              <a:rPr lang="sk-SK" altLang="sk-SK" sz="2000" dirty="0"/>
              <a:t> časť</a:t>
            </a:r>
          </a:p>
          <a:p>
            <a:pPr eaLnBrk="1" hangingPunct="1"/>
            <a:r>
              <a:rPr lang="sk-SK" altLang="sk-SK" sz="2000" dirty="0"/>
              <a:t>Krv preteká laminárnym prúdením s prietokom 200-300ml/min, erytrocyty sú v strede a plazma po okrajoch a obmýva dialyzačnú membránu</a:t>
            </a:r>
          </a:p>
          <a:p>
            <a:pPr eaLnBrk="1" hangingPunct="1"/>
            <a:r>
              <a:rPr lang="sk-SK" altLang="sk-SK" sz="2000" dirty="0"/>
              <a:t>Na druhej strane membrány preteká opačným smerom dialyzačný roztok turbulentným prúdením s prietokom 500ml/min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22D9DE2F-4FAF-4DD1-A8EF-A586B3BF6BF5}"/>
              </a:ext>
            </a:extLst>
          </p:cNvPr>
          <p:cNvSpPr>
            <a:spLocks noGrp="1" noChangeArrowheads="1"/>
          </p:cNvSpPr>
          <p:nvPr>
            <p:ph type="title"/>
          </p:nvPr>
        </p:nvSpPr>
        <p:spPr/>
        <p:txBody>
          <a:bodyPr/>
          <a:lstStyle/>
          <a:p>
            <a:pPr eaLnBrk="1" hangingPunct="1"/>
            <a:r>
              <a:rPr lang="sk-SK" altLang="sk-SK" sz="3600" b="1">
                <a:solidFill>
                  <a:srgbClr val="0070C0"/>
                </a:solidFill>
              </a:rPr>
              <a:t>Metódy nahradzujúce funkciu obličiek</a:t>
            </a:r>
          </a:p>
        </p:txBody>
      </p:sp>
      <p:sp>
        <p:nvSpPr>
          <p:cNvPr id="86019" name="Rectangle 3">
            <a:extLst>
              <a:ext uri="{FF2B5EF4-FFF2-40B4-BE49-F238E27FC236}">
                <a16:creationId xmlns:a16="http://schemas.microsoft.com/office/drawing/2014/main" id="{A37B1DFD-AF8C-4787-89CD-8EAD0653E525}"/>
              </a:ext>
            </a:extLst>
          </p:cNvPr>
          <p:cNvSpPr>
            <a:spLocks noGrp="1" noChangeArrowheads="1"/>
          </p:cNvSpPr>
          <p:nvPr>
            <p:ph type="body" idx="1"/>
          </p:nvPr>
        </p:nvSpPr>
        <p:spPr/>
        <p:txBody>
          <a:bodyPr/>
          <a:lstStyle/>
          <a:p>
            <a:pPr eaLnBrk="1" hangingPunct="1">
              <a:spcAft>
                <a:spcPts val="1200"/>
              </a:spcAft>
            </a:pPr>
            <a:r>
              <a:rPr lang="sk-SK" altLang="sk-SK" sz="2000" dirty="0"/>
              <a:t>Vznikne </a:t>
            </a:r>
            <a:r>
              <a:rPr lang="sk-SK" altLang="sk-SK" sz="2000" dirty="0">
                <a:solidFill>
                  <a:srgbClr val="FF0000"/>
                </a:solidFill>
              </a:rPr>
              <a:t>koncentračný spád</a:t>
            </a:r>
            <a:r>
              <a:rPr lang="sk-SK" altLang="sk-SK" sz="2000" dirty="0">
                <a:solidFill>
                  <a:srgbClr val="00B0F0"/>
                </a:solidFill>
              </a:rPr>
              <a:t> </a:t>
            </a:r>
            <a:r>
              <a:rPr lang="sk-SK" altLang="sk-SK" sz="2000" dirty="0"/>
              <a:t>a dochádza ku rýchlej difúzii toxických </a:t>
            </a:r>
            <a:r>
              <a:rPr lang="sk-SK" altLang="sk-SK" sz="2000" dirty="0" err="1"/>
              <a:t>nízkomolekulových</a:t>
            </a:r>
            <a:r>
              <a:rPr lang="sk-SK" altLang="sk-SK" sz="2000" dirty="0"/>
              <a:t> látok (močovina, kyselina beta –OH maslová ) z krvi do </a:t>
            </a:r>
            <a:r>
              <a:rPr lang="sk-SK" altLang="sk-SK" sz="2000" dirty="0" err="1"/>
              <a:t>dialyzátu</a:t>
            </a:r>
            <a:r>
              <a:rPr lang="sk-SK" altLang="sk-SK" sz="2000" dirty="0"/>
              <a:t> . V priestore dialyzátora možno vytvoriť premenlivý podtlak</a:t>
            </a:r>
          </a:p>
          <a:p>
            <a:pPr eaLnBrk="1" hangingPunct="1">
              <a:spcAft>
                <a:spcPts val="1200"/>
              </a:spcAft>
            </a:pPr>
            <a:r>
              <a:rPr lang="sk-SK" altLang="sk-SK" sz="2000" dirty="0"/>
              <a:t>Regulujeme veľkosť </a:t>
            </a:r>
            <a:r>
              <a:rPr lang="sk-SK" altLang="sk-SK" sz="2000" dirty="0" err="1"/>
              <a:t>transmembránového</a:t>
            </a:r>
            <a:r>
              <a:rPr lang="sk-SK" altLang="sk-SK" sz="2000" dirty="0"/>
              <a:t> tlaku (stredný tlak krvi mínus tlak dialyzačného roztoku ) a regulujeme rýchlosť </a:t>
            </a:r>
            <a:r>
              <a:rPr lang="sk-SK" altLang="sk-SK" sz="2000" dirty="0" err="1"/>
              <a:t>ultrafiltrácie</a:t>
            </a:r>
            <a:r>
              <a:rPr lang="sk-SK" altLang="sk-SK" sz="2000" dirty="0"/>
              <a:t> a množstvo prebytočnej vody</a:t>
            </a:r>
          </a:p>
          <a:p>
            <a:pPr eaLnBrk="1" hangingPunct="1">
              <a:spcAft>
                <a:spcPts val="1200"/>
              </a:spcAft>
              <a:buFont typeface="Wingdings" panose="05000000000000000000" pitchFamily="2" charset="2"/>
              <a:buChar char="ü"/>
            </a:pPr>
            <a:r>
              <a:rPr lang="sk-SK" altLang="sk-SK" sz="2400" b="1" dirty="0" err="1">
                <a:solidFill>
                  <a:srgbClr val="FF0000"/>
                </a:solidFill>
              </a:rPr>
              <a:t>Dialyzátový</a:t>
            </a:r>
            <a:r>
              <a:rPr lang="sk-SK" altLang="sk-SK" sz="2400" b="1" dirty="0">
                <a:solidFill>
                  <a:srgbClr val="FF0000"/>
                </a:solidFill>
              </a:rPr>
              <a:t> obvod </a:t>
            </a:r>
          </a:p>
          <a:p>
            <a:pPr eaLnBrk="1" hangingPunct="1">
              <a:spcAft>
                <a:spcPts val="1200"/>
              </a:spcAft>
            </a:pPr>
            <a:r>
              <a:rPr lang="sk-SK" altLang="sk-SK" sz="2000" dirty="0"/>
              <a:t>zahŕňa prípravu dialyzačného roztoku, kt. sa automaticky a sterilne pripraví zmiešaním destilovanej vody a </a:t>
            </a:r>
            <a:r>
              <a:rPr lang="sk-SK" altLang="sk-SK" sz="2000" dirty="0">
                <a:solidFill>
                  <a:srgbClr val="00B0F0"/>
                </a:solidFill>
              </a:rPr>
              <a:t>NAHCO3</a:t>
            </a:r>
            <a:r>
              <a:rPr lang="sk-SK" altLang="sk-SK" sz="2000" dirty="0"/>
              <a:t> a jeho </a:t>
            </a:r>
            <a:r>
              <a:rPr lang="sk-SK" altLang="sk-SK" sz="2000" dirty="0">
                <a:solidFill>
                  <a:srgbClr val="00B0F0"/>
                </a:solidFill>
              </a:rPr>
              <a:t>pH je 7,36 </a:t>
            </a:r>
            <a:r>
              <a:rPr lang="sk-SK" altLang="sk-SK" sz="2000" dirty="0"/>
              <a:t>a </a:t>
            </a:r>
            <a:r>
              <a:rPr lang="sk-SK" altLang="sk-SK" sz="2000" dirty="0" err="1"/>
              <a:t>osmolarita</a:t>
            </a:r>
            <a:r>
              <a:rPr lang="sk-SK" altLang="sk-SK" sz="2000" dirty="0"/>
              <a:t> </a:t>
            </a:r>
            <a:r>
              <a:rPr lang="sk-SK" altLang="sk-SK" sz="2000" dirty="0">
                <a:solidFill>
                  <a:srgbClr val="00B0F0"/>
                </a:solidFill>
              </a:rPr>
              <a:t>5300mOsm/l</a:t>
            </a:r>
            <a:r>
              <a:rPr lang="sk-SK" altLang="sk-SK" sz="2000" dirty="0"/>
              <a:t> (ako u krvnej plazmy)</a:t>
            </a:r>
          </a:p>
          <a:p>
            <a:pPr eaLnBrk="1" hangingPunct="1">
              <a:spcAft>
                <a:spcPts val="1200"/>
              </a:spcAft>
            </a:pPr>
            <a:r>
              <a:rPr lang="sk-SK" altLang="sk-SK" sz="2000" dirty="0"/>
              <a:t>Množstvo spotrebovaného roztoku sa obmieňa po 5 hod. a je </a:t>
            </a:r>
            <a:r>
              <a:rPr lang="sk-SK" altLang="sk-SK" sz="2000" dirty="0">
                <a:solidFill>
                  <a:srgbClr val="00B0F0"/>
                </a:solidFill>
              </a:rPr>
              <a:t>asi 150 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9BA9D1F1-3495-4D39-8639-4322C2B69915}"/>
              </a:ext>
            </a:extLst>
          </p:cNvPr>
          <p:cNvSpPr>
            <a:spLocks noGrp="1" noChangeArrowheads="1"/>
          </p:cNvSpPr>
          <p:nvPr>
            <p:ph type="title"/>
          </p:nvPr>
        </p:nvSpPr>
        <p:spPr>
          <a:xfrm>
            <a:off x="1981200" y="274638"/>
            <a:ext cx="8229600" cy="850900"/>
          </a:xfrm>
        </p:spPr>
        <p:txBody>
          <a:bodyPr/>
          <a:lstStyle/>
          <a:p>
            <a:pPr eaLnBrk="1" hangingPunct="1"/>
            <a:r>
              <a:rPr lang="sk-SK" altLang="sk-SK" sz="4000" b="1">
                <a:solidFill>
                  <a:srgbClr val="0070C0"/>
                </a:solidFill>
              </a:rPr>
              <a:t>Schéma dialýzy</a:t>
            </a:r>
          </a:p>
        </p:txBody>
      </p:sp>
      <p:pic>
        <p:nvPicPr>
          <p:cNvPr id="87043" name="Picture 5" descr="ledviny5">
            <a:extLst>
              <a:ext uri="{FF2B5EF4-FFF2-40B4-BE49-F238E27FC236}">
                <a16:creationId xmlns:a16="http://schemas.microsoft.com/office/drawing/2014/main" id="{5AE109F9-38D0-4034-B301-9BCCD22327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1285875"/>
            <a:ext cx="3600450"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7" descr="ledviny6">
            <a:extLst>
              <a:ext uri="{FF2B5EF4-FFF2-40B4-BE49-F238E27FC236}">
                <a16:creationId xmlns:a16="http://schemas.microsoft.com/office/drawing/2014/main" id="{B260B722-FEA8-4F15-8C34-C870BA21E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2525" y="1285876"/>
            <a:ext cx="3392488"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6" descr="E:\Pictures\220px-Peritoneal_dialysis_intl_svg.png">
            <a:extLst>
              <a:ext uri="{FF2B5EF4-FFF2-40B4-BE49-F238E27FC236}">
                <a16:creationId xmlns:a16="http://schemas.microsoft.com/office/drawing/2014/main" id="{F935D561-422F-482D-88CA-995518BCF4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0" y="4000501"/>
            <a:ext cx="209550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84FF05E1-7DA4-4A8C-8058-E9E1BD338565}"/>
              </a:ext>
            </a:extLst>
          </p:cNvPr>
          <p:cNvSpPr>
            <a:spLocks noGrp="1" noChangeArrowheads="1"/>
          </p:cNvSpPr>
          <p:nvPr>
            <p:ph type="title"/>
          </p:nvPr>
        </p:nvSpPr>
        <p:spPr/>
        <p:txBody>
          <a:bodyPr/>
          <a:lstStyle/>
          <a:p>
            <a:pPr eaLnBrk="1" hangingPunct="1"/>
            <a:r>
              <a:rPr lang="sk-SK" altLang="sk-SK" sz="3600" b="1">
                <a:solidFill>
                  <a:srgbClr val="0070C0"/>
                </a:solidFill>
              </a:rPr>
              <a:t>Metódy nahradzujúce funkciu srdca</a:t>
            </a:r>
          </a:p>
        </p:txBody>
      </p:sp>
      <p:pic>
        <p:nvPicPr>
          <p:cNvPr id="88067" name="Obrázok 1">
            <a:extLst>
              <a:ext uri="{FF2B5EF4-FFF2-40B4-BE49-F238E27FC236}">
                <a16:creationId xmlns:a16="http://schemas.microsoft.com/office/drawing/2014/main" id="{D1D5B1D1-D6C5-4525-9790-291DE33030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0825" y="3573463"/>
            <a:ext cx="39497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3">
            <a:extLst>
              <a:ext uri="{FF2B5EF4-FFF2-40B4-BE49-F238E27FC236}">
                <a16:creationId xmlns:a16="http://schemas.microsoft.com/office/drawing/2014/main" id="{939A8D4B-8942-4C47-99A4-6484EE930091}"/>
              </a:ext>
            </a:extLst>
          </p:cNvPr>
          <p:cNvSpPr>
            <a:spLocks noGrp="1" noChangeArrowheads="1"/>
          </p:cNvSpPr>
          <p:nvPr>
            <p:ph type="body" idx="1"/>
          </p:nvPr>
        </p:nvSpPr>
        <p:spPr/>
        <p:txBody>
          <a:bodyPr/>
          <a:lstStyle/>
          <a:p>
            <a:pPr eaLnBrk="1" hangingPunct="1">
              <a:buFont typeface="Wingdings" panose="05000000000000000000" pitchFamily="2" charset="2"/>
              <a:buChar char="ü"/>
              <a:defRPr/>
            </a:pPr>
            <a:r>
              <a:rPr lang="sk-SK" altLang="sk-SK" sz="2800" b="1" dirty="0">
                <a:solidFill>
                  <a:srgbClr val="FF0000"/>
                </a:solidFill>
              </a:rPr>
              <a:t>Indikácie</a:t>
            </a:r>
          </a:p>
          <a:p>
            <a:pPr eaLnBrk="1" hangingPunct="1">
              <a:defRPr/>
            </a:pPr>
            <a:r>
              <a:rPr lang="sk-SK" altLang="sk-SK" sz="2800" dirty="0"/>
              <a:t>náhle zlyhanie srdca </a:t>
            </a:r>
          </a:p>
          <a:p>
            <a:pPr eaLnBrk="1" hangingPunct="1">
              <a:defRPr/>
            </a:pPr>
            <a:r>
              <a:rPr lang="sk-SK" altLang="sk-SK" sz="2800" dirty="0"/>
              <a:t>operácie – použitie mimotelového obehu</a:t>
            </a:r>
          </a:p>
          <a:p>
            <a:pPr marL="0" indent="0" eaLnBrk="1" hangingPunct="1">
              <a:buNone/>
              <a:defRPr/>
            </a:pPr>
            <a:endParaRPr lang="sk-SK" altLang="sk-SK" sz="2000" dirty="0"/>
          </a:p>
          <a:p>
            <a:pPr eaLnBrk="1" hangingPunct="1">
              <a:buFont typeface="Wingdings" panose="05000000000000000000" pitchFamily="2" charset="2"/>
              <a:buChar char="ü"/>
              <a:defRPr/>
            </a:pPr>
            <a:r>
              <a:rPr lang="sk-SK" altLang="sk-SK" sz="2800" b="1" dirty="0">
                <a:solidFill>
                  <a:srgbClr val="FF0000"/>
                </a:solidFill>
              </a:rPr>
              <a:t>Mimotelový obeh pozostáva</a:t>
            </a:r>
            <a:r>
              <a:rPr lang="sk-SK" altLang="sk-SK" sz="2800" b="1" dirty="0"/>
              <a:t>:</a:t>
            </a:r>
          </a:p>
          <a:p>
            <a:pPr eaLnBrk="1" hangingPunct="1">
              <a:defRPr/>
            </a:pPr>
            <a:r>
              <a:rPr lang="sk-SK" altLang="sk-SK" sz="2800" b="1" dirty="0"/>
              <a:t>  </a:t>
            </a:r>
            <a:r>
              <a:rPr lang="sk-SK" altLang="sk-SK" sz="2800" dirty="0"/>
              <a:t>Krvné čerpadlo  </a:t>
            </a:r>
          </a:p>
          <a:p>
            <a:pPr eaLnBrk="1" hangingPunct="1">
              <a:defRPr/>
            </a:pPr>
            <a:r>
              <a:rPr lang="sk-SK" altLang="sk-SK" sz="2800" dirty="0"/>
              <a:t>  Okysličovač (</a:t>
            </a:r>
            <a:r>
              <a:rPr lang="sk-SK" altLang="sk-SK" sz="2800" dirty="0" err="1"/>
              <a:t>oxygenátor</a:t>
            </a:r>
            <a:r>
              <a:rPr lang="en-US" altLang="sk-SK" sz="2800" dirty="0">
                <a:cs typeface="Times New Roman" panose="02020603050405020304" pitchFamily="18" charset="0"/>
              </a:rPr>
              <a:t>)</a:t>
            </a:r>
          </a:p>
          <a:p>
            <a:pPr eaLnBrk="1" hangingPunct="1">
              <a:defRPr/>
            </a:pPr>
            <a:r>
              <a:rPr lang="sk-SK" altLang="sk-SK" sz="2800" dirty="0"/>
              <a:t>  Ohrievač</a:t>
            </a:r>
          </a:p>
          <a:p>
            <a:pPr eaLnBrk="1" hangingPunct="1">
              <a:defRPr/>
            </a:pPr>
            <a:endParaRPr lang="sk-SK" altLang="sk-SK" sz="2800" b="1"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57D3A3B-0632-47EA-A2CB-673F31655A73}"/>
              </a:ext>
            </a:extLst>
          </p:cNvPr>
          <p:cNvSpPr>
            <a:spLocks noGrp="1" noChangeArrowheads="1"/>
          </p:cNvSpPr>
          <p:nvPr>
            <p:ph type="title"/>
          </p:nvPr>
        </p:nvSpPr>
        <p:spPr/>
        <p:txBody>
          <a:bodyPr/>
          <a:lstStyle/>
          <a:p>
            <a:pPr eaLnBrk="1" hangingPunct="1"/>
            <a:r>
              <a:rPr lang="sk-SK" altLang="sk-SK" sz="4000" b="1">
                <a:solidFill>
                  <a:srgbClr val="0070C0"/>
                </a:solidFill>
              </a:rPr>
              <a:t>Metódy nahradzujúce funkciu srdca</a:t>
            </a:r>
          </a:p>
        </p:txBody>
      </p:sp>
      <p:sp>
        <p:nvSpPr>
          <p:cNvPr id="89091" name="Rectangle 3">
            <a:extLst>
              <a:ext uri="{FF2B5EF4-FFF2-40B4-BE49-F238E27FC236}">
                <a16:creationId xmlns:a16="http://schemas.microsoft.com/office/drawing/2014/main" id="{891F5B52-8DFE-4C29-B4EC-CE6BDCE7C634}"/>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ü"/>
            </a:pPr>
            <a:r>
              <a:rPr lang="sk-SK" altLang="sk-SK" sz="2400" b="1">
                <a:solidFill>
                  <a:srgbClr val="FF0000"/>
                </a:solidFill>
              </a:rPr>
              <a:t>Krvné čerpadlo</a:t>
            </a:r>
          </a:p>
          <a:p>
            <a:pPr eaLnBrk="1" hangingPunct="1">
              <a:lnSpc>
                <a:spcPct val="90000"/>
              </a:lnSpc>
            </a:pPr>
            <a:r>
              <a:rPr lang="sk-SK" altLang="sk-SK" sz="2000"/>
              <a:t>Býva najčastejšie </a:t>
            </a:r>
            <a:r>
              <a:rPr lang="sk-SK" altLang="sk-SK" sz="2000">
                <a:solidFill>
                  <a:srgbClr val="00B0F0"/>
                </a:solidFill>
              </a:rPr>
              <a:t>perilstatického typu</a:t>
            </a:r>
            <a:r>
              <a:rPr lang="sk-SK" altLang="sk-SK" sz="2000"/>
              <a:t>, jeho základom je </a:t>
            </a:r>
            <a:r>
              <a:rPr lang="sk-SK" altLang="sk-SK" sz="2000">
                <a:solidFill>
                  <a:srgbClr val="00B0F0"/>
                </a:solidFill>
              </a:rPr>
              <a:t>pružná trubica a rotor s 2 kladkami</a:t>
            </a:r>
            <a:r>
              <a:rPr lang="sk-SK" altLang="sk-SK" sz="2000"/>
              <a:t>, kladky sa otáčajú a stláčajú trubicu a ženú krv pred sebou, stlačenie trubice ale nie je úplné , aby sa mechanicky nepoškodili erytrocyty , otáčky sú regulované množstvom a tlakom pretekajúcej krvi</a:t>
            </a:r>
          </a:p>
          <a:p>
            <a:pPr eaLnBrk="1" hangingPunct="1">
              <a:lnSpc>
                <a:spcPct val="90000"/>
              </a:lnSpc>
              <a:buFont typeface="Wingdings" panose="05000000000000000000" pitchFamily="2" charset="2"/>
              <a:buChar char="ü"/>
            </a:pPr>
            <a:r>
              <a:rPr lang="sk-SK" altLang="sk-SK" sz="2400" b="1">
                <a:solidFill>
                  <a:srgbClr val="FF0000"/>
                </a:solidFill>
              </a:rPr>
              <a:t>Okysličovač</a:t>
            </a:r>
          </a:p>
          <a:p>
            <a:pPr eaLnBrk="1" hangingPunct="1">
              <a:lnSpc>
                <a:spcPct val="90000"/>
              </a:lnSpc>
            </a:pPr>
            <a:r>
              <a:rPr lang="sk-SK" altLang="sk-SK" sz="2000"/>
              <a:t>Zbavuje krv CO2 a nasycuje sa kyslíkom</a:t>
            </a:r>
          </a:p>
          <a:p>
            <a:pPr eaLnBrk="1" hangingPunct="1">
              <a:lnSpc>
                <a:spcPct val="90000"/>
              </a:lnSpc>
              <a:buFont typeface="Wingdings" panose="05000000000000000000" pitchFamily="2" charset="2"/>
              <a:buChar char="ü"/>
            </a:pPr>
            <a:r>
              <a:rPr lang="sk-SK" altLang="sk-SK" sz="2400" b="1">
                <a:solidFill>
                  <a:srgbClr val="FF0000"/>
                </a:solidFill>
              </a:rPr>
              <a:t>Ohrievač</a:t>
            </a:r>
          </a:p>
          <a:p>
            <a:pPr eaLnBrk="1" hangingPunct="1">
              <a:lnSpc>
                <a:spcPct val="90000"/>
              </a:lnSpc>
            </a:pPr>
            <a:r>
              <a:rPr lang="sk-SK" altLang="sk-SK" sz="2000"/>
              <a:t>Upravuje teplotu okysličenej krvi, kt. sa vracia do tela pacienta na teplotu jadra</a:t>
            </a:r>
          </a:p>
        </p:txBody>
      </p:sp>
      <p:pic>
        <p:nvPicPr>
          <p:cNvPr id="89092" name="Picture 4" descr="E:\Pictures\eu460x345.jpg">
            <a:extLst>
              <a:ext uri="{FF2B5EF4-FFF2-40B4-BE49-F238E27FC236}">
                <a16:creationId xmlns:a16="http://schemas.microsoft.com/office/drawing/2014/main" id="{DFC75B80-F03D-4562-8D86-114968E3E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8301" y="4868864"/>
            <a:ext cx="3311525"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932BABA8-0328-4C3E-BFA1-30D2B2EB3C31}"/>
              </a:ext>
            </a:extLst>
          </p:cNvPr>
          <p:cNvSpPr>
            <a:spLocks noGrp="1" noChangeArrowheads="1"/>
          </p:cNvSpPr>
          <p:nvPr>
            <p:ph type="title"/>
          </p:nvPr>
        </p:nvSpPr>
        <p:spPr/>
        <p:txBody>
          <a:bodyPr/>
          <a:lstStyle/>
          <a:p>
            <a:pPr eaLnBrk="1" hangingPunct="1"/>
            <a:r>
              <a:rPr lang="sk-SK" altLang="sk-SK" sz="4000" b="1">
                <a:solidFill>
                  <a:srgbClr val="0070C0"/>
                </a:solidFill>
              </a:rPr>
              <a:t>Metódy na podporu dýchania</a:t>
            </a:r>
          </a:p>
        </p:txBody>
      </p:sp>
      <p:sp>
        <p:nvSpPr>
          <p:cNvPr id="90115" name="Rectangle 3">
            <a:extLst>
              <a:ext uri="{FF2B5EF4-FFF2-40B4-BE49-F238E27FC236}">
                <a16:creationId xmlns:a16="http://schemas.microsoft.com/office/drawing/2014/main" id="{5444E6BE-7627-4ADD-AF45-B3EE5FF59190}"/>
              </a:ext>
            </a:extLst>
          </p:cNvPr>
          <p:cNvSpPr>
            <a:spLocks noGrp="1" noChangeArrowheads="1"/>
          </p:cNvSpPr>
          <p:nvPr>
            <p:ph type="body" idx="1"/>
          </p:nvPr>
        </p:nvSpPr>
        <p:spPr/>
        <p:txBody>
          <a:bodyPr/>
          <a:lstStyle/>
          <a:p>
            <a:pPr eaLnBrk="1" hangingPunct="1">
              <a:buFont typeface="Wingdings" panose="05000000000000000000" pitchFamily="2" charset="2"/>
              <a:buChar char="ü"/>
            </a:pPr>
            <a:r>
              <a:rPr lang="sk-SK" altLang="sk-SK" sz="2800" b="1">
                <a:solidFill>
                  <a:srgbClr val="FF0000"/>
                </a:solidFill>
              </a:rPr>
              <a:t>Dýchacie prístroje</a:t>
            </a:r>
          </a:p>
          <a:p>
            <a:pPr eaLnBrk="1" hangingPunct="1"/>
            <a:r>
              <a:rPr lang="sk-SK" altLang="sk-SK" sz="2000">
                <a:solidFill>
                  <a:srgbClr val="00B0F0"/>
                </a:solidFill>
              </a:rPr>
              <a:t>Podpora dýchania pri dychovej nedostatočnosti, spontánne dýchanie je zachované </a:t>
            </a:r>
            <a:r>
              <a:rPr lang="sk-SK" altLang="sk-SK" sz="2000"/>
              <a:t>, ale nestačí pre život jedinca , sú tu nízke hodnoty parciálneho tlaku O2 v arteriálnej krvi (pO2 menej ako 5kPa), klesá pH krvi (menej 7,25)</a:t>
            </a:r>
          </a:p>
          <a:p>
            <a:pPr eaLnBrk="1" hangingPunct="1"/>
            <a:endParaRPr lang="sk-SK" altLang="sk-SK" sz="2000" b="1"/>
          </a:p>
          <a:p>
            <a:pPr eaLnBrk="1" hangingPunct="1"/>
            <a:r>
              <a:rPr lang="sk-SK" altLang="sk-SK" sz="2000">
                <a:solidFill>
                  <a:srgbClr val="00B0F0"/>
                </a:solidFill>
              </a:rPr>
              <a:t>Nahradzujú spontánne dýchanie pri apnoe</a:t>
            </a:r>
          </a:p>
          <a:p>
            <a:pPr eaLnBrk="1" hangingPunct="1">
              <a:buFontTx/>
              <a:buNone/>
            </a:pPr>
            <a:r>
              <a:rPr lang="sk-SK" altLang="sk-SK" sz="2000"/>
              <a:t>     Parametre : vdych: výdych  1:1.5 až 1:2</a:t>
            </a:r>
          </a:p>
          <a:p>
            <a:pPr eaLnBrk="1" hangingPunct="1">
              <a:buFontTx/>
              <a:buNone/>
            </a:pPr>
            <a:r>
              <a:rPr lang="sk-SK" altLang="sk-SK" sz="2000"/>
              <a:t>     Dychová frekvencia 8-24/min</a:t>
            </a:r>
          </a:p>
          <a:p>
            <a:pPr eaLnBrk="1" hangingPunct="1">
              <a:buFontTx/>
              <a:buNone/>
            </a:pPr>
            <a:r>
              <a:rPr lang="sk-SK" altLang="sk-SK" sz="2000"/>
              <a:t>     Koncentrácia vdychovaného kyslíka 20-100%</a:t>
            </a:r>
          </a:p>
          <a:p>
            <a:pPr eaLnBrk="1" hangingPunct="1">
              <a:buFontTx/>
              <a:buNone/>
            </a:pPr>
            <a:r>
              <a:rPr lang="sk-SK" altLang="sk-SK" sz="2000"/>
              <a:t>     Najvyššia hodnota inspiračného tlaku nesmie presiahnuť hodnotu 7kPa</a:t>
            </a:r>
          </a:p>
          <a:p>
            <a:pPr eaLnBrk="1" hangingPunct="1"/>
            <a:endParaRPr lang="sk-SK" altLang="sk-SK" sz="2000" b="1"/>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3C48C07A-6DD7-4FCA-B15C-5B707C6D22B5}"/>
              </a:ext>
            </a:extLst>
          </p:cNvPr>
          <p:cNvSpPr>
            <a:spLocks noGrp="1" noChangeArrowheads="1"/>
          </p:cNvSpPr>
          <p:nvPr>
            <p:ph type="title"/>
          </p:nvPr>
        </p:nvSpPr>
        <p:spPr/>
        <p:txBody>
          <a:bodyPr/>
          <a:lstStyle/>
          <a:p>
            <a:pPr eaLnBrk="1" hangingPunct="1"/>
            <a:r>
              <a:rPr lang="sk-SK" altLang="sk-SK" sz="4000" b="1">
                <a:solidFill>
                  <a:srgbClr val="0070C0"/>
                </a:solidFill>
              </a:rPr>
              <a:t>Injekčné pumpy</a:t>
            </a:r>
          </a:p>
        </p:txBody>
      </p:sp>
      <p:sp>
        <p:nvSpPr>
          <p:cNvPr id="91139" name="Rectangle 3">
            <a:extLst>
              <a:ext uri="{FF2B5EF4-FFF2-40B4-BE49-F238E27FC236}">
                <a16:creationId xmlns:a16="http://schemas.microsoft.com/office/drawing/2014/main" id="{1A0481BA-74E1-472B-A911-5D34D3C70A35}"/>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ü"/>
            </a:pPr>
            <a:r>
              <a:rPr lang="sk-SK" altLang="sk-SK" sz="2400" b="1">
                <a:solidFill>
                  <a:srgbClr val="FF0000"/>
                </a:solidFill>
              </a:rPr>
              <a:t>Trombolytická pumpa</a:t>
            </a:r>
          </a:p>
          <a:p>
            <a:pPr eaLnBrk="1" hangingPunct="1">
              <a:lnSpc>
                <a:spcPct val="90000"/>
              </a:lnSpc>
            </a:pPr>
            <a:r>
              <a:rPr lang="sk-SK" altLang="sk-SK" sz="2000"/>
              <a:t>Používa sa </a:t>
            </a:r>
            <a:r>
              <a:rPr lang="sk-SK" altLang="sk-SK" sz="2000" u="sng"/>
              <a:t>na liečenie uzáverov periférnych ciev a bypassov </a:t>
            </a:r>
            <a:r>
              <a:rPr lang="sk-SK" altLang="sk-SK" sz="2000"/>
              <a:t>kombinovaným účinkom mechanickej deštrukcie krvnej zrazeniny pneumatickým impulzom a chemickým pôsobením trombolytického prostriedku</a:t>
            </a:r>
          </a:p>
          <a:p>
            <a:pPr eaLnBrk="1" hangingPunct="1">
              <a:lnSpc>
                <a:spcPct val="90000"/>
              </a:lnSpc>
            </a:pPr>
            <a:endParaRPr lang="sk-SK" altLang="sk-SK" sz="2000"/>
          </a:p>
          <a:p>
            <a:pPr eaLnBrk="1" hangingPunct="1">
              <a:lnSpc>
                <a:spcPct val="90000"/>
              </a:lnSpc>
            </a:pPr>
            <a:endParaRPr lang="sk-SK" altLang="sk-SK" sz="2000"/>
          </a:p>
          <a:p>
            <a:pPr eaLnBrk="1" hangingPunct="1">
              <a:lnSpc>
                <a:spcPct val="90000"/>
              </a:lnSpc>
            </a:pPr>
            <a:endParaRPr lang="sk-SK" altLang="sk-SK" sz="2000"/>
          </a:p>
          <a:p>
            <a:pPr eaLnBrk="1" hangingPunct="1">
              <a:lnSpc>
                <a:spcPct val="90000"/>
              </a:lnSpc>
            </a:pPr>
            <a:endParaRPr lang="sk-SK" altLang="sk-SK" sz="2000"/>
          </a:p>
          <a:p>
            <a:pPr eaLnBrk="1" hangingPunct="1">
              <a:lnSpc>
                <a:spcPct val="90000"/>
              </a:lnSpc>
            </a:pPr>
            <a:endParaRPr lang="sk-SK" altLang="sk-SK" sz="2000"/>
          </a:p>
          <a:p>
            <a:pPr eaLnBrk="1" hangingPunct="1">
              <a:lnSpc>
                <a:spcPct val="90000"/>
              </a:lnSpc>
              <a:buFont typeface="Wingdings" panose="05000000000000000000" pitchFamily="2" charset="2"/>
              <a:buChar char="ü"/>
            </a:pPr>
            <a:r>
              <a:rPr lang="sk-SK" altLang="sk-SK" sz="2400" b="1">
                <a:solidFill>
                  <a:srgbClr val="FF0000"/>
                </a:solidFill>
              </a:rPr>
              <a:t>Inzulínová pumpa</a:t>
            </a:r>
          </a:p>
          <a:p>
            <a:pPr eaLnBrk="1" hangingPunct="1">
              <a:lnSpc>
                <a:spcPct val="90000"/>
              </a:lnSpc>
            </a:pPr>
            <a:r>
              <a:rPr lang="sk-SK" altLang="sk-SK" sz="2000">
                <a:solidFill>
                  <a:srgbClr val="00B0F0"/>
                </a:solidFill>
              </a:rPr>
              <a:t>Programovateľný infúzny dávkovač inzulínu</a:t>
            </a:r>
          </a:p>
          <a:p>
            <a:pPr eaLnBrk="1" hangingPunct="1">
              <a:lnSpc>
                <a:spcPct val="90000"/>
              </a:lnSpc>
            </a:pPr>
            <a:r>
              <a:rPr lang="sk-SK" altLang="sk-SK" sz="1800"/>
              <a:t>Vlastného dávkovača </a:t>
            </a:r>
          </a:p>
          <a:p>
            <a:pPr eaLnBrk="1" hangingPunct="1">
              <a:lnSpc>
                <a:spcPct val="90000"/>
              </a:lnSpc>
            </a:pPr>
            <a:r>
              <a:rPr lang="sk-SK" altLang="sk-SK" sz="1800"/>
              <a:t>Tenkého kátetra, kt. je zakončený ihlou s krídelkami</a:t>
            </a:r>
          </a:p>
          <a:p>
            <a:pPr eaLnBrk="1" hangingPunct="1">
              <a:lnSpc>
                <a:spcPct val="90000"/>
              </a:lnSpc>
            </a:pPr>
            <a:r>
              <a:rPr lang="sk-SK" altLang="sk-SK" sz="1800"/>
              <a:t>Dávkovač obsahuje zásobník s objemom 3ml vysokokoncentrovaného inzulínu U-100.</a:t>
            </a:r>
          </a:p>
          <a:p>
            <a:pPr eaLnBrk="1" hangingPunct="1">
              <a:lnSpc>
                <a:spcPct val="90000"/>
              </a:lnSpc>
            </a:pPr>
            <a:endParaRPr lang="sk-SK" altLang="sk-SK" sz="2400" b="1"/>
          </a:p>
          <a:p>
            <a:pPr eaLnBrk="1" hangingPunct="1">
              <a:lnSpc>
                <a:spcPct val="90000"/>
              </a:lnSpc>
              <a:buFontTx/>
              <a:buNone/>
            </a:pPr>
            <a:endParaRPr lang="sk-SK" altLang="sk-SK" sz="2400" b="1"/>
          </a:p>
        </p:txBody>
      </p:sp>
      <p:pic>
        <p:nvPicPr>
          <p:cNvPr id="91140" name="Picture 4" descr="E:\Pictures\karot_stent3.jpg">
            <a:extLst>
              <a:ext uri="{FF2B5EF4-FFF2-40B4-BE49-F238E27FC236}">
                <a16:creationId xmlns:a16="http://schemas.microsoft.com/office/drawing/2014/main" id="{D792CD69-ECB7-48F7-80F1-4B0ED8D56E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2039" y="2924175"/>
            <a:ext cx="3494087"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D4BFDD17-EA13-460D-B4BA-9F5F8269DD1F}"/>
              </a:ext>
            </a:extLst>
          </p:cNvPr>
          <p:cNvSpPr>
            <a:spLocks noGrp="1" noChangeArrowheads="1"/>
          </p:cNvSpPr>
          <p:nvPr>
            <p:ph type="title"/>
          </p:nvPr>
        </p:nvSpPr>
        <p:spPr>
          <a:xfrm>
            <a:off x="1992313" y="260350"/>
            <a:ext cx="8229600" cy="1143000"/>
          </a:xfrm>
        </p:spPr>
        <p:txBody>
          <a:bodyPr/>
          <a:lstStyle/>
          <a:p>
            <a:pPr eaLnBrk="1" hangingPunct="1"/>
            <a:r>
              <a:rPr lang="sk-SK" altLang="sk-SK" sz="4000" b="1">
                <a:solidFill>
                  <a:srgbClr val="0070C0"/>
                </a:solidFill>
              </a:rPr>
              <a:t>Inzulínová pumpa</a:t>
            </a:r>
          </a:p>
        </p:txBody>
      </p:sp>
      <p:pic>
        <p:nvPicPr>
          <p:cNvPr id="92163" name="Picture 5" descr="dtschema">
            <a:extLst>
              <a:ext uri="{FF2B5EF4-FFF2-40B4-BE49-F238E27FC236}">
                <a16:creationId xmlns:a16="http://schemas.microsoft.com/office/drawing/2014/main" id="{B8282BEF-3993-4698-8F40-FC41060CC1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4" y="2349501"/>
            <a:ext cx="374332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5" descr="E:\Pictures\tummy.png">
            <a:extLst>
              <a:ext uri="{FF2B5EF4-FFF2-40B4-BE49-F238E27FC236}">
                <a16:creationId xmlns:a16="http://schemas.microsoft.com/office/drawing/2014/main" id="{219EACEB-6AB5-4A2C-BDC9-03B00AA8D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0464" y="2636838"/>
            <a:ext cx="388778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34490F47-B0FC-43DF-8104-1CD505984ECF}"/>
              </a:ext>
            </a:extLst>
          </p:cNvPr>
          <p:cNvSpPr>
            <a:spLocks noGrp="1" noChangeArrowheads="1"/>
          </p:cNvSpPr>
          <p:nvPr>
            <p:ph type="title"/>
          </p:nvPr>
        </p:nvSpPr>
        <p:spPr/>
        <p:txBody>
          <a:bodyPr/>
          <a:lstStyle/>
          <a:p>
            <a:pPr eaLnBrk="1" hangingPunct="1"/>
            <a:r>
              <a:rPr lang="sk-SK" altLang="sk-SK" sz="4000" b="1">
                <a:solidFill>
                  <a:srgbClr val="0070C0"/>
                </a:solidFill>
              </a:rPr>
              <a:t>Orgánové náhrady</a:t>
            </a:r>
          </a:p>
        </p:txBody>
      </p:sp>
      <p:sp>
        <p:nvSpPr>
          <p:cNvPr id="93187" name="Rectangle 3">
            <a:extLst>
              <a:ext uri="{FF2B5EF4-FFF2-40B4-BE49-F238E27FC236}">
                <a16:creationId xmlns:a16="http://schemas.microsoft.com/office/drawing/2014/main" id="{7550769A-3CBD-43B1-8234-391191A4B2B0}"/>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Char char="ü"/>
            </a:pPr>
            <a:r>
              <a:rPr lang="sk-SK" altLang="sk-SK" sz="2400" b="1">
                <a:solidFill>
                  <a:srgbClr val="FF0000"/>
                </a:solidFill>
              </a:rPr>
              <a:t>Kochleárne  elektródové implantáty </a:t>
            </a:r>
          </a:p>
          <a:p>
            <a:pPr eaLnBrk="1" hangingPunct="1">
              <a:lnSpc>
                <a:spcPct val="90000"/>
              </a:lnSpc>
            </a:pPr>
            <a:r>
              <a:rPr lang="sk-SK" altLang="sk-SK" sz="2000"/>
              <a:t>Používajú sa u </a:t>
            </a:r>
            <a:r>
              <a:rPr lang="sk-SK" altLang="sk-SK" sz="2000" u="sng"/>
              <a:t>nepočujúcich pacientov , ktorí nemajú porušené vedenie sluchovým nervom</a:t>
            </a:r>
          </a:p>
          <a:p>
            <a:pPr eaLnBrk="1" hangingPunct="1">
              <a:lnSpc>
                <a:spcPct val="90000"/>
              </a:lnSpc>
            </a:pPr>
            <a:r>
              <a:rPr lang="sk-SK" altLang="sk-SK" sz="2000"/>
              <a:t>viacelektródový stimulačný systém</a:t>
            </a:r>
            <a:r>
              <a:rPr lang="sk-SK" altLang="sk-SK" sz="2000" b="1"/>
              <a:t>, </a:t>
            </a:r>
            <a:r>
              <a:rPr lang="sk-SK" altLang="sk-SK" sz="2000"/>
              <a:t>ktorý dráždi zakončenia sluchového nervu v slimáku a nahrádza nefunkčný Cortiho orgán.</a:t>
            </a:r>
          </a:p>
          <a:p>
            <a:pPr eaLnBrk="1" hangingPunct="1">
              <a:lnSpc>
                <a:spcPct val="90000"/>
              </a:lnSpc>
              <a:buFont typeface="Wingdings" panose="05000000000000000000" pitchFamily="2" charset="2"/>
              <a:buChar char="ü"/>
            </a:pPr>
            <a:r>
              <a:rPr lang="sk-SK" altLang="sk-SK" sz="2400" b="1"/>
              <a:t>Systém má dve časti </a:t>
            </a:r>
          </a:p>
          <a:p>
            <a:pPr eaLnBrk="1" hangingPunct="1">
              <a:lnSpc>
                <a:spcPct val="90000"/>
              </a:lnSpc>
              <a:buFontTx/>
              <a:buNone/>
            </a:pPr>
            <a:r>
              <a:rPr lang="sk-SK" altLang="sk-SK" sz="2000" b="1"/>
              <a:t>     </a:t>
            </a:r>
            <a:r>
              <a:rPr lang="sk-SK" altLang="sk-SK" sz="2000"/>
              <a:t>vonkajšiu a vnútornú (implantovanú)</a:t>
            </a:r>
          </a:p>
          <a:p>
            <a:pPr eaLnBrk="1" hangingPunct="1">
              <a:lnSpc>
                <a:spcPct val="90000"/>
              </a:lnSpc>
            </a:pPr>
            <a:r>
              <a:rPr lang="sk-SK" altLang="sk-SK" sz="2000" b="1"/>
              <a:t>Vonkajšia časť</a:t>
            </a:r>
          </a:p>
          <a:p>
            <a:pPr marL="355600" lvl="1" indent="0" eaLnBrk="1" hangingPunct="1">
              <a:lnSpc>
                <a:spcPct val="90000"/>
              </a:lnSpc>
              <a:buNone/>
            </a:pPr>
            <a:r>
              <a:rPr lang="sk-SK" altLang="sk-SK" sz="2000"/>
              <a:t>citlivý mikrofón a zosilňovač, rečový procesor, vysielač</a:t>
            </a:r>
          </a:p>
          <a:p>
            <a:pPr marL="355600" lvl="1" indent="0" eaLnBrk="1" hangingPunct="1">
              <a:lnSpc>
                <a:spcPct val="90000"/>
              </a:lnSpc>
              <a:buNone/>
            </a:pPr>
            <a:r>
              <a:rPr lang="sk-SK" altLang="sk-SK" sz="2000"/>
              <a:t>akustický signál sa prijíma, moduluje a vysiela</a:t>
            </a:r>
          </a:p>
          <a:p>
            <a:pPr eaLnBrk="1" hangingPunct="1">
              <a:lnSpc>
                <a:spcPct val="90000"/>
              </a:lnSpc>
            </a:pPr>
            <a:r>
              <a:rPr lang="sk-SK" altLang="sk-SK" sz="2000" b="1"/>
              <a:t>Vnútorná časť</a:t>
            </a:r>
          </a:p>
          <a:p>
            <a:pPr eaLnBrk="1" hangingPunct="1">
              <a:lnSpc>
                <a:spcPct val="90000"/>
              </a:lnSpc>
              <a:buFontTx/>
              <a:buNone/>
            </a:pPr>
            <a:r>
              <a:rPr lang="sk-SK" altLang="sk-SK" sz="2000"/>
              <a:t>     prijímač s demomodulátorom je implantovaný pod kožu za ušný boltec, elektródový systém je zavedený do strednej časti slimáka pars media, ku bazilárnej membráne, kde začína sluchový nerv. Počet elektród 24. Pacienti sa učia znova počúvať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Nadpis 1">
            <a:extLst>
              <a:ext uri="{FF2B5EF4-FFF2-40B4-BE49-F238E27FC236}">
                <a16:creationId xmlns:a16="http://schemas.microsoft.com/office/drawing/2014/main" id="{C53A805C-A02A-4FCC-A072-727CC05D1A5D}"/>
              </a:ext>
            </a:extLst>
          </p:cNvPr>
          <p:cNvSpPr>
            <a:spLocks noGrp="1"/>
          </p:cNvSpPr>
          <p:nvPr>
            <p:ph type="title"/>
          </p:nvPr>
        </p:nvSpPr>
        <p:spPr/>
        <p:txBody>
          <a:bodyPr/>
          <a:lstStyle/>
          <a:p>
            <a:r>
              <a:rPr lang="sk-SK" altLang="sk-SK" sz="3600" b="1">
                <a:solidFill>
                  <a:srgbClr val="0070C0"/>
                </a:solidFill>
              </a:rPr>
              <a:t>Kochleárny implantát</a:t>
            </a:r>
          </a:p>
        </p:txBody>
      </p:sp>
      <p:pic>
        <p:nvPicPr>
          <p:cNvPr id="94211" name="Picture 2" descr="E:\Pictures\safeNsound-barrettz.jpg">
            <a:extLst>
              <a:ext uri="{FF2B5EF4-FFF2-40B4-BE49-F238E27FC236}">
                <a16:creationId xmlns:a16="http://schemas.microsoft.com/office/drawing/2014/main" id="{B535F845-7CF1-457F-8B7D-28D1B40331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19288" y="2349500"/>
            <a:ext cx="2857500" cy="2857500"/>
          </a:xfrm>
          <a:noFill/>
        </p:spPr>
      </p:pic>
      <p:pic>
        <p:nvPicPr>
          <p:cNvPr id="94212" name="Picture 3" descr="E:\Pictures\implant.jpg">
            <a:extLst>
              <a:ext uri="{FF2B5EF4-FFF2-40B4-BE49-F238E27FC236}">
                <a16:creationId xmlns:a16="http://schemas.microsoft.com/office/drawing/2014/main" id="{FD616D8B-D461-42E1-BF45-9BC4313A6A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938" y="1700214"/>
            <a:ext cx="5040312"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Nadpis 1">
            <a:extLst>
              <a:ext uri="{FF2B5EF4-FFF2-40B4-BE49-F238E27FC236}">
                <a16:creationId xmlns:a16="http://schemas.microsoft.com/office/drawing/2014/main" id="{63086859-6C5C-4E24-A748-282BC7969C27}"/>
              </a:ext>
            </a:extLst>
          </p:cNvPr>
          <p:cNvSpPr>
            <a:spLocks noGrp="1"/>
          </p:cNvSpPr>
          <p:nvPr>
            <p:ph type="title"/>
          </p:nvPr>
        </p:nvSpPr>
        <p:spPr>
          <a:xfrm>
            <a:off x="1981200" y="2857500"/>
            <a:ext cx="8229600" cy="1143000"/>
          </a:xfrm>
        </p:spPr>
        <p:txBody>
          <a:bodyPr/>
          <a:lstStyle/>
          <a:p>
            <a:r>
              <a:rPr lang="sk-SK" altLang="sk-SK" b="1"/>
              <a:t>Ďakujem za pozornosť</a:t>
            </a:r>
          </a:p>
        </p:txBody>
      </p:sp>
    </p:spTree>
  </p:cSld>
  <p:clrMapOvr>
    <a:masterClrMapping/>
  </p:clrMapOvr>
</p:sld>
</file>

<file path=ppt/theme/theme1.xml><?xml version="1.0" encoding="utf-8"?>
<a:theme xmlns:a="http://schemas.openxmlformats.org/drawingml/2006/main" name="1_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583</TotalTime>
  <Words>3426</Words>
  <Application>Microsoft Office PowerPoint</Application>
  <PresentationFormat>Širokouhlá</PresentationFormat>
  <Paragraphs>464</Paragraphs>
  <Slides>65</Slides>
  <Notes>1</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65</vt:i4>
      </vt:variant>
    </vt:vector>
  </HeadingPairs>
  <TitlesOfParts>
    <vt:vector size="71" baseType="lpstr">
      <vt:lpstr>Arial</vt:lpstr>
      <vt:lpstr>Calibri</vt:lpstr>
      <vt:lpstr>Courier New</vt:lpstr>
      <vt:lpstr>Helvetica</vt:lpstr>
      <vt:lpstr>Wingdings</vt:lpstr>
      <vt:lpstr>1_Predvolený návrh</vt:lpstr>
      <vt:lpstr>Terapeutické metódy  v medicíne</vt:lpstr>
      <vt:lpstr>Otázky na skúšku</vt:lpstr>
      <vt:lpstr>Prezentácia programu PowerPoint</vt:lpstr>
      <vt:lpstr>Metódy neinvazívne</vt:lpstr>
      <vt:lpstr>Metódy neinvazívne</vt:lpstr>
      <vt:lpstr>Metódy invazívne</vt:lpstr>
      <vt:lpstr>Mechanické liečebné metódy</vt:lpstr>
      <vt:lpstr>Mechanické liečebné metódy</vt:lpstr>
      <vt:lpstr>Mimotelová litotripsia SWL (Shock-Wave Litotripsy)</vt:lpstr>
      <vt:lpstr>Mimotelová litotripsia</vt:lpstr>
      <vt:lpstr>Laserová litotripsia</vt:lpstr>
      <vt:lpstr>Laserová litotripsia</vt:lpstr>
      <vt:lpstr>Liečba ultrazvukom</vt:lpstr>
      <vt:lpstr>Liečba ultrazvukom</vt:lpstr>
      <vt:lpstr>Elektrostimulačné metódy</vt:lpstr>
      <vt:lpstr>Elektrostimulačné metódy</vt:lpstr>
      <vt:lpstr>Elektrostimulačné metódy</vt:lpstr>
      <vt:lpstr>Elektrostimulačné metódy</vt:lpstr>
      <vt:lpstr>Účinky striedavého prúdu</vt:lpstr>
      <vt:lpstr>Účinky striedavého prúdu</vt:lpstr>
      <vt:lpstr>Účinky striedavého prúdu</vt:lpstr>
      <vt:lpstr>Metódy magnetické</vt:lpstr>
      <vt:lpstr>Metódy magnetické</vt:lpstr>
      <vt:lpstr>Metódy magnetické - účinky</vt:lpstr>
      <vt:lpstr>Metódy magnetické - účinky</vt:lpstr>
      <vt:lpstr>Metódy magnetické - účinky</vt:lpstr>
      <vt:lpstr>Teploliečebné metódy</vt:lpstr>
      <vt:lpstr>Teploliečebné metódy  kondukcia</vt:lpstr>
      <vt:lpstr>Teploliečebné metódy  konvekcia</vt:lpstr>
      <vt:lpstr>Teploliečebné metódy  konvekcia</vt:lpstr>
      <vt:lpstr>Teploliečebné metódy  IČ žiarenie</vt:lpstr>
      <vt:lpstr>Teploliečebné metódy  VF el. prúd, ELMG polia, mikrovlny </vt:lpstr>
      <vt:lpstr>Teploliečebné metódy  VF el. prúd, ELMG polia, mikrovlny </vt:lpstr>
      <vt:lpstr>Metódy svetloliečebné a laserové</vt:lpstr>
      <vt:lpstr>Metódy svetloliečebné a laserové</vt:lpstr>
      <vt:lpstr>Metódy laserové</vt:lpstr>
      <vt:lpstr>Metódy laserové</vt:lpstr>
      <vt:lpstr>Metódy laserové</vt:lpstr>
      <vt:lpstr>Metódy laserové</vt:lpstr>
      <vt:lpstr>Liečba ionizujúcim žiarením</vt:lpstr>
      <vt:lpstr>Liečba ionizujúcim žiarením</vt:lpstr>
      <vt:lpstr>Liečba ionizujúcim žiarením</vt:lpstr>
      <vt:lpstr>Liečba ionizujúcim žiarením</vt:lpstr>
      <vt:lpstr> </vt:lpstr>
      <vt:lpstr>Protónová terapia</vt:lpstr>
      <vt:lpstr>Protónová terapia</vt:lpstr>
      <vt:lpstr>Protónová terapia</vt:lpstr>
      <vt:lpstr>Invazívne metódy</vt:lpstr>
      <vt:lpstr>Invazívne metódy</vt:lpstr>
      <vt:lpstr>Ultrazvukové invazívne metódy</vt:lpstr>
      <vt:lpstr>Ultrazvukové invazívne metódy</vt:lpstr>
      <vt:lpstr>Ultrazvukové liečebné metódy</vt:lpstr>
      <vt:lpstr>          Elektrotómia a elektrogoagulácia</vt:lpstr>
      <vt:lpstr>Metódy podporujúce orgánové funkcie</vt:lpstr>
      <vt:lpstr>Metódy nahradzujúce funkciu obličiek</vt:lpstr>
      <vt:lpstr>Metódy nahradzujúce funkciu obličiek</vt:lpstr>
      <vt:lpstr>Schéma dialýzy</vt:lpstr>
      <vt:lpstr>Metódy nahradzujúce funkciu srdca</vt:lpstr>
      <vt:lpstr>Metódy nahradzujúce funkciu srdca</vt:lpstr>
      <vt:lpstr>Metódy na podporu dýchania</vt:lpstr>
      <vt:lpstr>Injekčné pumpy</vt:lpstr>
      <vt:lpstr>Inzulínová pumpa</vt:lpstr>
      <vt:lpstr>Orgánové náhrady</vt:lpstr>
      <vt:lpstr>Kochleárny implantát</vt:lpstr>
      <vt:lpstr>Ďakujem za pozornosť</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Veterník Marcel</dc:creator>
  <cp:lastModifiedBy>Veterník Marcel</cp:lastModifiedBy>
  <cp:revision>30</cp:revision>
  <dcterms:created xsi:type="dcterms:W3CDTF">2024-09-18T06:12:18Z</dcterms:created>
  <dcterms:modified xsi:type="dcterms:W3CDTF">2024-12-10T10:37:19Z</dcterms:modified>
</cp:coreProperties>
</file>