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6" r:id="rId10"/>
    <p:sldId id="267" r:id="rId11"/>
    <p:sldId id="264" r:id="rId12"/>
    <p:sldId id="265" r:id="rId13"/>
    <p:sldId id="270" r:id="rId14"/>
    <p:sldId id="271" r:id="rId15"/>
    <p:sldId id="272" r:id="rId16"/>
    <p:sldId id="274" r:id="rId17"/>
    <p:sldId id="282" r:id="rId18"/>
    <p:sldId id="283" r:id="rId19"/>
    <p:sldId id="284" r:id="rId20"/>
    <p:sldId id="301" r:id="rId21"/>
    <p:sldId id="302" r:id="rId22"/>
    <p:sldId id="275" r:id="rId23"/>
    <p:sldId id="276" r:id="rId24"/>
    <p:sldId id="356" r:id="rId25"/>
    <p:sldId id="277" r:id="rId26"/>
    <p:sldId id="278" r:id="rId27"/>
    <p:sldId id="279" r:id="rId28"/>
    <p:sldId id="280" r:id="rId29"/>
    <p:sldId id="285" r:id="rId30"/>
    <p:sldId id="286" r:id="rId31"/>
    <p:sldId id="347" r:id="rId32"/>
    <p:sldId id="287" r:id="rId33"/>
    <p:sldId id="288" r:id="rId34"/>
    <p:sldId id="293" r:id="rId35"/>
    <p:sldId id="304" r:id="rId36"/>
    <p:sldId id="308" r:id="rId37"/>
    <p:sldId id="309" r:id="rId38"/>
    <p:sldId id="310" r:id="rId39"/>
    <p:sldId id="311" r:id="rId40"/>
    <p:sldId id="312" r:id="rId41"/>
    <p:sldId id="303" r:id="rId42"/>
    <p:sldId id="323" r:id="rId43"/>
    <p:sldId id="324" r:id="rId44"/>
    <p:sldId id="340" r:id="rId45"/>
    <p:sldId id="338" r:id="rId46"/>
    <p:sldId id="345" r:id="rId47"/>
    <p:sldId id="289" r:id="rId48"/>
    <p:sldId id="291" r:id="rId49"/>
    <p:sldId id="355" r:id="rId50"/>
    <p:sldId id="294" r:id="rId51"/>
    <p:sldId id="295" r:id="rId52"/>
    <p:sldId id="300" r:id="rId53"/>
    <p:sldId id="305" r:id="rId54"/>
    <p:sldId id="315" r:id="rId55"/>
    <p:sldId id="299" r:id="rId56"/>
    <p:sldId id="313" r:id="rId57"/>
    <p:sldId id="314" r:id="rId58"/>
    <p:sldId id="297" r:id="rId59"/>
    <p:sldId id="317" r:id="rId60"/>
    <p:sldId id="316" r:id="rId61"/>
    <p:sldId id="361" r:id="rId62"/>
    <p:sldId id="362" r:id="rId63"/>
    <p:sldId id="318" r:id="rId64"/>
    <p:sldId id="320" r:id="rId65"/>
    <p:sldId id="321" r:id="rId66"/>
    <p:sldId id="322" r:id="rId67"/>
    <p:sldId id="325" r:id="rId68"/>
    <p:sldId id="327" r:id="rId69"/>
    <p:sldId id="328" r:id="rId70"/>
    <p:sldId id="326" r:id="rId71"/>
    <p:sldId id="329" r:id="rId72"/>
    <p:sldId id="330" r:id="rId73"/>
    <p:sldId id="331" r:id="rId74"/>
    <p:sldId id="332" r:id="rId75"/>
    <p:sldId id="333" r:id="rId76"/>
    <p:sldId id="335" r:id="rId77"/>
    <p:sldId id="336" r:id="rId78"/>
    <p:sldId id="351" r:id="rId79"/>
    <p:sldId id="337" r:id="rId80"/>
    <p:sldId id="352" r:id="rId81"/>
    <p:sldId id="358" r:id="rId82"/>
    <p:sldId id="353" r:id="rId83"/>
    <p:sldId id="357" r:id="rId84"/>
    <p:sldId id="354" r:id="rId85"/>
    <p:sldId id="349" r:id="rId86"/>
    <p:sldId id="359" r:id="rId87"/>
    <p:sldId id="341" r:id="rId88"/>
    <p:sldId id="342" r:id="rId89"/>
    <p:sldId id="343" r:id="rId90"/>
    <p:sldId id="344" r:id="rId91"/>
    <p:sldId id="350" r:id="rId92"/>
    <p:sldId id="348" r:id="rId93"/>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CECFF"/>
    <a:srgbClr val="EAEAEA"/>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74" autoAdjust="0"/>
    <p:restoredTop sz="94660"/>
  </p:normalViewPr>
  <p:slideViewPr>
    <p:cSldViewPr snapToGrid="0">
      <p:cViewPr varScale="1">
        <p:scale>
          <a:sx n="114" d="100"/>
          <a:sy n="114" d="100"/>
        </p:scale>
        <p:origin x="39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293B96-9663-426C-B112-A0DF0017D1FE}"/>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35100131-6213-4C23-943B-4FD2CF687E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673D3C98-44B3-4E9A-AD59-3152236F9EF2}"/>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5" name="Zástupný objekt pre pätu 4">
            <a:extLst>
              <a:ext uri="{FF2B5EF4-FFF2-40B4-BE49-F238E27FC236}">
                <a16:creationId xmlns:a16="http://schemas.microsoft.com/office/drawing/2014/main" id="{07952A47-AC64-4972-A35B-CB9176ED4E65}"/>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35A101AE-A5BA-4EEB-BB8C-8FF9F014DCD0}"/>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472274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B14D66-3129-47CE-BF18-B57DB95B31E3}"/>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2F552E24-4910-4F1E-AAED-5D7C4410DC58}"/>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1EDC6CE3-AA3E-4FD1-A5E1-6367E4DA6973}"/>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5" name="Zástupný objekt pre pätu 4">
            <a:extLst>
              <a:ext uri="{FF2B5EF4-FFF2-40B4-BE49-F238E27FC236}">
                <a16:creationId xmlns:a16="http://schemas.microsoft.com/office/drawing/2014/main" id="{B69263E0-788A-4330-8662-2CFD1340D991}"/>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32056841-9EAB-4BA4-B9FE-E7D7F0EE46B7}"/>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08913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99DDE3-FFE5-4F35-86AB-5316DDE7EBCE}"/>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64630F3F-9F16-49C4-895E-83599F36BD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363CF6AB-B490-48AC-8433-CDF1301079B1}"/>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5" name="Zástupný objekt pre pätu 4">
            <a:extLst>
              <a:ext uri="{FF2B5EF4-FFF2-40B4-BE49-F238E27FC236}">
                <a16:creationId xmlns:a16="http://schemas.microsoft.com/office/drawing/2014/main" id="{5B5C1027-E4CB-4BBD-B3BC-5584AF43AB08}"/>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0F1A4F7F-2701-48D1-8491-DF2DE7931CE2}"/>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43202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106814-475F-4C2A-A0E2-AE581F2627D3}"/>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4D1ABF15-12E8-4344-A781-FF0BAC51E4E0}"/>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6535044C-3E6D-400C-8D6E-49A8B0FB8EA7}"/>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AAB005F7-EE9E-4B93-B0AA-7C2377F71877}"/>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6" name="Zástupný objekt pre pätu 5">
            <a:extLst>
              <a:ext uri="{FF2B5EF4-FFF2-40B4-BE49-F238E27FC236}">
                <a16:creationId xmlns:a16="http://schemas.microsoft.com/office/drawing/2014/main" id="{09CC75DF-7EBC-4341-A8D1-4481FA11D40F}"/>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022DCC3A-7E73-47FD-92E3-89FB89E4DA8A}"/>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4255723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946033-59EA-4F9F-A2E5-0C9100FD0BF1}"/>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B7E376F5-B96C-4B82-9075-F52AAFE4A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2C7DBD1D-9ECD-405F-9EED-B7FA07CC78B9}"/>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27E8B7E5-FA6D-4FD2-8CA8-7CFD7CE4B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496D8ECB-BCDC-4EDF-A6DD-304CCEA4CF56}"/>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91B5CDF7-A191-44E2-B128-2E7C2D6A4524}"/>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8" name="Zástupný objekt pre pätu 7">
            <a:extLst>
              <a:ext uri="{FF2B5EF4-FFF2-40B4-BE49-F238E27FC236}">
                <a16:creationId xmlns:a16="http://schemas.microsoft.com/office/drawing/2014/main" id="{0239EE42-5B68-4AE9-88FA-78D3EB7BDD9C}"/>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21BD66AE-3644-4325-BA61-23F6A87778D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889689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F446A4-330E-48D5-A979-7517C5A3551F}"/>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D8E82C7F-621D-4E31-BAE5-776846FDAC12}"/>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4" name="Zástupný objekt pre pätu 3">
            <a:extLst>
              <a:ext uri="{FF2B5EF4-FFF2-40B4-BE49-F238E27FC236}">
                <a16:creationId xmlns:a16="http://schemas.microsoft.com/office/drawing/2014/main" id="{F442A0FC-B8D0-4829-9E3F-78070A79FDE2}"/>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24BD1E46-6327-4CFA-AD6F-F95718A1453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662981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F39C5B81-1A5A-4D1B-A9C7-08E598255725}"/>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3" name="Zástupný objekt pre pätu 2">
            <a:extLst>
              <a:ext uri="{FF2B5EF4-FFF2-40B4-BE49-F238E27FC236}">
                <a16:creationId xmlns:a16="http://schemas.microsoft.com/office/drawing/2014/main" id="{3902064A-E74B-4976-B3C1-A63F0F21B9A7}"/>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5DADE0DF-7B03-4F5A-B4D0-894F46F0B7E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314082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BFE9A0-4428-42B0-9B57-3E24FABBCE4A}"/>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1C1D4DC2-7EBB-4DD1-9403-ED733DF8B8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175097D4-A937-4084-AF00-97FF0FFB1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CABD582D-D22E-40B1-BE88-9F330C22F562}"/>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6" name="Zástupný objekt pre pätu 5">
            <a:extLst>
              <a:ext uri="{FF2B5EF4-FFF2-40B4-BE49-F238E27FC236}">
                <a16:creationId xmlns:a16="http://schemas.microsoft.com/office/drawing/2014/main" id="{9D2A37E8-77CF-4393-8BE7-1A748580FA44}"/>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EB3C0750-2B17-4C99-A095-A1D79B248CB6}"/>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79306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26A7FA-D98B-45AF-BA66-75EAA3CBC8DC}"/>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3B4B5C50-FD70-4D69-8878-C6D10E4DDD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7AE12693-D574-4E63-9176-0D1848E4A2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7CD1BF18-A0FD-4670-97F6-6D54F0EDB37E}"/>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6" name="Zástupný objekt pre pätu 5">
            <a:extLst>
              <a:ext uri="{FF2B5EF4-FFF2-40B4-BE49-F238E27FC236}">
                <a16:creationId xmlns:a16="http://schemas.microsoft.com/office/drawing/2014/main" id="{5F578024-AF44-4A4D-B680-F94E5EBD7840}"/>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BBE68DFE-4F65-4D18-9ACE-0B90C054605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05739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45DF7E-865B-4B6F-8AB9-2ED9F317B968}"/>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7CBA6842-80ED-4AF7-A8D9-FD10A9521BF8}"/>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58B2D093-5386-4657-9AFB-7D2C7810D8DE}"/>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5" name="Zástupný objekt pre pätu 4">
            <a:extLst>
              <a:ext uri="{FF2B5EF4-FFF2-40B4-BE49-F238E27FC236}">
                <a16:creationId xmlns:a16="http://schemas.microsoft.com/office/drawing/2014/main" id="{551268E9-4787-4354-9B72-09DDD494883E}"/>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A35C6F38-95CD-498F-96BE-F9E5D17A8653}"/>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3932250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A6381F1C-D5B2-42AB-A596-BE91D0077DC6}"/>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F058F1C6-2E40-41FA-A79E-1B6466069B6B}"/>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08A2481C-5E4B-42A5-AD3B-BAD5E2D176C7}"/>
              </a:ext>
            </a:extLst>
          </p:cNvPr>
          <p:cNvSpPr>
            <a:spLocks noGrp="1"/>
          </p:cNvSpPr>
          <p:nvPr>
            <p:ph type="dt" sz="half" idx="10"/>
          </p:nvPr>
        </p:nvSpPr>
        <p:spPr/>
        <p:txBody>
          <a:bodyPr/>
          <a:lstStyle/>
          <a:p>
            <a:fld id="{494E9F3C-78EE-45A2-AC2D-FBA8A1C1133C}" type="datetimeFigureOut">
              <a:rPr lang="sk-SK" smtClean="0"/>
              <a:t>9. 4. 2025</a:t>
            </a:fld>
            <a:endParaRPr lang="sk-SK"/>
          </a:p>
        </p:txBody>
      </p:sp>
      <p:sp>
        <p:nvSpPr>
          <p:cNvPr id="5" name="Zástupný objekt pre pätu 4">
            <a:extLst>
              <a:ext uri="{FF2B5EF4-FFF2-40B4-BE49-F238E27FC236}">
                <a16:creationId xmlns:a16="http://schemas.microsoft.com/office/drawing/2014/main" id="{A7819194-CDEC-429D-9C29-6053BB18F0E2}"/>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2801F824-7FBC-4371-956E-CAA7AA3D79BE}"/>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380182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3FE4FC56-D06E-4169-BF7D-A5786501F4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719B0383-C33A-4279-B720-5A05097C8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E6476661-C8B3-4900-AA81-C60DB99A10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4E9F3C-78EE-45A2-AC2D-FBA8A1C1133C}" type="datetimeFigureOut">
              <a:rPr lang="sk-SK" smtClean="0"/>
              <a:t>9. 4. 2025</a:t>
            </a:fld>
            <a:endParaRPr lang="sk-SK"/>
          </a:p>
        </p:txBody>
      </p:sp>
      <p:sp>
        <p:nvSpPr>
          <p:cNvPr id="5" name="Zástupný objekt pre pätu 4">
            <a:extLst>
              <a:ext uri="{FF2B5EF4-FFF2-40B4-BE49-F238E27FC236}">
                <a16:creationId xmlns:a16="http://schemas.microsoft.com/office/drawing/2014/main" id="{20C29F75-988A-4A10-A76A-2E9E6ABD6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C3EE94D8-6472-4AD0-BA8A-C24EACB9C4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C1D74-AA9F-491A-8F92-E29BD2E01E4F}" type="slidenum">
              <a:rPr lang="sk-SK" smtClean="0"/>
              <a:t>‹#›</a:t>
            </a:fld>
            <a:endParaRPr lang="sk-SK"/>
          </a:p>
        </p:txBody>
      </p:sp>
    </p:spTree>
    <p:extLst>
      <p:ext uri="{BB962C8B-B14F-4D97-AF65-F5344CB8AC3E}">
        <p14:creationId xmlns:p14="http://schemas.microsoft.com/office/powerpoint/2010/main" val="363103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emf"/></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9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9A56F5-40EB-41A6-86CE-464383A86EF3}"/>
              </a:ext>
            </a:extLst>
          </p:cNvPr>
          <p:cNvSpPr>
            <a:spLocks noGrp="1"/>
          </p:cNvSpPr>
          <p:nvPr>
            <p:ph type="ctrTitle"/>
          </p:nvPr>
        </p:nvSpPr>
        <p:spPr>
          <a:pattFill prst="pct20">
            <a:fgClr>
              <a:schemeClr val="accent1"/>
            </a:fgClr>
            <a:bgClr>
              <a:schemeClr val="bg1"/>
            </a:bgClr>
          </a:pattFill>
        </p:spPr>
        <p:txBody>
          <a:bodyPr/>
          <a:lstStyle/>
          <a:p>
            <a:r>
              <a:rPr lang="sk-SK" b="1" dirty="0">
                <a:solidFill>
                  <a:srgbClr val="FF0000"/>
                </a:solidFill>
              </a:rPr>
              <a:t>Diagnostické metódy</a:t>
            </a:r>
            <a:br>
              <a:rPr lang="sk-SK" b="1" dirty="0">
                <a:solidFill>
                  <a:srgbClr val="FF0000"/>
                </a:solidFill>
              </a:rPr>
            </a:br>
            <a:r>
              <a:rPr lang="sk-SK" b="1" dirty="0">
                <a:solidFill>
                  <a:srgbClr val="FF0000"/>
                </a:solidFill>
              </a:rPr>
              <a:t> v medicíne</a:t>
            </a:r>
          </a:p>
        </p:txBody>
      </p:sp>
      <p:sp>
        <p:nvSpPr>
          <p:cNvPr id="3" name="Podnadpis 2">
            <a:extLst>
              <a:ext uri="{FF2B5EF4-FFF2-40B4-BE49-F238E27FC236}">
                <a16:creationId xmlns:a16="http://schemas.microsoft.com/office/drawing/2014/main" id="{7F0DCF05-2C4C-44A9-92BE-3C99A14F2503}"/>
              </a:ext>
            </a:extLst>
          </p:cNvPr>
          <p:cNvSpPr>
            <a:spLocks noGrp="1"/>
          </p:cNvSpPr>
          <p:nvPr>
            <p:ph type="subTitle" idx="1"/>
          </p:nvPr>
        </p:nvSpPr>
        <p:spPr/>
        <p:txBody>
          <a:bodyPr>
            <a:normAutofit fontScale="85000" lnSpcReduction="20000"/>
          </a:bodyPr>
          <a:lstStyle/>
          <a:p>
            <a:r>
              <a:rPr lang="sk-SK" sz="3500" b="1" i="1" dirty="0">
                <a:solidFill>
                  <a:srgbClr val="0070C0"/>
                </a:solidFill>
              </a:rPr>
              <a:t>Nadežda </a:t>
            </a:r>
            <a:r>
              <a:rPr lang="sk-SK" sz="3500" b="1" i="1" dirty="0" err="1">
                <a:solidFill>
                  <a:srgbClr val="0070C0"/>
                </a:solidFill>
              </a:rPr>
              <a:t>Višňovcová</a:t>
            </a:r>
            <a:endParaRPr lang="sk-SK" sz="3500" b="1" i="1" dirty="0">
              <a:solidFill>
                <a:srgbClr val="0070C0"/>
              </a:solidFill>
            </a:endParaRPr>
          </a:p>
          <a:p>
            <a:endParaRPr lang="sk-SK" sz="2000" b="1" i="1" dirty="0">
              <a:solidFill>
                <a:srgbClr val="0070C0"/>
              </a:solidFill>
            </a:endParaRPr>
          </a:p>
          <a:p>
            <a:endParaRPr lang="sk-SK" sz="2000" b="1" i="1" dirty="0">
              <a:solidFill>
                <a:srgbClr val="0070C0"/>
              </a:solidFill>
            </a:endParaRPr>
          </a:p>
          <a:p>
            <a:r>
              <a:rPr lang="sk-SK" sz="2000" b="1" i="1" dirty="0">
                <a:solidFill>
                  <a:srgbClr val="0070C0"/>
                </a:solidFill>
              </a:rPr>
              <a:t>Ústav lekárskej biofyziky</a:t>
            </a:r>
          </a:p>
          <a:p>
            <a:r>
              <a:rPr lang="sk-SK" sz="2000" b="1" i="1" dirty="0" err="1">
                <a:solidFill>
                  <a:srgbClr val="0070C0"/>
                </a:solidFill>
              </a:rPr>
              <a:t>Jesseniova</a:t>
            </a:r>
            <a:r>
              <a:rPr lang="sk-SK" sz="2000" b="1" i="1" dirty="0">
                <a:solidFill>
                  <a:srgbClr val="0070C0"/>
                </a:solidFill>
              </a:rPr>
              <a:t> lekárska fakulta Martin</a:t>
            </a:r>
          </a:p>
          <a:p>
            <a:endParaRPr lang="sk-SK" sz="2000" b="1" i="1" dirty="0"/>
          </a:p>
        </p:txBody>
      </p:sp>
    </p:spTree>
    <p:extLst>
      <p:ext uri="{BB962C8B-B14F-4D97-AF65-F5344CB8AC3E}">
        <p14:creationId xmlns:p14="http://schemas.microsoft.com/office/powerpoint/2010/main" val="3916132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B34147-936B-40B4-B1E9-ABE4749D8C7B}"/>
              </a:ext>
            </a:extLst>
          </p:cNvPr>
          <p:cNvSpPr>
            <a:spLocks noGrp="1"/>
          </p:cNvSpPr>
          <p:nvPr>
            <p:ph type="title"/>
          </p:nvPr>
        </p:nvSpPr>
        <p:spPr>
          <a:pattFill prst="pct20">
            <a:fgClr>
              <a:schemeClr val="accent1"/>
            </a:fgClr>
            <a:bgClr>
              <a:schemeClr val="bg1"/>
            </a:bgClr>
          </a:pattFill>
        </p:spPr>
        <p:txBody>
          <a:bodyPr/>
          <a:lstStyle/>
          <a:p>
            <a:pPr algn="ctr"/>
            <a:r>
              <a:rPr lang="sk-SK" sz="3600" b="1" dirty="0">
                <a:solidFill>
                  <a:srgbClr val="FF0000"/>
                </a:solidFill>
              </a:rPr>
              <a:t>Kl</a:t>
            </a:r>
            <a:r>
              <a:rPr lang="sk-SK" b="1" dirty="0">
                <a:solidFill>
                  <a:srgbClr val="FF0000"/>
                </a:solidFill>
              </a:rPr>
              <a:t>asifikácia diagnostických metód</a:t>
            </a:r>
          </a:p>
        </p:txBody>
      </p:sp>
      <p:sp>
        <p:nvSpPr>
          <p:cNvPr id="3" name="Zástupný objekt pre obsah 2">
            <a:extLst>
              <a:ext uri="{FF2B5EF4-FFF2-40B4-BE49-F238E27FC236}">
                <a16:creationId xmlns:a16="http://schemas.microsoft.com/office/drawing/2014/main" id="{1D08AF15-EF6F-46C2-A123-06897D4EC63D}"/>
              </a:ext>
            </a:extLst>
          </p:cNvPr>
          <p:cNvSpPr>
            <a:spLocks noGrp="1"/>
          </p:cNvSpPr>
          <p:nvPr>
            <p:ph idx="1"/>
          </p:nvPr>
        </p:nvSpPr>
        <p:spPr/>
        <p:txBody>
          <a:bodyPr>
            <a:normAutofit fontScale="85000" lnSpcReduction="20000"/>
          </a:bodyPr>
          <a:lstStyle/>
          <a:p>
            <a:pPr>
              <a:buFont typeface="Wingdings" panose="05000000000000000000" pitchFamily="2" charset="2"/>
              <a:buChar char="q"/>
            </a:pPr>
            <a:r>
              <a:rPr lang="sk-SK" sz="2400" b="1" dirty="0">
                <a:solidFill>
                  <a:srgbClr val="FF0000"/>
                </a:solidFill>
              </a:rPr>
              <a:t>Klinické diagnostické metódy </a:t>
            </a:r>
          </a:p>
          <a:p>
            <a:pPr>
              <a:buFont typeface="Wingdings" panose="05000000000000000000" pitchFamily="2" charset="2"/>
              <a:buChar char="q"/>
            </a:pPr>
            <a:r>
              <a:rPr lang="sk-SK" sz="2400" dirty="0"/>
              <a:t>/anamnéza, </a:t>
            </a:r>
            <a:r>
              <a:rPr lang="sk-SK" sz="2400" dirty="0" err="1"/>
              <a:t>palpácia</a:t>
            </a:r>
            <a:r>
              <a:rPr lang="sk-SK" sz="2400" dirty="0"/>
              <a:t>, perkusia, </a:t>
            </a:r>
            <a:r>
              <a:rPr lang="sk-SK" sz="2400" dirty="0" err="1"/>
              <a:t>auskultácia,vizuálne</a:t>
            </a:r>
            <a:r>
              <a:rPr lang="sk-SK" sz="2400" dirty="0"/>
              <a:t> hodnotenie stavu pacienta/</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Laboratórne diagnostické metódy</a:t>
            </a:r>
          </a:p>
          <a:p>
            <a:pPr>
              <a:buFont typeface="Wingdings" panose="05000000000000000000" pitchFamily="2" charset="2"/>
              <a:buChar char="q"/>
            </a:pPr>
            <a:r>
              <a:rPr lang="sk-SK" sz="2400" b="1" dirty="0">
                <a:solidFill>
                  <a:srgbClr val="FF0000"/>
                </a:solidFill>
              </a:rPr>
              <a:t> </a:t>
            </a:r>
            <a:r>
              <a:rPr lang="sk-SK" sz="2400" dirty="0"/>
              <a:t>/biochemické, hematologické, mikrobiologické, imunologické, genetické testy/, analýzy biologických vzoriek /krv, moč, stolica, </a:t>
            </a:r>
            <a:r>
              <a:rPr lang="sk-SK" sz="2400" dirty="0" err="1"/>
              <a:t>liquor</a:t>
            </a:r>
            <a:r>
              <a:rPr lang="sk-SK" sz="2400" dirty="0"/>
              <a:t>, tkanivo/</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Zobrazovacie diagnostické metódy </a:t>
            </a:r>
          </a:p>
          <a:p>
            <a:pPr>
              <a:buFont typeface="Wingdings" panose="05000000000000000000" pitchFamily="2" charset="2"/>
              <a:buChar char="q"/>
            </a:pPr>
            <a:r>
              <a:rPr lang="sk-SK" sz="2400" dirty="0"/>
              <a:t>/rádiológia a nukleárna medicína, </a:t>
            </a:r>
            <a:r>
              <a:rPr lang="en-US" sz="2400" dirty="0" err="1"/>
              <a:t>rtg</a:t>
            </a:r>
            <a:r>
              <a:rPr lang="en-US" sz="2400" dirty="0"/>
              <a:t>, CT, MR, SPECT, PET,USG, </a:t>
            </a:r>
            <a:r>
              <a:rPr lang="en-US" sz="2400" dirty="0" err="1"/>
              <a:t>angio</a:t>
            </a:r>
            <a:r>
              <a:rPr lang="sk-SK" sz="2400" dirty="0"/>
              <a:t>/</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Endoskopické metódy</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Funkčné diagnostické metódy</a:t>
            </a:r>
          </a:p>
        </p:txBody>
      </p:sp>
    </p:spTree>
    <p:extLst>
      <p:ext uri="{BB962C8B-B14F-4D97-AF65-F5344CB8AC3E}">
        <p14:creationId xmlns:p14="http://schemas.microsoft.com/office/powerpoint/2010/main" val="229345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94A89B9-91F8-4123-A19E-9BE861A39AE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Klasifikácia diagnostických metód</a:t>
            </a:r>
          </a:p>
        </p:txBody>
      </p:sp>
      <p:sp>
        <p:nvSpPr>
          <p:cNvPr id="3" name="Zástupný objekt pre obsah 2">
            <a:extLst>
              <a:ext uri="{FF2B5EF4-FFF2-40B4-BE49-F238E27FC236}">
                <a16:creationId xmlns:a16="http://schemas.microsoft.com/office/drawing/2014/main" id="{65EA3494-7C6C-4F22-A713-EDBFA8D1F472}"/>
              </a:ext>
            </a:extLst>
          </p:cNvPr>
          <p:cNvSpPr>
            <a:spLocks noGrp="1"/>
          </p:cNvSpPr>
          <p:nvPr>
            <p:ph idx="1"/>
          </p:nvPr>
        </p:nvSpPr>
        <p:spPr/>
        <p:txBody>
          <a:bodyPr>
            <a:normAutofit lnSpcReduction="10000"/>
          </a:bodyPr>
          <a:lstStyle/>
          <a:p>
            <a:pPr>
              <a:buFont typeface="Wingdings" panose="05000000000000000000" pitchFamily="2" charset="2"/>
              <a:buChar char="q"/>
            </a:pPr>
            <a:r>
              <a:rPr lang="sk-SK" sz="2400" b="1" dirty="0">
                <a:solidFill>
                  <a:srgbClr val="FF0000"/>
                </a:solidFill>
              </a:rPr>
              <a:t>Podľa </a:t>
            </a:r>
            <a:r>
              <a:rPr lang="sk-SK" sz="2400" b="1" dirty="0" err="1">
                <a:solidFill>
                  <a:srgbClr val="FF0000"/>
                </a:solidFill>
              </a:rPr>
              <a:t>invazívnosti</a:t>
            </a:r>
            <a:r>
              <a:rPr lang="sk-SK" sz="2400" b="1" dirty="0">
                <a:solidFill>
                  <a:srgbClr val="FF0000"/>
                </a:solidFill>
              </a:rPr>
              <a:t> metódy</a:t>
            </a:r>
          </a:p>
          <a:p>
            <a:pPr>
              <a:buFont typeface="Wingdings" panose="05000000000000000000" pitchFamily="2" charset="2"/>
              <a:buChar char="§"/>
            </a:pPr>
            <a:r>
              <a:rPr lang="sk-SK" sz="2400" dirty="0"/>
              <a:t>Neinvazívne metódy /bez zásahu do tela pacienta/ – MR, EKG,EEG</a:t>
            </a:r>
          </a:p>
          <a:p>
            <a:pPr>
              <a:buFont typeface="Wingdings" panose="05000000000000000000" pitchFamily="2" charset="2"/>
              <a:buChar char="§"/>
            </a:pPr>
            <a:r>
              <a:rPr lang="sk-SK" sz="2400" dirty="0"/>
              <a:t>Menej invazívne metódy /minimálny zásah do tela pacienta- </a:t>
            </a:r>
            <a:r>
              <a:rPr lang="sk-SK" sz="2400" dirty="0" err="1"/>
              <a:t>endoskopie,biopsie</a:t>
            </a:r>
            <a:r>
              <a:rPr lang="sk-SK" sz="2400" dirty="0"/>
              <a:t>/</a:t>
            </a:r>
          </a:p>
          <a:p>
            <a:pPr>
              <a:buFont typeface="Wingdings" panose="05000000000000000000" pitchFamily="2" charset="2"/>
              <a:buChar char="§"/>
            </a:pPr>
            <a:r>
              <a:rPr lang="sk-SK" sz="2400" dirty="0"/>
              <a:t>Invazívne /rozsiahlejší zásah do tela pacienta- angiografie, vybrané druhy biopsií/</a:t>
            </a:r>
          </a:p>
          <a:p>
            <a:pPr marL="0" indent="0">
              <a:buNone/>
            </a:pPr>
            <a:endParaRPr lang="sk-SK" sz="2400" dirty="0">
              <a:solidFill>
                <a:srgbClr val="FF0000"/>
              </a:solidFill>
            </a:endParaRPr>
          </a:p>
          <a:p>
            <a:pPr marL="0" indent="0">
              <a:buNone/>
            </a:pPr>
            <a:r>
              <a:rPr lang="sk-SK" sz="2400" dirty="0">
                <a:solidFill>
                  <a:srgbClr val="FF0000"/>
                </a:solidFill>
              </a:rPr>
              <a:t> </a:t>
            </a:r>
          </a:p>
          <a:p>
            <a:pPr>
              <a:buFont typeface="Wingdings" panose="05000000000000000000" pitchFamily="2" charset="2"/>
              <a:buChar char="q"/>
            </a:pPr>
            <a:r>
              <a:rPr lang="sk-SK" sz="2400" b="1" dirty="0">
                <a:solidFill>
                  <a:srgbClr val="FF0000"/>
                </a:solidFill>
              </a:rPr>
              <a:t>Podľa účelu diagnostiky</a:t>
            </a:r>
          </a:p>
          <a:p>
            <a:pPr>
              <a:buFont typeface="Wingdings" panose="05000000000000000000" pitchFamily="2" charset="2"/>
              <a:buChar char="§"/>
            </a:pPr>
            <a:r>
              <a:rPr lang="sk-SK" sz="2400" dirty="0" err="1"/>
              <a:t>Screeningové</a:t>
            </a:r>
            <a:r>
              <a:rPr lang="sk-SK" sz="2400" dirty="0"/>
              <a:t> metódy</a:t>
            </a:r>
          </a:p>
          <a:p>
            <a:pPr>
              <a:buFont typeface="Wingdings" panose="05000000000000000000" pitchFamily="2" charset="2"/>
              <a:buChar char="§"/>
            </a:pPr>
            <a:r>
              <a:rPr lang="sk-SK" sz="2400" dirty="0"/>
              <a:t>Diagnostické metódy na potvrdenie diagnostiky</a:t>
            </a:r>
          </a:p>
          <a:p>
            <a:pPr>
              <a:buFont typeface="Wingdings" panose="05000000000000000000" pitchFamily="2" charset="2"/>
              <a:buChar char="§"/>
            </a:pPr>
            <a:r>
              <a:rPr lang="sk-SK" sz="2400" dirty="0"/>
              <a:t>Prognostické metódy </a:t>
            </a:r>
          </a:p>
        </p:txBody>
      </p:sp>
    </p:spTree>
    <p:extLst>
      <p:ext uri="{BB962C8B-B14F-4D97-AF65-F5344CB8AC3E}">
        <p14:creationId xmlns:p14="http://schemas.microsoft.com/office/powerpoint/2010/main" val="170267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13D320-99E3-4612-86D3-5513D85C0A4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Podľa technológie a použitého zariadenia</a:t>
            </a:r>
          </a:p>
        </p:txBody>
      </p:sp>
      <p:sp>
        <p:nvSpPr>
          <p:cNvPr id="3" name="Zástupný objekt pre obsah 2">
            <a:extLst>
              <a:ext uri="{FF2B5EF4-FFF2-40B4-BE49-F238E27FC236}">
                <a16:creationId xmlns:a16="http://schemas.microsoft.com/office/drawing/2014/main" id="{06EF8706-7481-401A-A6D0-0FBD4BD7F217}"/>
              </a:ext>
            </a:extLst>
          </p:cNvPr>
          <p:cNvSpPr>
            <a:spLocks noGrp="1"/>
          </p:cNvSpPr>
          <p:nvPr>
            <p:ph idx="1"/>
          </p:nvPr>
        </p:nvSpPr>
        <p:spPr>
          <a:xfrm>
            <a:off x="838200" y="1350628"/>
            <a:ext cx="10515600" cy="5402510"/>
          </a:xfrm>
        </p:spPr>
        <p:txBody>
          <a:bodyPr>
            <a:noAutofit/>
          </a:bodyPr>
          <a:lstStyle/>
          <a:p>
            <a:pPr>
              <a:buFont typeface="Wingdings" panose="05000000000000000000" pitchFamily="2" charset="2"/>
              <a:buChar char="q"/>
            </a:pPr>
            <a:r>
              <a:rPr lang="sk-SK" sz="2000" b="1" dirty="0">
                <a:solidFill>
                  <a:srgbClr val="FF0000"/>
                </a:solidFill>
              </a:rPr>
              <a:t>Optické metódy</a:t>
            </a:r>
          </a:p>
          <a:p>
            <a:pPr marL="0" indent="0">
              <a:buNone/>
            </a:pPr>
            <a:r>
              <a:rPr lang="sk-SK" sz="2000" dirty="0"/>
              <a:t>/endoskopie, vybrané zobrazovacie metódy, svetelná mikroskopia, elektrónová mikroskopia, </a:t>
            </a:r>
            <a:r>
              <a:rPr lang="sk-SK" sz="2000" dirty="0" err="1"/>
              <a:t>otoskopia</a:t>
            </a:r>
            <a:r>
              <a:rPr lang="sk-SK" sz="2000" dirty="0"/>
              <a:t>, </a:t>
            </a:r>
            <a:r>
              <a:rPr lang="sk-SK" sz="2000" dirty="0" err="1"/>
              <a:t>fibroskopia</a:t>
            </a:r>
            <a:r>
              <a:rPr lang="sk-SK" sz="2000" dirty="0"/>
              <a:t>, bronchoskopia/</a:t>
            </a:r>
          </a:p>
          <a:p>
            <a:pPr marL="0" indent="0">
              <a:buNone/>
            </a:pPr>
            <a:endParaRPr lang="sk-SK" sz="2000" dirty="0"/>
          </a:p>
          <a:p>
            <a:pPr>
              <a:buFont typeface="Wingdings" panose="05000000000000000000" pitchFamily="2" charset="2"/>
              <a:buChar char="q"/>
            </a:pPr>
            <a:r>
              <a:rPr lang="sk-SK" sz="2000" b="1" dirty="0">
                <a:solidFill>
                  <a:srgbClr val="FF0000"/>
                </a:solidFill>
              </a:rPr>
              <a:t>Elektrické metódy</a:t>
            </a:r>
          </a:p>
          <a:p>
            <a:pPr marL="0" indent="0">
              <a:buNone/>
            </a:pPr>
            <a:r>
              <a:rPr lang="sk-SK" sz="2000" dirty="0"/>
              <a:t>/elektrická aktivita orgánov – EKG, EEG,EMG </a:t>
            </a:r>
            <a:r>
              <a:rPr lang="sk-SK" sz="2000" dirty="0" err="1"/>
              <a:t>audiometria,meranie</a:t>
            </a:r>
            <a:r>
              <a:rPr lang="sk-SK" sz="2000" dirty="0"/>
              <a:t> krvného tlaku priamou metódou/</a:t>
            </a:r>
          </a:p>
          <a:p>
            <a:pPr marL="0" indent="0">
              <a:buNone/>
            </a:pPr>
            <a:endParaRPr lang="sk-SK" sz="2000" dirty="0"/>
          </a:p>
          <a:p>
            <a:pPr>
              <a:buFont typeface="Wingdings" panose="05000000000000000000" pitchFamily="2" charset="2"/>
              <a:buChar char="q"/>
            </a:pPr>
            <a:r>
              <a:rPr lang="sk-SK" sz="2000" b="1" dirty="0">
                <a:solidFill>
                  <a:srgbClr val="FF0000"/>
                </a:solidFill>
              </a:rPr>
              <a:t>Mechanické metódy</a:t>
            </a:r>
          </a:p>
          <a:p>
            <a:pPr marL="0" indent="0">
              <a:buNone/>
            </a:pPr>
            <a:r>
              <a:rPr lang="sk-SK" sz="2000" dirty="0"/>
              <a:t>/sledujú tlakové a mechanické zmeny – TK/</a:t>
            </a:r>
          </a:p>
          <a:p>
            <a:pPr marL="0" indent="0">
              <a:buNone/>
            </a:pPr>
            <a:endParaRPr lang="sk-SK" sz="2000" dirty="0"/>
          </a:p>
          <a:p>
            <a:pPr>
              <a:buFont typeface="Wingdings" panose="05000000000000000000" pitchFamily="2" charset="2"/>
              <a:buChar char="q"/>
            </a:pPr>
            <a:r>
              <a:rPr lang="sk-SK" sz="2000" b="1" dirty="0">
                <a:solidFill>
                  <a:srgbClr val="FF0000"/>
                </a:solidFill>
              </a:rPr>
              <a:t>Elektromechanické metódy</a:t>
            </a:r>
          </a:p>
          <a:p>
            <a:pPr marL="0" indent="0">
              <a:buNone/>
            </a:pPr>
            <a:r>
              <a:rPr lang="sk-SK" sz="2000" dirty="0"/>
              <a:t>/</a:t>
            </a:r>
            <a:r>
              <a:rPr lang="sk-SK" sz="2000" dirty="0" err="1"/>
              <a:t>energometria</a:t>
            </a:r>
            <a:r>
              <a:rPr lang="sk-SK" sz="2000" dirty="0"/>
              <a:t>, </a:t>
            </a:r>
            <a:r>
              <a:rPr lang="sk-SK" sz="2000" dirty="0" err="1"/>
              <a:t>spirometria</a:t>
            </a:r>
            <a:r>
              <a:rPr lang="sk-SK" sz="2000" dirty="0"/>
              <a:t>/</a:t>
            </a:r>
          </a:p>
          <a:p>
            <a:pPr marL="0" indent="0">
              <a:buNone/>
            </a:pPr>
            <a:endParaRPr lang="sk-SK" sz="2000" dirty="0"/>
          </a:p>
          <a:p>
            <a:pPr>
              <a:buFont typeface="Wingdings" panose="05000000000000000000" pitchFamily="2" charset="2"/>
              <a:buChar char="q"/>
            </a:pPr>
            <a:r>
              <a:rPr lang="sk-SK" sz="2000" b="1" dirty="0">
                <a:solidFill>
                  <a:srgbClr val="FF0000"/>
                </a:solidFill>
              </a:rPr>
              <a:t>Molekulárne a genetické zmeny</a:t>
            </a:r>
          </a:p>
        </p:txBody>
      </p:sp>
    </p:spTree>
    <p:extLst>
      <p:ext uri="{BB962C8B-B14F-4D97-AF65-F5344CB8AC3E}">
        <p14:creationId xmlns:p14="http://schemas.microsoft.com/office/powerpoint/2010/main" val="2158888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538B476-BF06-4732-81F4-CAB7AFB674C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Klinické diagnostické metódy</a:t>
            </a:r>
          </a:p>
        </p:txBody>
      </p:sp>
      <p:sp>
        <p:nvSpPr>
          <p:cNvPr id="4" name="Rectangle 1">
            <a:extLst>
              <a:ext uri="{FF2B5EF4-FFF2-40B4-BE49-F238E27FC236}">
                <a16:creationId xmlns:a16="http://schemas.microsoft.com/office/drawing/2014/main" id="{028C90D3-7BC0-429E-B6E1-35BC3FE185C6}"/>
              </a:ext>
            </a:extLst>
          </p:cNvPr>
          <p:cNvSpPr>
            <a:spLocks noGrp="1" noChangeArrowheads="1"/>
          </p:cNvSpPr>
          <p:nvPr>
            <p:ph idx="1"/>
          </p:nvPr>
        </p:nvSpPr>
        <p:spPr bwMode="auto">
          <a:xfrm>
            <a:off x="642473" y="1877640"/>
            <a:ext cx="1118479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1" i="1" u="none" strike="noStrike" cap="none" normalizeH="0" baseline="0" dirty="0">
                <a:ln>
                  <a:noFill/>
                </a:ln>
                <a:solidFill>
                  <a:srgbClr val="FF0000"/>
                </a:solidFill>
                <a:effectLst/>
                <a:latin typeface="Arial" panose="020B0604020202020204" pitchFamily="34" charset="0"/>
              </a:rPr>
              <a:t>Priamy kontakt s pacientom na posúdenie príznakov pomocou metód, ako sú </a:t>
            </a:r>
            <a:r>
              <a:rPr kumimoji="0" lang="sk-SK" altLang="sk-SK" sz="1800" b="1" i="1" u="none" strike="noStrike" cap="none" normalizeH="0" baseline="0" dirty="0" err="1">
                <a:ln>
                  <a:noFill/>
                </a:ln>
                <a:solidFill>
                  <a:srgbClr val="FF0000"/>
                </a:solidFill>
                <a:effectLst/>
                <a:latin typeface="Arial" panose="020B0604020202020204" pitchFamily="34" charset="0"/>
              </a:rPr>
              <a:t>palpácia</a:t>
            </a:r>
            <a:r>
              <a:rPr kumimoji="0" lang="sk-SK" altLang="sk-SK" sz="1800" b="1" i="1" u="none" strike="noStrike" cap="none" normalizeH="0" baseline="0" dirty="0">
                <a:ln>
                  <a:noFill/>
                </a:ln>
                <a:solidFill>
                  <a:srgbClr val="FF0000"/>
                </a:solidFill>
                <a:effectLst/>
                <a:latin typeface="Arial" panose="020B0604020202020204" pitchFamily="34" charset="0"/>
              </a:rPr>
              <a:t>, perkusie,</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1" i="1" u="none" strike="noStrike" cap="none" normalizeH="0" baseline="0" dirty="0">
                <a:ln>
                  <a:noFill/>
                </a:ln>
                <a:solidFill>
                  <a:srgbClr val="FF0000"/>
                </a:solidFill>
                <a:effectLst/>
                <a:latin typeface="Arial" panose="020B0604020202020204" pitchFamily="34" charset="0"/>
              </a:rPr>
              <a:t> </a:t>
            </a:r>
            <a:r>
              <a:rPr kumimoji="0" lang="sk-SK" altLang="sk-SK" sz="1800" b="1" i="1" u="none" strike="noStrike" cap="none" normalizeH="0" baseline="0" dirty="0" err="1">
                <a:ln>
                  <a:noFill/>
                </a:ln>
                <a:solidFill>
                  <a:srgbClr val="FF0000"/>
                </a:solidFill>
                <a:effectLst/>
                <a:latin typeface="Arial" panose="020B0604020202020204" pitchFamily="34" charset="0"/>
              </a:rPr>
              <a:t>auskultácia</a:t>
            </a:r>
            <a:r>
              <a:rPr kumimoji="0" lang="sk-SK" altLang="sk-SK" sz="1800" b="1" i="1" u="none" strike="noStrike" cap="none" normalizeH="0" baseline="0" dirty="0">
                <a:ln>
                  <a:noFill/>
                </a:ln>
                <a:solidFill>
                  <a:srgbClr val="FF0000"/>
                </a:solidFill>
                <a:effectLst/>
                <a:latin typeface="Arial" panose="020B0604020202020204" pitchFamily="34" charset="0"/>
              </a:rPr>
              <a:t> a inšpekcia,</a:t>
            </a:r>
            <a:r>
              <a:rPr lang="sk-SK" sz="1800" b="1" i="1" dirty="0">
                <a:solidFill>
                  <a:srgbClr val="FF0000"/>
                </a:solidFill>
              </a:rPr>
              <a:t> slúžia ako prvý krok v diagnostickom procese a sú zásadné pre rozhodovanie o ďalších </a:t>
            </a:r>
          </a:p>
          <a:p>
            <a:pPr marL="0" marR="0" lvl="0" indent="0" algn="just" defTabSz="914400" rtl="0" eaLnBrk="0" fontAlgn="base" latinLnBrk="0" hangingPunct="0">
              <a:lnSpc>
                <a:spcPct val="100000"/>
              </a:lnSpc>
              <a:spcBef>
                <a:spcPct val="0"/>
              </a:spcBef>
              <a:spcAft>
                <a:spcPct val="0"/>
              </a:spcAft>
              <a:buClrTx/>
              <a:buSzTx/>
              <a:buNone/>
              <a:tabLst/>
            </a:pPr>
            <a:r>
              <a:rPr lang="sk-SK" sz="1800" b="1" i="1" dirty="0">
                <a:solidFill>
                  <a:srgbClr val="FF0000"/>
                </a:solidFill>
              </a:rPr>
              <a:t>špecifických vyšetreniach alebo liečbe</a:t>
            </a:r>
            <a:endParaRPr kumimoji="0" lang="sk-SK" altLang="sk-SK" sz="1800" b="1" i="1" u="none" strike="noStrike" cap="none" normalizeH="0" baseline="0" dirty="0">
              <a:ln>
                <a:noFill/>
              </a:ln>
              <a:solidFill>
                <a:srgbClr val="FF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a:ln>
                  <a:noFill/>
                </a:ln>
                <a:solidFill>
                  <a:srgbClr val="FF0000"/>
                </a:solidFill>
                <a:effectLst/>
                <a:latin typeface="Arial" panose="020B0604020202020204" pitchFamily="34" charset="0"/>
              </a:rPr>
              <a:t>Inšpekcia (pozorovanie</a:t>
            </a:r>
            <a:r>
              <a:rPr kumimoji="0" lang="sk-SK" altLang="sk-SK" sz="1800" b="0" i="0" u="none" strike="noStrike" cap="none" normalizeH="0" baseline="0" dirty="0">
                <a:ln>
                  <a:noFill/>
                </a:ln>
                <a:solidFill>
                  <a:schemeClr val="tx1"/>
                </a:solidFill>
                <a:effectLst/>
                <a:latin typeface="Arial" panose="020B0604020202020204" pitchFamily="34" charset="0"/>
              </a:rPr>
              <a:t> Vizualizácia tela pacienta na vyhľadanie abnormalít, napríklad opuchov,</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 zmeny farby kože, asymetrie</a:t>
            </a:r>
          </a:p>
          <a:p>
            <a:pPr marL="0" marR="0" lvl="0" indent="0" algn="just"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err="1">
                <a:ln>
                  <a:noFill/>
                </a:ln>
                <a:solidFill>
                  <a:srgbClr val="FF0000"/>
                </a:solidFill>
                <a:effectLst/>
                <a:latin typeface="Arial" panose="020B0604020202020204" pitchFamily="34" charset="0"/>
              </a:rPr>
              <a:t>Palpácia</a:t>
            </a:r>
            <a:r>
              <a:rPr kumimoji="0" lang="sk-SK" altLang="sk-SK" sz="1800" b="1" i="0" u="none" strike="noStrike" cap="none" normalizeH="0" baseline="0" dirty="0">
                <a:ln>
                  <a:noFill/>
                </a:ln>
                <a:solidFill>
                  <a:srgbClr val="FF0000"/>
                </a:solidFill>
                <a:effectLst/>
                <a:latin typeface="Arial" panose="020B0604020202020204" pitchFamily="34" charset="0"/>
              </a:rPr>
              <a:t> (prehmatávanie</a:t>
            </a:r>
            <a:r>
              <a:rPr kumimoji="0" lang="sk-SK" altLang="sk-SK" sz="1800" b="0" i="0" u="none" strike="noStrike" cap="none" normalizeH="0" baseline="0" dirty="0">
                <a:ln>
                  <a:noFill/>
                </a:ln>
                <a:solidFill>
                  <a:schemeClr val="tx1"/>
                </a:solidFill>
                <a:effectLst/>
                <a:latin typeface="Arial" panose="020B0604020202020204" pitchFamily="34" charset="0"/>
              </a:rPr>
              <a:t> Používa sa na vyšetrenie orgánov (napr. brušné orgány), svalov a kostí </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na zistenie citlivosti, opuchu alebo hmatateľných zmien</a:t>
            </a:r>
          </a:p>
          <a:p>
            <a:pPr marL="0" marR="0" lvl="0" indent="0" algn="just"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a:ln>
                  <a:noFill/>
                </a:ln>
                <a:solidFill>
                  <a:srgbClr val="FF0000"/>
                </a:solidFill>
                <a:effectLst/>
                <a:latin typeface="Arial" panose="020B0604020202020204" pitchFamily="34" charset="0"/>
              </a:rPr>
              <a:t>Perkusie (poklepkávanie</a:t>
            </a:r>
            <a:r>
              <a:rPr kumimoji="0" lang="sk-SK" altLang="sk-SK" sz="1800" b="0" i="0" u="none" strike="noStrike" cap="none" normalizeH="0" baseline="0" dirty="0">
                <a:ln>
                  <a:noFill/>
                </a:ln>
                <a:solidFill>
                  <a:schemeClr val="tx1"/>
                </a:solidFill>
                <a:effectLst/>
                <a:latin typeface="Arial" panose="020B0604020202020204" pitchFamily="34" charset="0"/>
              </a:rPr>
              <a:t> Poklepom sa hodnotí zvukový obraz, ktorý je iný pri plných, dutých </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alebo vzduchových priestoroch tela (napr. pri vyšetrení pľúc alebo pečene)</a:t>
            </a:r>
          </a:p>
          <a:p>
            <a:pPr marL="0" marR="0" lvl="0" indent="0" algn="just"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err="1">
                <a:ln>
                  <a:noFill/>
                </a:ln>
                <a:solidFill>
                  <a:srgbClr val="FF0000"/>
                </a:solidFill>
                <a:effectLst/>
                <a:latin typeface="Arial" panose="020B0604020202020204" pitchFamily="34" charset="0"/>
              </a:rPr>
              <a:t>Auskultácia</a:t>
            </a:r>
            <a:r>
              <a:rPr kumimoji="0" lang="sk-SK" altLang="sk-SK" sz="1800" b="1" i="0" u="none" strike="noStrike" cap="none" normalizeH="0" baseline="0" dirty="0">
                <a:ln>
                  <a:noFill/>
                </a:ln>
                <a:solidFill>
                  <a:srgbClr val="FF0000"/>
                </a:solidFill>
                <a:effectLst/>
                <a:latin typeface="Arial" panose="020B0604020202020204" pitchFamily="34" charset="0"/>
              </a:rPr>
              <a:t> (počúvanie</a:t>
            </a:r>
            <a:r>
              <a:rPr kumimoji="0" lang="sk-SK" altLang="sk-SK" sz="1800" b="0" i="0" u="none" strike="noStrike" cap="none" normalizeH="0" baseline="0" dirty="0">
                <a:ln>
                  <a:noFill/>
                </a:ln>
                <a:solidFill>
                  <a:schemeClr val="tx1"/>
                </a:solidFill>
                <a:effectLst/>
                <a:latin typeface="Arial" panose="020B0604020202020204" pitchFamily="34" charset="0"/>
              </a:rPr>
              <a:t> Pomocou stetoskopu sa počúvajú zvuky zo srdca, pľúc a čriev,</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 čo pomáha identifikovať abnormality ako šelesty alebo chrapoty</a:t>
            </a:r>
          </a:p>
        </p:txBody>
      </p:sp>
    </p:spTree>
    <p:extLst>
      <p:ext uri="{BB962C8B-B14F-4D97-AF65-F5344CB8AC3E}">
        <p14:creationId xmlns:p14="http://schemas.microsoft.com/office/powerpoint/2010/main" val="56828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1C8125-9B03-4C6F-88D6-FD6CE2A7FE5C}"/>
              </a:ext>
            </a:extLst>
          </p:cNvPr>
          <p:cNvSpPr>
            <a:spLocks noGrp="1"/>
          </p:cNvSpPr>
          <p:nvPr>
            <p:ph type="title"/>
          </p:nvPr>
        </p:nvSpPr>
        <p:spPr>
          <a:pattFill prst="pct20">
            <a:fgClr>
              <a:schemeClr val="accent1"/>
            </a:fgClr>
            <a:bgClr>
              <a:schemeClr val="bg1"/>
            </a:bgClr>
          </a:pattFill>
        </p:spPr>
        <p:txBody>
          <a:bodyPr/>
          <a:lstStyle/>
          <a:p>
            <a:pPr algn="ctr"/>
            <a:r>
              <a:rPr lang="sk-SK" sz="3600" b="1" dirty="0">
                <a:solidFill>
                  <a:srgbClr val="FF0000"/>
                </a:solidFill>
              </a:rPr>
              <a:t>Mechanické diagnostické metódy</a:t>
            </a:r>
            <a:br>
              <a:rPr lang="sk-SK" dirty="0"/>
            </a:br>
            <a:endParaRPr lang="sk-SK" dirty="0"/>
          </a:p>
        </p:txBody>
      </p:sp>
      <p:sp>
        <p:nvSpPr>
          <p:cNvPr id="3" name="Zástupný objekt pre obsah 2">
            <a:extLst>
              <a:ext uri="{FF2B5EF4-FFF2-40B4-BE49-F238E27FC236}">
                <a16:creationId xmlns:a16="http://schemas.microsoft.com/office/drawing/2014/main" id="{56FB2AF6-918A-40D8-9726-ECFBC254A985}"/>
              </a:ext>
            </a:extLst>
          </p:cNvPr>
          <p:cNvSpPr>
            <a:spLocks noGrp="1"/>
          </p:cNvSpPr>
          <p:nvPr>
            <p:ph idx="1"/>
          </p:nvPr>
        </p:nvSpPr>
        <p:spPr>
          <a:xfrm>
            <a:off x="838200" y="1540399"/>
            <a:ext cx="10515600" cy="4351338"/>
          </a:xfrm>
        </p:spPr>
        <p:txBody>
          <a:bodyPr>
            <a:normAutofit fontScale="25000" lnSpcReduction="20000"/>
          </a:bodyPr>
          <a:lstStyle/>
          <a:p>
            <a:pPr>
              <a:buFont typeface="Wingdings" panose="05000000000000000000" pitchFamily="2" charset="2"/>
              <a:buChar char="q"/>
            </a:pPr>
            <a:r>
              <a:rPr lang="sk-SK" sz="7200" b="1" i="1" dirty="0">
                <a:solidFill>
                  <a:srgbClr val="FF0000"/>
                </a:solidFill>
              </a:rPr>
              <a:t>Mechanické diagnostické metódy v medicíne sú založené na meraní fyzikálnych parametrov tela, ako sú tlak, objem, prietok alebo mechanické pohyby orgánov. Tieto metódy sú široko využívané v diagnostike najmä pre svoju </a:t>
            </a:r>
            <a:r>
              <a:rPr lang="sk-SK" sz="7200" b="1" i="1" dirty="0" err="1">
                <a:solidFill>
                  <a:srgbClr val="FF0000"/>
                </a:solidFill>
              </a:rPr>
              <a:t>neinvazívnosť</a:t>
            </a:r>
            <a:r>
              <a:rPr lang="sk-SK" sz="7200" b="1" i="1" dirty="0">
                <a:solidFill>
                  <a:srgbClr val="FF0000"/>
                </a:solidFill>
              </a:rPr>
              <a:t> a presnosť, a umožňujú získať informácie o funkčnosti rôznych orgánov a systémov tela.</a:t>
            </a:r>
          </a:p>
          <a:p>
            <a:pPr marL="0" indent="0">
              <a:buNone/>
            </a:pPr>
            <a:endParaRPr lang="sk-SK" sz="4500" b="1" i="1" dirty="0"/>
          </a:p>
          <a:p>
            <a:pPr>
              <a:buFont typeface="Wingdings" panose="05000000000000000000" pitchFamily="2" charset="2"/>
              <a:buChar char="q"/>
            </a:pPr>
            <a:r>
              <a:rPr lang="sk-SK" sz="7200" b="1" dirty="0">
                <a:solidFill>
                  <a:srgbClr val="FF0000"/>
                </a:solidFill>
              </a:rPr>
              <a:t>Meranie krvného tlaku nepriamou metódou</a:t>
            </a:r>
          </a:p>
          <a:p>
            <a:pPr>
              <a:buFont typeface="Wingdings" panose="05000000000000000000" pitchFamily="2" charset="2"/>
              <a:buChar char="q"/>
            </a:pPr>
            <a:r>
              <a:rPr lang="sk-SK" sz="7200" b="1" dirty="0" err="1">
                <a:solidFill>
                  <a:srgbClr val="FF0000"/>
                </a:solidFill>
              </a:rPr>
              <a:t>Spirometria</a:t>
            </a:r>
            <a:endParaRPr lang="sk-SK" sz="7200" dirty="0">
              <a:solidFill>
                <a:srgbClr val="FF0000"/>
              </a:solidFill>
            </a:endParaRPr>
          </a:p>
          <a:p>
            <a:pPr marL="0" indent="0">
              <a:buNone/>
            </a:pPr>
            <a:r>
              <a:rPr lang="sk-SK" sz="7200" dirty="0"/>
              <a:t>Používa sa na meranie objemu a prietoku vzduchu v pľúcach.</a:t>
            </a:r>
          </a:p>
          <a:p>
            <a:pPr>
              <a:buFont typeface="Wingdings" panose="05000000000000000000" pitchFamily="2" charset="2"/>
              <a:buChar char="q"/>
            </a:pPr>
            <a:r>
              <a:rPr lang="sk-SK" sz="7200" b="1" dirty="0" err="1">
                <a:solidFill>
                  <a:srgbClr val="FF0000"/>
                </a:solidFill>
              </a:rPr>
              <a:t>Tonometria</a:t>
            </a:r>
            <a:r>
              <a:rPr lang="sk-SK" sz="7200" b="1" dirty="0">
                <a:solidFill>
                  <a:srgbClr val="FF0000"/>
                </a:solidFill>
              </a:rPr>
              <a:t> oka</a:t>
            </a:r>
            <a:endParaRPr lang="sk-SK" sz="7200" dirty="0">
              <a:solidFill>
                <a:srgbClr val="FF0000"/>
              </a:solidFill>
            </a:endParaRPr>
          </a:p>
          <a:p>
            <a:pPr marL="0" indent="0">
              <a:buNone/>
            </a:pPr>
            <a:r>
              <a:rPr lang="sk-SK" sz="7200" dirty="0"/>
              <a:t>Slúži na meranie </a:t>
            </a:r>
            <a:r>
              <a:rPr lang="sk-SK" sz="7200" dirty="0" err="1"/>
              <a:t>vnútroočného</a:t>
            </a:r>
            <a:r>
              <a:rPr lang="sk-SK" sz="7200" dirty="0"/>
              <a:t> tlaku.</a:t>
            </a:r>
          </a:p>
          <a:p>
            <a:pPr>
              <a:buFont typeface="Wingdings" panose="05000000000000000000" pitchFamily="2" charset="2"/>
              <a:buChar char="q"/>
            </a:pPr>
            <a:r>
              <a:rPr lang="sk-SK" sz="7200" b="1" dirty="0" err="1">
                <a:solidFill>
                  <a:srgbClr val="FF0000"/>
                </a:solidFill>
              </a:rPr>
              <a:t>Dynamometria</a:t>
            </a:r>
            <a:endParaRPr lang="sk-SK" sz="7200" dirty="0">
              <a:solidFill>
                <a:srgbClr val="FF0000"/>
              </a:solidFill>
            </a:endParaRPr>
          </a:p>
          <a:p>
            <a:pPr marL="0" indent="0">
              <a:buNone/>
            </a:pPr>
            <a:r>
              <a:rPr lang="sk-SK" sz="7200" dirty="0"/>
              <a:t>Používa sa na meranie svalovej sily.</a:t>
            </a:r>
          </a:p>
          <a:p>
            <a:pPr>
              <a:buFont typeface="Wingdings" panose="05000000000000000000" pitchFamily="2" charset="2"/>
              <a:buChar char="q"/>
            </a:pPr>
            <a:r>
              <a:rPr lang="sk-SK" sz="7200" b="1" dirty="0" err="1">
                <a:solidFill>
                  <a:srgbClr val="FF0000"/>
                </a:solidFill>
              </a:rPr>
              <a:t>Pletyzmografia</a:t>
            </a:r>
            <a:endParaRPr lang="sk-SK" sz="7200" dirty="0">
              <a:solidFill>
                <a:srgbClr val="FF0000"/>
              </a:solidFill>
            </a:endParaRPr>
          </a:p>
          <a:p>
            <a:pPr marL="0" indent="0">
              <a:buNone/>
            </a:pPr>
            <a:r>
              <a:rPr lang="sk-SK" sz="7200" dirty="0"/>
              <a:t>Používa sa na meranie zmien objemu v určitých častiach tela (často končatín) alebo pľúc.</a:t>
            </a:r>
          </a:p>
          <a:p>
            <a:pPr>
              <a:buFont typeface="Wingdings" panose="05000000000000000000" pitchFamily="2" charset="2"/>
              <a:buChar char="q"/>
            </a:pPr>
            <a:r>
              <a:rPr lang="sk-SK" sz="7200" b="1" dirty="0" err="1">
                <a:solidFill>
                  <a:srgbClr val="FF0000"/>
                </a:solidFill>
              </a:rPr>
              <a:t>Manometria</a:t>
            </a:r>
            <a:r>
              <a:rPr lang="sk-SK" sz="7200" b="1" dirty="0"/>
              <a:t> (napr. </a:t>
            </a:r>
            <a:r>
              <a:rPr lang="sk-SK" sz="7200" b="1" dirty="0" err="1"/>
              <a:t>manometria</a:t>
            </a:r>
            <a:r>
              <a:rPr lang="sk-SK" sz="7200" b="1" dirty="0"/>
              <a:t> pažeráka alebo rekta)</a:t>
            </a:r>
            <a:endParaRPr lang="sk-SK" sz="7200" dirty="0"/>
          </a:p>
          <a:p>
            <a:pPr marL="0" indent="0">
              <a:buNone/>
            </a:pPr>
            <a:r>
              <a:rPr lang="sk-SK" sz="7200" dirty="0"/>
              <a:t>Vyšetruje tlak vo vnútri rôznych dutých orgánov, napríklad pažeráka alebo rekta.</a:t>
            </a:r>
          </a:p>
          <a:p>
            <a:pPr>
              <a:buFont typeface="Wingdings" panose="05000000000000000000" pitchFamily="2" charset="2"/>
              <a:buChar char="q"/>
            </a:pPr>
            <a:r>
              <a:rPr lang="sk-SK" sz="7200" b="1" dirty="0">
                <a:solidFill>
                  <a:srgbClr val="FF0000"/>
                </a:solidFill>
              </a:rPr>
              <a:t>Ultrazvuková </a:t>
            </a:r>
            <a:r>
              <a:rPr lang="sk-SK" sz="7200" b="1" dirty="0" err="1">
                <a:solidFill>
                  <a:srgbClr val="FF0000"/>
                </a:solidFill>
              </a:rPr>
              <a:t>elastografia</a:t>
            </a:r>
            <a:endParaRPr lang="sk-SK" sz="7200" dirty="0">
              <a:solidFill>
                <a:srgbClr val="FF0000"/>
              </a:solidFill>
            </a:endParaRPr>
          </a:p>
          <a:p>
            <a:pPr marL="0" indent="0">
              <a:buNone/>
            </a:pPr>
            <a:r>
              <a:rPr lang="sk-SK" sz="7200" dirty="0"/>
              <a:t>Meria elasticitu alebo tuhosť tkanív pomocou ultrazvuku.</a:t>
            </a:r>
          </a:p>
          <a:p>
            <a:endParaRPr lang="sk-SK" sz="1600" dirty="0"/>
          </a:p>
        </p:txBody>
      </p:sp>
    </p:spTree>
    <p:extLst>
      <p:ext uri="{BB962C8B-B14F-4D97-AF65-F5344CB8AC3E}">
        <p14:creationId xmlns:p14="http://schemas.microsoft.com/office/powerpoint/2010/main" val="254106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484C63-E389-424D-BE5B-3BF1C6762D8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Optické a </a:t>
            </a:r>
            <a:r>
              <a:rPr lang="sk-SK" sz="3600" b="1" dirty="0" err="1">
                <a:solidFill>
                  <a:srgbClr val="FF0000"/>
                </a:solidFill>
              </a:rPr>
              <a:t>optoelektrické</a:t>
            </a:r>
            <a:r>
              <a:rPr lang="sk-SK" sz="3600" b="1" dirty="0">
                <a:solidFill>
                  <a:srgbClr val="FF0000"/>
                </a:solidFill>
              </a:rPr>
              <a:t> diagnostické metódy</a:t>
            </a:r>
            <a:br>
              <a:rPr lang="sk-SK" sz="3600" b="1" dirty="0">
                <a:solidFill>
                  <a:srgbClr val="FF0000"/>
                </a:solidFill>
              </a:rPr>
            </a:br>
            <a:r>
              <a:rPr lang="sk-SK" sz="3600" b="1" dirty="0">
                <a:solidFill>
                  <a:srgbClr val="FF0000"/>
                </a:solidFill>
              </a:rPr>
              <a:t>Endoskopia</a:t>
            </a:r>
          </a:p>
        </p:txBody>
      </p:sp>
      <p:sp>
        <p:nvSpPr>
          <p:cNvPr id="3" name="Zástupný objekt pre obsah 2">
            <a:extLst>
              <a:ext uri="{FF2B5EF4-FFF2-40B4-BE49-F238E27FC236}">
                <a16:creationId xmlns:a16="http://schemas.microsoft.com/office/drawing/2014/main" id="{DE34B5FC-8535-440C-A2E1-401BD2FB28FF}"/>
              </a:ext>
            </a:extLst>
          </p:cNvPr>
          <p:cNvSpPr>
            <a:spLocks noGrp="1"/>
          </p:cNvSpPr>
          <p:nvPr>
            <p:ph idx="1"/>
          </p:nvPr>
        </p:nvSpPr>
        <p:spPr/>
        <p:txBody>
          <a:bodyPr/>
          <a:lstStyle/>
          <a:p>
            <a:endParaRPr lang="sk-SK" sz="2000" dirty="0"/>
          </a:p>
          <a:p>
            <a:pPr algn="just">
              <a:buFont typeface="Wingdings" panose="05000000000000000000" pitchFamily="2" charset="2"/>
              <a:buChar char="q"/>
            </a:pPr>
            <a:r>
              <a:rPr lang="sk-SK" sz="2400" dirty="0"/>
              <a:t>Optické a </a:t>
            </a:r>
            <a:r>
              <a:rPr lang="sk-SK" sz="2400" dirty="0" err="1"/>
              <a:t>optoelektrické</a:t>
            </a:r>
            <a:r>
              <a:rPr lang="sk-SK" sz="2400" dirty="0"/>
              <a:t> diagnostické metódy v medicíne využívajú vlastnosti svetla (optické) alebo kombináciu svetla a elektronických signálov (</a:t>
            </a:r>
            <a:r>
              <a:rPr lang="sk-SK" sz="2400" dirty="0" err="1"/>
              <a:t>optoelektrické</a:t>
            </a:r>
            <a:r>
              <a:rPr lang="sk-SK" sz="2400" dirty="0"/>
              <a:t>) na diagnostikovanie ochorení a monitorovanie stavu pacientov</a:t>
            </a:r>
          </a:p>
          <a:p>
            <a:pPr marL="0" indent="0" algn="just">
              <a:buNone/>
            </a:pPr>
            <a:endParaRPr lang="sk-SK" sz="2400" dirty="0"/>
          </a:p>
          <a:p>
            <a:pPr algn="just">
              <a:buFont typeface="Wingdings" panose="05000000000000000000" pitchFamily="2" charset="2"/>
              <a:buChar char="q"/>
            </a:pPr>
            <a:r>
              <a:rPr lang="sk-SK" sz="2400" b="1" i="1" dirty="0">
                <a:solidFill>
                  <a:srgbClr val="FF0000"/>
                </a:solidFill>
              </a:rPr>
              <a:t>Endoskopia je diagnostická a terapeutická metóda, ktorá umožňuje priamy pohľad na vnútorné štruktúry tela pomocou </a:t>
            </a:r>
            <a:r>
              <a:rPr lang="sk-SK" sz="2400" b="1" i="1" dirty="0" err="1">
                <a:solidFill>
                  <a:srgbClr val="FF0000"/>
                </a:solidFill>
              </a:rPr>
              <a:t>endoskopu</a:t>
            </a:r>
            <a:r>
              <a:rPr lang="sk-SK" sz="2400" b="1" i="1" dirty="0">
                <a:solidFill>
                  <a:srgbClr val="FF0000"/>
                </a:solidFill>
              </a:rPr>
              <a:t>, čo je flexibilný alebo rigidný nástroj vybavený svetelným zdrojom a kamerou. Endoskopia je zásadná pri diagnostike a liečbe mnohých ochorení, pretože umožňuje nielen vizualizáciu, ale aj odber vzoriek (biopsiu) a vykonanie menších zákrokov bez nutnosti veľkého chirurgického zásahu</a:t>
            </a:r>
          </a:p>
          <a:p>
            <a:pPr algn="just"/>
            <a:endParaRPr lang="sk-SK" sz="2400" dirty="0"/>
          </a:p>
          <a:p>
            <a:endParaRPr lang="sk-SK" sz="2000" dirty="0"/>
          </a:p>
          <a:p>
            <a:endParaRPr lang="sk-SK" sz="1050" dirty="0"/>
          </a:p>
          <a:p>
            <a:endParaRPr lang="sk-SK" sz="1050" dirty="0"/>
          </a:p>
          <a:p>
            <a:endParaRPr lang="sk-SK" sz="1050" dirty="0"/>
          </a:p>
          <a:p>
            <a:endParaRPr lang="sk-SK" sz="1050" dirty="0"/>
          </a:p>
          <a:p>
            <a:endParaRPr lang="sk-SK" sz="1050" dirty="0"/>
          </a:p>
          <a:p>
            <a:endParaRPr lang="sk-SK" sz="1050" dirty="0"/>
          </a:p>
          <a:p>
            <a:endParaRPr lang="sk-SK" sz="1400" dirty="0"/>
          </a:p>
        </p:txBody>
      </p:sp>
    </p:spTree>
    <p:extLst>
      <p:ext uri="{BB962C8B-B14F-4D97-AF65-F5344CB8AC3E}">
        <p14:creationId xmlns:p14="http://schemas.microsoft.com/office/powerpoint/2010/main" val="2234982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718586-C631-4ADA-87F2-717BB90EFD8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Endoskopia</a:t>
            </a:r>
          </a:p>
        </p:txBody>
      </p:sp>
      <p:sp>
        <p:nvSpPr>
          <p:cNvPr id="3" name="Zástupný objekt pre obsah 2">
            <a:extLst>
              <a:ext uri="{FF2B5EF4-FFF2-40B4-BE49-F238E27FC236}">
                <a16:creationId xmlns:a16="http://schemas.microsoft.com/office/drawing/2014/main" id="{A23C794D-451E-43EE-9234-9B0889DBC3AC}"/>
              </a:ext>
            </a:extLst>
          </p:cNvPr>
          <p:cNvSpPr>
            <a:spLocks noGrp="1"/>
          </p:cNvSpPr>
          <p:nvPr>
            <p:ph idx="1"/>
          </p:nvPr>
        </p:nvSpPr>
        <p:spPr/>
        <p:txBody>
          <a:bodyPr>
            <a:normAutofit fontScale="25000" lnSpcReduction="20000"/>
          </a:bodyPr>
          <a:lstStyle/>
          <a:p>
            <a:pPr marL="0" indent="0">
              <a:buNone/>
            </a:pPr>
            <a:r>
              <a:rPr lang="sk-SK" sz="9600" b="1" i="1" dirty="0" err="1">
                <a:solidFill>
                  <a:srgbClr val="FF0000"/>
                </a:solidFill>
              </a:rPr>
              <a:t>Endoskop</a:t>
            </a:r>
            <a:r>
              <a:rPr lang="sk-SK" sz="9600" b="1" i="1" dirty="0">
                <a:solidFill>
                  <a:srgbClr val="FF0000"/>
                </a:solidFill>
              </a:rPr>
              <a:t> je špeciálny lekársky prístroj používaný na vyšetrenie vnútorných štruktúr a dutín tela</a:t>
            </a:r>
          </a:p>
          <a:p>
            <a:pPr marL="0" indent="0" algn="ctr">
              <a:buNone/>
            </a:pPr>
            <a:r>
              <a:rPr lang="sk-SK" sz="9600" b="1" i="1" dirty="0">
                <a:solidFill>
                  <a:srgbClr val="FF0000"/>
                </a:solidFill>
              </a:rPr>
              <a:t>Je založený na princípe odrazu a lomu svetla</a:t>
            </a:r>
          </a:p>
          <a:p>
            <a:pPr marL="0" indent="0" algn="ctr">
              <a:buNone/>
            </a:pPr>
            <a:endParaRPr lang="sk-SK" sz="7200" b="1" i="1" dirty="0">
              <a:solidFill>
                <a:srgbClr val="FF0000"/>
              </a:solidFill>
            </a:endParaRPr>
          </a:p>
          <a:p>
            <a:pPr algn="ctr">
              <a:buFont typeface="Wingdings" panose="05000000000000000000" pitchFamily="2" charset="2"/>
              <a:buChar char="q"/>
            </a:pPr>
            <a:r>
              <a:rPr lang="sk-SK" sz="8000" b="1" dirty="0"/>
              <a:t>Štruktúra a časti </a:t>
            </a:r>
            <a:r>
              <a:rPr lang="sk-SK" sz="8000" b="1" dirty="0" err="1"/>
              <a:t>endoskopu</a:t>
            </a:r>
            <a:endParaRPr lang="sk-SK" sz="8000" b="1" dirty="0"/>
          </a:p>
          <a:p>
            <a:pPr algn="just">
              <a:buFont typeface="Wingdings" panose="05000000000000000000" pitchFamily="2" charset="2"/>
              <a:buChar char="§"/>
            </a:pPr>
            <a:r>
              <a:rPr lang="sk-SK" sz="8000" b="1" dirty="0"/>
              <a:t>Osvetľovací systém</a:t>
            </a:r>
            <a:r>
              <a:rPr lang="sk-SK" sz="8000" dirty="0"/>
              <a:t>: Svetelný zdroj (často LED alebo halogénová žiarovka) dodáva osvetlenie, ktoré sa cez optické vlákna alebo optické systémy prenáša až na koniec prístroja</a:t>
            </a:r>
          </a:p>
          <a:p>
            <a:pPr algn="just">
              <a:buFont typeface="Wingdings" panose="05000000000000000000" pitchFamily="2" charset="2"/>
              <a:buChar char="§"/>
            </a:pPr>
            <a:r>
              <a:rPr lang="sk-SK" sz="8000" b="1" dirty="0"/>
              <a:t>Optická sústava</a:t>
            </a:r>
            <a:r>
              <a:rPr lang="sk-SK" sz="8000" dirty="0"/>
              <a:t>: Zvyčajne obsahuje šošovky alebo optické vlákna, ktoré prenášajú obraz z vnútra tela von na kameru alebo priamo na monitor</a:t>
            </a:r>
          </a:p>
          <a:p>
            <a:pPr algn="just">
              <a:buFont typeface="Wingdings" panose="05000000000000000000" pitchFamily="2" charset="2"/>
              <a:buChar char="§"/>
            </a:pPr>
            <a:r>
              <a:rPr lang="sk-SK" sz="8000" b="1" dirty="0"/>
              <a:t>Kamera</a:t>
            </a:r>
            <a:r>
              <a:rPr lang="sk-SK" sz="8000" dirty="0"/>
              <a:t>: Moderné </a:t>
            </a:r>
            <a:r>
              <a:rPr lang="sk-SK" sz="8000" dirty="0" err="1"/>
              <a:t>endoskopy</a:t>
            </a:r>
            <a:r>
              <a:rPr lang="sk-SK" sz="8000" dirty="0"/>
              <a:t> sú vybavené miniatúrnymi kamerami, ktoré prenášajú obraz na monitor, čím umožňujú lekárom presne sledovať, čo sa deje v tele pacienta</a:t>
            </a:r>
          </a:p>
          <a:p>
            <a:pPr algn="just">
              <a:buFont typeface="Wingdings" panose="05000000000000000000" pitchFamily="2" charset="2"/>
              <a:buChar char="§"/>
            </a:pPr>
            <a:r>
              <a:rPr lang="sk-SK" sz="8000" b="1" dirty="0"/>
              <a:t>Kanál na inštrumenty</a:t>
            </a:r>
            <a:r>
              <a:rPr lang="sk-SK" sz="8000" dirty="0"/>
              <a:t>: Niektoré </a:t>
            </a:r>
            <a:r>
              <a:rPr lang="sk-SK" sz="8000" dirty="0" err="1"/>
              <a:t>endoskopy</a:t>
            </a:r>
            <a:r>
              <a:rPr lang="sk-SK" sz="8000" dirty="0"/>
              <a:t> majú kanál, ktorým sa môžu zaviesť drobné nástroje na odber vzoriek (biopsiu), odstránenie polypov, zastavenie krvácania a pod</a:t>
            </a:r>
          </a:p>
          <a:p>
            <a:pPr>
              <a:buFont typeface="Wingdings" panose="05000000000000000000" pitchFamily="2" charset="2"/>
              <a:buChar char="§"/>
            </a:pPr>
            <a:r>
              <a:rPr lang="sk-SK" sz="8000" b="1" dirty="0"/>
              <a:t>Riadiaca rukoväť</a:t>
            </a:r>
            <a:r>
              <a:rPr lang="sk-SK" sz="8000" dirty="0"/>
              <a:t>: Pomocou rukoväte môže lekár ovládať pohyb ohybných častí </a:t>
            </a:r>
            <a:r>
              <a:rPr lang="sk-SK" sz="8000" dirty="0" err="1"/>
              <a:t>endoskopu</a:t>
            </a:r>
            <a:r>
              <a:rPr lang="sk-SK" sz="8000" dirty="0"/>
              <a:t> a nastaviť jeho pozíciu podľa potreby</a:t>
            </a:r>
          </a:p>
          <a:p>
            <a:endParaRPr lang="sk-SK" dirty="0"/>
          </a:p>
        </p:txBody>
      </p:sp>
    </p:spTree>
    <p:extLst>
      <p:ext uri="{BB962C8B-B14F-4D97-AF65-F5344CB8AC3E}">
        <p14:creationId xmlns:p14="http://schemas.microsoft.com/office/powerpoint/2010/main" val="2464689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923BA84-B26B-4EAC-9B26-17B1457BD85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Endoskopické zrkadlá</a:t>
            </a:r>
          </a:p>
        </p:txBody>
      </p:sp>
      <p:pic>
        <p:nvPicPr>
          <p:cNvPr id="4" name="Zástupný objekt pre obsah 3">
            <a:extLst>
              <a:ext uri="{FF2B5EF4-FFF2-40B4-BE49-F238E27FC236}">
                <a16:creationId xmlns:a16="http://schemas.microsoft.com/office/drawing/2014/main" id="{8D659039-279C-4B29-8D45-7E05A42F7E44}"/>
              </a:ext>
            </a:extLst>
          </p:cNvPr>
          <p:cNvPicPr>
            <a:picLocks noGrp="1" noChangeAspect="1"/>
          </p:cNvPicPr>
          <p:nvPr>
            <p:ph idx="1"/>
          </p:nvPr>
        </p:nvPicPr>
        <p:blipFill>
          <a:blip r:embed="rId2"/>
          <a:stretch>
            <a:fillRect/>
          </a:stretch>
        </p:blipFill>
        <p:spPr>
          <a:xfrm>
            <a:off x="744893" y="1393097"/>
            <a:ext cx="2705100" cy="2457450"/>
          </a:xfrm>
          <a:prstGeom prst="rect">
            <a:avLst/>
          </a:prstGeom>
        </p:spPr>
      </p:pic>
      <p:pic>
        <p:nvPicPr>
          <p:cNvPr id="5" name="Obrázok 4">
            <a:extLst>
              <a:ext uri="{FF2B5EF4-FFF2-40B4-BE49-F238E27FC236}">
                <a16:creationId xmlns:a16="http://schemas.microsoft.com/office/drawing/2014/main" id="{6D34AA54-BBBA-4D5E-BFE0-328796683F7C}"/>
              </a:ext>
            </a:extLst>
          </p:cNvPr>
          <p:cNvPicPr>
            <a:picLocks noChangeAspect="1"/>
          </p:cNvPicPr>
          <p:nvPr/>
        </p:nvPicPr>
        <p:blipFill>
          <a:blip r:embed="rId3"/>
          <a:stretch>
            <a:fillRect/>
          </a:stretch>
        </p:blipFill>
        <p:spPr>
          <a:xfrm>
            <a:off x="4519612" y="1623357"/>
            <a:ext cx="3152775" cy="4676775"/>
          </a:xfrm>
          <a:prstGeom prst="rect">
            <a:avLst/>
          </a:prstGeom>
        </p:spPr>
      </p:pic>
      <p:pic>
        <p:nvPicPr>
          <p:cNvPr id="6" name="Obrázok 5">
            <a:extLst>
              <a:ext uri="{FF2B5EF4-FFF2-40B4-BE49-F238E27FC236}">
                <a16:creationId xmlns:a16="http://schemas.microsoft.com/office/drawing/2014/main" id="{D28B707A-A050-402F-936C-E5541BCF7496}"/>
              </a:ext>
            </a:extLst>
          </p:cNvPr>
          <p:cNvPicPr>
            <a:picLocks noChangeAspect="1"/>
          </p:cNvPicPr>
          <p:nvPr/>
        </p:nvPicPr>
        <p:blipFill>
          <a:blip r:embed="rId4"/>
          <a:stretch>
            <a:fillRect/>
          </a:stretch>
        </p:blipFill>
        <p:spPr>
          <a:xfrm>
            <a:off x="8769291" y="1690688"/>
            <a:ext cx="1857527" cy="2105025"/>
          </a:xfrm>
          <a:prstGeom prst="rect">
            <a:avLst/>
          </a:prstGeom>
        </p:spPr>
      </p:pic>
      <p:pic>
        <p:nvPicPr>
          <p:cNvPr id="7" name="Obrázok 6">
            <a:extLst>
              <a:ext uri="{FF2B5EF4-FFF2-40B4-BE49-F238E27FC236}">
                <a16:creationId xmlns:a16="http://schemas.microsoft.com/office/drawing/2014/main" id="{C992191F-3E39-4C50-BA15-12E0206F17C3}"/>
              </a:ext>
            </a:extLst>
          </p:cNvPr>
          <p:cNvPicPr>
            <a:picLocks noChangeAspect="1"/>
          </p:cNvPicPr>
          <p:nvPr/>
        </p:nvPicPr>
        <p:blipFill>
          <a:blip r:embed="rId5"/>
          <a:stretch>
            <a:fillRect/>
          </a:stretch>
        </p:blipFill>
        <p:spPr>
          <a:xfrm>
            <a:off x="9281380" y="4516858"/>
            <a:ext cx="1857528" cy="1783274"/>
          </a:xfrm>
          <a:prstGeom prst="rect">
            <a:avLst/>
          </a:prstGeom>
        </p:spPr>
      </p:pic>
      <p:pic>
        <p:nvPicPr>
          <p:cNvPr id="8" name="Obrázok 7">
            <a:extLst>
              <a:ext uri="{FF2B5EF4-FFF2-40B4-BE49-F238E27FC236}">
                <a16:creationId xmlns:a16="http://schemas.microsoft.com/office/drawing/2014/main" id="{27FD8870-D3A4-48E8-8DD8-F1124A9CE1C9}"/>
              </a:ext>
            </a:extLst>
          </p:cNvPr>
          <p:cNvPicPr>
            <a:picLocks noChangeAspect="1"/>
          </p:cNvPicPr>
          <p:nvPr/>
        </p:nvPicPr>
        <p:blipFill>
          <a:blip r:embed="rId6"/>
          <a:stretch>
            <a:fillRect/>
          </a:stretch>
        </p:blipFill>
        <p:spPr>
          <a:xfrm>
            <a:off x="1193011" y="4656753"/>
            <a:ext cx="2105025" cy="1581150"/>
          </a:xfrm>
          <a:prstGeom prst="rect">
            <a:avLst/>
          </a:prstGeom>
        </p:spPr>
      </p:pic>
      <p:sp>
        <p:nvSpPr>
          <p:cNvPr id="9" name="BlokTextu 8">
            <a:extLst>
              <a:ext uri="{FF2B5EF4-FFF2-40B4-BE49-F238E27FC236}">
                <a16:creationId xmlns:a16="http://schemas.microsoft.com/office/drawing/2014/main" id="{5E46EFD5-40F6-4673-9E29-426CECD9409D}"/>
              </a:ext>
            </a:extLst>
          </p:cNvPr>
          <p:cNvSpPr txBox="1"/>
          <p:nvPr/>
        </p:nvSpPr>
        <p:spPr>
          <a:xfrm>
            <a:off x="838199" y="3691156"/>
            <a:ext cx="2518489" cy="369332"/>
          </a:xfrm>
          <a:prstGeom prst="rect">
            <a:avLst/>
          </a:prstGeom>
          <a:noFill/>
        </p:spPr>
        <p:txBody>
          <a:bodyPr wrap="square" rtlCol="0">
            <a:spAutoFit/>
          </a:bodyPr>
          <a:lstStyle/>
          <a:p>
            <a:r>
              <a:rPr lang="sk-SK" dirty="0"/>
              <a:t>gynekologické zrkadlo</a:t>
            </a:r>
          </a:p>
        </p:txBody>
      </p:sp>
      <p:sp>
        <p:nvSpPr>
          <p:cNvPr id="10" name="BlokTextu 9">
            <a:extLst>
              <a:ext uri="{FF2B5EF4-FFF2-40B4-BE49-F238E27FC236}">
                <a16:creationId xmlns:a16="http://schemas.microsoft.com/office/drawing/2014/main" id="{AE9DED32-5F56-4928-BD43-F21F24119CDE}"/>
              </a:ext>
            </a:extLst>
          </p:cNvPr>
          <p:cNvSpPr txBox="1"/>
          <p:nvPr/>
        </p:nvSpPr>
        <p:spPr>
          <a:xfrm>
            <a:off x="1068340" y="6300132"/>
            <a:ext cx="2354368" cy="369332"/>
          </a:xfrm>
          <a:prstGeom prst="rect">
            <a:avLst/>
          </a:prstGeom>
          <a:noFill/>
        </p:spPr>
        <p:txBody>
          <a:bodyPr wrap="square" rtlCol="0">
            <a:spAutoFit/>
          </a:bodyPr>
          <a:lstStyle/>
          <a:p>
            <a:r>
              <a:rPr lang="sk-SK" dirty="0"/>
              <a:t>               </a:t>
            </a:r>
            <a:r>
              <a:rPr lang="sk-SK" dirty="0" err="1"/>
              <a:t>rinoskop</a:t>
            </a:r>
            <a:endParaRPr lang="sk-SK" dirty="0"/>
          </a:p>
        </p:txBody>
      </p:sp>
      <p:sp>
        <p:nvSpPr>
          <p:cNvPr id="11" name="BlokTextu 10">
            <a:extLst>
              <a:ext uri="{FF2B5EF4-FFF2-40B4-BE49-F238E27FC236}">
                <a16:creationId xmlns:a16="http://schemas.microsoft.com/office/drawing/2014/main" id="{776D6EB2-A288-492B-9C3E-72745F264BD8}"/>
              </a:ext>
            </a:extLst>
          </p:cNvPr>
          <p:cNvSpPr txBox="1"/>
          <p:nvPr/>
        </p:nvSpPr>
        <p:spPr>
          <a:xfrm>
            <a:off x="4261607" y="6300132"/>
            <a:ext cx="3607265" cy="369332"/>
          </a:xfrm>
          <a:prstGeom prst="rect">
            <a:avLst/>
          </a:prstGeom>
          <a:noFill/>
        </p:spPr>
        <p:txBody>
          <a:bodyPr wrap="square" rtlCol="0">
            <a:spAutoFit/>
          </a:bodyPr>
          <a:lstStyle/>
          <a:p>
            <a:r>
              <a:rPr lang="sk-SK" dirty="0"/>
              <a:t>                        </a:t>
            </a:r>
            <a:r>
              <a:rPr lang="sk-SK" dirty="0" err="1"/>
              <a:t>otoskop</a:t>
            </a:r>
            <a:endParaRPr lang="sk-SK" dirty="0"/>
          </a:p>
        </p:txBody>
      </p:sp>
      <p:sp>
        <p:nvSpPr>
          <p:cNvPr id="12" name="BlokTextu 11">
            <a:extLst>
              <a:ext uri="{FF2B5EF4-FFF2-40B4-BE49-F238E27FC236}">
                <a16:creationId xmlns:a16="http://schemas.microsoft.com/office/drawing/2014/main" id="{3A94FE75-DA29-45D2-9294-A3056FB89290}"/>
              </a:ext>
            </a:extLst>
          </p:cNvPr>
          <p:cNvSpPr txBox="1"/>
          <p:nvPr/>
        </p:nvSpPr>
        <p:spPr>
          <a:xfrm>
            <a:off x="8633757" y="3858936"/>
            <a:ext cx="3152775" cy="369332"/>
          </a:xfrm>
          <a:prstGeom prst="rect">
            <a:avLst/>
          </a:prstGeom>
          <a:noFill/>
        </p:spPr>
        <p:txBody>
          <a:bodyPr wrap="square" rtlCol="0">
            <a:spAutoFit/>
          </a:bodyPr>
          <a:lstStyle/>
          <a:p>
            <a:r>
              <a:rPr lang="sk-SK" dirty="0"/>
              <a:t> </a:t>
            </a:r>
            <a:r>
              <a:rPr lang="sk-SK" dirty="0" err="1"/>
              <a:t>laryngeálne</a:t>
            </a:r>
            <a:r>
              <a:rPr lang="sk-SK" dirty="0"/>
              <a:t> zrkadlo</a:t>
            </a:r>
          </a:p>
        </p:txBody>
      </p:sp>
      <p:sp>
        <p:nvSpPr>
          <p:cNvPr id="13" name="BlokTextu 12">
            <a:extLst>
              <a:ext uri="{FF2B5EF4-FFF2-40B4-BE49-F238E27FC236}">
                <a16:creationId xmlns:a16="http://schemas.microsoft.com/office/drawing/2014/main" id="{F3D8ABD0-D6B8-4B32-A5AB-371450D40E31}"/>
              </a:ext>
            </a:extLst>
          </p:cNvPr>
          <p:cNvSpPr txBox="1"/>
          <p:nvPr/>
        </p:nvSpPr>
        <p:spPr>
          <a:xfrm>
            <a:off x="9487949" y="6350797"/>
            <a:ext cx="2583809" cy="369332"/>
          </a:xfrm>
          <a:prstGeom prst="rect">
            <a:avLst/>
          </a:prstGeom>
          <a:noFill/>
        </p:spPr>
        <p:txBody>
          <a:bodyPr wrap="square" rtlCol="0">
            <a:spAutoFit/>
          </a:bodyPr>
          <a:lstStyle/>
          <a:p>
            <a:r>
              <a:rPr lang="sk-SK" dirty="0" err="1"/>
              <a:t>oftalmoskop</a:t>
            </a:r>
            <a:endParaRPr lang="sk-SK" dirty="0"/>
          </a:p>
        </p:txBody>
      </p:sp>
    </p:spTree>
    <p:extLst>
      <p:ext uri="{BB962C8B-B14F-4D97-AF65-F5344CB8AC3E}">
        <p14:creationId xmlns:p14="http://schemas.microsoft.com/office/powerpoint/2010/main" val="901730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F98E01-5743-4623-9445-8E4DB5C57B5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Endoskopy</a:t>
            </a:r>
            <a:r>
              <a:rPr lang="sk-SK" sz="3600" b="1" dirty="0">
                <a:solidFill>
                  <a:srgbClr val="FF0000"/>
                </a:solidFill>
              </a:rPr>
              <a:t> s pevným tubusom</a:t>
            </a:r>
          </a:p>
        </p:txBody>
      </p:sp>
      <p:sp>
        <p:nvSpPr>
          <p:cNvPr id="3" name="Zástupný objekt pre obsah 2">
            <a:extLst>
              <a:ext uri="{FF2B5EF4-FFF2-40B4-BE49-F238E27FC236}">
                <a16:creationId xmlns:a16="http://schemas.microsoft.com/office/drawing/2014/main" id="{EE88C02F-F001-4BB1-92AA-A9F79F16A6BB}"/>
              </a:ext>
            </a:extLst>
          </p:cNvPr>
          <p:cNvSpPr>
            <a:spLocks noGrp="1"/>
          </p:cNvSpPr>
          <p:nvPr>
            <p:ph idx="1"/>
          </p:nvPr>
        </p:nvSpPr>
        <p:spPr/>
        <p:txBody>
          <a:bodyPr>
            <a:normAutofit/>
          </a:bodyPr>
          <a:lstStyle/>
          <a:p>
            <a:pPr>
              <a:buFont typeface="Wingdings" panose="05000000000000000000" pitchFamily="2" charset="2"/>
              <a:buChar char="q"/>
            </a:pPr>
            <a:r>
              <a:rPr lang="sk-SK" sz="2400" b="1" i="1" dirty="0">
                <a:solidFill>
                  <a:srgbClr val="FF0000"/>
                </a:solidFill>
              </a:rPr>
              <a:t>Pevné kovové trubice s optickým systémom a zabudovaným svetelným zdrojom (</a:t>
            </a:r>
            <a:r>
              <a:rPr lang="sk-SK" sz="2400" b="1" i="1" dirty="0" err="1">
                <a:solidFill>
                  <a:srgbClr val="FF0000"/>
                </a:solidFill>
              </a:rPr>
              <a:t>proximálnym</a:t>
            </a:r>
            <a:r>
              <a:rPr lang="sk-SK" sz="2400" b="1" i="1" dirty="0">
                <a:solidFill>
                  <a:srgbClr val="FF0000"/>
                </a:solidFill>
              </a:rPr>
              <a:t> alebo distálnym) </a:t>
            </a:r>
          </a:p>
          <a:p>
            <a:r>
              <a:rPr lang="sk-SK" sz="2400" dirty="0"/>
              <a:t>Nevýhody: pomerne veľké straty svetla a tuhosť trubice</a:t>
            </a:r>
          </a:p>
          <a:p>
            <a:endParaRPr lang="sk-SK" dirty="0"/>
          </a:p>
          <a:p>
            <a:pPr>
              <a:buFont typeface="Wingdings" panose="05000000000000000000" pitchFamily="2" charset="2"/>
              <a:buChar char="§"/>
            </a:pPr>
            <a:r>
              <a:rPr lang="sk-SK" sz="2400" i="1" dirty="0" err="1"/>
              <a:t>Cystoskop</a:t>
            </a:r>
            <a:r>
              <a:rPr lang="sk-SK" sz="2400" i="1" dirty="0"/>
              <a:t> – močový mechúr</a:t>
            </a:r>
          </a:p>
          <a:p>
            <a:pPr>
              <a:buFont typeface="Wingdings" panose="05000000000000000000" pitchFamily="2" charset="2"/>
              <a:buChar char="§"/>
            </a:pPr>
            <a:r>
              <a:rPr lang="sk-SK" sz="2400" i="1" dirty="0" err="1"/>
              <a:t>Rektoskop</a:t>
            </a:r>
            <a:r>
              <a:rPr lang="sk-SK" sz="2400" i="1" dirty="0"/>
              <a:t> – rektum a </a:t>
            </a:r>
            <a:r>
              <a:rPr lang="sk-SK" sz="2400" i="1" dirty="0" err="1"/>
              <a:t>sigmoideum</a:t>
            </a:r>
            <a:endParaRPr lang="sk-SK" sz="2400" i="1" dirty="0"/>
          </a:p>
          <a:p>
            <a:pPr>
              <a:buFont typeface="Wingdings" panose="05000000000000000000" pitchFamily="2" charset="2"/>
              <a:buChar char="§"/>
            </a:pPr>
            <a:r>
              <a:rPr lang="sk-SK" sz="2400" i="1" dirty="0" err="1"/>
              <a:t>Endoskopy</a:t>
            </a:r>
            <a:r>
              <a:rPr lang="sk-SK" sz="2400" i="1" dirty="0"/>
              <a:t> zavádzané chirurgicky</a:t>
            </a:r>
          </a:p>
          <a:p>
            <a:pPr>
              <a:buFont typeface="Wingdings" panose="05000000000000000000" pitchFamily="2" charset="2"/>
              <a:buChar char="§"/>
            </a:pPr>
            <a:r>
              <a:rPr lang="sk-SK" sz="2400" i="1" dirty="0" err="1"/>
              <a:t>Laparoskop</a:t>
            </a:r>
            <a:r>
              <a:rPr lang="sk-SK" sz="2400" i="1" dirty="0"/>
              <a:t> – brušná dutina.</a:t>
            </a:r>
          </a:p>
          <a:p>
            <a:pPr>
              <a:buFont typeface="Wingdings" panose="05000000000000000000" pitchFamily="2" charset="2"/>
              <a:buChar char="§"/>
            </a:pPr>
            <a:r>
              <a:rPr lang="sk-SK" sz="2400" i="1" dirty="0" err="1"/>
              <a:t>Artroskop</a:t>
            </a:r>
            <a:r>
              <a:rPr lang="sk-SK" sz="2400" i="1" dirty="0"/>
              <a:t> – kĺby (najmä kolenné)</a:t>
            </a:r>
          </a:p>
        </p:txBody>
      </p:sp>
      <p:pic>
        <p:nvPicPr>
          <p:cNvPr id="4" name="Obrázok 3">
            <a:extLst>
              <a:ext uri="{FF2B5EF4-FFF2-40B4-BE49-F238E27FC236}">
                <a16:creationId xmlns:a16="http://schemas.microsoft.com/office/drawing/2014/main" id="{0490930F-B995-4FFC-AF0A-D1293DE656F3}"/>
              </a:ext>
            </a:extLst>
          </p:cNvPr>
          <p:cNvPicPr>
            <a:picLocks noChangeAspect="1"/>
          </p:cNvPicPr>
          <p:nvPr/>
        </p:nvPicPr>
        <p:blipFill>
          <a:blip r:embed="rId2"/>
          <a:stretch>
            <a:fillRect/>
          </a:stretch>
        </p:blipFill>
        <p:spPr>
          <a:xfrm>
            <a:off x="8192275" y="2820113"/>
            <a:ext cx="3868994" cy="3752427"/>
          </a:xfrm>
          <a:prstGeom prst="rect">
            <a:avLst/>
          </a:prstGeom>
        </p:spPr>
      </p:pic>
    </p:spTree>
    <p:extLst>
      <p:ext uri="{BB962C8B-B14F-4D97-AF65-F5344CB8AC3E}">
        <p14:creationId xmlns:p14="http://schemas.microsoft.com/office/powerpoint/2010/main" val="2967300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2F2CEA-08F3-4ADD-BC99-7F9DEA4B10B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Fibroskopy</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83CB94C9-79E1-4E62-9BE2-B698780E1CD8}"/>
              </a:ext>
            </a:extLst>
          </p:cNvPr>
          <p:cNvPicPr>
            <a:picLocks noGrp="1" noChangeAspect="1"/>
          </p:cNvPicPr>
          <p:nvPr>
            <p:ph idx="1"/>
          </p:nvPr>
        </p:nvPicPr>
        <p:blipFill>
          <a:blip r:embed="rId2"/>
          <a:stretch>
            <a:fillRect/>
          </a:stretch>
        </p:blipFill>
        <p:spPr>
          <a:xfrm>
            <a:off x="1068224" y="3623417"/>
            <a:ext cx="2623940" cy="2612365"/>
          </a:xfrm>
          <a:prstGeom prst="rect">
            <a:avLst/>
          </a:prstGeom>
        </p:spPr>
      </p:pic>
      <p:pic>
        <p:nvPicPr>
          <p:cNvPr id="5" name="Obrázok 4">
            <a:extLst>
              <a:ext uri="{FF2B5EF4-FFF2-40B4-BE49-F238E27FC236}">
                <a16:creationId xmlns:a16="http://schemas.microsoft.com/office/drawing/2014/main" id="{DFEC0518-FF6D-4572-BE85-0BD962D3C4A4}"/>
              </a:ext>
            </a:extLst>
          </p:cNvPr>
          <p:cNvPicPr>
            <a:picLocks noChangeAspect="1"/>
          </p:cNvPicPr>
          <p:nvPr/>
        </p:nvPicPr>
        <p:blipFill>
          <a:blip r:embed="rId3"/>
          <a:stretch>
            <a:fillRect/>
          </a:stretch>
        </p:blipFill>
        <p:spPr>
          <a:xfrm>
            <a:off x="4585632" y="3563764"/>
            <a:ext cx="3020736" cy="3063875"/>
          </a:xfrm>
          <a:prstGeom prst="rect">
            <a:avLst/>
          </a:prstGeom>
        </p:spPr>
      </p:pic>
      <p:pic>
        <p:nvPicPr>
          <p:cNvPr id="6" name="Obrázok 5">
            <a:extLst>
              <a:ext uri="{FF2B5EF4-FFF2-40B4-BE49-F238E27FC236}">
                <a16:creationId xmlns:a16="http://schemas.microsoft.com/office/drawing/2014/main" id="{F27124B2-E1F3-4FB3-8B07-10F67BF52A51}"/>
              </a:ext>
            </a:extLst>
          </p:cNvPr>
          <p:cNvPicPr>
            <a:picLocks noChangeAspect="1"/>
          </p:cNvPicPr>
          <p:nvPr/>
        </p:nvPicPr>
        <p:blipFill>
          <a:blip r:embed="rId4"/>
          <a:stretch>
            <a:fillRect/>
          </a:stretch>
        </p:blipFill>
        <p:spPr>
          <a:xfrm>
            <a:off x="8176162" y="3942514"/>
            <a:ext cx="3238151" cy="2365695"/>
          </a:xfrm>
          <a:prstGeom prst="rect">
            <a:avLst/>
          </a:prstGeom>
        </p:spPr>
      </p:pic>
      <p:sp>
        <p:nvSpPr>
          <p:cNvPr id="9" name="BlokTextu 8">
            <a:extLst>
              <a:ext uri="{FF2B5EF4-FFF2-40B4-BE49-F238E27FC236}">
                <a16:creationId xmlns:a16="http://schemas.microsoft.com/office/drawing/2014/main" id="{61952AEE-C00D-4756-B110-002F9FDC575A}"/>
              </a:ext>
            </a:extLst>
          </p:cNvPr>
          <p:cNvSpPr txBox="1"/>
          <p:nvPr/>
        </p:nvSpPr>
        <p:spPr>
          <a:xfrm>
            <a:off x="838200" y="6308209"/>
            <a:ext cx="3020736" cy="276999"/>
          </a:xfrm>
          <a:prstGeom prst="rect">
            <a:avLst/>
          </a:prstGeom>
          <a:noFill/>
        </p:spPr>
        <p:txBody>
          <a:bodyPr wrap="square" rtlCol="0">
            <a:spAutoFit/>
          </a:bodyPr>
          <a:lstStyle/>
          <a:p>
            <a:pPr algn="ctr"/>
            <a:r>
              <a:rPr lang="sk-SK" sz="1200" dirty="0"/>
              <a:t>štruktúra </a:t>
            </a:r>
            <a:r>
              <a:rPr lang="sk-SK" sz="1200" dirty="0" err="1"/>
              <a:t>fibroskopu</a:t>
            </a:r>
            <a:endParaRPr lang="sk-SK" sz="1200" dirty="0"/>
          </a:p>
        </p:txBody>
      </p:sp>
      <p:sp>
        <p:nvSpPr>
          <p:cNvPr id="10" name="BlokTextu 9">
            <a:extLst>
              <a:ext uri="{FF2B5EF4-FFF2-40B4-BE49-F238E27FC236}">
                <a16:creationId xmlns:a16="http://schemas.microsoft.com/office/drawing/2014/main" id="{637918D7-ED32-40C3-B5BB-A099CC235A91}"/>
              </a:ext>
            </a:extLst>
          </p:cNvPr>
          <p:cNvSpPr txBox="1"/>
          <p:nvPr/>
        </p:nvSpPr>
        <p:spPr>
          <a:xfrm flipH="1">
            <a:off x="4409501" y="6384023"/>
            <a:ext cx="3434201" cy="276999"/>
          </a:xfrm>
          <a:prstGeom prst="rect">
            <a:avLst/>
          </a:prstGeom>
          <a:noFill/>
        </p:spPr>
        <p:txBody>
          <a:bodyPr wrap="square" rtlCol="0">
            <a:spAutoFit/>
          </a:bodyPr>
          <a:lstStyle/>
          <a:p>
            <a:pPr algn="ctr"/>
            <a:r>
              <a:rPr lang="sk-SK" sz="1200" dirty="0"/>
              <a:t>Flexibilné </a:t>
            </a:r>
            <a:r>
              <a:rPr lang="sk-SK" sz="1200" dirty="0" err="1"/>
              <a:t>fibroskopy</a:t>
            </a:r>
            <a:endParaRPr lang="sk-SK" sz="1200" dirty="0"/>
          </a:p>
        </p:txBody>
      </p:sp>
      <p:sp>
        <p:nvSpPr>
          <p:cNvPr id="11" name="BlokTextu 10">
            <a:extLst>
              <a:ext uri="{FF2B5EF4-FFF2-40B4-BE49-F238E27FC236}">
                <a16:creationId xmlns:a16="http://schemas.microsoft.com/office/drawing/2014/main" id="{46153DF8-59C1-49C9-979C-76FF53121DB8}"/>
              </a:ext>
            </a:extLst>
          </p:cNvPr>
          <p:cNvSpPr txBox="1"/>
          <p:nvPr/>
        </p:nvSpPr>
        <p:spPr>
          <a:xfrm>
            <a:off x="8176162" y="5226341"/>
            <a:ext cx="3450980" cy="276999"/>
          </a:xfrm>
          <a:prstGeom prst="rect">
            <a:avLst/>
          </a:prstGeom>
          <a:noFill/>
        </p:spPr>
        <p:txBody>
          <a:bodyPr wrap="square" rtlCol="0">
            <a:spAutoFit/>
          </a:bodyPr>
          <a:lstStyle/>
          <a:p>
            <a:r>
              <a:rPr lang="sk-SK" sz="1200" dirty="0" err="1"/>
              <a:t>Gastroskopické</a:t>
            </a:r>
            <a:r>
              <a:rPr lang="sk-SK" sz="1200" dirty="0"/>
              <a:t> vyšetrenie </a:t>
            </a:r>
            <a:r>
              <a:rPr lang="sk-SK" sz="1200" dirty="0" err="1"/>
              <a:t>rigidnym</a:t>
            </a:r>
            <a:r>
              <a:rPr lang="sk-SK" sz="1200" dirty="0"/>
              <a:t> </a:t>
            </a:r>
            <a:r>
              <a:rPr lang="sk-SK" sz="1200" dirty="0" err="1"/>
              <a:t>fibroskopom</a:t>
            </a:r>
            <a:endParaRPr lang="sk-SK" sz="1200" dirty="0"/>
          </a:p>
        </p:txBody>
      </p:sp>
      <p:sp>
        <p:nvSpPr>
          <p:cNvPr id="3" name="BlokTextu 2">
            <a:extLst>
              <a:ext uri="{FF2B5EF4-FFF2-40B4-BE49-F238E27FC236}">
                <a16:creationId xmlns:a16="http://schemas.microsoft.com/office/drawing/2014/main" id="{F2F33269-9E64-440F-A323-152970167F51}"/>
              </a:ext>
            </a:extLst>
          </p:cNvPr>
          <p:cNvSpPr txBox="1"/>
          <p:nvPr/>
        </p:nvSpPr>
        <p:spPr>
          <a:xfrm>
            <a:off x="1963024" y="1690688"/>
            <a:ext cx="8992998" cy="1938992"/>
          </a:xfrm>
          <a:prstGeom prst="rect">
            <a:avLst/>
          </a:prstGeom>
          <a:noFill/>
        </p:spPr>
        <p:txBody>
          <a:bodyPr wrap="square" rtlCol="0">
            <a:spAutoFit/>
          </a:bodyPr>
          <a:lstStyle/>
          <a:p>
            <a:pPr marL="285750" indent="-285750" algn="just">
              <a:buFont typeface="Wingdings" panose="05000000000000000000" pitchFamily="2" charset="2"/>
              <a:buChar char="q"/>
            </a:pPr>
            <a:r>
              <a:rPr lang="sk-SK" sz="2400" b="1" i="1" dirty="0" err="1">
                <a:solidFill>
                  <a:srgbClr val="FF0000"/>
                </a:solidFill>
              </a:rPr>
              <a:t>Fibroskop</a:t>
            </a:r>
            <a:r>
              <a:rPr lang="sk-SK" sz="2400" b="1" i="1" dirty="0">
                <a:solidFill>
                  <a:srgbClr val="FF0000"/>
                </a:solidFill>
              </a:rPr>
              <a:t> je vybavený optickými vláknami (odtiaľ pochádza aj jeho názov), ktoré prenášajú svetlo a obraz. Tento obraz je následne prenášaný na monitor, kde ho môže lekár detailne sledovať. Okrem vizualizácie umožňuje </a:t>
            </a:r>
            <a:r>
              <a:rPr lang="sk-SK" sz="2400" b="1" i="1" dirty="0" err="1">
                <a:solidFill>
                  <a:srgbClr val="FF0000"/>
                </a:solidFill>
              </a:rPr>
              <a:t>fibroskop</a:t>
            </a:r>
            <a:r>
              <a:rPr lang="sk-SK" sz="2400" b="1" i="1" dirty="0">
                <a:solidFill>
                  <a:srgbClr val="FF0000"/>
                </a:solidFill>
              </a:rPr>
              <a:t> aj odobratie vzoriek tkaniva na biopsiu alebo vykonanie menších zákrokov</a:t>
            </a:r>
          </a:p>
        </p:txBody>
      </p:sp>
    </p:spTree>
    <p:extLst>
      <p:ext uri="{BB962C8B-B14F-4D97-AF65-F5344CB8AC3E}">
        <p14:creationId xmlns:p14="http://schemas.microsoft.com/office/powerpoint/2010/main" val="915870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FF14FEE-D4E1-4BC2-AF8E-4DF8E5177E1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Fibroskopia</a:t>
            </a:r>
            <a:r>
              <a:rPr lang="sk-SK" sz="3600" b="1" dirty="0">
                <a:solidFill>
                  <a:srgbClr val="FF0000"/>
                </a:solidFill>
              </a:rPr>
              <a:t> </a:t>
            </a:r>
            <a:br>
              <a:rPr lang="sk-SK" sz="3600" b="1" dirty="0">
                <a:solidFill>
                  <a:srgbClr val="FF0000"/>
                </a:solidFill>
              </a:rPr>
            </a:br>
            <a:r>
              <a:rPr lang="sk-SK" sz="2400" b="1" dirty="0"/>
              <a:t>/základný princíp/</a:t>
            </a:r>
          </a:p>
        </p:txBody>
      </p:sp>
      <p:sp>
        <p:nvSpPr>
          <p:cNvPr id="3" name="Zástupný objekt pre obsah 2">
            <a:extLst>
              <a:ext uri="{FF2B5EF4-FFF2-40B4-BE49-F238E27FC236}">
                <a16:creationId xmlns:a16="http://schemas.microsoft.com/office/drawing/2014/main" id="{85F9ED22-760B-4233-8E03-19D3653FB8F3}"/>
              </a:ext>
            </a:extLst>
          </p:cNvPr>
          <p:cNvSpPr>
            <a:spLocks noGrp="1"/>
          </p:cNvSpPr>
          <p:nvPr>
            <p:ph idx="1"/>
          </p:nvPr>
        </p:nvSpPr>
        <p:spPr/>
        <p:txBody>
          <a:bodyPr>
            <a:normAutofit/>
          </a:bodyPr>
          <a:lstStyle/>
          <a:p>
            <a:pPr eaLnBrk="1" hangingPunct="1">
              <a:lnSpc>
                <a:spcPct val="100000"/>
              </a:lnSpc>
              <a:spcBef>
                <a:spcPct val="0"/>
              </a:spcBef>
              <a:spcAft>
                <a:spcPts val="2400"/>
              </a:spcAft>
              <a:buFont typeface="Wingdings" panose="05000000000000000000" pitchFamily="2" charset="2"/>
              <a:buChar char="q"/>
            </a:pPr>
            <a:r>
              <a:rPr lang="sk-SK" altLang="sk-SK" sz="2400" b="1" dirty="0">
                <a:solidFill>
                  <a:srgbClr val="FF0000"/>
                </a:solidFill>
              </a:rPr>
              <a:t>Uhol odrazu</a:t>
            </a:r>
            <a:r>
              <a:rPr lang="sk-SK" altLang="sk-SK" sz="2400" dirty="0"/>
              <a:t> = uhol dopadu  (</a:t>
            </a:r>
            <a:r>
              <a:rPr lang="el-GR" altLang="sk-SK" sz="2400" dirty="0"/>
              <a:t>α</a:t>
            </a:r>
            <a:r>
              <a:rPr lang="sk-SK" altLang="sk-SK" sz="2400" dirty="0"/>
              <a:t>=</a:t>
            </a:r>
            <a:r>
              <a:rPr lang="el-GR" altLang="sk-SK" sz="2400" dirty="0"/>
              <a:t>α</a:t>
            </a:r>
            <a:r>
              <a:rPr lang="sk-SK" altLang="sk-SK" sz="2400" dirty="0"/>
              <a:t>´)</a:t>
            </a:r>
          </a:p>
          <a:p>
            <a:pPr eaLnBrk="1" hangingPunct="1">
              <a:lnSpc>
                <a:spcPct val="100000"/>
              </a:lnSpc>
              <a:spcBef>
                <a:spcPct val="0"/>
              </a:spcBef>
              <a:spcAft>
                <a:spcPts val="2400"/>
              </a:spcAft>
              <a:buFont typeface="Wingdings" panose="05000000000000000000" pitchFamily="2" charset="2"/>
              <a:buChar char="q"/>
            </a:pPr>
            <a:r>
              <a:rPr lang="sk-SK" altLang="sk-SK" sz="2400" b="1" dirty="0">
                <a:solidFill>
                  <a:srgbClr val="FF0000"/>
                </a:solidFill>
              </a:rPr>
              <a:t>Uhol lomu</a:t>
            </a:r>
            <a:r>
              <a:rPr lang="sk-SK" altLang="sk-SK" sz="2400" dirty="0"/>
              <a:t> – uhol, pod ktorým sa svetlo láme z/do opticky 			      hustejšieho/redšieho prostredia  (n=c/v)</a:t>
            </a:r>
          </a:p>
          <a:p>
            <a:pPr eaLnBrk="1" hangingPunct="1">
              <a:lnSpc>
                <a:spcPct val="100000"/>
              </a:lnSpc>
              <a:spcBef>
                <a:spcPct val="0"/>
              </a:spcBef>
              <a:spcAft>
                <a:spcPts val="2400"/>
              </a:spcAft>
              <a:buFont typeface="Wingdings" panose="05000000000000000000" pitchFamily="2" charset="2"/>
              <a:buChar char="q"/>
            </a:pPr>
            <a:r>
              <a:rPr lang="sk-SK" altLang="sk-SK" sz="2400" b="1" dirty="0">
                <a:solidFill>
                  <a:srgbClr val="FF0000"/>
                </a:solidFill>
              </a:rPr>
              <a:t>Medzný uhol </a:t>
            </a:r>
            <a:r>
              <a:rPr lang="sk-SK" altLang="sk-SK" sz="2400" dirty="0"/>
              <a:t>– najväčší uhol dopadu, pri ktorom ešte nastáva lom svetla</a:t>
            </a:r>
          </a:p>
          <a:p>
            <a:pPr eaLnBrk="1" hangingPunct="1">
              <a:lnSpc>
                <a:spcPct val="100000"/>
              </a:lnSpc>
              <a:spcBef>
                <a:spcPct val="0"/>
              </a:spcBef>
              <a:spcAft>
                <a:spcPts val="4200"/>
              </a:spcAft>
              <a:buFont typeface="Wingdings" panose="05000000000000000000" pitchFamily="2" charset="2"/>
              <a:buChar char="q"/>
            </a:pPr>
            <a:r>
              <a:rPr lang="sk-SK" altLang="sk-SK" sz="2400" b="1" dirty="0">
                <a:solidFill>
                  <a:srgbClr val="FF0000"/>
                </a:solidFill>
              </a:rPr>
              <a:t>Úplný odraz</a:t>
            </a:r>
            <a:r>
              <a:rPr lang="sk-SK" altLang="sk-SK" sz="2400" dirty="0"/>
              <a:t> – ak je uhol dopadu väčší ako </a:t>
            </a:r>
            <a:r>
              <a:rPr lang="sk-SK" altLang="sk-SK" sz="2400" dirty="0" err="1"/>
              <a:t>medzý</a:t>
            </a:r>
            <a:r>
              <a:rPr lang="sk-SK" altLang="sk-SK" sz="2400" dirty="0"/>
              <a:t> uhol, nastáva úplný odraz svetla</a:t>
            </a:r>
          </a:p>
          <a:p>
            <a:pPr algn="ctr" eaLnBrk="1" hangingPunct="1">
              <a:lnSpc>
                <a:spcPct val="100000"/>
              </a:lnSpc>
              <a:spcBef>
                <a:spcPct val="0"/>
              </a:spcBef>
              <a:spcAft>
                <a:spcPts val="2400"/>
              </a:spcAft>
              <a:buFontTx/>
              <a:buNone/>
            </a:pPr>
            <a:r>
              <a:rPr lang="sk-SK" altLang="sk-SK" sz="2400" b="1" dirty="0">
                <a:solidFill>
                  <a:srgbClr val="FF0000"/>
                </a:solidFill>
              </a:rPr>
              <a:t>                   Vláknová optika využíva úplný odraz</a:t>
            </a:r>
          </a:p>
          <a:p>
            <a:endParaRPr lang="sk-SK" dirty="0"/>
          </a:p>
        </p:txBody>
      </p:sp>
      <p:pic>
        <p:nvPicPr>
          <p:cNvPr id="4" name="Obrázok 3">
            <a:extLst>
              <a:ext uri="{FF2B5EF4-FFF2-40B4-BE49-F238E27FC236}">
                <a16:creationId xmlns:a16="http://schemas.microsoft.com/office/drawing/2014/main" id="{9647918B-89A4-4C4F-89FE-320F1F1146DF}"/>
              </a:ext>
            </a:extLst>
          </p:cNvPr>
          <p:cNvPicPr>
            <a:picLocks noChangeAspect="1"/>
          </p:cNvPicPr>
          <p:nvPr/>
        </p:nvPicPr>
        <p:blipFill>
          <a:blip r:embed="rId2"/>
          <a:stretch>
            <a:fillRect/>
          </a:stretch>
        </p:blipFill>
        <p:spPr>
          <a:xfrm>
            <a:off x="343599" y="4806891"/>
            <a:ext cx="3758268" cy="1619076"/>
          </a:xfrm>
          <a:prstGeom prst="rect">
            <a:avLst/>
          </a:prstGeom>
        </p:spPr>
      </p:pic>
      <p:cxnSp>
        <p:nvCxnSpPr>
          <p:cNvPr id="6" name="Rovná spojnica 5">
            <a:extLst>
              <a:ext uri="{FF2B5EF4-FFF2-40B4-BE49-F238E27FC236}">
                <a16:creationId xmlns:a16="http://schemas.microsoft.com/office/drawing/2014/main" id="{DBD2C5EB-1652-4FAC-9277-5EBD0185D442}"/>
              </a:ext>
            </a:extLst>
          </p:cNvPr>
          <p:cNvCxnSpPr>
            <a:cxnSpLocks/>
          </p:cNvCxnSpPr>
          <p:nvPr/>
        </p:nvCxnSpPr>
        <p:spPr>
          <a:xfrm flipV="1">
            <a:off x="3707934" y="4991450"/>
            <a:ext cx="1057013" cy="4446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ovná spojovacia šípka 9">
            <a:extLst>
              <a:ext uri="{FF2B5EF4-FFF2-40B4-BE49-F238E27FC236}">
                <a16:creationId xmlns:a16="http://schemas.microsoft.com/office/drawing/2014/main" id="{2ECAA5C5-53A0-42D9-ACF4-354BF1E6F004}"/>
              </a:ext>
            </a:extLst>
          </p:cNvPr>
          <p:cNvCxnSpPr>
            <a:cxnSpLocks/>
          </p:cNvCxnSpPr>
          <p:nvPr/>
        </p:nvCxnSpPr>
        <p:spPr>
          <a:xfrm flipV="1">
            <a:off x="2449585" y="4991450"/>
            <a:ext cx="2315362" cy="151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ovná spojovacia šípka 12">
            <a:extLst>
              <a:ext uri="{FF2B5EF4-FFF2-40B4-BE49-F238E27FC236}">
                <a16:creationId xmlns:a16="http://schemas.microsoft.com/office/drawing/2014/main" id="{FFF12C92-B1ED-43D1-8D17-4E72FC7A23BA}"/>
              </a:ext>
            </a:extLst>
          </p:cNvPr>
          <p:cNvCxnSpPr>
            <a:cxnSpLocks/>
          </p:cNvCxnSpPr>
          <p:nvPr/>
        </p:nvCxnSpPr>
        <p:spPr>
          <a:xfrm flipV="1">
            <a:off x="3607266" y="4991450"/>
            <a:ext cx="1157681" cy="434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852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2CAE21-8EE4-434B-9E4E-487A065E07D7}"/>
              </a:ext>
            </a:extLst>
          </p:cNvPr>
          <p:cNvSpPr>
            <a:spLocks noGrp="1"/>
          </p:cNvSpPr>
          <p:nvPr>
            <p:ph type="title"/>
          </p:nvPr>
        </p:nvSpPr>
        <p:spPr/>
        <p:txBody>
          <a:bodyPr/>
          <a:lstStyle/>
          <a:p>
            <a:r>
              <a:rPr lang="sk-SK" dirty="0" err="1"/>
              <a:t>Videoendoskop</a:t>
            </a:r>
            <a:endParaRPr lang="sk-SK" dirty="0"/>
          </a:p>
        </p:txBody>
      </p:sp>
      <p:sp>
        <p:nvSpPr>
          <p:cNvPr id="7" name="BlokTextu 6">
            <a:extLst>
              <a:ext uri="{FF2B5EF4-FFF2-40B4-BE49-F238E27FC236}">
                <a16:creationId xmlns:a16="http://schemas.microsoft.com/office/drawing/2014/main" id="{620542B7-C4D1-43C9-A2AA-F56202AB0743}"/>
              </a:ext>
            </a:extLst>
          </p:cNvPr>
          <p:cNvSpPr txBox="1"/>
          <p:nvPr/>
        </p:nvSpPr>
        <p:spPr>
          <a:xfrm>
            <a:off x="3020037" y="6492875"/>
            <a:ext cx="6056851" cy="369332"/>
          </a:xfrm>
          <a:prstGeom prst="rect">
            <a:avLst/>
          </a:prstGeom>
          <a:noFill/>
        </p:spPr>
        <p:txBody>
          <a:bodyPr wrap="square" rtlCol="0">
            <a:spAutoFit/>
          </a:bodyPr>
          <a:lstStyle/>
          <a:p>
            <a:endParaRPr lang="sk-SK" dirty="0"/>
          </a:p>
        </p:txBody>
      </p:sp>
      <p:sp>
        <p:nvSpPr>
          <p:cNvPr id="14" name="BlokTextu 13">
            <a:extLst>
              <a:ext uri="{FF2B5EF4-FFF2-40B4-BE49-F238E27FC236}">
                <a16:creationId xmlns:a16="http://schemas.microsoft.com/office/drawing/2014/main" id="{000073D1-709B-44A1-B5BA-A39E1965EED0}"/>
              </a:ext>
            </a:extLst>
          </p:cNvPr>
          <p:cNvSpPr txBox="1"/>
          <p:nvPr/>
        </p:nvSpPr>
        <p:spPr>
          <a:xfrm>
            <a:off x="7667538" y="1690688"/>
            <a:ext cx="3686261" cy="4154984"/>
          </a:xfrm>
          <a:prstGeom prst="rect">
            <a:avLst/>
          </a:prstGeom>
          <a:noFill/>
        </p:spPr>
        <p:txBody>
          <a:bodyPr wrap="square" rtlCol="0">
            <a:spAutoFit/>
          </a:bodyPr>
          <a:lstStyle/>
          <a:p>
            <a:pPr algn="l"/>
            <a:endParaRPr lang="sk-SK" b="0" i="0" dirty="0">
              <a:solidFill>
                <a:srgbClr val="111111"/>
              </a:solidFill>
              <a:effectLst/>
              <a:latin typeface="Roboto" panose="02000000000000000000" pitchFamily="2" charset="0"/>
            </a:endParaRPr>
          </a:p>
          <a:p>
            <a:pPr algn="l"/>
            <a:endParaRPr lang="sk-SK" dirty="0">
              <a:solidFill>
                <a:srgbClr val="111111"/>
              </a:solidFill>
              <a:latin typeface="Roboto" panose="02000000000000000000" pitchFamily="2" charset="0"/>
            </a:endParaRPr>
          </a:p>
          <a:p>
            <a:pPr algn="l"/>
            <a:endParaRPr lang="sk-SK" b="0" i="0" dirty="0">
              <a:solidFill>
                <a:srgbClr val="111111"/>
              </a:solidFill>
              <a:effectLst/>
              <a:latin typeface="Roboto" panose="02000000000000000000" pitchFamily="2" charset="0"/>
            </a:endParaRPr>
          </a:p>
          <a:p>
            <a:pPr algn="l"/>
            <a:endParaRPr lang="sk-SK" dirty="0">
              <a:solidFill>
                <a:srgbClr val="111111"/>
              </a:solidFill>
              <a:latin typeface="Roboto" panose="02000000000000000000" pitchFamily="2" charset="0"/>
            </a:endParaRPr>
          </a:p>
          <a:p>
            <a:pPr algn="l"/>
            <a:endParaRPr lang="sk-SK" b="0" i="0" dirty="0">
              <a:solidFill>
                <a:srgbClr val="111111"/>
              </a:solidFill>
              <a:effectLst/>
              <a:latin typeface="Roboto" panose="02000000000000000000" pitchFamily="2" charset="0"/>
            </a:endParaRPr>
          </a:p>
          <a:p>
            <a:pPr algn="l"/>
            <a:endParaRPr lang="sk-SK" dirty="0">
              <a:solidFill>
                <a:srgbClr val="111111"/>
              </a:solidFill>
              <a:latin typeface="Roboto" panose="02000000000000000000" pitchFamily="2" charset="0"/>
            </a:endParaRPr>
          </a:p>
          <a:p>
            <a:pPr marL="285750" indent="-285750" algn="ctr">
              <a:buFont typeface="Wingdings" panose="05000000000000000000" pitchFamily="2" charset="2"/>
              <a:buChar char="q"/>
            </a:pPr>
            <a:r>
              <a:rPr lang="sk-SK" sz="2400" b="1" i="0" dirty="0">
                <a:solidFill>
                  <a:srgbClr val="FF0000"/>
                </a:solidFill>
                <a:effectLst/>
                <a:latin typeface="Roboto" panose="02000000000000000000" pitchFamily="2" charset="0"/>
              </a:rPr>
              <a:t>Konvenčná </a:t>
            </a:r>
            <a:r>
              <a:rPr lang="sk-SK" sz="2400" b="1" i="0" dirty="0" err="1">
                <a:solidFill>
                  <a:srgbClr val="FF0000"/>
                </a:solidFill>
                <a:effectLst/>
                <a:latin typeface="Roboto" panose="02000000000000000000" pitchFamily="2" charset="0"/>
              </a:rPr>
              <a:t>gastroskopia</a:t>
            </a:r>
            <a:endParaRPr lang="sk-SK" sz="2400" b="1" i="0" dirty="0">
              <a:solidFill>
                <a:srgbClr val="FF0000"/>
              </a:solidFill>
              <a:effectLst/>
              <a:latin typeface="Roboto" panose="02000000000000000000" pitchFamily="2" charset="0"/>
            </a:endParaRPr>
          </a:p>
          <a:p>
            <a:pPr algn="l"/>
            <a:endParaRPr lang="sk-SK" b="0" i="0" dirty="0">
              <a:solidFill>
                <a:srgbClr val="111111"/>
              </a:solidFill>
              <a:effectLst/>
              <a:latin typeface="Roboto" panose="02000000000000000000" pitchFamily="2" charset="0"/>
            </a:endParaRPr>
          </a:p>
          <a:p>
            <a:pPr algn="just"/>
            <a:r>
              <a:rPr lang="sk-SK" b="0" i="0" dirty="0">
                <a:solidFill>
                  <a:srgbClr val="111111"/>
                </a:solidFill>
                <a:effectLst/>
                <a:latin typeface="Roboto" panose="02000000000000000000" pitchFamily="2" charset="0"/>
              </a:rPr>
              <a:t>Lekár používa ovládaciu rukoväť </a:t>
            </a:r>
            <a:r>
              <a:rPr lang="sk-SK" b="0" i="0" dirty="0" err="1">
                <a:solidFill>
                  <a:srgbClr val="111111"/>
                </a:solidFill>
                <a:effectLst/>
                <a:latin typeface="Roboto" panose="02000000000000000000" pitchFamily="2" charset="0"/>
              </a:rPr>
              <a:t>endoskopu</a:t>
            </a:r>
            <a:r>
              <a:rPr lang="sk-SK" b="0" i="0" dirty="0">
                <a:solidFill>
                  <a:srgbClr val="111111"/>
                </a:solidFill>
                <a:effectLst/>
                <a:latin typeface="Roboto" panose="02000000000000000000" pitchFamily="2" charset="0"/>
              </a:rPr>
              <a:t> na riadenie </a:t>
            </a:r>
            <a:r>
              <a:rPr lang="sk-SK" b="0" i="0" dirty="0" err="1">
                <a:solidFill>
                  <a:srgbClr val="111111"/>
                </a:solidFill>
                <a:effectLst/>
                <a:latin typeface="Roboto" panose="02000000000000000000" pitchFamily="2" charset="0"/>
              </a:rPr>
              <a:t>endoskopu</a:t>
            </a:r>
            <a:r>
              <a:rPr lang="sk-SK" b="0" i="0" dirty="0">
                <a:solidFill>
                  <a:srgbClr val="111111"/>
                </a:solidFill>
                <a:effectLst/>
                <a:latin typeface="Roboto" panose="02000000000000000000" pitchFamily="2" charset="0"/>
              </a:rPr>
              <a:t> cez gastrointestinálny trakt pacienta, pričom sleduje endoskopické obrazy na monitore.</a:t>
            </a:r>
          </a:p>
        </p:txBody>
      </p:sp>
      <p:pic>
        <p:nvPicPr>
          <p:cNvPr id="15" name="Obrázok 14">
            <a:extLst>
              <a:ext uri="{FF2B5EF4-FFF2-40B4-BE49-F238E27FC236}">
                <a16:creationId xmlns:a16="http://schemas.microsoft.com/office/drawing/2014/main" id="{CDB01CC0-E7AB-47BA-A029-39FC18A2EE42}"/>
              </a:ext>
            </a:extLst>
          </p:cNvPr>
          <p:cNvPicPr>
            <a:picLocks noChangeAspect="1"/>
          </p:cNvPicPr>
          <p:nvPr/>
        </p:nvPicPr>
        <p:blipFill>
          <a:blip r:embed="rId2"/>
          <a:stretch>
            <a:fillRect/>
          </a:stretch>
        </p:blipFill>
        <p:spPr>
          <a:xfrm>
            <a:off x="109054" y="0"/>
            <a:ext cx="6720282" cy="6799277"/>
          </a:xfrm>
          <a:prstGeom prst="rect">
            <a:avLst/>
          </a:prstGeom>
        </p:spPr>
      </p:pic>
      <p:sp>
        <p:nvSpPr>
          <p:cNvPr id="17" name="Zástupný objekt pre obsah 16">
            <a:extLst>
              <a:ext uri="{FF2B5EF4-FFF2-40B4-BE49-F238E27FC236}">
                <a16:creationId xmlns:a16="http://schemas.microsoft.com/office/drawing/2014/main" id="{2FA363E9-0674-48DF-93BC-9C17CEA96C02}"/>
              </a:ext>
            </a:extLst>
          </p:cNvPr>
          <p:cNvSpPr>
            <a:spLocks noGrp="1"/>
          </p:cNvSpPr>
          <p:nvPr>
            <p:ph idx="1"/>
          </p:nvPr>
        </p:nvSpPr>
        <p:spPr>
          <a:xfrm>
            <a:off x="1" y="-4208"/>
            <a:ext cx="12192000" cy="6862208"/>
          </a:xfrm>
        </p:spPr>
        <p:txBody>
          <a:bodyPr/>
          <a:lstStyle/>
          <a:p>
            <a:endParaRPr lang="sk-SK" dirty="0"/>
          </a:p>
          <a:p>
            <a:endParaRPr lang="sk-SK" dirty="0"/>
          </a:p>
        </p:txBody>
      </p:sp>
    </p:spTree>
    <p:extLst>
      <p:ext uri="{BB962C8B-B14F-4D97-AF65-F5344CB8AC3E}">
        <p14:creationId xmlns:p14="http://schemas.microsoft.com/office/powerpoint/2010/main" val="204888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22C55A-07B0-4C04-9070-92ABCBAD598D}"/>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Bezdrôtová </a:t>
            </a:r>
            <a:r>
              <a:rPr lang="sk-SK" sz="3600" b="1" dirty="0" err="1">
                <a:solidFill>
                  <a:srgbClr val="FF0000"/>
                </a:solidFill>
              </a:rPr>
              <a:t>kapsulová</a:t>
            </a:r>
            <a:r>
              <a:rPr lang="sk-SK" sz="3600" b="1" dirty="0">
                <a:solidFill>
                  <a:srgbClr val="FF0000"/>
                </a:solidFill>
              </a:rPr>
              <a:t> endoskopia</a:t>
            </a:r>
          </a:p>
        </p:txBody>
      </p:sp>
      <p:sp>
        <p:nvSpPr>
          <p:cNvPr id="3" name="Zástupný objekt pre obsah 2">
            <a:extLst>
              <a:ext uri="{FF2B5EF4-FFF2-40B4-BE49-F238E27FC236}">
                <a16:creationId xmlns:a16="http://schemas.microsoft.com/office/drawing/2014/main" id="{8312CADA-28AE-455F-B2ED-6D9BEAFF1D00}"/>
              </a:ext>
            </a:extLst>
          </p:cNvPr>
          <p:cNvSpPr>
            <a:spLocks noGrp="1"/>
          </p:cNvSpPr>
          <p:nvPr>
            <p:ph idx="1"/>
          </p:nvPr>
        </p:nvSpPr>
        <p:spPr/>
        <p:txBody>
          <a:bodyPr>
            <a:normAutofit fontScale="92500"/>
          </a:bodyPr>
          <a:lstStyle/>
          <a:p>
            <a:pPr algn="just">
              <a:buFont typeface="Wingdings" panose="05000000000000000000" pitchFamily="2" charset="2"/>
              <a:buChar char="q"/>
            </a:pPr>
            <a:r>
              <a:rPr lang="sk-SK" sz="2400" b="1" i="1" dirty="0">
                <a:solidFill>
                  <a:srgbClr val="FF0000"/>
                </a:solidFill>
                <a:effectLst/>
                <a:latin typeface="Calibri" panose="020F0502020204030204" pitchFamily="34" charset="0"/>
                <a:cs typeface="Calibri" panose="020F0502020204030204" pitchFamily="34" charset="0"/>
              </a:rPr>
              <a:t>Bezdrôtová </a:t>
            </a:r>
            <a:r>
              <a:rPr lang="sk-SK" sz="2400" b="1" i="1" dirty="0" err="1">
                <a:solidFill>
                  <a:srgbClr val="FF0000"/>
                </a:solidFill>
                <a:effectLst/>
                <a:latin typeface="Calibri" panose="020F0502020204030204" pitchFamily="34" charset="0"/>
                <a:cs typeface="Calibri" panose="020F0502020204030204" pitchFamily="34" charset="0"/>
              </a:rPr>
              <a:t>kapsulová</a:t>
            </a:r>
            <a:r>
              <a:rPr lang="sk-SK" sz="2400" b="1" i="1" dirty="0">
                <a:solidFill>
                  <a:srgbClr val="FF0000"/>
                </a:solidFill>
                <a:effectLst/>
                <a:latin typeface="Calibri" panose="020F0502020204030204" pitchFamily="34" charset="0"/>
                <a:cs typeface="Calibri" panose="020F0502020204030204" pitchFamily="34" charset="0"/>
              </a:rPr>
              <a:t> endoskopia zahŕňa malú kapsulu veľkosti pilulky vybavenú miniatúrnou kamerou, svetelným zdrojom a bezdrôtovým vysielačom</a:t>
            </a:r>
            <a:r>
              <a:rPr lang="sk-SK" sz="2400" b="1" i="0" dirty="0">
                <a:solidFill>
                  <a:srgbClr val="333333"/>
                </a:solidFill>
                <a:effectLst/>
                <a:latin typeface="Calibri" panose="020F0502020204030204" pitchFamily="34" charset="0"/>
                <a:cs typeface="Calibri" panose="020F0502020204030204" pitchFamily="34" charset="0"/>
              </a:rPr>
              <a:t>. Po požití táto kapsula prechádza tráviacim systémom a zachytáva obrazy pažeráka, žalúdka, tenkého čreva a dokonca aj časti hrubého čreva vo vysokom rozlíšení. Tieto snímky sa bezdrôtovo prenášajú do záznamového zariadenia, ktoré nosí pacient, čo umožňuje monitorovanie a analýzu lekárskymi odborníkmi v reálnom čase.</a:t>
            </a:r>
          </a:p>
          <a:p>
            <a:pPr algn="just">
              <a:buFont typeface="Wingdings" panose="05000000000000000000" pitchFamily="2" charset="2"/>
              <a:buChar char="q"/>
            </a:pPr>
            <a:r>
              <a:rPr lang="sk-SK" sz="2400" b="1" dirty="0">
                <a:solidFill>
                  <a:srgbClr val="0A0A0A"/>
                </a:solidFill>
                <a:effectLst/>
                <a:latin typeface="Calibri" panose="020F0502020204030204" pitchFamily="34" charset="0"/>
                <a:cs typeface="Calibri" panose="020F0502020204030204" pitchFamily="34" charset="0"/>
              </a:rPr>
              <a:t>Kapsula je skutočne inovatívny typ </a:t>
            </a:r>
            <a:r>
              <a:rPr lang="sk-SK" sz="2400" b="1" dirty="0" err="1">
                <a:solidFill>
                  <a:srgbClr val="0A0A0A"/>
                </a:solidFill>
                <a:effectLst/>
                <a:latin typeface="Calibri" panose="020F0502020204030204" pitchFamily="34" charset="0"/>
                <a:cs typeface="Calibri" panose="020F0502020204030204" pitchFamily="34" charset="0"/>
              </a:rPr>
              <a:t>endoskopu</a:t>
            </a:r>
            <a:r>
              <a:rPr lang="sk-SK" sz="2400" b="1" dirty="0">
                <a:solidFill>
                  <a:srgbClr val="0A0A0A"/>
                </a:solidFill>
                <a:effectLst/>
                <a:latin typeface="Calibri" panose="020F0502020204030204" pitchFamily="34" charset="0"/>
                <a:cs typeface="Calibri" panose="020F0502020204030204" pitchFamily="34" charset="0"/>
              </a:rPr>
              <a:t> pre vizualizáciu sliznice tenkého čreva. Využíva štyri kamery, ktoré sú umiestnené po stranách kapsule, a ktoré dohromady tvoria obraz 360° okolo celého sliznice čreva. Snímky zhotovujú s vysokým rozlíšením, vrátane plôch skrytých za ohybmi čreva. Kapsula zachytáva 20 snímok za sekundu po dobu prvých dvoch hodín s rýchlosťou 5 snímok za sekundu, pre každú kameru a potom 12 snímok za sekundu pri rýchlosti 3 snímky za sekundu pre každú kameru. Obraz videa je viac stabilný vďaka menšiemu pohybu fotoaparátu</a:t>
            </a:r>
            <a:r>
              <a:rPr lang="sk-SK" sz="2000" b="1" dirty="0">
                <a:solidFill>
                  <a:srgbClr val="0A0A0A"/>
                </a:solidFill>
                <a:effectLst/>
                <a:latin typeface="Raleway" panose="020B0604020202020204" pitchFamily="2" charset="-18"/>
              </a:rPr>
              <a:t>.</a:t>
            </a:r>
            <a:r>
              <a:rPr lang="sk-SK" sz="3200" b="1" dirty="0">
                <a:solidFill>
                  <a:srgbClr val="333333"/>
                </a:solidFill>
                <a:effectLst/>
                <a:latin typeface="Open Sans" panose="020B0606030504020204" pitchFamily="34" charset="0"/>
              </a:rPr>
              <a:t> </a:t>
            </a:r>
            <a:endParaRPr lang="sk-SK" sz="2000" b="1" dirty="0">
              <a:solidFill>
                <a:srgbClr val="333333"/>
              </a:solidFill>
              <a:latin typeface="Open Sans" panose="020B0606030504020204" pitchFamily="34" charset="0"/>
            </a:endParaRPr>
          </a:p>
          <a:p>
            <a:pPr algn="just"/>
            <a:endParaRPr lang="sk-SK" sz="2000" b="1" dirty="0">
              <a:solidFill>
                <a:srgbClr val="333333"/>
              </a:solidFill>
              <a:effectLst/>
              <a:latin typeface="Open Sans" panose="020B0606030504020204" pitchFamily="34" charset="0"/>
            </a:endParaRPr>
          </a:p>
          <a:p>
            <a:endParaRPr lang="sk-SK" sz="2000" dirty="0"/>
          </a:p>
        </p:txBody>
      </p:sp>
    </p:spTree>
    <p:extLst>
      <p:ext uri="{BB962C8B-B14F-4D97-AF65-F5344CB8AC3E}">
        <p14:creationId xmlns:p14="http://schemas.microsoft.com/office/powerpoint/2010/main" val="312043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A33BE732-CDBD-4DD9-BA2F-81BA44A1B18E}"/>
              </a:ext>
            </a:extLst>
          </p:cNvPr>
          <p:cNvPicPr>
            <a:picLocks noChangeAspect="1"/>
          </p:cNvPicPr>
          <p:nvPr/>
        </p:nvPicPr>
        <p:blipFill>
          <a:blip r:embed="rId2"/>
          <a:stretch>
            <a:fillRect/>
          </a:stretch>
        </p:blipFill>
        <p:spPr>
          <a:xfrm>
            <a:off x="964358" y="1457533"/>
            <a:ext cx="3019425" cy="1714499"/>
          </a:xfrm>
          <a:prstGeom prst="rect">
            <a:avLst/>
          </a:prstGeom>
        </p:spPr>
      </p:pic>
      <p:pic>
        <p:nvPicPr>
          <p:cNvPr id="3" name="Obrázok 2">
            <a:extLst>
              <a:ext uri="{FF2B5EF4-FFF2-40B4-BE49-F238E27FC236}">
                <a16:creationId xmlns:a16="http://schemas.microsoft.com/office/drawing/2014/main" id="{0B6B68CB-F82D-4958-98BF-66F112DCB55C}"/>
              </a:ext>
            </a:extLst>
          </p:cNvPr>
          <p:cNvPicPr>
            <a:picLocks noChangeAspect="1"/>
          </p:cNvPicPr>
          <p:nvPr/>
        </p:nvPicPr>
        <p:blipFill>
          <a:blip r:embed="rId3"/>
          <a:stretch>
            <a:fillRect/>
          </a:stretch>
        </p:blipFill>
        <p:spPr>
          <a:xfrm>
            <a:off x="5209563" y="1871036"/>
            <a:ext cx="6925554" cy="4320847"/>
          </a:xfrm>
          <a:prstGeom prst="rect">
            <a:avLst/>
          </a:prstGeom>
        </p:spPr>
      </p:pic>
      <p:pic>
        <p:nvPicPr>
          <p:cNvPr id="4" name="Obrázok 3">
            <a:extLst>
              <a:ext uri="{FF2B5EF4-FFF2-40B4-BE49-F238E27FC236}">
                <a16:creationId xmlns:a16="http://schemas.microsoft.com/office/drawing/2014/main" id="{341CE061-CFD9-49DF-A9DB-322B64F64302}"/>
              </a:ext>
            </a:extLst>
          </p:cNvPr>
          <p:cNvPicPr>
            <a:picLocks noChangeAspect="1"/>
          </p:cNvPicPr>
          <p:nvPr/>
        </p:nvPicPr>
        <p:blipFill>
          <a:blip r:embed="rId4"/>
          <a:stretch>
            <a:fillRect/>
          </a:stretch>
        </p:blipFill>
        <p:spPr>
          <a:xfrm>
            <a:off x="824612" y="3219836"/>
            <a:ext cx="3048000" cy="1714499"/>
          </a:xfrm>
          <a:prstGeom prst="rect">
            <a:avLst/>
          </a:prstGeom>
        </p:spPr>
      </p:pic>
      <p:sp>
        <p:nvSpPr>
          <p:cNvPr id="6" name="BlokTextu 5">
            <a:extLst>
              <a:ext uri="{FF2B5EF4-FFF2-40B4-BE49-F238E27FC236}">
                <a16:creationId xmlns:a16="http://schemas.microsoft.com/office/drawing/2014/main" id="{D5F09FC8-BEEC-49D5-8808-9108082C87D9}"/>
              </a:ext>
            </a:extLst>
          </p:cNvPr>
          <p:cNvSpPr txBox="1"/>
          <p:nvPr/>
        </p:nvSpPr>
        <p:spPr>
          <a:xfrm>
            <a:off x="2189526" y="763398"/>
            <a:ext cx="8330267" cy="646331"/>
          </a:xfrm>
          <a:prstGeom prst="rect">
            <a:avLst/>
          </a:prstGeom>
          <a:pattFill prst="pct20">
            <a:fgClr>
              <a:schemeClr val="accent1"/>
            </a:fgClr>
            <a:bgClr>
              <a:schemeClr val="bg1"/>
            </a:bgClr>
          </a:pattFill>
        </p:spPr>
        <p:txBody>
          <a:bodyPr wrap="square" rtlCol="0">
            <a:spAutoFit/>
          </a:bodyPr>
          <a:lstStyle/>
          <a:p>
            <a:pPr algn="ctr"/>
            <a:r>
              <a:rPr lang="sk-SK" sz="3600" b="1" dirty="0">
                <a:solidFill>
                  <a:srgbClr val="FF0000"/>
                </a:solidFill>
              </a:rPr>
              <a:t>Bezdrôtová </a:t>
            </a:r>
            <a:r>
              <a:rPr lang="sk-SK" sz="3600" b="1" dirty="0" err="1">
                <a:solidFill>
                  <a:srgbClr val="FF0000"/>
                </a:solidFill>
              </a:rPr>
              <a:t>kapsulová</a:t>
            </a:r>
            <a:r>
              <a:rPr lang="sk-SK" sz="3600" b="1" dirty="0">
                <a:solidFill>
                  <a:srgbClr val="FF0000"/>
                </a:solidFill>
              </a:rPr>
              <a:t> endoskopia</a:t>
            </a:r>
          </a:p>
        </p:txBody>
      </p:sp>
      <p:sp>
        <p:nvSpPr>
          <p:cNvPr id="5" name="BlokTextu 4">
            <a:extLst>
              <a:ext uri="{FF2B5EF4-FFF2-40B4-BE49-F238E27FC236}">
                <a16:creationId xmlns:a16="http://schemas.microsoft.com/office/drawing/2014/main" id="{A7205F6F-7B97-425E-B756-03611A36EFBA}"/>
              </a:ext>
            </a:extLst>
          </p:cNvPr>
          <p:cNvSpPr txBox="1"/>
          <p:nvPr/>
        </p:nvSpPr>
        <p:spPr>
          <a:xfrm>
            <a:off x="935782" y="5251508"/>
            <a:ext cx="3267101" cy="369332"/>
          </a:xfrm>
          <a:prstGeom prst="rect">
            <a:avLst/>
          </a:prstGeom>
          <a:noFill/>
        </p:spPr>
        <p:txBody>
          <a:bodyPr wrap="square" rtlCol="0">
            <a:spAutoFit/>
          </a:bodyPr>
          <a:lstStyle/>
          <a:p>
            <a:pPr marL="285750" indent="-285750" algn="ctr">
              <a:buFont typeface="Wingdings" panose="05000000000000000000" pitchFamily="2" charset="2"/>
              <a:buChar char="q"/>
            </a:pPr>
            <a:r>
              <a:rPr lang="sk-SK" b="1" dirty="0"/>
              <a:t>kapsula na endoskopiu</a:t>
            </a:r>
          </a:p>
        </p:txBody>
      </p:sp>
      <p:sp>
        <p:nvSpPr>
          <p:cNvPr id="7" name="BlokTextu 6">
            <a:extLst>
              <a:ext uri="{FF2B5EF4-FFF2-40B4-BE49-F238E27FC236}">
                <a16:creationId xmlns:a16="http://schemas.microsoft.com/office/drawing/2014/main" id="{12487529-9A09-4925-897F-325B608E5025}"/>
              </a:ext>
            </a:extLst>
          </p:cNvPr>
          <p:cNvSpPr txBox="1"/>
          <p:nvPr/>
        </p:nvSpPr>
        <p:spPr>
          <a:xfrm flipH="1">
            <a:off x="4798503" y="6442745"/>
            <a:ext cx="6417578" cy="307777"/>
          </a:xfrm>
          <a:prstGeom prst="rect">
            <a:avLst/>
          </a:prstGeom>
          <a:noFill/>
        </p:spPr>
        <p:txBody>
          <a:bodyPr wrap="square" rtlCol="0">
            <a:spAutoFit/>
          </a:bodyPr>
          <a:lstStyle/>
          <a:p>
            <a:pPr algn="ctr"/>
            <a:r>
              <a:rPr lang="sk-SK" sz="1400" dirty="0"/>
              <a:t>jednotlivé časové fázy </a:t>
            </a:r>
            <a:r>
              <a:rPr lang="sk-SK" sz="1400" dirty="0" err="1"/>
              <a:t>kapsulovej</a:t>
            </a:r>
            <a:r>
              <a:rPr lang="sk-SK" sz="1400" dirty="0"/>
              <a:t> endoskopie </a:t>
            </a:r>
          </a:p>
        </p:txBody>
      </p:sp>
      <p:sp>
        <p:nvSpPr>
          <p:cNvPr id="8" name="BlokTextu 7">
            <a:extLst>
              <a:ext uri="{FF2B5EF4-FFF2-40B4-BE49-F238E27FC236}">
                <a16:creationId xmlns:a16="http://schemas.microsoft.com/office/drawing/2014/main" id="{BD3D8C69-517B-4445-9A9D-4ABF5454CCF4}"/>
              </a:ext>
            </a:extLst>
          </p:cNvPr>
          <p:cNvSpPr txBox="1"/>
          <p:nvPr/>
        </p:nvSpPr>
        <p:spPr>
          <a:xfrm>
            <a:off x="56883" y="5620841"/>
            <a:ext cx="5152680" cy="1169551"/>
          </a:xfrm>
          <a:prstGeom prst="rect">
            <a:avLst/>
          </a:prstGeom>
          <a:noFill/>
        </p:spPr>
        <p:txBody>
          <a:bodyPr wrap="square" rtlCol="0">
            <a:spAutoFit/>
          </a:bodyPr>
          <a:lstStyle/>
          <a:p>
            <a:pPr algn="just"/>
            <a:r>
              <a:rPr lang="sk-SK" sz="1400" b="1" i="1" dirty="0">
                <a:solidFill>
                  <a:srgbClr val="FF0000"/>
                </a:solidFill>
              </a:rPr>
              <a:t>Procedúra sa začína tým, že pacient prehltne kapsulu, ktorá sa potom vydá na cestu gastrointestinálnym traktom poháňaná prirodzenou peristaltikou. Keď kapsula prechádza rôznymi časťami tráviaceho systému, zachytáva sériu obrázkov, ktoré poskytujú podrobné vizuálne znázornenie črevnej výstelky</a:t>
            </a:r>
            <a:r>
              <a:rPr lang="sk-SK" sz="1400" b="1" dirty="0"/>
              <a:t>.</a:t>
            </a:r>
          </a:p>
        </p:txBody>
      </p:sp>
    </p:spTree>
    <p:extLst>
      <p:ext uri="{BB962C8B-B14F-4D97-AF65-F5344CB8AC3E}">
        <p14:creationId xmlns:p14="http://schemas.microsoft.com/office/powerpoint/2010/main" val="1981730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91F05-ED01-4C28-ABE5-BB2E7213B6D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Virtuálna CT endoskopia</a:t>
            </a:r>
            <a:br>
              <a:rPr lang="sk-SK" sz="3600" b="1" dirty="0"/>
            </a:br>
            <a:r>
              <a:rPr lang="sk-SK" sz="2400" b="1" dirty="0"/>
              <a:t>/!na zobrazenie sliznice čreva využíva rtg žiarenie!/</a:t>
            </a:r>
          </a:p>
        </p:txBody>
      </p:sp>
      <p:pic>
        <p:nvPicPr>
          <p:cNvPr id="4" name="Zástupný objekt pre obsah 3">
            <a:extLst>
              <a:ext uri="{FF2B5EF4-FFF2-40B4-BE49-F238E27FC236}">
                <a16:creationId xmlns:a16="http://schemas.microsoft.com/office/drawing/2014/main" id="{E1355DBC-C735-45DA-86E2-A4CF64F94714}"/>
              </a:ext>
            </a:extLst>
          </p:cNvPr>
          <p:cNvPicPr>
            <a:picLocks noGrp="1" noChangeAspect="1"/>
          </p:cNvPicPr>
          <p:nvPr>
            <p:ph idx="1"/>
          </p:nvPr>
        </p:nvPicPr>
        <p:blipFill>
          <a:blip r:embed="rId2"/>
          <a:stretch>
            <a:fillRect/>
          </a:stretch>
        </p:blipFill>
        <p:spPr>
          <a:xfrm>
            <a:off x="5997439" y="2567572"/>
            <a:ext cx="4531433" cy="4351338"/>
          </a:xfrm>
          <a:prstGeom prst="rect">
            <a:avLst/>
          </a:prstGeom>
        </p:spPr>
      </p:pic>
      <p:sp>
        <p:nvSpPr>
          <p:cNvPr id="5" name="BlokTextu 4">
            <a:extLst>
              <a:ext uri="{FF2B5EF4-FFF2-40B4-BE49-F238E27FC236}">
                <a16:creationId xmlns:a16="http://schemas.microsoft.com/office/drawing/2014/main" id="{00BEBDC2-C289-48C8-BFC8-2B1E19F7CDF5}"/>
              </a:ext>
            </a:extLst>
          </p:cNvPr>
          <p:cNvSpPr txBox="1"/>
          <p:nvPr/>
        </p:nvSpPr>
        <p:spPr>
          <a:xfrm>
            <a:off x="0" y="1619075"/>
            <a:ext cx="11123802" cy="1015663"/>
          </a:xfrm>
          <a:prstGeom prst="rect">
            <a:avLst/>
          </a:prstGeom>
          <a:noFill/>
        </p:spPr>
        <p:txBody>
          <a:bodyPr wrap="square" rtlCol="0">
            <a:spAutoFit/>
          </a:bodyPr>
          <a:lstStyle/>
          <a:p>
            <a:pPr marL="285750" indent="-285750" algn="just">
              <a:buFont typeface="Wingdings" panose="05000000000000000000" pitchFamily="2" charset="2"/>
              <a:buChar char="q"/>
            </a:pPr>
            <a:r>
              <a:rPr lang="sk-SK" sz="2000" b="1" i="1" dirty="0">
                <a:solidFill>
                  <a:srgbClr val="FF0000"/>
                </a:solidFill>
              </a:rPr>
              <a:t>Virtuálna </a:t>
            </a:r>
            <a:r>
              <a:rPr lang="sk-SK" sz="2000" b="1" i="1" dirty="0" err="1">
                <a:solidFill>
                  <a:srgbClr val="FF0000"/>
                </a:solidFill>
              </a:rPr>
              <a:t>kolonoskopia</a:t>
            </a:r>
            <a:r>
              <a:rPr lang="sk-SK" sz="2000" b="1" i="1" dirty="0">
                <a:solidFill>
                  <a:srgbClr val="FF0000"/>
                </a:solidFill>
              </a:rPr>
              <a:t>  alebo CT </a:t>
            </a:r>
            <a:r>
              <a:rPr lang="sk-SK" sz="2000" b="1" i="1" dirty="0" err="1">
                <a:solidFill>
                  <a:srgbClr val="FF0000"/>
                </a:solidFill>
              </a:rPr>
              <a:t>kolonografia</a:t>
            </a:r>
            <a:r>
              <a:rPr lang="sk-SK" sz="2000" b="1" i="1" dirty="0">
                <a:solidFill>
                  <a:srgbClr val="FF0000"/>
                </a:solidFill>
              </a:rPr>
              <a:t> je technika novej generácie na </a:t>
            </a:r>
            <a:r>
              <a:rPr lang="sk-SK" sz="2000" b="1" i="1" dirty="0" err="1">
                <a:solidFill>
                  <a:srgbClr val="FF0000"/>
                </a:solidFill>
              </a:rPr>
              <a:t>kolorektálne</a:t>
            </a:r>
            <a:r>
              <a:rPr lang="sk-SK" sz="2000" b="1" i="1" dirty="0">
                <a:solidFill>
                  <a:srgbClr val="FF0000"/>
                </a:solidFill>
              </a:rPr>
              <a:t> hodnotenie pomocou </a:t>
            </a:r>
            <a:r>
              <a:rPr lang="sk-SK" sz="2000" b="1" i="1" dirty="0" err="1">
                <a:solidFill>
                  <a:srgbClr val="FF0000"/>
                </a:solidFill>
              </a:rPr>
              <a:t>volumetrických</a:t>
            </a:r>
            <a:r>
              <a:rPr lang="sk-SK" sz="2000" b="1" i="1" dirty="0">
                <a:solidFill>
                  <a:srgbClr val="FF0000"/>
                </a:solidFill>
              </a:rPr>
              <a:t> CT údajov o vzduchom roztiahnutom, čistom hrubom čreve. Prvý opis techniky bol  </a:t>
            </a:r>
            <a:r>
              <a:rPr lang="sk-SK" sz="2000" b="1" i="1" dirty="0" err="1">
                <a:solidFill>
                  <a:srgbClr val="FF0000"/>
                </a:solidFill>
              </a:rPr>
              <a:t>Viningom</a:t>
            </a:r>
            <a:r>
              <a:rPr lang="sk-SK" sz="2000" b="1" i="1" dirty="0">
                <a:solidFill>
                  <a:srgbClr val="FF0000"/>
                </a:solidFill>
              </a:rPr>
              <a:t> a kol. v roku 1994</a:t>
            </a:r>
            <a:r>
              <a:rPr lang="sk-SK" sz="2000" b="1" i="1" dirty="0"/>
              <a:t>.</a:t>
            </a:r>
          </a:p>
        </p:txBody>
      </p:sp>
      <p:pic>
        <p:nvPicPr>
          <p:cNvPr id="3" name="Obrázok 2">
            <a:extLst>
              <a:ext uri="{FF2B5EF4-FFF2-40B4-BE49-F238E27FC236}">
                <a16:creationId xmlns:a16="http://schemas.microsoft.com/office/drawing/2014/main" id="{7B05E542-5268-495D-B004-FD022CF269F4}"/>
              </a:ext>
            </a:extLst>
          </p:cNvPr>
          <p:cNvPicPr>
            <a:picLocks noChangeAspect="1"/>
          </p:cNvPicPr>
          <p:nvPr/>
        </p:nvPicPr>
        <p:blipFill>
          <a:blip r:embed="rId3"/>
          <a:stretch>
            <a:fillRect/>
          </a:stretch>
        </p:blipFill>
        <p:spPr>
          <a:xfrm>
            <a:off x="1434518" y="3095640"/>
            <a:ext cx="3456263" cy="2994768"/>
          </a:xfrm>
          <a:prstGeom prst="rect">
            <a:avLst/>
          </a:prstGeom>
        </p:spPr>
      </p:pic>
    </p:spTree>
    <p:extLst>
      <p:ext uri="{BB962C8B-B14F-4D97-AF65-F5344CB8AC3E}">
        <p14:creationId xmlns:p14="http://schemas.microsoft.com/office/powerpoint/2010/main" val="566352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66F20-70F3-471B-B2EF-742AB2B064B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Svetelná mikroskopia </a:t>
            </a:r>
          </a:p>
        </p:txBody>
      </p:sp>
      <p:sp>
        <p:nvSpPr>
          <p:cNvPr id="3" name="Zástupný objekt pre obsah 2">
            <a:extLst>
              <a:ext uri="{FF2B5EF4-FFF2-40B4-BE49-F238E27FC236}">
                <a16:creationId xmlns:a16="http://schemas.microsoft.com/office/drawing/2014/main" id="{69BAB551-EE6A-4917-82FC-53C6C020E77D}"/>
              </a:ext>
            </a:extLst>
          </p:cNvPr>
          <p:cNvSpPr>
            <a:spLocks noGrp="1"/>
          </p:cNvSpPr>
          <p:nvPr>
            <p:ph idx="1"/>
          </p:nvPr>
        </p:nvSpPr>
        <p:spPr>
          <a:xfrm>
            <a:off x="1956986" y="1825625"/>
            <a:ext cx="9396813" cy="4351338"/>
          </a:xfrm>
        </p:spPr>
        <p:txBody>
          <a:bodyPr/>
          <a:lstStyle/>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sk-SK" altLang="sk-SK" sz="2400" b="1" i="0" u="none" strike="noStrike" kern="1200" cap="none" spc="0" normalizeH="0" baseline="0" noProof="0" dirty="0">
                <a:ln>
                  <a:noFill/>
                </a:ln>
                <a:solidFill>
                  <a:srgbClr val="FF0000"/>
                </a:solidFill>
                <a:effectLst/>
                <a:uLnTx/>
                <a:uFillTx/>
                <a:ea typeface="+mn-ea"/>
                <a:cs typeface="+mn-cs"/>
              </a:rPr>
              <a:t>využíva viditeľné svetlo</a:t>
            </a:r>
            <a:endParaRPr lang="sk-SK" altLang="sk-SK" sz="2400" b="1" dirty="0">
              <a:solidFill>
                <a:srgbClr val="FF0000"/>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FF0000"/>
                </a:solidFill>
                <a:effectLst/>
                <a:uLnTx/>
                <a:uFillTx/>
                <a:ea typeface="+mn-ea"/>
                <a:cs typeface="+mn-cs"/>
              </a:rPr>
              <a:t>Zloženie: </a:t>
            </a:r>
            <a:r>
              <a:rPr kumimoji="0" lang="sk-SK" altLang="sk-SK" sz="1800" b="1" i="0" u="none" strike="noStrike" kern="1200" cap="none" spc="0" normalizeH="0" baseline="0" noProof="0" dirty="0" err="1">
                <a:ln>
                  <a:noFill/>
                </a:ln>
                <a:solidFill>
                  <a:srgbClr val="FF0000"/>
                </a:solidFill>
                <a:effectLst/>
                <a:uLnTx/>
                <a:uFillTx/>
                <a:ea typeface="+mn-ea"/>
                <a:cs typeface="+mn-cs"/>
              </a:rPr>
              <a:t>okulár</a:t>
            </a:r>
            <a:r>
              <a:rPr kumimoji="0" lang="sk-SK" altLang="sk-SK" sz="1800" b="1" i="0" u="none" strike="noStrike" kern="1200" cap="none" spc="0" normalizeH="0" baseline="0" noProof="0" dirty="0">
                <a:ln>
                  <a:noFill/>
                </a:ln>
                <a:solidFill>
                  <a:srgbClr val="FF0000"/>
                </a:solidFill>
                <a:effectLst/>
                <a:uLnTx/>
                <a:uFillTx/>
                <a:ea typeface="+mn-ea"/>
                <a:cs typeface="+mn-cs"/>
              </a:rPr>
              <a:t>, objektív, </a:t>
            </a:r>
            <a:r>
              <a:rPr kumimoji="0" lang="sk-SK" altLang="sk-SK" sz="1800" b="1" i="0" u="none" strike="noStrike" kern="1200" cap="none" spc="0" normalizeH="0" baseline="0" noProof="0" dirty="0" err="1">
                <a:ln>
                  <a:noFill/>
                </a:ln>
                <a:solidFill>
                  <a:srgbClr val="FF0000"/>
                </a:solidFill>
                <a:effectLst/>
                <a:uLnTx/>
                <a:uFillTx/>
                <a:ea typeface="+mn-ea"/>
                <a:cs typeface="+mn-cs"/>
              </a:rPr>
              <a:t>kondensor</a:t>
            </a:r>
            <a:r>
              <a:rPr kumimoji="0" lang="sk-SK" altLang="sk-SK" sz="1800" b="1" i="0" u="none" strike="noStrike" kern="1200" cap="none" spc="0" normalizeH="0" baseline="0" noProof="0" dirty="0">
                <a:ln>
                  <a:noFill/>
                </a:ln>
                <a:solidFill>
                  <a:srgbClr val="FF0000"/>
                </a:solidFill>
                <a:effectLst/>
                <a:uLnTx/>
                <a:uFillTx/>
                <a:ea typeface="+mn-ea"/>
                <a:cs typeface="+mn-cs"/>
              </a:rPr>
              <a:t>, posun stolíka, svetelný zdroj</a:t>
            </a:r>
            <a:r>
              <a:rPr kumimoji="0" lang="sk-SK" altLang="sk-SK" sz="1800" b="1" i="0" u="none" strike="noStrike" kern="1200" cap="none" spc="0" normalizeH="0" baseline="0" noProof="0" dirty="0">
                <a:ln>
                  <a:noFill/>
                </a:ln>
                <a:solidFill>
                  <a:srgbClr val="000000"/>
                </a:solidFill>
                <a:effectLst/>
                <a:uLnTx/>
                <a:uFillTx/>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000000"/>
                </a:solidFill>
                <a:effectLst/>
                <a:uLnTx/>
                <a:uFillTx/>
                <a:ea typeface="+mn-ea"/>
                <a:cs typeface="+mn-cs"/>
              </a:rPr>
              <a:t>Mikroskop (aj lupa</a:t>
            </a:r>
            <a:r>
              <a:rPr kumimoji="0" lang="en-US"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a:t>
            </a:r>
            <a:r>
              <a:rPr kumimoji="0" lang="sk-SK" altLang="sk-SK" sz="1800" b="1" i="0" u="none" strike="noStrike" kern="1200" cap="none" spc="0" normalizeH="0" baseline="0" noProof="0" dirty="0">
                <a:ln>
                  <a:noFill/>
                </a:ln>
                <a:solidFill>
                  <a:srgbClr val="000000"/>
                </a:solidFill>
                <a:effectLst/>
                <a:uLnTx/>
                <a:uFillTx/>
                <a:ea typeface="+mn-ea"/>
                <a:cs typeface="+mn-cs"/>
              </a:rPr>
              <a:t> </a:t>
            </a:r>
            <a:r>
              <a:rPr kumimoji="0" lang="sk-SK" altLang="sk-SK" sz="1800" b="1" i="0" u="none" strike="noStrike" kern="1200" cap="none" spc="0" normalizeH="0" baseline="0" noProof="0" dirty="0" err="1">
                <a:ln>
                  <a:noFill/>
                </a:ln>
                <a:solidFill>
                  <a:srgbClr val="000000"/>
                </a:solidFill>
                <a:effectLst/>
                <a:uLnTx/>
                <a:uFillTx/>
                <a:ea typeface="+mn-ea"/>
                <a:cs typeface="+mn-cs"/>
              </a:rPr>
              <a:t>zv</a:t>
            </a:r>
            <a:r>
              <a:rPr kumimoji="0" lang="en-US"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ä</a:t>
            </a:r>
            <a:r>
              <a:rPr kumimoji="0" lang="sk-SK" altLang="sk-SK" sz="1800" b="1" i="0" u="none" strike="noStrike" kern="1200" cap="none" spc="0" normalizeH="0" baseline="0" noProof="0" dirty="0" err="1">
                <a:ln>
                  <a:noFill/>
                </a:ln>
                <a:solidFill>
                  <a:srgbClr val="000000"/>
                </a:solidFill>
                <a:effectLst/>
                <a:uLnTx/>
                <a:uFillTx/>
                <a:ea typeface="+mn-ea"/>
                <a:cs typeface="Arial" panose="020B0604020202020204" pitchFamily="34" charset="0"/>
              </a:rPr>
              <a:t>čšujú</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 zorný uhol medzi spojnicami vychádza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err="1">
                <a:ln>
                  <a:noFill/>
                </a:ln>
                <a:solidFill>
                  <a:srgbClr val="000000"/>
                </a:solidFill>
                <a:effectLst/>
                <a:uLnTx/>
                <a:uFillTx/>
                <a:ea typeface="+mn-ea"/>
                <a:cs typeface="Arial" panose="020B0604020202020204" pitchFamily="34" charset="0"/>
              </a:rPr>
              <a:t>júcimi</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 z 2 bodov na hodnotu minimálne 1´</a:t>
            </a:r>
            <a:r>
              <a:rPr kumimoji="0" lang="sk-SK" altLang="sk-SK" sz="1800" b="1" i="0" u="none" strike="noStrike" kern="1200" cap="none" spc="0" normalizeH="0" baseline="0" noProof="0" dirty="0">
                <a:ln>
                  <a:noFill/>
                </a:ln>
                <a:solidFill>
                  <a:srgbClr val="000000"/>
                </a:solidFill>
                <a:effectLst/>
                <a:uLnTx/>
                <a:uFillTx/>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000000"/>
                </a:solidFill>
                <a:effectLst/>
                <a:uLnTx/>
                <a:uFillTx/>
                <a:ea typeface="+mn-ea"/>
                <a:cs typeface="+mn-cs"/>
              </a:rPr>
              <a:t>pri  ktorej m</a:t>
            </a:r>
            <a:r>
              <a:rPr kumimoji="0" lang="en-US"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ô</a:t>
            </a:r>
            <a:r>
              <a:rPr kumimoji="0" lang="sk-SK" altLang="sk-SK" sz="1800" b="1" i="0" u="none" strike="noStrike" kern="1200" cap="none" spc="0" normalizeH="0" baseline="0" noProof="0" dirty="0" err="1">
                <a:ln>
                  <a:noFill/>
                </a:ln>
                <a:solidFill>
                  <a:srgbClr val="000000"/>
                </a:solidFill>
                <a:effectLst/>
                <a:uLnTx/>
                <a:uFillTx/>
                <a:ea typeface="+mn-ea"/>
                <a:cs typeface="Arial" panose="020B0604020202020204" pitchFamily="34" charset="0"/>
              </a:rPr>
              <a:t>žeme</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 vidieť 2 body vzdialené od seba 73</a:t>
            </a:r>
            <a:r>
              <a:rPr kumimoji="0" lang="el-GR"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μ</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m ako dva</a:t>
            </a:r>
            <a:r>
              <a:rPr kumimoji="0" lang="sk-SK" altLang="sk-SK" sz="1800" b="1" i="0" u="none" strike="noStrike" kern="1200" cap="none" spc="0" normalizeH="0" baseline="0" noProof="0" dirty="0">
                <a:ln>
                  <a:noFill/>
                </a:ln>
                <a:solidFill>
                  <a:srgbClr val="000000"/>
                </a:solidFill>
                <a:effectLst/>
                <a:uLnTx/>
                <a:uFillTx/>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000000"/>
                </a:solidFill>
                <a:effectLst/>
                <a:uLnTx/>
                <a:uFillTx/>
                <a:ea typeface="+mn-ea"/>
                <a:cs typeface="+mn-cs"/>
              </a:rPr>
              <a:t>Rozlišovacia schopnosť:10</a:t>
            </a:r>
            <a:r>
              <a:rPr kumimoji="0" lang="sk-SK" altLang="sk-SK" sz="1800" b="1" i="0" u="none" strike="noStrike" kern="1200" cap="none" spc="0" normalizeH="0" baseline="30000" noProof="0" dirty="0">
                <a:ln>
                  <a:noFill/>
                </a:ln>
                <a:solidFill>
                  <a:srgbClr val="000000"/>
                </a:solidFill>
                <a:effectLst/>
                <a:uLnTx/>
                <a:uFillTx/>
                <a:ea typeface="+mn-ea"/>
                <a:cs typeface="+mn-cs"/>
              </a:rPr>
              <a:t>-4</a:t>
            </a:r>
            <a:r>
              <a:rPr kumimoji="0" lang="sk-SK" altLang="sk-SK" sz="1800" b="1" i="0" u="none" strike="noStrike" kern="1200" cap="none" spc="0" normalizeH="0" baseline="0" noProof="0" dirty="0">
                <a:ln>
                  <a:noFill/>
                </a:ln>
                <a:solidFill>
                  <a:srgbClr val="000000"/>
                </a:solidFill>
                <a:effectLst/>
                <a:uLnTx/>
                <a:uFillTx/>
                <a:ea typeface="+mn-ea"/>
                <a:cs typeface="+mn-cs"/>
              </a:rPr>
              <a:t>-10</a:t>
            </a:r>
            <a:r>
              <a:rPr kumimoji="0" lang="sk-SK" altLang="sk-SK" sz="1800" b="1" i="0" u="none" strike="noStrike" kern="1200" cap="none" spc="0" normalizeH="0" baseline="30000" noProof="0" dirty="0">
                <a:ln>
                  <a:noFill/>
                </a:ln>
                <a:solidFill>
                  <a:srgbClr val="000000"/>
                </a:solidFill>
                <a:effectLst/>
                <a:uLnTx/>
                <a:uFillTx/>
                <a:ea typeface="+mn-ea"/>
                <a:cs typeface="+mn-cs"/>
              </a:rPr>
              <a:t>-7 </a:t>
            </a:r>
            <a:r>
              <a:rPr kumimoji="0" lang="sk-SK" altLang="sk-SK" sz="1800" b="1" i="0" u="none" strike="noStrike" kern="1200" cap="none" spc="0" normalizeH="0" baseline="0" noProof="0" dirty="0">
                <a:ln>
                  <a:noFill/>
                </a:ln>
                <a:solidFill>
                  <a:srgbClr val="000000"/>
                </a:solidFill>
                <a:effectLst/>
                <a:uLnTx/>
                <a:uFillTx/>
                <a:ea typeface="+mn-ea"/>
                <a:cs typeface="+mn-cs"/>
              </a:rPr>
              <a:t>m (1/10 mm- 1/10 nm.</a:t>
            </a:r>
          </a:p>
          <a:p>
            <a:endParaRPr lang="sk-SK" dirty="0"/>
          </a:p>
        </p:txBody>
      </p:sp>
      <p:pic>
        <p:nvPicPr>
          <p:cNvPr id="4" name="Obrázok 3">
            <a:extLst>
              <a:ext uri="{FF2B5EF4-FFF2-40B4-BE49-F238E27FC236}">
                <a16:creationId xmlns:a16="http://schemas.microsoft.com/office/drawing/2014/main" id="{5A13FEC4-2566-4E33-9B33-6EF118636026}"/>
              </a:ext>
            </a:extLst>
          </p:cNvPr>
          <p:cNvPicPr>
            <a:picLocks noChangeAspect="1"/>
          </p:cNvPicPr>
          <p:nvPr/>
        </p:nvPicPr>
        <p:blipFill>
          <a:blip r:embed="rId2"/>
          <a:stretch>
            <a:fillRect/>
          </a:stretch>
        </p:blipFill>
        <p:spPr>
          <a:xfrm>
            <a:off x="8587932" y="2407640"/>
            <a:ext cx="3604068" cy="3904260"/>
          </a:xfrm>
          <a:prstGeom prst="rect">
            <a:avLst/>
          </a:prstGeom>
        </p:spPr>
      </p:pic>
      <p:pic>
        <p:nvPicPr>
          <p:cNvPr id="5" name="Obrázok 4">
            <a:extLst>
              <a:ext uri="{FF2B5EF4-FFF2-40B4-BE49-F238E27FC236}">
                <a16:creationId xmlns:a16="http://schemas.microsoft.com/office/drawing/2014/main" id="{EB51FBAF-813E-4336-A400-39DF001B0E0C}"/>
              </a:ext>
            </a:extLst>
          </p:cNvPr>
          <p:cNvPicPr>
            <a:picLocks noChangeAspect="1"/>
          </p:cNvPicPr>
          <p:nvPr/>
        </p:nvPicPr>
        <p:blipFill>
          <a:blip r:embed="rId3"/>
          <a:stretch>
            <a:fillRect/>
          </a:stretch>
        </p:blipFill>
        <p:spPr>
          <a:xfrm>
            <a:off x="0" y="0"/>
            <a:ext cx="1744483" cy="6244431"/>
          </a:xfrm>
          <a:prstGeom prst="rect">
            <a:avLst/>
          </a:prstGeom>
        </p:spPr>
      </p:pic>
      <p:pic>
        <p:nvPicPr>
          <p:cNvPr id="6" name="Obrázok 5">
            <a:extLst>
              <a:ext uri="{FF2B5EF4-FFF2-40B4-BE49-F238E27FC236}">
                <a16:creationId xmlns:a16="http://schemas.microsoft.com/office/drawing/2014/main" id="{FBF03562-DCA9-4CA1-A1D2-80E34B9AD64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734131" y="4349527"/>
            <a:ext cx="5110385" cy="2143348"/>
          </a:xfrm>
          <a:prstGeom prst="rect">
            <a:avLst/>
          </a:prstGeom>
        </p:spPr>
      </p:pic>
      <p:sp>
        <p:nvSpPr>
          <p:cNvPr id="7" name="BlokTextu 6">
            <a:extLst>
              <a:ext uri="{FF2B5EF4-FFF2-40B4-BE49-F238E27FC236}">
                <a16:creationId xmlns:a16="http://schemas.microsoft.com/office/drawing/2014/main" id="{77F492E8-C2B8-4791-AEBB-BE0C46802EA5}"/>
              </a:ext>
            </a:extLst>
          </p:cNvPr>
          <p:cNvSpPr txBox="1"/>
          <p:nvPr/>
        </p:nvSpPr>
        <p:spPr>
          <a:xfrm>
            <a:off x="153824" y="6492875"/>
            <a:ext cx="2093330" cy="276999"/>
          </a:xfrm>
          <a:prstGeom prst="rect">
            <a:avLst/>
          </a:prstGeom>
          <a:noFill/>
        </p:spPr>
        <p:txBody>
          <a:bodyPr wrap="none" rtlCol="0">
            <a:spAutoFit/>
          </a:bodyPr>
          <a:lstStyle/>
          <a:p>
            <a:r>
              <a:rPr lang="sk-SK" sz="1200" dirty="0"/>
              <a:t>Schéma optického mikroskopu</a:t>
            </a:r>
          </a:p>
        </p:txBody>
      </p:sp>
      <p:sp>
        <p:nvSpPr>
          <p:cNvPr id="8" name="BlokTextu 7">
            <a:extLst>
              <a:ext uri="{FF2B5EF4-FFF2-40B4-BE49-F238E27FC236}">
                <a16:creationId xmlns:a16="http://schemas.microsoft.com/office/drawing/2014/main" id="{60A9CD63-6EEF-40FB-A974-94C40D1D3168}"/>
              </a:ext>
            </a:extLst>
          </p:cNvPr>
          <p:cNvSpPr txBox="1"/>
          <p:nvPr/>
        </p:nvSpPr>
        <p:spPr>
          <a:xfrm>
            <a:off x="3649054" y="6492875"/>
            <a:ext cx="3083986" cy="276999"/>
          </a:xfrm>
          <a:prstGeom prst="rect">
            <a:avLst/>
          </a:prstGeom>
          <a:noFill/>
        </p:spPr>
        <p:txBody>
          <a:bodyPr wrap="none" rtlCol="0">
            <a:spAutoFit/>
          </a:bodyPr>
          <a:lstStyle/>
          <a:p>
            <a:r>
              <a:rPr lang="sk-SK" sz="1200" dirty="0"/>
              <a:t>                                Prechod lúčov mikroskopom</a:t>
            </a:r>
          </a:p>
        </p:txBody>
      </p:sp>
      <p:sp>
        <p:nvSpPr>
          <p:cNvPr id="9" name="BlokTextu 8">
            <a:extLst>
              <a:ext uri="{FF2B5EF4-FFF2-40B4-BE49-F238E27FC236}">
                <a16:creationId xmlns:a16="http://schemas.microsoft.com/office/drawing/2014/main" id="{2643B98C-F9BF-4044-A492-CB21457C9CFE}"/>
              </a:ext>
            </a:extLst>
          </p:cNvPr>
          <p:cNvSpPr txBox="1"/>
          <p:nvPr/>
        </p:nvSpPr>
        <p:spPr>
          <a:xfrm>
            <a:off x="8955993" y="6492875"/>
            <a:ext cx="2434064" cy="276999"/>
          </a:xfrm>
          <a:prstGeom prst="rect">
            <a:avLst/>
          </a:prstGeom>
          <a:noFill/>
        </p:spPr>
        <p:txBody>
          <a:bodyPr wrap="none" rtlCol="0">
            <a:spAutoFit/>
          </a:bodyPr>
          <a:lstStyle/>
          <a:p>
            <a:r>
              <a:rPr lang="sk-SK" sz="1200" dirty="0"/>
              <a:t>         Zloženie optického mikroskopu</a:t>
            </a:r>
          </a:p>
        </p:txBody>
      </p:sp>
    </p:spTree>
    <p:extLst>
      <p:ext uri="{BB962C8B-B14F-4D97-AF65-F5344CB8AC3E}">
        <p14:creationId xmlns:p14="http://schemas.microsoft.com/office/powerpoint/2010/main" val="3518415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0BC7FB-74A4-49E4-A939-22C10F7CA28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Elektrónový mikroskop </a:t>
            </a:r>
          </a:p>
        </p:txBody>
      </p:sp>
      <p:sp>
        <p:nvSpPr>
          <p:cNvPr id="3" name="Zástupný objekt pre obsah 2">
            <a:extLst>
              <a:ext uri="{FF2B5EF4-FFF2-40B4-BE49-F238E27FC236}">
                <a16:creationId xmlns:a16="http://schemas.microsoft.com/office/drawing/2014/main" id="{B0C95D9E-2E4A-4E42-AEBD-E9554C3EAA8A}"/>
              </a:ext>
            </a:extLst>
          </p:cNvPr>
          <p:cNvSpPr>
            <a:spLocks noGrp="1"/>
          </p:cNvSpPr>
          <p:nvPr>
            <p:ph idx="1"/>
          </p:nvPr>
        </p:nvSpPr>
        <p:spPr>
          <a:xfrm>
            <a:off x="838200" y="1800458"/>
            <a:ext cx="10515600" cy="4351338"/>
          </a:xfrm>
        </p:spPr>
        <p:txBody>
          <a:bodyPr/>
          <a:lstStyle/>
          <a:p>
            <a:pPr marR="0" lvl="0" algn="l" defTabSz="914400" rtl="0" eaLnBrk="1" fontAlgn="base" latinLnBrk="0" hangingPunct="1">
              <a:lnSpc>
                <a:spcPct val="100000"/>
              </a:lnSpc>
              <a:spcBef>
                <a:spcPts val="0"/>
              </a:spcBef>
              <a:spcAft>
                <a:spcPct val="0"/>
              </a:spcAft>
              <a:buClrTx/>
              <a:buSzTx/>
              <a:buFont typeface="Wingdings" panose="05000000000000000000" pitchFamily="2" charset="2"/>
              <a:buChar char="q"/>
              <a:tabLst/>
              <a:defRPr/>
            </a:pPr>
            <a:r>
              <a:rPr kumimoji="0" lang="sk-SK" altLang="sk-SK" sz="2400" b="1" i="0" u="none" strike="noStrike" kern="1200" cap="none" spc="0" normalizeH="0" baseline="0" noProof="0" dirty="0">
                <a:ln>
                  <a:noFill/>
                </a:ln>
                <a:solidFill>
                  <a:srgbClr val="FF0000"/>
                </a:solidFill>
                <a:effectLst/>
                <a:uLnTx/>
                <a:uFillTx/>
                <a:ea typeface="+mn-ea"/>
                <a:cs typeface="+mn-cs"/>
              </a:rPr>
              <a:t>využíva ako médium tok elektrónov</a:t>
            </a:r>
            <a:r>
              <a:rPr kumimoji="0" lang="sk-SK" altLang="sk-SK" sz="24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just" defTabSz="914400" rtl="0" eaLnBrk="1" fontAlgn="base" latinLnBrk="0" hangingPunct="1">
              <a:lnSpc>
                <a:spcPct val="100000"/>
              </a:lnSpc>
              <a:spcBef>
                <a:spcPts val="0"/>
              </a:spcBef>
              <a:spcAft>
                <a:spcPct val="0"/>
              </a:spcAft>
              <a:buClrTx/>
              <a:buSzTx/>
              <a:buNone/>
              <a:tabLst/>
              <a:defRPr/>
            </a:pP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Ich zdrojom je  „elektrónové delo“. E prechádzajú cez</a:t>
            </a:r>
          </a:p>
          <a:p>
            <a:pPr marL="0" marR="0" lvl="0" indent="0" algn="just" defTabSz="914400" rtl="0" eaLnBrk="1" fontAlgn="base" latinLnBrk="0" hangingPunct="1">
              <a:lnSpc>
                <a:spcPct val="100000"/>
              </a:lnSpc>
              <a:spcBef>
                <a:spcPts val="0"/>
              </a:spcBef>
              <a:spcAft>
                <a:spcPct val="0"/>
              </a:spcAft>
              <a:buClrTx/>
              <a:buSzTx/>
              <a:buNone/>
              <a:tabLst/>
              <a:defRPr/>
            </a:pP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veľmi tenkú vrstvu preparátu, ktorý zobrazia  na  </a:t>
            </a:r>
            <a:r>
              <a:rPr kumimoji="0" lang="sk-SK" altLang="sk-SK" sz="2000" b="1" i="1" u="none" strike="noStrike" kern="1200" cap="none" spc="0" normalizeH="0" baseline="0" noProof="0" dirty="0" err="1">
                <a:ln>
                  <a:noFill/>
                </a:ln>
                <a:solidFill>
                  <a:srgbClr val="000000"/>
                </a:solidFill>
                <a:effectLst/>
                <a:uLnTx/>
                <a:uFillTx/>
                <a:latin typeface="Arial" charset="0"/>
                <a:ea typeface="+mn-ea"/>
                <a:cs typeface="+mn-cs"/>
              </a:rPr>
              <a:t>projektíve</a:t>
            </a: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a:t>
            </a:r>
          </a:p>
          <a:p>
            <a:pPr marL="0" indent="0" algn="just" fontAlgn="base">
              <a:lnSpc>
                <a:spcPct val="100000"/>
              </a:lnSpc>
              <a:spcBef>
                <a:spcPts val="0"/>
              </a:spcBef>
              <a:spcAft>
                <a:spcPct val="0"/>
              </a:spcAft>
              <a:buNone/>
              <a:defRPr/>
            </a:pP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Obraz je snímaný videokamerou a prenesený na  monitor. </a:t>
            </a:r>
          </a:p>
          <a:p>
            <a:pPr marL="0" marR="0" lvl="0" indent="0" algn="l" defTabSz="914400" rtl="0" eaLnBrk="1" fontAlgn="base" latinLnBrk="0" hangingPunct="1">
              <a:lnSpc>
                <a:spcPct val="100000"/>
              </a:lnSpc>
              <a:spcBef>
                <a:spcPts val="0"/>
              </a:spcBef>
              <a:spcAft>
                <a:spcPct val="0"/>
              </a:spcAft>
              <a:buClrTx/>
              <a:buSzTx/>
              <a:buNone/>
              <a:tabLst/>
              <a:defRPr/>
            </a:pPr>
            <a:endParaRPr kumimoji="0" lang="sk-SK" altLang="sk-SK" sz="2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ts val="0"/>
              </a:spcBef>
              <a:spcAft>
                <a:spcPct val="0"/>
              </a:spcAft>
              <a:buClrTx/>
              <a:buSzTx/>
              <a:buNone/>
              <a:tabLst/>
              <a:defRPr/>
            </a:pPr>
            <a:endParaRPr lang="sk-SK" altLang="sk-SK" sz="1800" dirty="0">
              <a:solidFill>
                <a:srgbClr val="000000"/>
              </a:solidFill>
              <a:latin typeface="Arial" charset="0"/>
            </a:endParaRPr>
          </a:p>
          <a:p>
            <a:pPr marL="0" indent="0" fontAlgn="base">
              <a:lnSpc>
                <a:spcPct val="100000"/>
              </a:lnSpc>
              <a:spcBef>
                <a:spcPts val="0"/>
              </a:spcBef>
              <a:spcAft>
                <a:spcPct val="0"/>
              </a:spcAft>
              <a:buNone/>
              <a:defRPr/>
            </a:pPr>
            <a:r>
              <a:rPr kumimoji="0" lang="sk-SK" altLang="sk-SK" sz="2000" b="1" i="0" u="none" strike="noStrike" kern="1200" cap="none" spc="0" normalizeH="0" baseline="0" noProof="0" dirty="0">
                <a:ln>
                  <a:noFill/>
                </a:ln>
                <a:solidFill>
                  <a:srgbClr val="FF0000"/>
                </a:solidFill>
                <a:effectLst/>
                <a:uLnTx/>
                <a:uFillTx/>
                <a:ea typeface="+mn-ea"/>
                <a:cs typeface="+mn-cs"/>
              </a:rPr>
              <a:t>Rozlíšenie: 10</a:t>
            </a:r>
            <a:r>
              <a:rPr kumimoji="0" lang="sk-SK" altLang="sk-SK" sz="2000" b="1" i="0" u="none" strike="noStrike" kern="1200" cap="none" spc="0" normalizeH="0" baseline="30000" noProof="0" dirty="0">
                <a:ln>
                  <a:noFill/>
                </a:ln>
                <a:solidFill>
                  <a:srgbClr val="FF0000"/>
                </a:solidFill>
                <a:effectLst/>
                <a:uLnTx/>
                <a:uFillTx/>
                <a:ea typeface="+mn-ea"/>
                <a:cs typeface="+mn-cs"/>
              </a:rPr>
              <a:t>-6</a:t>
            </a:r>
            <a:r>
              <a:rPr kumimoji="0" lang="sk-SK" altLang="sk-SK" sz="2000" b="1" i="0" u="none" strike="noStrike" kern="1200" cap="none" spc="0" normalizeH="0" baseline="0" noProof="0" dirty="0">
                <a:ln>
                  <a:noFill/>
                </a:ln>
                <a:solidFill>
                  <a:srgbClr val="FF0000"/>
                </a:solidFill>
                <a:effectLst/>
                <a:uLnTx/>
                <a:uFillTx/>
                <a:ea typeface="+mn-ea"/>
                <a:cs typeface="+mn-cs"/>
              </a:rPr>
              <a:t> – 10</a:t>
            </a:r>
            <a:r>
              <a:rPr kumimoji="0" lang="sk-SK" altLang="sk-SK" sz="2000" b="1" i="0" u="none" strike="noStrike" kern="1200" cap="none" spc="0" normalizeH="0" baseline="30000" noProof="0" dirty="0">
                <a:ln>
                  <a:noFill/>
                </a:ln>
                <a:solidFill>
                  <a:srgbClr val="FF0000"/>
                </a:solidFill>
                <a:effectLst/>
                <a:uLnTx/>
                <a:uFillTx/>
                <a:ea typeface="+mn-ea"/>
                <a:cs typeface="+mn-cs"/>
              </a:rPr>
              <a:t>-9</a:t>
            </a:r>
            <a:r>
              <a:rPr kumimoji="0" lang="sk-SK" altLang="sk-SK" sz="2000" b="1" i="0" u="none" strike="noStrike" kern="1200" cap="none" spc="0" normalizeH="0" baseline="0" noProof="0" dirty="0">
                <a:ln>
                  <a:noFill/>
                </a:ln>
                <a:solidFill>
                  <a:srgbClr val="FF0000"/>
                </a:solidFill>
                <a:effectLst/>
                <a:uLnTx/>
                <a:uFillTx/>
                <a:ea typeface="+mn-ea"/>
                <a:cs typeface="+mn-cs"/>
              </a:rPr>
              <a:t>m ( </a:t>
            </a:r>
            <a:r>
              <a:rPr kumimoji="0" lang="el-GR" altLang="sk-SK" sz="2000" b="1" i="0" u="none" strike="noStrike" kern="1200" cap="none" spc="0" normalizeH="0" baseline="0" noProof="0" dirty="0">
                <a:ln>
                  <a:noFill/>
                </a:ln>
                <a:solidFill>
                  <a:srgbClr val="FF0000"/>
                </a:solidFill>
                <a:effectLst/>
                <a:uLnTx/>
                <a:uFillTx/>
                <a:ea typeface="+mn-ea"/>
                <a:cs typeface="Arial" charset="0"/>
              </a:rPr>
              <a:t>μ</a:t>
            </a:r>
            <a:r>
              <a:rPr kumimoji="0" lang="sk-SK" altLang="sk-SK" sz="2000" b="1" i="0" u="none" strike="noStrike" kern="1200" cap="none" spc="0" normalizeH="0" baseline="0" noProof="0" dirty="0">
                <a:ln>
                  <a:noFill/>
                </a:ln>
                <a:solidFill>
                  <a:srgbClr val="FF0000"/>
                </a:solidFill>
                <a:effectLst/>
                <a:uLnTx/>
                <a:uFillTx/>
                <a:ea typeface="+mn-ea"/>
                <a:cs typeface="Arial" charset="0"/>
              </a:rPr>
              <a:t>m -  </a:t>
            </a:r>
            <a:r>
              <a:rPr kumimoji="0" lang="el-GR" altLang="sk-SK" sz="2000" b="1" i="0" u="none" strike="noStrike" kern="1200" cap="none" spc="0" normalizeH="0" baseline="0" noProof="0" dirty="0">
                <a:ln>
                  <a:noFill/>
                </a:ln>
                <a:solidFill>
                  <a:srgbClr val="FF0000"/>
                </a:solidFill>
                <a:effectLst/>
                <a:uLnTx/>
                <a:uFillTx/>
                <a:ea typeface="+mn-ea"/>
                <a:cs typeface="Arial" charset="0"/>
              </a:rPr>
              <a:t>η</a:t>
            </a:r>
            <a:r>
              <a:rPr kumimoji="0" lang="sk-SK" altLang="sk-SK" sz="2000" b="1" i="0" u="none" strike="noStrike" kern="1200" cap="none" spc="0" normalizeH="0" baseline="0" noProof="0" dirty="0">
                <a:ln>
                  <a:noFill/>
                </a:ln>
                <a:solidFill>
                  <a:srgbClr val="FF0000"/>
                </a:solidFill>
                <a:effectLst/>
                <a:uLnTx/>
                <a:uFillTx/>
                <a:ea typeface="+mn-ea"/>
                <a:cs typeface="Arial" charset="0"/>
              </a:rPr>
              <a:t>m</a:t>
            </a:r>
            <a:r>
              <a:rPr kumimoji="0" lang="en-US" altLang="sk-SK" sz="2000" b="1" i="0" u="none" strike="noStrike" kern="1200" cap="none" spc="0" normalizeH="0" baseline="0" noProof="0" dirty="0">
                <a:ln>
                  <a:noFill/>
                </a:ln>
                <a:solidFill>
                  <a:srgbClr val="FF0000"/>
                </a:solidFill>
                <a:effectLst/>
                <a:uLnTx/>
                <a:uFillTx/>
                <a:ea typeface="+mn-ea"/>
                <a:cs typeface="Arial" charset="0"/>
              </a:rPr>
              <a:t>)</a:t>
            </a:r>
            <a:endParaRPr kumimoji="0" lang="sk-SK" altLang="sk-SK" sz="2000" b="1" i="0" u="none" strike="noStrike" kern="1200" cap="none" spc="0" normalizeH="0" baseline="0" noProof="0" dirty="0">
              <a:ln>
                <a:noFill/>
              </a:ln>
              <a:solidFill>
                <a:srgbClr val="FF0000"/>
              </a:solidFill>
              <a:effectLst/>
              <a:uLnTx/>
              <a:uFillTx/>
              <a:ea typeface="+mn-ea"/>
              <a:cs typeface="Arial" charset="0"/>
            </a:endParaRPr>
          </a:p>
          <a:p>
            <a:pPr marL="0" marR="0" lvl="0" indent="0" algn="l" defTabSz="914400" rtl="0" eaLnBrk="1" fontAlgn="base" latinLnBrk="0" hangingPunct="1">
              <a:lnSpc>
                <a:spcPct val="100000"/>
              </a:lnSpc>
              <a:spcBef>
                <a:spcPts val="0"/>
              </a:spcBef>
              <a:spcAft>
                <a:spcPct val="0"/>
              </a:spcAft>
              <a:buClrTx/>
              <a:buSzTx/>
              <a:buNone/>
              <a:tabLst/>
              <a:defRPr/>
            </a:pPr>
            <a:endParaRPr kumimoji="0" lang="sk-SK" altLang="sk-SK" sz="2000" b="0" i="0" u="none" strike="noStrike" kern="1200" cap="none" spc="0" normalizeH="0" baseline="0" noProof="0" dirty="0">
              <a:ln>
                <a:noFill/>
              </a:ln>
              <a:solidFill>
                <a:srgbClr val="000000"/>
              </a:solidFill>
              <a:effectLst/>
              <a:uLnTx/>
              <a:uFillTx/>
              <a:latin typeface="Arial" charset="0"/>
              <a:ea typeface="+mn-ea"/>
              <a:cs typeface="+mn-cs"/>
            </a:endParaRPr>
          </a:p>
          <a:p>
            <a:endParaRPr lang="sk-SK" dirty="0"/>
          </a:p>
        </p:txBody>
      </p:sp>
      <p:pic>
        <p:nvPicPr>
          <p:cNvPr id="6" name="Obrázok 5">
            <a:extLst>
              <a:ext uri="{FF2B5EF4-FFF2-40B4-BE49-F238E27FC236}">
                <a16:creationId xmlns:a16="http://schemas.microsoft.com/office/drawing/2014/main" id="{8A81622B-C001-4996-BA98-BDF180039F3A}"/>
              </a:ext>
            </a:extLst>
          </p:cNvPr>
          <p:cNvPicPr>
            <a:picLocks noChangeAspect="1"/>
          </p:cNvPicPr>
          <p:nvPr/>
        </p:nvPicPr>
        <p:blipFill>
          <a:blip r:embed="rId2"/>
          <a:stretch>
            <a:fillRect/>
          </a:stretch>
        </p:blipFill>
        <p:spPr>
          <a:xfrm>
            <a:off x="8003097" y="2860582"/>
            <a:ext cx="4023417" cy="3608663"/>
          </a:xfrm>
          <a:prstGeom prst="rect">
            <a:avLst/>
          </a:prstGeom>
        </p:spPr>
      </p:pic>
      <p:pic>
        <p:nvPicPr>
          <p:cNvPr id="7" name="Obrázok 6">
            <a:extLst>
              <a:ext uri="{FF2B5EF4-FFF2-40B4-BE49-F238E27FC236}">
                <a16:creationId xmlns:a16="http://schemas.microsoft.com/office/drawing/2014/main" id="{46C53BE0-BE99-46EA-ABC6-E217460D4F33}"/>
              </a:ext>
            </a:extLst>
          </p:cNvPr>
          <p:cNvPicPr>
            <a:picLocks noChangeAspect="1"/>
          </p:cNvPicPr>
          <p:nvPr/>
        </p:nvPicPr>
        <p:blipFill>
          <a:blip r:embed="rId3"/>
          <a:stretch>
            <a:fillRect/>
          </a:stretch>
        </p:blipFill>
        <p:spPr>
          <a:xfrm>
            <a:off x="1073092" y="4060067"/>
            <a:ext cx="2992379" cy="2432808"/>
          </a:xfrm>
          <a:prstGeom prst="rect">
            <a:avLst/>
          </a:prstGeom>
        </p:spPr>
      </p:pic>
      <p:pic>
        <p:nvPicPr>
          <p:cNvPr id="8" name="Obrázok 7">
            <a:extLst>
              <a:ext uri="{FF2B5EF4-FFF2-40B4-BE49-F238E27FC236}">
                <a16:creationId xmlns:a16="http://schemas.microsoft.com/office/drawing/2014/main" id="{9FD68632-A347-4D83-8A25-82D120680244}"/>
              </a:ext>
            </a:extLst>
          </p:cNvPr>
          <p:cNvPicPr>
            <a:picLocks noChangeAspect="1"/>
          </p:cNvPicPr>
          <p:nvPr/>
        </p:nvPicPr>
        <p:blipFill>
          <a:blip r:embed="rId4"/>
          <a:stretch>
            <a:fillRect/>
          </a:stretch>
        </p:blipFill>
        <p:spPr>
          <a:xfrm>
            <a:off x="5058561" y="3438723"/>
            <a:ext cx="1365657" cy="3213747"/>
          </a:xfrm>
          <a:prstGeom prst="rect">
            <a:avLst/>
          </a:prstGeom>
        </p:spPr>
      </p:pic>
      <p:sp>
        <p:nvSpPr>
          <p:cNvPr id="9" name="BlokTextu 8">
            <a:extLst>
              <a:ext uri="{FF2B5EF4-FFF2-40B4-BE49-F238E27FC236}">
                <a16:creationId xmlns:a16="http://schemas.microsoft.com/office/drawing/2014/main" id="{D413373F-7CF3-4CCF-B5CB-3FD248CD4305}"/>
              </a:ext>
            </a:extLst>
          </p:cNvPr>
          <p:cNvSpPr txBox="1"/>
          <p:nvPr/>
        </p:nvSpPr>
        <p:spPr>
          <a:xfrm>
            <a:off x="5058561" y="6652470"/>
            <a:ext cx="2081102" cy="307777"/>
          </a:xfrm>
          <a:prstGeom prst="rect">
            <a:avLst/>
          </a:prstGeom>
          <a:noFill/>
        </p:spPr>
        <p:txBody>
          <a:bodyPr wrap="square" rtlCol="0">
            <a:spAutoFit/>
          </a:bodyPr>
          <a:lstStyle/>
          <a:p>
            <a:r>
              <a:rPr lang="sk-SK" sz="1400" dirty="0"/>
              <a:t>Transmisný mikroskop</a:t>
            </a:r>
          </a:p>
        </p:txBody>
      </p:sp>
      <p:sp>
        <p:nvSpPr>
          <p:cNvPr id="10" name="BlokTextu 9">
            <a:extLst>
              <a:ext uri="{FF2B5EF4-FFF2-40B4-BE49-F238E27FC236}">
                <a16:creationId xmlns:a16="http://schemas.microsoft.com/office/drawing/2014/main" id="{53CD8A36-2FF3-4DF2-A169-9CEF82DBC3F3}"/>
              </a:ext>
            </a:extLst>
          </p:cNvPr>
          <p:cNvSpPr txBox="1"/>
          <p:nvPr/>
        </p:nvSpPr>
        <p:spPr>
          <a:xfrm>
            <a:off x="8003097" y="6469245"/>
            <a:ext cx="4269997" cy="307777"/>
          </a:xfrm>
          <a:prstGeom prst="rect">
            <a:avLst/>
          </a:prstGeom>
          <a:noFill/>
        </p:spPr>
        <p:txBody>
          <a:bodyPr wrap="square" rtlCol="0">
            <a:spAutoFit/>
          </a:bodyPr>
          <a:lstStyle/>
          <a:p>
            <a:r>
              <a:rPr lang="sk-SK" sz="1400" dirty="0"/>
              <a:t>Schéma elektrónový mikroskop</a:t>
            </a:r>
          </a:p>
        </p:txBody>
      </p:sp>
    </p:spTree>
    <p:extLst>
      <p:ext uri="{BB962C8B-B14F-4D97-AF65-F5344CB8AC3E}">
        <p14:creationId xmlns:p14="http://schemas.microsoft.com/office/powerpoint/2010/main" val="1725862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449445-4B04-41BF-B071-8E66875264C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Konfokálna</a:t>
            </a:r>
            <a:r>
              <a:rPr lang="sk-SK" sz="3600" b="1" dirty="0">
                <a:solidFill>
                  <a:srgbClr val="FF0000"/>
                </a:solidFill>
              </a:rPr>
              <a:t> laserová mikroskopia</a:t>
            </a:r>
          </a:p>
        </p:txBody>
      </p:sp>
      <p:pic>
        <p:nvPicPr>
          <p:cNvPr id="4" name="Zástupný objekt pre obsah 3">
            <a:extLst>
              <a:ext uri="{FF2B5EF4-FFF2-40B4-BE49-F238E27FC236}">
                <a16:creationId xmlns:a16="http://schemas.microsoft.com/office/drawing/2014/main" id="{9DBA1322-CCDE-4FB3-9916-801A7F309F0E}"/>
              </a:ext>
            </a:extLst>
          </p:cNvPr>
          <p:cNvPicPr>
            <a:picLocks noGrp="1" noChangeAspect="1"/>
          </p:cNvPicPr>
          <p:nvPr>
            <p:ph idx="1"/>
          </p:nvPr>
        </p:nvPicPr>
        <p:blipFill>
          <a:blip r:embed="rId2"/>
          <a:stretch>
            <a:fillRect/>
          </a:stretch>
        </p:blipFill>
        <p:spPr>
          <a:xfrm>
            <a:off x="981511" y="1501629"/>
            <a:ext cx="2734811" cy="4991245"/>
          </a:xfrm>
          <a:prstGeom prst="rect">
            <a:avLst/>
          </a:prstGeom>
        </p:spPr>
      </p:pic>
      <p:sp>
        <p:nvSpPr>
          <p:cNvPr id="6" name="BlokTextu 5">
            <a:extLst>
              <a:ext uri="{FF2B5EF4-FFF2-40B4-BE49-F238E27FC236}">
                <a16:creationId xmlns:a16="http://schemas.microsoft.com/office/drawing/2014/main" id="{057DF6EA-292B-4FDA-B57C-E3A71B42A957}"/>
              </a:ext>
            </a:extLst>
          </p:cNvPr>
          <p:cNvSpPr txBox="1"/>
          <p:nvPr/>
        </p:nvSpPr>
        <p:spPr>
          <a:xfrm>
            <a:off x="4538443" y="2120722"/>
            <a:ext cx="7592038" cy="4708981"/>
          </a:xfrm>
          <a:prstGeom prst="rect">
            <a:avLst/>
          </a:prstGeom>
          <a:noFill/>
        </p:spPr>
        <p:txBody>
          <a:bodyPr wrap="square">
            <a:spAutoFit/>
          </a:bodyPr>
          <a:lstStyle/>
          <a:p>
            <a:pPr marL="285750" indent="-285750" algn="just">
              <a:buFont typeface="Wingdings" panose="05000000000000000000" pitchFamily="2" charset="2"/>
              <a:buChar char="q"/>
            </a:pPr>
            <a:r>
              <a:rPr lang="sk-SK" sz="2000" b="1" dirty="0"/>
              <a:t>Zdrojom svetla je laser, ultrafialové,  infračervené alebo viditeľné spektrum), ktorý cez bodovú (</a:t>
            </a:r>
            <a:r>
              <a:rPr lang="sk-SK" sz="2000" b="1" dirty="0" err="1"/>
              <a:t>konfokálnu</a:t>
            </a:r>
            <a:r>
              <a:rPr lang="sk-SK" sz="2000" b="1" dirty="0"/>
              <a:t>) clonu a objektív osvetľuje preparát</a:t>
            </a:r>
          </a:p>
          <a:p>
            <a:pPr marL="285750" indent="-285750" algn="just">
              <a:buFont typeface="Wingdings" panose="05000000000000000000" pitchFamily="2" charset="2"/>
              <a:buChar char="q"/>
            </a:pPr>
            <a:r>
              <a:rPr lang="sk-SK" sz="2000" b="1" dirty="0"/>
              <a:t>Rovnakým objektívom potom prechádza svetlo odrazené (prípadne emitované fluorescenčné žiarenie , pokiaľ ide o fluorescenčnú </a:t>
            </a:r>
            <a:r>
              <a:rPr lang="sk-SK" sz="2000" b="1" dirty="0" err="1"/>
              <a:t>konfokálnu</a:t>
            </a:r>
            <a:r>
              <a:rPr lang="sk-SK" sz="2000" b="1" dirty="0"/>
              <a:t> mikroskopiu)</a:t>
            </a:r>
          </a:p>
          <a:p>
            <a:pPr marL="285750" indent="-285750" algn="just">
              <a:buFont typeface="Wingdings" panose="05000000000000000000" pitchFamily="2" charset="2"/>
              <a:buChar char="q"/>
            </a:pPr>
            <a:r>
              <a:rPr lang="sk-SK" sz="2000" b="1" dirty="0"/>
              <a:t>Lúče prechádzajú </a:t>
            </a:r>
            <a:r>
              <a:rPr lang="sk-SK" sz="2000" b="1" dirty="0" err="1"/>
              <a:t>dichroickým</a:t>
            </a:r>
            <a:r>
              <a:rPr lang="sk-SK" sz="2000" b="1" dirty="0"/>
              <a:t> zrkadlom a pokračujú k bodovej clone, kde dochádza k odfiltrovaniu svetla z iných rovín</a:t>
            </a:r>
          </a:p>
          <a:p>
            <a:pPr marL="285750" indent="-285750" algn="just">
              <a:buFont typeface="Wingdings" panose="05000000000000000000" pitchFamily="2" charset="2"/>
              <a:buChar char="q"/>
            </a:pPr>
            <a:r>
              <a:rPr lang="sk-SK" sz="2000" b="1" dirty="0"/>
              <a:t>Lúče vstupujú do </a:t>
            </a:r>
            <a:r>
              <a:rPr lang="sk-SK" sz="2000" b="1" dirty="0" err="1"/>
              <a:t>fotonásobiča</a:t>
            </a:r>
            <a:r>
              <a:rPr lang="sk-SK" sz="2000" b="1" dirty="0"/>
              <a:t> , kde sú zosilnené a </a:t>
            </a:r>
            <a:r>
              <a:rPr lang="sk-SK" sz="2000" b="1" dirty="0" err="1"/>
              <a:t>detekované</a:t>
            </a:r>
            <a:endParaRPr lang="sk-SK" sz="2000" b="1" dirty="0"/>
          </a:p>
          <a:p>
            <a:pPr marL="285750" indent="-285750" algn="just">
              <a:buFont typeface="Wingdings" panose="05000000000000000000" pitchFamily="2" charset="2"/>
              <a:buChar char="q"/>
            </a:pPr>
            <a:endParaRPr lang="sk-SK" dirty="0"/>
          </a:p>
          <a:p>
            <a:pPr marL="285750" indent="-285750" algn="just">
              <a:buFont typeface="Wingdings" panose="05000000000000000000" pitchFamily="2" charset="2"/>
              <a:buChar char="q"/>
            </a:pPr>
            <a:endParaRPr lang="sk-SK" dirty="0"/>
          </a:p>
          <a:p>
            <a:pPr marL="285750" indent="-285750" algn="just">
              <a:buFont typeface="Wingdings" panose="05000000000000000000" pitchFamily="2" charset="2"/>
              <a:buChar char="q"/>
            </a:pPr>
            <a:r>
              <a:rPr lang="sk-SK" sz="1400" b="1" i="1" dirty="0" err="1"/>
              <a:t>konfokálne</a:t>
            </a:r>
            <a:r>
              <a:rPr lang="sk-SK" sz="1400" b="1" i="1" dirty="0"/>
              <a:t> mikroskopy je možné použiť pri štúdiu architektúry neurónových sietí v mozgovom tkanive pri jej farbení pomocou </a:t>
            </a:r>
            <a:r>
              <a:rPr lang="sk-SK" sz="1400" b="1" i="1" dirty="0" err="1"/>
              <a:t>Golgiho</a:t>
            </a:r>
            <a:r>
              <a:rPr lang="sk-SK" sz="1400" b="1" i="1" dirty="0"/>
              <a:t> metódy . Tiež je možné študovať intracelulárne koncentrácie iónov , merať membránový potenciál a intracelulárne pH . Pri použití </a:t>
            </a:r>
            <a:r>
              <a:rPr lang="sk-SK" sz="1400" b="1" i="1" dirty="0" err="1"/>
              <a:t>imunofluorescenčných</a:t>
            </a:r>
            <a:r>
              <a:rPr lang="sk-SK" sz="1400" b="1" i="1" dirty="0"/>
              <a:t> metód je možné študovať napr. rozloženie receptorov v membránach . V cytológii a </a:t>
            </a:r>
            <a:r>
              <a:rPr lang="sk-SK" sz="1400" b="1" i="1" dirty="0" err="1"/>
              <a:t>cytogenetike</a:t>
            </a:r>
            <a:r>
              <a:rPr lang="sk-SK" sz="1400" b="1" i="1" dirty="0"/>
              <a:t> sa </a:t>
            </a:r>
            <a:r>
              <a:rPr lang="sk-SK" sz="1400" b="1" i="1" dirty="0" err="1"/>
              <a:t>konfokálny</a:t>
            </a:r>
            <a:r>
              <a:rPr lang="sk-SK" sz="1400" b="1" i="1" dirty="0"/>
              <a:t> mikroskop používa pri štúdiu topológie bunkového jadra (vnútorné usporiadanie chromatínu ).</a:t>
            </a:r>
          </a:p>
        </p:txBody>
      </p:sp>
    </p:spTree>
    <p:extLst>
      <p:ext uri="{BB962C8B-B14F-4D97-AF65-F5344CB8AC3E}">
        <p14:creationId xmlns:p14="http://schemas.microsoft.com/office/powerpoint/2010/main" val="1068453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E5164E1-D4F7-4C21-BDD4-EBA21464959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Termografia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3AC4530D-9417-4CF8-A617-C85269C8F74A}"/>
              </a:ext>
            </a:extLst>
          </p:cNvPr>
          <p:cNvSpPr>
            <a:spLocks noGrp="1"/>
          </p:cNvSpPr>
          <p:nvPr>
            <p:ph idx="1"/>
          </p:nvPr>
        </p:nvSpPr>
        <p:spPr/>
        <p:txBody>
          <a:bodyPr/>
          <a:lstStyle/>
          <a:p>
            <a:pPr>
              <a:buFont typeface="Wingdings" panose="05000000000000000000" pitchFamily="2" charset="2"/>
              <a:buChar char="q"/>
            </a:pPr>
            <a:r>
              <a:rPr lang="sk-SK" sz="2400" b="1" dirty="0" err="1">
                <a:solidFill>
                  <a:srgbClr val="FF0000"/>
                </a:solidFill>
                <a:effectLst/>
                <a:ea typeface="Calibri" panose="020F0502020204030204" pitchFamily="34" charset="0"/>
              </a:rPr>
              <a:t>Termografia</a:t>
            </a:r>
            <a:r>
              <a:rPr lang="sk-SK" sz="2400" b="1" dirty="0">
                <a:solidFill>
                  <a:srgbClr val="FF0000"/>
                </a:solidFill>
                <a:effectLst/>
                <a:ea typeface="Calibri" panose="020F0502020204030204" pitchFamily="34" charset="0"/>
              </a:rPr>
              <a:t> je zobrazovacia metóda, ktorá využíva tepelné vyžarovanie </a:t>
            </a:r>
            <a:r>
              <a:rPr lang="sk-SK" b="1" dirty="0">
                <a:solidFill>
                  <a:srgbClr val="FF0000"/>
                </a:solidFill>
                <a:effectLst/>
                <a:ea typeface="Calibri" panose="020F0502020204030204" pitchFamily="34" charset="0"/>
              </a:rPr>
              <a:t>telies</a:t>
            </a:r>
          </a:p>
          <a:p>
            <a:endParaRPr lang="sk-SK" sz="1800" dirty="0">
              <a:effectLst/>
              <a:ea typeface="Calibri" panose="020F0502020204030204" pitchFamily="34" charset="0"/>
            </a:endParaRPr>
          </a:p>
          <a:p>
            <a:pPr>
              <a:buFont typeface="Wingdings" panose="05000000000000000000" pitchFamily="2" charset="2"/>
              <a:buChar char="q"/>
            </a:pPr>
            <a:r>
              <a:rPr lang="sk-SK" sz="1800" dirty="0">
                <a:effectLst/>
                <a:ea typeface="Calibri" panose="020F0502020204030204" pitchFamily="34" charset="0"/>
              </a:rPr>
              <a:t> </a:t>
            </a:r>
            <a:r>
              <a:rPr lang="sk-SK" sz="1800" dirty="0" err="1">
                <a:effectLst/>
                <a:ea typeface="Calibri" panose="020F0502020204030204" pitchFamily="34" charset="0"/>
              </a:rPr>
              <a:t>Termografia</a:t>
            </a:r>
            <a:r>
              <a:rPr lang="sk-SK" sz="1800" dirty="0">
                <a:effectLst/>
                <a:ea typeface="Calibri" panose="020F0502020204030204" pitchFamily="34" charset="0"/>
              </a:rPr>
              <a:t> sa používa v medicíne ako diagnostický prostriedok na zobrazenie rozloženia teplotného poľa na povrchu tela. Teplota tela závisí od metabolických a iných fyziologických procesov, ktoré prebiehajú v povrchovej vrstve. </a:t>
            </a:r>
            <a:r>
              <a:rPr lang="sk-SK" sz="1800" dirty="0" err="1">
                <a:effectLst/>
                <a:ea typeface="Calibri" panose="020F0502020204030204" pitchFamily="34" charset="0"/>
              </a:rPr>
              <a:t>Termografia</a:t>
            </a:r>
            <a:r>
              <a:rPr lang="sk-SK" sz="1800" dirty="0">
                <a:effectLst/>
                <a:ea typeface="Calibri" panose="020F0502020204030204" pitchFamily="34" charset="0"/>
              </a:rPr>
              <a:t> má široké využitie pri sledovaní prekrvenia tkaniva, sledovaní zápalových ochorení, včasnom odhaľovaní výskytu nádorov a pod. Ide o neinvazívnu bezkontaktnú metódu, ktorá umožňuje rýchle orientačné vyšetrovanie. </a:t>
            </a:r>
          </a:p>
          <a:p>
            <a:r>
              <a:rPr lang="sk-SK" dirty="0"/>
              <a:t>Te</a:t>
            </a:r>
          </a:p>
        </p:txBody>
      </p:sp>
      <p:pic>
        <p:nvPicPr>
          <p:cNvPr id="4" name="Obrázok 3">
            <a:extLst>
              <a:ext uri="{FF2B5EF4-FFF2-40B4-BE49-F238E27FC236}">
                <a16:creationId xmlns:a16="http://schemas.microsoft.com/office/drawing/2014/main" id="{8ECDA3FD-4F14-468C-BC1A-424D9C69F7AA}"/>
              </a:ext>
            </a:extLst>
          </p:cNvPr>
          <p:cNvPicPr>
            <a:picLocks noChangeAspect="1"/>
          </p:cNvPicPr>
          <p:nvPr/>
        </p:nvPicPr>
        <p:blipFill>
          <a:blip r:embed="rId2"/>
          <a:stretch>
            <a:fillRect/>
          </a:stretch>
        </p:blipFill>
        <p:spPr>
          <a:xfrm>
            <a:off x="939098" y="4187096"/>
            <a:ext cx="4541914" cy="2523963"/>
          </a:xfrm>
          <a:prstGeom prst="rect">
            <a:avLst/>
          </a:prstGeom>
        </p:spPr>
      </p:pic>
      <p:pic>
        <p:nvPicPr>
          <p:cNvPr id="5" name="Obrázok 4">
            <a:extLst>
              <a:ext uri="{FF2B5EF4-FFF2-40B4-BE49-F238E27FC236}">
                <a16:creationId xmlns:a16="http://schemas.microsoft.com/office/drawing/2014/main" id="{4572CF58-A6FD-4FB3-9081-712679D3078A}"/>
              </a:ext>
            </a:extLst>
          </p:cNvPr>
          <p:cNvPicPr>
            <a:picLocks noChangeAspect="1"/>
          </p:cNvPicPr>
          <p:nvPr/>
        </p:nvPicPr>
        <p:blipFill>
          <a:blip r:embed="rId3"/>
          <a:stretch>
            <a:fillRect/>
          </a:stretch>
        </p:blipFill>
        <p:spPr>
          <a:xfrm>
            <a:off x="6020794" y="4001294"/>
            <a:ext cx="1475360" cy="1225402"/>
          </a:xfrm>
          <a:prstGeom prst="rect">
            <a:avLst/>
          </a:prstGeom>
        </p:spPr>
      </p:pic>
      <p:pic>
        <p:nvPicPr>
          <p:cNvPr id="6" name="Obrázok 5">
            <a:extLst>
              <a:ext uri="{FF2B5EF4-FFF2-40B4-BE49-F238E27FC236}">
                <a16:creationId xmlns:a16="http://schemas.microsoft.com/office/drawing/2014/main" id="{1C39EC15-4C88-4214-B0F5-910D1EB7771E}"/>
              </a:ext>
            </a:extLst>
          </p:cNvPr>
          <p:cNvPicPr>
            <a:picLocks noChangeAspect="1"/>
          </p:cNvPicPr>
          <p:nvPr/>
        </p:nvPicPr>
        <p:blipFill>
          <a:blip r:embed="rId4"/>
          <a:stretch>
            <a:fillRect/>
          </a:stretch>
        </p:blipFill>
        <p:spPr>
          <a:xfrm>
            <a:off x="7921183" y="4001294"/>
            <a:ext cx="1450974" cy="1213209"/>
          </a:xfrm>
          <a:prstGeom prst="rect">
            <a:avLst/>
          </a:prstGeom>
        </p:spPr>
      </p:pic>
      <p:pic>
        <p:nvPicPr>
          <p:cNvPr id="7" name="Obrázok 6">
            <a:extLst>
              <a:ext uri="{FF2B5EF4-FFF2-40B4-BE49-F238E27FC236}">
                <a16:creationId xmlns:a16="http://schemas.microsoft.com/office/drawing/2014/main" id="{43BCE328-9CF6-4D17-9C6A-9D775F126CD7}"/>
              </a:ext>
            </a:extLst>
          </p:cNvPr>
          <p:cNvPicPr>
            <a:picLocks noChangeAspect="1"/>
          </p:cNvPicPr>
          <p:nvPr/>
        </p:nvPicPr>
        <p:blipFill>
          <a:blip r:embed="rId5"/>
          <a:stretch>
            <a:fillRect/>
          </a:stretch>
        </p:blipFill>
        <p:spPr>
          <a:xfrm>
            <a:off x="9797186" y="4001294"/>
            <a:ext cx="1432684" cy="1188823"/>
          </a:xfrm>
          <a:prstGeom prst="rect">
            <a:avLst/>
          </a:prstGeom>
        </p:spPr>
      </p:pic>
      <p:sp>
        <p:nvSpPr>
          <p:cNvPr id="9" name="BlokTextu 8">
            <a:extLst>
              <a:ext uri="{FF2B5EF4-FFF2-40B4-BE49-F238E27FC236}">
                <a16:creationId xmlns:a16="http://schemas.microsoft.com/office/drawing/2014/main" id="{73F39A7D-F710-4E98-86E3-236CA73D5CAE}"/>
              </a:ext>
            </a:extLst>
          </p:cNvPr>
          <p:cNvSpPr txBox="1"/>
          <p:nvPr/>
        </p:nvSpPr>
        <p:spPr>
          <a:xfrm>
            <a:off x="1548882" y="6587412"/>
            <a:ext cx="3694922" cy="307777"/>
          </a:xfrm>
          <a:prstGeom prst="rect">
            <a:avLst/>
          </a:prstGeom>
          <a:noFill/>
        </p:spPr>
        <p:txBody>
          <a:bodyPr wrap="square" rtlCol="0">
            <a:spAutoFit/>
          </a:bodyPr>
          <a:lstStyle/>
          <a:p>
            <a:r>
              <a:rPr lang="sk-SK" sz="1400" dirty="0" err="1"/>
              <a:t>Termografické</a:t>
            </a:r>
            <a:r>
              <a:rPr lang="sk-SK" sz="1400" dirty="0"/>
              <a:t> pracovisko</a:t>
            </a:r>
          </a:p>
        </p:txBody>
      </p:sp>
      <p:sp>
        <p:nvSpPr>
          <p:cNvPr id="11" name="BlokTextu 10">
            <a:extLst>
              <a:ext uri="{FF2B5EF4-FFF2-40B4-BE49-F238E27FC236}">
                <a16:creationId xmlns:a16="http://schemas.microsoft.com/office/drawing/2014/main" id="{3B750C27-8F21-44E4-AF0D-5E87BD14DC1E}"/>
              </a:ext>
            </a:extLst>
          </p:cNvPr>
          <p:cNvSpPr txBox="1"/>
          <p:nvPr/>
        </p:nvSpPr>
        <p:spPr>
          <a:xfrm>
            <a:off x="6596237" y="5449078"/>
            <a:ext cx="4245934" cy="307777"/>
          </a:xfrm>
          <a:prstGeom prst="rect">
            <a:avLst/>
          </a:prstGeom>
          <a:noFill/>
        </p:spPr>
        <p:txBody>
          <a:bodyPr wrap="square" rtlCol="0">
            <a:spAutoFit/>
          </a:bodyPr>
          <a:lstStyle/>
          <a:p>
            <a:pPr algn="ctr"/>
            <a:r>
              <a:rPr lang="sk-SK" sz="1400" dirty="0"/>
              <a:t>Termogramy prsníka</a:t>
            </a:r>
          </a:p>
        </p:txBody>
      </p:sp>
    </p:spTree>
    <p:extLst>
      <p:ext uri="{BB962C8B-B14F-4D97-AF65-F5344CB8AC3E}">
        <p14:creationId xmlns:p14="http://schemas.microsoft.com/office/powerpoint/2010/main" val="2267719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30F3DF-398A-4134-8E24-61189F39762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Termografia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6F231F61-9C76-424B-A590-2FCE5268A190}"/>
              </a:ext>
            </a:extLst>
          </p:cNvPr>
          <p:cNvPicPr>
            <a:picLocks noGrp="1" noChangeAspect="1"/>
          </p:cNvPicPr>
          <p:nvPr>
            <p:ph idx="1"/>
          </p:nvPr>
        </p:nvPicPr>
        <p:blipFill>
          <a:blip r:embed="rId2"/>
          <a:stretch>
            <a:fillRect/>
          </a:stretch>
        </p:blipFill>
        <p:spPr>
          <a:xfrm>
            <a:off x="838200" y="2011750"/>
            <a:ext cx="1737511" cy="1627773"/>
          </a:xfrm>
          <a:prstGeom prst="rect">
            <a:avLst/>
          </a:prstGeom>
        </p:spPr>
      </p:pic>
      <p:pic>
        <p:nvPicPr>
          <p:cNvPr id="5" name="Obrázok 4">
            <a:extLst>
              <a:ext uri="{FF2B5EF4-FFF2-40B4-BE49-F238E27FC236}">
                <a16:creationId xmlns:a16="http://schemas.microsoft.com/office/drawing/2014/main" id="{F2125EEC-662C-4DB4-8B3D-667166E2D936}"/>
              </a:ext>
            </a:extLst>
          </p:cNvPr>
          <p:cNvPicPr>
            <a:picLocks noChangeAspect="1"/>
          </p:cNvPicPr>
          <p:nvPr/>
        </p:nvPicPr>
        <p:blipFill>
          <a:blip r:embed="rId3"/>
          <a:stretch>
            <a:fillRect/>
          </a:stretch>
        </p:blipFill>
        <p:spPr>
          <a:xfrm>
            <a:off x="3036519" y="2011750"/>
            <a:ext cx="2237426" cy="1633870"/>
          </a:xfrm>
          <a:prstGeom prst="rect">
            <a:avLst/>
          </a:prstGeom>
        </p:spPr>
      </p:pic>
      <p:pic>
        <p:nvPicPr>
          <p:cNvPr id="6" name="Obrázok 5">
            <a:extLst>
              <a:ext uri="{FF2B5EF4-FFF2-40B4-BE49-F238E27FC236}">
                <a16:creationId xmlns:a16="http://schemas.microsoft.com/office/drawing/2014/main" id="{CBC2C8AF-0C9F-4563-B5F7-0E329DA047A6}"/>
              </a:ext>
            </a:extLst>
          </p:cNvPr>
          <p:cNvPicPr>
            <a:picLocks noChangeAspect="1"/>
          </p:cNvPicPr>
          <p:nvPr/>
        </p:nvPicPr>
        <p:blipFill>
          <a:blip r:embed="rId4"/>
          <a:stretch>
            <a:fillRect/>
          </a:stretch>
        </p:blipFill>
        <p:spPr>
          <a:xfrm>
            <a:off x="838200" y="3951345"/>
            <a:ext cx="2056388" cy="1482827"/>
          </a:xfrm>
          <a:prstGeom prst="rect">
            <a:avLst/>
          </a:prstGeom>
        </p:spPr>
      </p:pic>
      <p:pic>
        <p:nvPicPr>
          <p:cNvPr id="7" name="Obrázok 6">
            <a:extLst>
              <a:ext uri="{FF2B5EF4-FFF2-40B4-BE49-F238E27FC236}">
                <a16:creationId xmlns:a16="http://schemas.microsoft.com/office/drawing/2014/main" id="{94E5836D-5085-4AF5-9B65-466212EB4D07}"/>
              </a:ext>
            </a:extLst>
          </p:cNvPr>
          <p:cNvPicPr>
            <a:picLocks noChangeAspect="1"/>
          </p:cNvPicPr>
          <p:nvPr/>
        </p:nvPicPr>
        <p:blipFill>
          <a:blip r:embed="rId5"/>
          <a:stretch>
            <a:fillRect/>
          </a:stretch>
        </p:blipFill>
        <p:spPr>
          <a:xfrm>
            <a:off x="3167148" y="3951346"/>
            <a:ext cx="2185605" cy="1482827"/>
          </a:xfrm>
          <a:prstGeom prst="rect">
            <a:avLst/>
          </a:prstGeom>
        </p:spPr>
      </p:pic>
      <p:sp>
        <p:nvSpPr>
          <p:cNvPr id="8" name="BlokTextu 7">
            <a:extLst>
              <a:ext uri="{FF2B5EF4-FFF2-40B4-BE49-F238E27FC236}">
                <a16:creationId xmlns:a16="http://schemas.microsoft.com/office/drawing/2014/main" id="{B25A6328-4428-483E-BAB3-9729B700B95B}"/>
              </a:ext>
            </a:extLst>
          </p:cNvPr>
          <p:cNvSpPr txBox="1"/>
          <p:nvPr/>
        </p:nvSpPr>
        <p:spPr>
          <a:xfrm>
            <a:off x="671805" y="5906278"/>
            <a:ext cx="5424196" cy="646331"/>
          </a:xfrm>
          <a:prstGeom prst="rect">
            <a:avLst/>
          </a:prstGeom>
          <a:noFill/>
        </p:spPr>
        <p:txBody>
          <a:bodyPr wrap="square" rtlCol="0">
            <a:spAutoFit/>
          </a:bodyPr>
          <a:lstStyle/>
          <a:p>
            <a:pPr algn="ctr"/>
            <a:r>
              <a:rPr lang="sk-SK" sz="1200" dirty="0" err="1"/>
              <a:t>Termografické</a:t>
            </a:r>
            <a:r>
              <a:rPr lang="sk-SK" sz="1200" dirty="0"/>
              <a:t> porovnávanie párových orgánov. </a:t>
            </a:r>
          </a:p>
          <a:p>
            <a:pPr algn="ctr"/>
            <a:r>
              <a:rPr lang="sk-SK" sz="1200" dirty="0"/>
              <a:t>Termogram pooperačného stavu dolnej končatiny (vľavo dole), </a:t>
            </a:r>
          </a:p>
          <a:p>
            <a:pPr algn="ctr"/>
            <a:r>
              <a:rPr lang="sk-SK" sz="1200" dirty="0"/>
              <a:t>nález v okolí kľúčnej kosti (dole vpravo) </a:t>
            </a:r>
          </a:p>
        </p:txBody>
      </p:sp>
      <p:pic>
        <p:nvPicPr>
          <p:cNvPr id="9" name="Obrázok 8">
            <a:extLst>
              <a:ext uri="{FF2B5EF4-FFF2-40B4-BE49-F238E27FC236}">
                <a16:creationId xmlns:a16="http://schemas.microsoft.com/office/drawing/2014/main" id="{2D3239C9-08C7-4071-800F-997FE75EFB78}"/>
              </a:ext>
            </a:extLst>
          </p:cNvPr>
          <p:cNvPicPr>
            <a:picLocks noChangeAspect="1"/>
          </p:cNvPicPr>
          <p:nvPr/>
        </p:nvPicPr>
        <p:blipFill>
          <a:blip r:embed="rId6"/>
          <a:stretch>
            <a:fillRect/>
          </a:stretch>
        </p:blipFill>
        <p:spPr>
          <a:xfrm>
            <a:off x="6558363" y="2030791"/>
            <a:ext cx="1426588" cy="1085182"/>
          </a:xfrm>
          <a:prstGeom prst="rect">
            <a:avLst/>
          </a:prstGeom>
        </p:spPr>
      </p:pic>
      <p:pic>
        <p:nvPicPr>
          <p:cNvPr id="10" name="Obrázok 9">
            <a:extLst>
              <a:ext uri="{FF2B5EF4-FFF2-40B4-BE49-F238E27FC236}">
                <a16:creationId xmlns:a16="http://schemas.microsoft.com/office/drawing/2014/main" id="{7E777432-B97C-4A9F-97E8-9068511AFCB0}"/>
              </a:ext>
            </a:extLst>
          </p:cNvPr>
          <p:cNvPicPr>
            <a:picLocks noChangeAspect="1"/>
          </p:cNvPicPr>
          <p:nvPr/>
        </p:nvPicPr>
        <p:blipFill>
          <a:blip r:embed="rId7"/>
          <a:stretch>
            <a:fillRect/>
          </a:stretch>
        </p:blipFill>
        <p:spPr>
          <a:xfrm>
            <a:off x="8317654" y="2029803"/>
            <a:ext cx="1414395" cy="1079086"/>
          </a:xfrm>
          <a:prstGeom prst="rect">
            <a:avLst/>
          </a:prstGeom>
        </p:spPr>
      </p:pic>
      <p:pic>
        <p:nvPicPr>
          <p:cNvPr id="11" name="Obrázok 10">
            <a:extLst>
              <a:ext uri="{FF2B5EF4-FFF2-40B4-BE49-F238E27FC236}">
                <a16:creationId xmlns:a16="http://schemas.microsoft.com/office/drawing/2014/main" id="{CA79DE77-8396-4F8D-9A22-447AFE453A13}"/>
              </a:ext>
            </a:extLst>
          </p:cNvPr>
          <p:cNvPicPr>
            <a:picLocks noChangeAspect="1"/>
          </p:cNvPicPr>
          <p:nvPr/>
        </p:nvPicPr>
        <p:blipFill>
          <a:blip r:embed="rId8"/>
          <a:stretch>
            <a:fillRect/>
          </a:stretch>
        </p:blipFill>
        <p:spPr>
          <a:xfrm>
            <a:off x="10064752" y="2023707"/>
            <a:ext cx="1420491" cy="1085182"/>
          </a:xfrm>
          <a:prstGeom prst="rect">
            <a:avLst/>
          </a:prstGeom>
        </p:spPr>
      </p:pic>
      <p:pic>
        <p:nvPicPr>
          <p:cNvPr id="14" name="Obrázok 13">
            <a:extLst>
              <a:ext uri="{FF2B5EF4-FFF2-40B4-BE49-F238E27FC236}">
                <a16:creationId xmlns:a16="http://schemas.microsoft.com/office/drawing/2014/main" id="{B3543D7F-2A3C-4BD5-B500-80D54521038A}"/>
              </a:ext>
            </a:extLst>
          </p:cNvPr>
          <p:cNvPicPr>
            <a:picLocks noChangeAspect="1"/>
          </p:cNvPicPr>
          <p:nvPr/>
        </p:nvPicPr>
        <p:blipFill>
          <a:blip r:embed="rId9"/>
          <a:stretch>
            <a:fillRect/>
          </a:stretch>
        </p:blipFill>
        <p:spPr>
          <a:xfrm>
            <a:off x="6642248" y="3801327"/>
            <a:ext cx="4967467" cy="630590"/>
          </a:xfrm>
          <a:prstGeom prst="rect">
            <a:avLst/>
          </a:prstGeom>
        </p:spPr>
      </p:pic>
      <p:pic>
        <p:nvPicPr>
          <p:cNvPr id="15" name="Obrázok 14">
            <a:extLst>
              <a:ext uri="{FF2B5EF4-FFF2-40B4-BE49-F238E27FC236}">
                <a16:creationId xmlns:a16="http://schemas.microsoft.com/office/drawing/2014/main" id="{8B94475F-8316-416C-A3C8-A968955CEA8B}"/>
              </a:ext>
            </a:extLst>
          </p:cNvPr>
          <p:cNvPicPr>
            <a:picLocks noChangeAspect="1"/>
          </p:cNvPicPr>
          <p:nvPr/>
        </p:nvPicPr>
        <p:blipFill>
          <a:blip r:embed="rId10"/>
          <a:stretch>
            <a:fillRect/>
          </a:stretch>
        </p:blipFill>
        <p:spPr>
          <a:xfrm>
            <a:off x="6642248" y="4555088"/>
            <a:ext cx="1694835" cy="1987468"/>
          </a:xfrm>
          <a:prstGeom prst="rect">
            <a:avLst/>
          </a:prstGeom>
        </p:spPr>
      </p:pic>
      <p:pic>
        <p:nvPicPr>
          <p:cNvPr id="16" name="Obrázok 15">
            <a:extLst>
              <a:ext uri="{FF2B5EF4-FFF2-40B4-BE49-F238E27FC236}">
                <a16:creationId xmlns:a16="http://schemas.microsoft.com/office/drawing/2014/main" id="{7143B52D-1960-4308-9CA0-2E00BC7FB888}"/>
              </a:ext>
            </a:extLst>
          </p:cNvPr>
          <p:cNvPicPr>
            <a:picLocks noChangeAspect="1"/>
          </p:cNvPicPr>
          <p:nvPr/>
        </p:nvPicPr>
        <p:blipFill>
          <a:blip r:embed="rId11"/>
          <a:stretch>
            <a:fillRect/>
          </a:stretch>
        </p:blipFill>
        <p:spPr>
          <a:xfrm>
            <a:off x="9027961" y="4558442"/>
            <a:ext cx="957155" cy="780356"/>
          </a:xfrm>
          <a:prstGeom prst="rect">
            <a:avLst/>
          </a:prstGeom>
        </p:spPr>
      </p:pic>
      <p:pic>
        <p:nvPicPr>
          <p:cNvPr id="17" name="Obrázok 16">
            <a:extLst>
              <a:ext uri="{FF2B5EF4-FFF2-40B4-BE49-F238E27FC236}">
                <a16:creationId xmlns:a16="http://schemas.microsoft.com/office/drawing/2014/main" id="{7AED9528-496E-47AC-9BDA-65B062EA77E9}"/>
              </a:ext>
            </a:extLst>
          </p:cNvPr>
          <p:cNvPicPr>
            <a:picLocks noChangeAspect="1"/>
          </p:cNvPicPr>
          <p:nvPr/>
        </p:nvPicPr>
        <p:blipFill>
          <a:blip r:embed="rId12"/>
          <a:stretch>
            <a:fillRect/>
          </a:stretch>
        </p:blipFill>
        <p:spPr>
          <a:xfrm>
            <a:off x="10346183" y="4513596"/>
            <a:ext cx="1188823" cy="920576"/>
          </a:xfrm>
          <a:prstGeom prst="rect">
            <a:avLst/>
          </a:prstGeom>
        </p:spPr>
      </p:pic>
      <p:sp>
        <p:nvSpPr>
          <p:cNvPr id="18" name="BlokTextu 17">
            <a:extLst>
              <a:ext uri="{FF2B5EF4-FFF2-40B4-BE49-F238E27FC236}">
                <a16:creationId xmlns:a16="http://schemas.microsoft.com/office/drawing/2014/main" id="{A87AABAF-B100-4D3C-835D-30640870C511}"/>
              </a:ext>
            </a:extLst>
          </p:cNvPr>
          <p:cNvSpPr txBox="1"/>
          <p:nvPr/>
        </p:nvSpPr>
        <p:spPr>
          <a:xfrm>
            <a:off x="8556172" y="5906278"/>
            <a:ext cx="3284376" cy="307777"/>
          </a:xfrm>
          <a:prstGeom prst="rect">
            <a:avLst/>
          </a:prstGeom>
          <a:noFill/>
        </p:spPr>
        <p:txBody>
          <a:bodyPr wrap="square" rtlCol="0">
            <a:spAutoFit/>
          </a:bodyPr>
          <a:lstStyle/>
          <a:p>
            <a:r>
              <a:rPr lang="sk-SK" sz="1400" dirty="0" err="1"/>
              <a:t>Termografický</a:t>
            </a:r>
            <a:r>
              <a:rPr lang="sk-SK" sz="1400" dirty="0"/>
              <a:t> prístroj a </a:t>
            </a:r>
            <a:r>
              <a:rPr lang="sk-SK" sz="1400" dirty="0" err="1"/>
              <a:t>termokamery</a:t>
            </a:r>
            <a:endParaRPr lang="sk-SK" sz="1400" dirty="0"/>
          </a:p>
        </p:txBody>
      </p:sp>
    </p:spTree>
    <p:extLst>
      <p:ext uri="{BB962C8B-B14F-4D97-AF65-F5344CB8AC3E}">
        <p14:creationId xmlns:p14="http://schemas.microsoft.com/office/powerpoint/2010/main" val="3339722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61061F-1197-4A5B-BADA-A2AB6F04A24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Metódy elektrické</a:t>
            </a:r>
          </a:p>
        </p:txBody>
      </p:sp>
      <p:sp>
        <p:nvSpPr>
          <p:cNvPr id="3" name="Zástupný objekt pre obsah 2">
            <a:extLst>
              <a:ext uri="{FF2B5EF4-FFF2-40B4-BE49-F238E27FC236}">
                <a16:creationId xmlns:a16="http://schemas.microsoft.com/office/drawing/2014/main" id="{F41A58CD-4115-4977-BF2F-29BE8BA567C5}"/>
              </a:ext>
            </a:extLst>
          </p:cNvPr>
          <p:cNvSpPr>
            <a:spLocks noGrp="1"/>
          </p:cNvSpPr>
          <p:nvPr>
            <p:ph idx="1"/>
          </p:nvPr>
        </p:nvSpPr>
        <p:spPr/>
        <p:txBody>
          <a:bodyPr>
            <a:normAutofit/>
          </a:bodyPr>
          <a:lstStyle/>
          <a:p>
            <a:pPr algn="just">
              <a:buFont typeface="Wingdings" panose="05000000000000000000" pitchFamily="2" charset="2"/>
              <a:buChar char="q"/>
            </a:pPr>
            <a:r>
              <a:rPr lang="sk-SK" b="1" i="1" dirty="0">
                <a:solidFill>
                  <a:srgbClr val="FF0000"/>
                </a:solidFill>
              </a:rPr>
              <a:t>Elektrické diagnostické metódy v medicíne využívajú elektrické signály na vyhodnocovanie činnosti orgánov a systémov tela, najmä nervového a kardiovaskulárneho systému</a:t>
            </a:r>
          </a:p>
          <a:p>
            <a:pPr>
              <a:buFont typeface="Wingdings" panose="05000000000000000000" pitchFamily="2" charset="2"/>
              <a:buChar char="q"/>
            </a:pPr>
            <a:endParaRPr lang="sk-SK" sz="2400" i="1" dirty="0"/>
          </a:p>
          <a:p>
            <a:pPr>
              <a:buFont typeface="Wingdings" panose="05000000000000000000" pitchFamily="2" charset="2"/>
              <a:buChar char="q"/>
            </a:pPr>
            <a:r>
              <a:rPr lang="sk-SK" b="1" i="0" dirty="0">
                <a:solidFill>
                  <a:srgbClr val="212529"/>
                </a:solidFill>
                <a:effectLst/>
                <a:latin typeface="system-ui"/>
              </a:rPr>
              <a:t>                    </a:t>
            </a:r>
            <a:r>
              <a:rPr lang="sk-SK" b="1" i="0" dirty="0" err="1">
                <a:solidFill>
                  <a:srgbClr val="FF0000"/>
                </a:solidFill>
                <a:effectLst/>
              </a:rPr>
              <a:t>Elektrokardiografia</a:t>
            </a:r>
            <a:r>
              <a:rPr lang="sk-SK" b="1" i="0" dirty="0">
                <a:solidFill>
                  <a:srgbClr val="212529"/>
                </a:solidFill>
                <a:effectLst/>
              </a:rPr>
              <a:t> ( EKG ) je základná vyšetrovacia metóda v kardiológii. Jej princípom je snímanie elektrickej srdcovej aktivity z povrchu tela v podobe elektrokardiogramu.  Pomocou elektród umiestnených na koži, ale aj na stene pažeráka či priamo v srdci, meriame napätie (rozdiel elektrických potenciálov) ako prejav šírenia akčného potenciálu myokardom</a:t>
            </a:r>
            <a:endParaRPr lang="sk-SK" b="1" dirty="0"/>
          </a:p>
        </p:txBody>
      </p:sp>
      <p:pic>
        <p:nvPicPr>
          <p:cNvPr id="4" name="Obrázok 3">
            <a:extLst>
              <a:ext uri="{FF2B5EF4-FFF2-40B4-BE49-F238E27FC236}">
                <a16:creationId xmlns:a16="http://schemas.microsoft.com/office/drawing/2014/main" id="{9486AEF7-DEA3-46C9-8FA6-3594D0912033}"/>
              </a:ext>
            </a:extLst>
          </p:cNvPr>
          <p:cNvPicPr>
            <a:picLocks noChangeAspect="1"/>
          </p:cNvPicPr>
          <p:nvPr/>
        </p:nvPicPr>
        <p:blipFill>
          <a:blip r:embed="rId2"/>
          <a:stretch>
            <a:fillRect/>
          </a:stretch>
        </p:blipFill>
        <p:spPr>
          <a:xfrm>
            <a:off x="1279409" y="3048794"/>
            <a:ext cx="1428750" cy="952500"/>
          </a:xfrm>
          <a:prstGeom prst="rect">
            <a:avLst/>
          </a:prstGeom>
        </p:spPr>
      </p:pic>
    </p:spTree>
    <p:extLst>
      <p:ext uri="{BB962C8B-B14F-4D97-AF65-F5344CB8AC3E}">
        <p14:creationId xmlns:p14="http://schemas.microsoft.com/office/powerpoint/2010/main" val="65972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F6F4DB-0562-4D38-B401-20F2435238E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Elektrokardiografia</a:t>
            </a:r>
            <a:r>
              <a:rPr lang="sk-SK" sz="3600" b="1" dirty="0">
                <a:solidFill>
                  <a:srgbClr val="FF0000"/>
                </a:solidFill>
              </a:rPr>
              <a:t> /EKG/</a:t>
            </a:r>
          </a:p>
        </p:txBody>
      </p:sp>
      <p:pic>
        <p:nvPicPr>
          <p:cNvPr id="4" name="Zástupný objekt pre obsah 3">
            <a:extLst>
              <a:ext uri="{FF2B5EF4-FFF2-40B4-BE49-F238E27FC236}">
                <a16:creationId xmlns:a16="http://schemas.microsoft.com/office/drawing/2014/main" id="{CAD5240E-B6C7-4174-8464-560692456E0F}"/>
              </a:ext>
            </a:extLst>
          </p:cNvPr>
          <p:cNvPicPr>
            <a:picLocks noGrp="1" noChangeAspect="1"/>
          </p:cNvPicPr>
          <p:nvPr>
            <p:ph idx="1"/>
          </p:nvPr>
        </p:nvPicPr>
        <p:blipFill>
          <a:blip r:embed="rId2"/>
          <a:stretch>
            <a:fillRect/>
          </a:stretch>
        </p:blipFill>
        <p:spPr>
          <a:xfrm>
            <a:off x="83102" y="1845578"/>
            <a:ext cx="3372374" cy="4515943"/>
          </a:xfrm>
          <a:prstGeom prst="rect">
            <a:avLst/>
          </a:prstGeom>
        </p:spPr>
      </p:pic>
      <p:pic>
        <p:nvPicPr>
          <p:cNvPr id="5" name="Obrázok 4">
            <a:extLst>
              <a:ext uri="{FF2B5EF4-FFF2-40B4-BE49-F238E27FC236}">
                <a16:creationId xmlns:a16="http://schemas.microsoft.com/office/drawing/2014/main" id="{669F8725-7ECD-4BCF-AB9D-C9DC4EC4D0C8}"/>
              </a:ext>
            </a:extLst>
          </p:cNvPr>
          <p:cNvPicPr>
            <a:picLocks noChangeAspect="1"/>
          </p:cNvPicPr>
          <p:nvPr/>
        </p:nvPicPr>
        <p:blipFill>
          <a:blip r:embed="rId3"/>
          <a:stretch>
            <a:fillRect/>
          </a:stretch>
        </p:blipFill>
        <p:spPr>
          <a:xfrm>
            <a:off x="6294801" y="1644028"/>
            <a:ext cx="2930818" cy="2744445"/>
          </a:xfrm>
          <a:prstGeom prst="rect">
            <a:avLst/>
          </a:prstGeom>
        </p:spPr>
      </p:pic>
      <p:pic>
        <p:nvPicPr>
          <p:cNvPr id="6" name="Obrázok 5">
            <a:extLst>
              <a:ext uri="{FF2B5EF4-FFF2-40B4-BE49-F238E27FC236}">
                <a16:creationId xmlns:a16="http://schemas.microsoft.com/office/drawing/2014/main" id="{62FAF13A-8AE1-4166-91BC-12DF0DE3E96E}"/>
              </a:ext>
            </a:extLst>
          </p:cNvPr>
          <p:cNvPicPr>
            <a:picLocks noChangeAspect="1"/>
          </p:cNvPicPr>
          <p:nvPr/>
        </p:nvPicPr>
        <p:blipFill>
          <a:blip r:embed="rId4"/>
          <a:stretch>
            <a:fillRect/>
          </a:stretch>
        </p:blipFill>
        <p:spPr>
          <a:xfrm>
            <a:off x="9225619" y="1690688"/>
            <a:ext cx="2883279" cy="2878670"/>
          </a:xfrm>
          <a:prstGeom prst="rect">
            <a:avLst/>
          </a:prstGeom>
        </p:spPr>
      </p:pic>
      <p:pic>
        <p:nvPicPr>
          <p:cNvPr id="7" name="Obrázok 6">
            <a:extLst>
              <a:ext uri="{FF2B5EF4-FFF2-40B4-BE49-F238E27FC236}">
                <a16:creationId xmlns:a16="http://schemas.microsoft.com/office/drawing/2014/main" id="{2F80EB0C-2954-4CBC-9362-3521FB6B84A0}"/>
              </a:ext>
            </a:extLst>
          </p:cNvPr>
          <p:cNvPicPr>
            <a:picLocks noChangeAspect="1"/>
          </p:cNvPicPr>
          <p:nvPr/>
        </p:nvPicPr>
        <p:blipFill>
          <a:blip r:embed="rId5"/>
          <a:stretch>
            <a:fillRect/>
          </a:stretch>
        </p:blipFill>
        <p:spPr>
          <a:xfrm>
            <a:off x="3751145" y="1795508"/>
            <a:ext cx="2883279" cy="2683407"/>
          </a:xfrm>
          <a:prstGeom prst="rect">
            <a:avLst/>
          </a:prstGeom>
        </p:spPr>
      </p:pic>
      <p:sp>
        <p:nvSpPr>
          <p:cNvPr id="8" name="BlokTextu 7">
            <a:extLst>
              <a:ext uri="{FF2B5EF4-FFF2-40B4-BE49-F238E27FC236}">
                <a16:creationId xmlns:a16="http://schemas.microsoft.com/office/drawing/2014/main" id="{24ABCB9F-6298-42B2-9D02-418B19E89213}"/>
              </a:ext>
            </a:extLst>
          </p:cNvPr>
          <p:cNvSpPr txBox="1"/>
          <p:nvPr/>
        </p:nvSpPr>
        <p:spPr>
          <a:xfrm>
            <a:off x="4228051" y="5142451"/>
            <a:ext cx="2211286" cy="461665"/>
          </a:xfrm>
          <a:prstGeom prst="rect">
            <a:avLst/>
          </a:prstGeom>
          <a:noFill/>
        </p:spPr>
        <p:txBody>
          <a:bodyPr wrap="square" rtlCol="0">
            <a:spAutoFit/>
          </a:bodyPr>
          <a:lstStyle/>
          <a:p>
            <a:pPr algn="ctr"/>
            <a:r>
              <a:rPr lang="sk-SK" sz="1200" dirty="0"/>
              <a:t>Bipolárne končatinové zvody </a:t>
            </a:r>
            <a:r>
              <a:rPr lang="sk-SK" sz="1200" dirty="0" err="1"/>
              <a:t>Eithovenove</a:t>
            </a:r>
            <a:r>
              <a:rPr lang="sk-SK" sz="1200" dirty="0"/>
              <a:t> zvody</a:t>
            </a:r>
          </a:p>
        </p:txBody>
      </p:sp>
      <p:sp>
        <p:nvSpPr>
          <p:cNvPr id="9" name="BlokTextu 8">
            <a:extLst>
              <a:ext uri="{FF2B5EF4-FFF2-40B4-BE49-F238E27FC236}">
                <a16:creationId xmlns:a16="http://schemas.microsoft.com/office/drawing/2014/main" id="{C1FD8CD3-F075-4EA2-842A-EAB27FFF99C3}"/>
              </a:ext>
            </a:extLst>
          </p:cNvPr>
          <p:cNvSpPr txBox="1"/>
          <p:nvPr/>
        </p:nvSpPr>
        <p:spPr>
          <a:xfrm>
            <a:off x="7248088" y="5373283"/>
            <a:ext cx="4051882" cy="276999"/>
          </a:xfrm>
          <a:prstGeom prst="rect">
            <a:avLst/>
          </a:prstGeom>
          <a:noFill/>
        </p:spPr>
        <p:txBody>
          <a:bodyPr wrap="square" rtlCol="0">
            <a:spAutoFit/>
          </a:bodyPr>
          <a:lstStyle/>
          <a:p>
            <a:pPr algn="ctr"/>
            <a:r>
              <a:rPr lang="sk-SK" sz="1200" dirty="0" err="1"/>
              <a:t>Unipolárne</a:t>
            </a:r>
            <a:r>
              <a:rPr lang="sk-SK" sz="1200" dirty="0"/>
              <a:t> </a:t>
            </a:r>
            <a:r>
              <a:rPr lang="sk-SK" sz="1200" dirty="0" err="1"/>
              <a:t>hudníkove</a:t>
            </a:r>
            <a:r>
              <a:rPr lang="sk-SK" sz="1200" dirty="0"/>
              <a:t> zvody </a:t>
            </a:r>
            <a:r>
              <a:rPr lang="sk-SK" sz="1200" dirty="0" err="1"/>
              <a:t>Wilsonove</a:t>
            </a:r>
            <a:endParaRPr lang="sk-SK" sz="1200" dirty="0"/>
          </a:p>
        </p:txBody>
      </p:sp>
      <p:pic>
        <p:nvPicPr>
          <p:cNvPr id="10" name="Obrázok 9">
            <a:extLst>
              <a:ext uri="{FF2B5EF4-FFF2-40B4-BE49-F238E27FC236}">
                <a16:creationId xmlns:a16="http://schemas.microsoft.com/office/drawing/2014/main" id="{1555AC97-3791-42CD-86B7-4E320360D275}"/>
              </a:ext>
            </a:extLst>
          </p:cNvPr>
          <p:cNvPicPr>
            <a:picLocks noChangeAspect="1"/>
          </p:cNvPicPr>
          <p:nvPr/>
        </p:nvPicPr>
        <p:blipFill>
          <a:blip r:embed="rId6"/>
          <a:stretch>
            <a:fillRect/>
          </a:stretch>
        </p:blipFill>
        <p:spPr>
          <a:xfrm>
            <a:off x="8691785" y="5695161"/>
            <a:ext cx="1428750" cy="895350"/>
          </a:xfrm>
          <a:prstGeom prst="rect">
            <a:avLst/>
          </a:prstGeom>
        </p:spPr>
      </p:pic>
      <p:sp>
        <p:nvSpPr>
          <p:cNvPr id="11" name="Šípka: nahor 10">
            <a:extLst>
              <a:ext uri="{FF2B5EF4-FFF2-40B4-BE49-F238E27FC236}">
                <a16:creationId xmlns:a16="http://schemas.microsoft.com/office/drawing/2014/main" id="{8C31236B-2930-48DA-BD67-A8887EAE28C6}"/>
              </a:ext>
            </a:extLst>
          </p:cNvPr>
          <p:cNvSpPr/>
          <p:nvPr/>
        </p:nvSpPr>
        <p:spPr>
          <a:xfrm>
            <a:off x="5008229" y="4689446"/>
            <a:ext cx="209724" cy="453005"/>
          </a:xfrm>
          <a:prstGeom prst="upArrow">
            <a:avLst>
              <a:gd name="adj1" fmla="val 50000"/>
              <a:gd name="adj2" fmla="val 477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2" name="Šípka: nahor 11">
            <a:extLst>
              <a:ext uri="{FF2B5EF4-FFF2-40B4-BE49-F238E27FC236}">
                <a16:creationId xmlns:a16="http://schemas.microsoft.com/office/drawing/2014/main" id="{6C6E4E6F-43D7-48C3-A499-672E9285D962}"/>
              </a:ext>
            </a:extLst>
          </p:cNvPr>
          <p:cNvSpPr/>
          <p:nvPr/>
        </p:nvSpPr>
        <p:spPr>
          <a:xfrm>
            <a:off x="9320170" y="4689446"/>
            <a:ext cx="209724" cy="4778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13" name="Obrázok 12">
            <a:extLst>
              <a:ext uri="{FF2B5EF4-FFF2-40B4-BE49-F238E27FC236}">
                <a16:creationId xmlns:a16="http://schemas.microsoft.com/office/drawing/2014/main" id="{0B355C89-E4B3-4D86-B2E3-7F67DD633D88}"/>
              </a:ext>
            </a:extLst>
          </p:cNvPr>
          <p:cNvPicPr>
            <a:picLocks noChangeAspect="1"/>
          </p:cNvPicPr>
          <p:nvPr/>
        </p:nvPicPr>
        <p:blipFill>
          <a:blip r:embed="rId7"/>
          <a:stretch>
            <a:fillRect/>
          </a:stretch>
        </p:blipFill>
        <p:spPr>
          <a:xfrm>
            <a:off x="4848355" y="5532329"/>
            <a:ext cx="1062782" cy="1325671"/>
          </a:xfrm>
          <a:prstGeom prst="rect">
            <a:avLst/>
          </a:prstGeom>
        </p:spPr>
      </p:pic>
    </p:spTree>
    <p:extLst>
      <p:ext uri="{BB962C8B-B14F-4D97-AF65-F5344CB8AC3E}">
        <p14:creationId xmlns:p14="http://schemas.microsoft.com/office/powerpoint/2010/main" val="3341611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7B46C9-F8C8-48B6-9E6E-18A691C5FFB5}"/>
              </a:ext>
            </a:extLst>
          </p:cNvPr>
          <p:cNvSpPr>
            <a:spLocks noGrp="1"/>
          </p:cNvSpPr>
          <p:nvPr>
            <p:ph type="title"/>
          </p:nvPr>
        </p:nvSpPr>
        <p:spPr/>
        <p:txBody>
          <a:bodyPr/>
          <a:lstStyle/>
          <a:p>
            <a:endParaRPr lang="sk-SK"/>
          </a:p>
        </p:txBody>
      </p:sp>
      <p:pic>
        <p:nvPicPr>
          <p:cNvPr id="4" name="Zástupný objekt pre obsah 3">
            <a:extLst>
              <a:ext uri="{FF2B5EF4-FFF2-40B4-BE49-F238E27FC236}">
                <a16:creationId xmlns:a16="http://schemas.microsoft.com/office/drawing/2014/main" id="{062F68CC-0F73-4F19-A47B-A16317BBC99D}"/>
              </a:ext>
            </a:extLst>
          </p:cNvPr>
          <p:cNvPicPr>
            <a:picLocks noGrp="1" noChangeAspect="1"/>
          </p:cNvPicPr>
          <p:nvPr>
            <p:ph idx="1"/>
          </p:nvPr>
        </p:nvPicPr>
        <p:blipFill rotWithShape="1">
          <a:blip r:embed="rId2"/>
          <a:srcRect l="2163" t="35192" r="45651"/>
          <a:stretch/>
        </p:blipFill>
        <p:spPr>
          <a:xfrm>
            <a:off x="1691149" y="1"/>
            <a:ext cx="9370142" cy="6858000"/>
          </a:xfrm>
          <a:prstGeom prst="rect">
            <a:avLst/>
          </a:prstGeom>
        </p:spPr>
      </p:pic>
    </p:spTree>
    <p:extLst>
      <p:ext uri="{BB962C8B-B14F-4D97-AF65-F5344CB8AC3E}">
        <p14:creationId xmlns:p14="http://schemas.microsoft.com/office/powerpoint/2010/main" val="897982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D497BB-97E9-4E9E-9316-FEF67E31F52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Elektrokardiografia</a:t>
            </a:r>
            <a:r>
              <a:rPr lang="sk-SK" sz="3600" b="1" dirty="0">
                <a:solidFill>
                  <a:srgbClr val="FF0000"/>
                </a:solidFill>
              </a:rPr>
              <a:t> EKG krivka</a:t>
            </a:r>
          </a:p>
        </p:txBody>
      </p:sp>
      <p:pic>
        <p:nvPicPr>
          <p:cNvPr id="4" name="Zástupný objekt pre obsah 3">
            <a:extLst>
              <a:ext uri="{FF2B5EF4-FFF2-40B4-BE49-F238E27FC236}">
                <a16:creationId xmlns:a16="http://schemas.microsoft.com/office/drawing/2014/main" id="{A46F4B77-67E8-47DE-9BE5-3AFB57905D9A}"/>
              </a:ext>
            </a:extLst>
          </p:cNvPr>
          <p:cNvPicPr>
            <a:picLocks noGrp="1" noChangeAspect="1"/>
          </p:cNvPicPr>
          <p:nvPr>
            <p:ph idx="1"/>
          </p:nvPr>
        </p:nvPicPr>
        <p:blipFill>
          <a:blip r:embed="rId2"/>
          <a:stretch>
            <a:fillRect/>
          </a:stretch>
        </p:blipFill>
        <p:spPr>
          <a:xfrm>
            <a:off x="260059" y="2399251"/>
            <a:ext cx="4362275" cy="3917659"/>
          </a:xfrm>
          <a:prstGeom prst="rect">
            <a:avLst/>
          </a:prstGeom>
        </p:spPr>
      </p:pic>
      <p:sp>
        <p:nvSpPr>
          <p:cNvPr id="5" name="BlokTextu 4">
            <a:extLst>
              <a:ext uri="{FF2B5EF4-FFF2-40B4-BE49-F238E27FC236}">
                <a16:creationId xmlns:a16="http://schemas.microsoft.com/office/drawing/2014/main" id="{EF886659-7819-4EF2-938D-CF3FA2C96D14}"/>
              </a:ext>
            </a:extLst>
          </p:cNvPr>
          <p:cNvSpPr txBox="1"/>
          <p:nvPr/>
        </p:nvSpPr>
        <p:spPr>
          <a:xfrm>
            <a:off x="486561" y="1690688"/>
            <a:ext cx="4060272" cy="1200329"/>
          </a:xfrm>
          <a:prstGeom prst="rect">
            <a:avLst/>
          </a:prstGeom>
          <a:noFill/>
        </p:spPr>
        <p:txBody>
          <a:bodyPr wrap="square" rtlCol="0">
            <a:spAutoFit/>
          </a:bodyPr>
          <a:lstStyle/>
          <a:p>
            <a:r>
              <a:rPr lang="sk-SK" b="1" i="1" dirty="0">
                <a:solidFill>
                  <a:srgbClr val="FF0000"/>
                </a:solidFill>
              </a:rPr>
              <a:t>EKG (elektrokardiogram) krivka je grafický záznam elektrickej aktivity srdca</a:t>
            </a:r>
          </a:p>
          <a:p>
            <a:endParaRPr lang="sk-SK" b="1" i="1" dirty="0">
              <a:solidFill>
                <a:srgbClr val="FF0000"/>
              </a:solidFill>
            </a:endParaRPr>
          </a:p>
        </p:txBody>
      </p:sp>
      <p:sp>
        <p:nvSpPr>
          <p:cNvPr id="7" name="BlokTextu 6">
            <a:extLst>
              <a:ext uri="{FF2B5EF4-FFF2-40B4-BE49-F238E27FC236}">
                <a16:creationId xmlns:a16="http://schemas.microsoft.com/office/drawing/2014/main" id="{6E9FA4C6-DBC0-4851-8906-6B7E4100927A}"/>
              </a:ext>
            </a:extLst>
          </p:cNvPr>
          <p:cNvSpPr txBox="1"/>
          <p:nvPr/>
        </p:nvSpPr>
        <p:spPr>
          <a:xfrm>
            <a:off x="4944611" y="1699077"/>
            <a:ext cx="6409189" cy="5478423"/>
          </a:xfrm>
          <a:prstGeom prst="rect">
            <a:avLst/>
          </a:prstGeom>
          <a:noFill/>
        </p:spPr>
        <p:txBody>
          <a:bodyPr wrap="square">
            <a:spAutoFit/>
          </a:bodyPr>
          <a:lstStyle/>
          <a:p>
            <a:pPr marL="285750" indent="-285750">
              <a:buFont typeface="Wingdings" panose="05000000000000000000" pitchFamily="2" charset="2"/>
              <a:buChar char="q"/>
            </a:pPr>
            <a:r>
              <a:rPr lang="sk-SK" sz="1400" b="1" dirty="0">
                <a:solidFill>
                  <a:srgbClr val="FF0000"/>
                </a:solidFill>
              </a:rPr>
              <a:t>P vlna</a:t>
            </a:r>
          </a:p>
          <a:p>
            <a:r>
              <a:rPr lang="sk-SK" sz="1400" dirty="0"/>
              <a:t> </a:t>
            </a:r>
            <a:r>
              <a:rPr lang="sk-SK" sz="1400" b="1" dirty="0"/>
              <a:t>depolarizácia predsiení </a:t>
            </a:r>
            <a:r>
              <a:rPr lang="sk-SK" sz="1400" dirty="0"/>
              <a:t>(</a:t>
            </a:r>
            <a:r>
              <a:rPr lang="sk-SK" sz="1400" b="1" dirty="0"/>
              <a:t>aktiváciu predsiení pred ich kontrakciou</a:t>
            </a:r>
            <a:r>
              <a:rPr lang="sk-SK" sz="1400" dirty="0"/>
              <a:t>).Normálne je malá a </a:t>
            </a:r>
            <a:r>
              <a:rPr lang="sk-SK" sz="1400" dirty="0" err="1"/>
              <a:t>zaoblená.Odchýlky</a:t>
            </a:r>
            <a:r>
              <a:rPr lang="sk-SK" sz="1400" dirty="0"/>
              <a:t> v tvare alebo veľkosti P vlny môžu naznačovať problémy s predsieňami alebo predsieňovo-komorovým uzlom (AV uzlom)</a:t>
            </a:r>
          </a:p>
          <a:p>
            <a:pPr marL="285750" indent="-285750">
              <a:buFont typeface="Wingdings" panose="05000000000000000000" pitchFamily="2" charset="2"/>
              <a:buChar char="q"/>
            </a:pPr>
            <a:r>
              <a:rPr lang="sk-SK" sz="1400" b="1" dirty="0">
                <a:solidFill>
                  <a:srgbClr val="FF0000"/>
                </a:solidFill>
              </a:rPr>
              <a:t>QRS komplex</a:t>
            </a:r>
          </a:p>
          <a:p>
            <a:r>
              <a:rPr lang="sk-SK" sz="1400" b="1" dirty="0"/>
              <a:t>depolarizácia komôr (aktiváciu komôr pred ich kontrakciou).</a:t>
            </a:r>
            <a:r>
              <a:rPr lang="sk-SK" sz="1400" dirty="0"/>
              <a:t>Tento segment je veľmi výrazný, pretože komory majú väčší svalový objem ako predsiene. QRS komplex sa skladá z troch </a:t>
            </a:r>
            <a:r>
              <a:rPr lang="sk-SK" sz="1400" dirty="0" err="1"/>
              <a:t>vĺn:Q</a:t>
            </a:r>
            <a:r>
              <a:rPr lang="sk-SK" sz="1400" dirty="0"/>
              <a:t> vlna: prvá negatívna vlna, môže, ale nemusí byť </a:t>
            </a:r>
            <a:r>
              <a:rPr lang="sk-SK" sz="1400" dirty="0" err="1"/>
              <a:t>prítomná.R</a:t>
            </a:r>
            <a:r>
              <a:rPr lang="sk-SK" sz="1400" dirty="0"/>
              <a:t> vlna: vysoká pozitívna </a:t>
            </a:r>
            <a:r>
              <a:rPr lang="sk-SK" sz="1400" dirty="0" err="1"/>
              <a:t>vlna.S</a:t>
            </a:r>
            <a:r>
              <a:rPr lang="sk-SK" sz="1400" dirty="0"/>
              <a:t> vlna: nasleduje po R vlne a je </a:t>
            </a:r>
            <a:r>
              <a:rPr lang="sk-SK" sz="1400" dirty="0" err="1"/>
              <a:t>negatívna.Zmeny</a:t>
            </a:r>
            <a:r>
              <a:rPr lang="sk-SK" sz="1400" dirty="0"/>
              <a:t> v QRS komplexe môžu indikovať problémy so srdcovou komorou alebo poškodenie srdca (napríklad po infarkte)</a:t>
            </a:r>
          </a:p>
          <a:p>
            <a:pPr marL="285750" indent="-285750">
              <a:buFont typeface="Wingdings" panose="05000000000000000000" pitchFamily="2" charset="2"/>
              <a:buChar char="q"/>
            </a:pPr>
            <a:r>
              <a:rPr lang="sk-SK" sz="1400" b="1" dirty="0">
                <a:solidFill>
                  <a:srgbClr val="FF0000"/>
                </a:solidFill>
              </a:rPr>
              <a:t>T vlna</a:t>
            </a:r>
          </a:p>
          <a:p>
            <a:r>
              <a:rPr lang="sk-SK" sz="1400" b="1" dirty="0" err="1"/>
              <a:t>repolarizácia</a:t>
            </a:r>
            <a:r>
              <a:rPr lang="sk-SK" sz="1400" b="1" dirty="0"/>
              <a:t> komôr (návrat komorových buniek do pokojového stavu po kontrakcii).</a:t>
            </a:r>
            <a:r>
              <a:rPr lang="sk-SK" sz="1400" dirty="0"/>
              <a:t>Má pozitívny tvar a menšiu amplitúdu ako QRS </a:t>
            </a:r>
            <a:r>
              <a:rPr lang="sk-SK" sz="1400" dirty="0" err="1"/>
              <a:t>komplex.Abnormality</a:t>
            </a:r>
            <a:r>
              <a:rPr lang="sk-SK" sz="1400" dirty="0"/>
              <a:t> v T vlne môžu naznačovať problémy so zásobovaním srdca kyslíkom alebo poruchy elektrolytov.</a:t>
            </a:r>
          </a:p>
          <a:p>
            <a:pPr marL="285750" indent="-285750">
              <a:buFont typeface="Wingdings" panose="05000000000000000000" pitchFamily="2" charset="2"/>
              <a:buChar char="q"/>
            </a:pPr>
            <a:r>
              <a:rPr lang="sk-SK" sz="1400" b="1" dirty="0">
                <a:solidFill>
                  <a:srgbClr val="FF0000"/>
                </a:solidFill>
              </a:rPr>
              <a:t>PR interval</a:t>
            </a:r>
          </a:p>
          <a:p>
            <a:r>
              <a:rPr lang="sk-SK" sz="1400" dirty="0"/>
              <a:t>P vlnu a PR segment, ktorý sa tiahne od začiatku P vlny po začiatok QRS </a:t>
            </a:r>
            <a:r>
              <a:rPr lang="sk-SK" sz="1400" dirty="0" err="1"/>
              <a:t>komplexu.</a:t>
            </a:r>
            <a:r>
              <a:rPr lang="sk-SK" sz="1400" b="1" dirty="0" err="1"/>
              <a:t>Predstavuje</a:t>
            </a:r>
            <a:r>
              <a:rPr lang="sk-SK" sz="1400" b="1" dirty="0"/>
              <a:t> čas potrebný na prenos signálu z predsiení cez AV uzol do </a:t>
            </a:r>
            <a:r>
              <a:rPr lang="sk-SK" sz="1400" b="1" dirty="0" err="1"/>
              <a:t>komôr</a:t>
            </a:r>
            <a:r>
              <a:rPr lang="sk-SK" sz="1400" dirty="0" err="1"/>
              <a:t>.Predĺžený</a:t>
            </a:r>
            <a:r>
              <a:rPr lang="sk-SK" sz="1400" dirty="0"/>
              <a:t> PR interval môže naznačovať problémy v AV uzle.</a:t>
            </a:r>
          </a:p>
          <a:p>
            <a:pPr marL="285750" indent="-285750">
              <a:buFont typeface="Wingdings" panose="05000000000000000000" pitchFamily="2" charset="2"/>
              <a:buChar char="q"/>
            </a:pPr>
            <a:r>
              <a:rPr lang="sk-SK" sz="1400" b="1" dirty="0">
                <a:solidFill>
                  <a:srgbClr val="FF0000"/>
                </a:solidFill>
              </a:rPr>
              <a:t>ST segment</a:t>
            </a:r>
          </a:p>
          <a:p>
            <a:r>
              <a:rPr lang="sk-SK" sz="1400" b="1" dirty="0"/>
              <a:t>čas, počas ktorého sú komory úplne </a:t>
            </a:r>
            <a:r>
              <a:rPr lang="sk-SK" sz="1400" b="1" dirty="0" err="1"/>
              <a:t>depolarizované</a:t>
            </a:r>
            <a:r>
              <a:rPr lang="sk-SK" sz="1400" b="1" dirty="0"/>
              <a:t> (pred </a:t>
            </a:r>
            <a:r>
              <a:rPr lang="sk-SK" sz="1400" b="1" dirty="0" err="1"/>
              <a:t>repolarizáciou</a:t>
            </a:r>
            <a:r>
              <a:rPr lang="sk-SK" sz="1400" dirty="0"/>
              <a:t>).ST segment sa tiahne od konca S vlny po začiatok T vlny a mal by byť </a:t>
            </a:r>
            <a:r>
              <a:rPr lang="sk-SK" sz="1400" dirty="0" err="1"/>
              <a:t>izoelektrický</a:t>
            </a:r>
            <a:r>
              <a:rPr lang="sk-SK" sz="1400" dirty="0"/>
              <a:t> (rovný).Odchýlky v ST segmente (</a:t>
            </a:r>
            <a:r>
              <a:rPr lang="sk-SK" sz="1400" dirty="0" err="1"/>
              <a:t>elevácia</a:t>
            </a:r>
            <a:r>
              <a:rPr lang="sk-SK" sz="1400" dirty="0"/>
              <a:t> alebo depresia) sú často indikátorom ischémie alebo infarktu myokardu.</a:t>
            </a:r>
          </a:p>
        </p:txBody>
      </p:sp>
    </p:spTree>
    <p:extLst>
      <p:ext uri="{BB962C8B-B14F-4D97-AF65-F5344CB8AC3E}">
        <p14:creationId xmlns:p14="http://schemas.microsoft.com/office/powerpoint/2010/main" val="22149781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FDFEB87-B55F-4043-ACB5-1E3D139A07E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Elektroencefalografia</a:t>
            </a:r>
            <a:r>
              <a:rPr lang="sk-SK" sz="3600" b="1" dirty="0">
                <a:solidFill>
                  <a:srgbClr val="FF0000"/>
                </a:solidFill>
              </a:rPr>
              <a:t> /EEG/</a:t>
            </a:r>
          </a:p>
        </p:txBody>
      </p:sp>
      <p:sp>
        <p:nvSpPr>
          <p:cNvPr id="3" name="Zástupný objekt pre obsah 2">
            <a:extLst>
              <a:ext uri="{FF2B5EF4-FFF2-40B4-BE49-F238E27FC236}">
                <a16:creationId xmlns:a16="http://schemas.microsoft.com/office/drawing/2014/main" id="{319DA673-A6B7-46E8-B272-58B5D68302FD}"/>
              </a:ext>
            </a:extLst>
          </p:cNvPr>
          <p:cNvSpPr>
            <a:spLocks noGrp="1"/>
          </p:cNvSpPr>
          <p:nvPr>
            <p:ph idx="1"/>
          </p:nvPr>
        </p:nvSpPr>
        <p:spPr/>
        <p:txBody>
          <a:bodyPr>
            <a:normAutofit/>
          </a:bodyPr>
          <a:lstStyle/>
          <a:p>
            <a:pPr algn="ctr">
              <a:buFont typeface="Wingdings" panose="05000000000000000000" pitchFamily="2" charset="2"/>
              <a:buChar char="q"/>
            </a:pPr>
            <a:r>
              <a:rPr lang="sk-SK" sz="2400" dirty="0"/>
              <a:t> </a:t>
            </a:r>
            <a:r>
              <a:rPr lang="sk-SK" b="1" i="1" dirty="0" err="1">
                <a:solidFill>
                  <a:srgbClr val="FF0000"/>
                </a:solidFill>
              </a:rPr>
              <a:t>Elektroencefalografia</a:t>
            </a:r>
            <a:r>
              <a:rPr lang="sk-SK" b="1" i="1" dirty="0">
                <a:solidFill>
                  <a:srgbClr val="FF0000"/>
                </a:solidFill>
              </a:rPr>
              <a:t> (EEG) je diagnostická metóda, ktorá zaznamenáva elektrickú aktivitu mozgu</a:t>
            </a:r>
          </a:p>
          <a:p>
            <a:pPr>
              <a:buFont typeface="Wingdings" panose="05000000000000000000" pitchFamily="2" charset="2"/>
              <a:buChar char="q"/>
            </a:pPr>
            <a:r>
              <a:rPr lang="sk-SK" sz="2400" dirty="0"/>
              <a:t> </a:t>
            </a:r>
            <a:r>
              <a:rPr lang="sk-SK" sz="2400" b="1" i="1" dirty="0"/>
              <a:t>EEG meria elektrické signály produkované neurónmi v mozgu. Tieto elektrické signály sú výsledkom súhrnu elektrických impulzov (akčných potenciálov), ktoré neuróny vysielajú, keď komunikujú medzi sebou. EEG zachytáva tieto signály prostredníctvom elektród umiestnených na povrchu pokožky hlavy</a:t>
            </a:r>
          </a:p>
        </p:txBody>
      </p:sp>
      <p:pic>
        <p:nvPicPr>
          <p:cNvPr id="4" name="Obrázok 3">
            <a:extLst>
              <a:ext uri="{FF2B5EF4-FFF2-40B4-BE49-F238E27FC236}">
                <a16:creationId xmlns:a16="http://schemas.microsoft.com/office/drawing/2014/main" id="{DC1E992E-C33C-4BA8-87FA-E6BDF6CD68E3}"/>
              </a:ext>
            </a:extLst>
          </p:cNvPr>
          <p:cNvPicPr>
            <a:picLocks noChangeAspect="1"/>
          </p:cNvPicPr>
          <p:nvPr/>
        </p:nvPicPr>
        <p:blipFill>
          <a:blip r:embed="rId2"/>
          <a:stretch>
            <a:fillRect/>
          </a:stretch>
        </p:blipFill>
        <p:spPr>
          <a:xfrm>
            <a:off x="4350304" y="4089281"/>
            <a:ext cx="3860508" cy="2768719"/>
          </a:xfrm>
          <a:prstGeom prst="rect">
            <a:avLst/>
          </a:prstGeom>
        </p:spPr>
      </p:pic>
    </p:spTree>
    <p:extLst>
      <p:ext uri="{BB962C8B-B14F-4D97-AF65-F5344CB8AC3E}">
        <p14:creationId xmlns:p14="http://schemas.microsoft.com/office/powerpoint/2010/main" val="1569173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988127-6E99-43B1-897F-74299C43B6B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Elektroencefalografia</a:t>
            </a:r>
            <a:r>
              <a:rPr lang="sk-SK" sz="3600" b="1" dirty="0">
                <a:solidFill>
                  <a:srgbClr val="FF0000"/>
                </a:solidFill>
              </a:rPr>
              <a:t> – typy mozgových vĺn</a:t>
            </a:r>
          </a:p>
        </p:txBody>
      </p:sp>
      <p:pic>
        <p:nvPicPr>
          <p:cNvPr id="6" name="Obrázok 5">
            <a:extLst>
              <a:ext uri="{FF2B5EF4-FFF2-40B4-BE49-F238E27FC236}">
                <a16:creationId xmlns:a16="http://schemas.microsoft.com/office/drawing/2014/main" id="{E8544B9C-0B00-4F39-B5CB-4001412813E1}"/>
              </a:ext>
            </a:extLst>
          </p:cNvPr>
          <p:cNvPicPr>
            <a:picLocks noChangeAspect="1"/>
          </p:cNvPicPr>
          <p:nvPr/>
        </p:nvPicPr>
        <p:blipFill>
          <a:blip r:embed="rId2"/>
          <a:stretch>
            <a:fillRect/>
          </a:stretch>
        </p:blipFill>
        <p:spPr>
          <a:xfrm>
            <a:off x="377505" y="1825625"/>
            <a:ext cx="6820249" cy="5032375"/>
          </a:xfrm>
          <a:prstGeom prst="rect">
            <a:avLst/>
          </a:prstGeom>
        </p:spPr>
      </p:pic>
      <p:sp>
        <p:nvSpPr>
          <p:cNvPr id="8" name="Zástupný objekt pre obsah 7">
            <a:extLst>
              <a:ext uri="{FF2B5EF4-FFF2-40B4-BE49-F238E27FC236}">
                <a16:creationId xmlns:a16="http://schemas.microsoft.com/office/drawing/2014/main" id="{FB89FEF3-706B-483B-A432-897F247D66BC}"/>
              </a:ext>
            </a:extLst>
          </p:cNvPr>
          <p:cNvSpPr>
            <a:spLocks noGrp="1"/>
          </p:cNvSpPr>
          <p:nvPr>
            <p:ph idx="1"/>
          </p:nvPr>
        </p:nvSpPr>
        <p:spPr>
          <a:xfrm>
            <a:off x="838200" y="1484851"/>
            <a:ext cx="6275664" cy="4692112"/>
          </a:xfrm>
        </p:spPr>
        <p:txBody>
          <a:bodyPr/>
          <a:lstStyle/>
          <a:p>
            <a:endParaRPr lang="sk-SK" dirty="0"/>
          </a:p>
        </p:txBody>
      </p:sp>
      <p:sp>
        <p:nvSpPr>
          <p:cNvPr id="9" name="BlokTextu 8">
            <a:extLst>
              <a:ext uri="{FF2B5EF4-FFF2-40B4-BE49-F238E27FC236}">
                <a16:creationId xmlns:a16="http://schemas.microsoft.com/office/drawing/2014/main" id="{4EF50E77-7507-4EA1-B240-8ADDA30AB808}"/>
              </a:ext>
            </a:extLst>
          </p:cNvPr>
          <p:cNvSpPr txBox="1"/>
          <p:nvPr/>
        </p:nvSpPr>
        <p:spPr>
          <a:xfrm>
            <a:off x="7449424" y="2340528"/>
            <a:ext cx="4078853" cy="4320542"/>
          </a:xfrm>
          <a:prstGeom prst="rect">
            <a:avLst/>
          </a:prstGeom>
          <a:noFill/>
        </p:spPr>
        <p:txBody>
          <a:bodyPr wrap="square" rtlCol="0">
            <a:spAutoFit/>
          </a:bodyPr>
          <a:lstStyle/>
          <a:p>
            <a:pPr marL="742950" lvl="1" indent="-285750" eaLnBrk="1" hangingPunct="1">
              <a:buFont typeface="Wingdings" panose="05000000000000000000" pitchFamily="2" charset="2"/>
              <a:buChar char="q"/>
              <a:defRPr/>
            </a:pPr>
            <a:r>
              <a:rPr lang="sk-SK" altLang="sk-SK" sz="2000" b="1" u="sng" dirty="0" err="1">
                <a:effectLst>
                  <a:outerShdw blurRad="38100" dist="38100" dir="2700000" algn="tl">
                    <a:srgbClr val="C0C0C0"/>
                  </a:outerShdw>
                </a:effectLst>
                <a:cs typeface="Arial" charset="0"/>
              </a:rPr>
              <a:t>Alpha</a:t>
            </a:r>
            <a:r>
              <a:rPr lang="sk-SK" altLang="sk-SK" sz="2000" b="1" u="sng" dirty="0">
                <a:effectLst>
                  <a:outerShdw blurRad="38100" dist="38100" dir="2700000" algn="tl">
                    <a:srgbClr val="C0C0C0"/>
                  </a:outerShdw>
                </a:effectLst>
                <a:cs typeface="Arial" charset="0"/>
              </a:rPr>
              <a:t> - </a:t>
            </a:r>
            <a:r>
              <a:rPr lang="sk-SK" altLang="sk-SK" sz="2000" b="1" dirty="0">
                <a:cs typeface="Arial" charset="0"/>
              </a:rPr>
              <a:t>  prítomný v pokoji, pri zavretých viečkach,</a:t>
            </a:r>
          </a:p>
          <a:p>
            <a:pPr lvl="1" eaLnBrk="1" hangingPunct="1">
              <a:buFontTx/>
              <a:buNone/>
              <a:defRPr/>
            </a:pPr>
            <a:r>
              <a:rPr lang="sk-SK" altLang="sk-SK" sz="2000" b="1" dirty="0">
                <a:cs typeface="Arial" charset="0"/>
              </a:rPr>
              <a:t>f = 8 - 13 Hz, A = 50 </a:t>
            </a:r>
            <a:r>
              <a:rPr lang="el-GR" altLang="sk-SK" sz="2000" b="1" dirty="0">
                <a:cs typeface="Arial" charset="0"/>
              </a:rPr>
              <a:t>μ</a:t>
            </a:r>
            <a:r>
              <a:rPr lang="sk-SK" altLang="sk-SK" sz="2000" b="1" dirty="0">
                <a:cs typeface="Arial" charset="0"/>
              </a:rPr>
              <a:t>V</a:t>
            </a:r>
          </a:p>
          <a:p>
            <a:pPr lvl="1" eaLnBrk="1" hangingPunct="1">
              <a:buFontTx/>
              <a:buNone/>
              <a:defRPr/>
            </a:pPr>
            <a:endParaRPr lang="en-US" altLang="sk-SK" sz="2000" b="1" dirty="0">
              <a:cs typeface="Arial" charset="0"/>
            </a:endParaRPr>
          </a:p>
          <a:p>
            <a:pPr marL="742950" lvl="1" indent="-285750" eaLnBrk="1" hangingPunct="1">
              <a:buFont typeface="Wingdings" panose="05000000000000000000" pitchFamily="2" charset="2"/>
              <a:buChar char="q"/>
              <a:defRPr/>
            </a:pPr>
            <a:r>
              <a:rPr lang="sk-SK" altLang="sk-SK" sz="2000" b="1" u="sng" dirty="0">
                <a:effectLst>
                  <a:outerShdw blurRad="38100" dist="38100" dir="2700000" algn="tl">
                    <a:srgbClr val="C0C0C0"/>
                  </a:outerShdw>
                </a:effectLst>
                <a:cs typeface="Arial" charset="0"/>
              </a:rPr>
              <a:t>Beta</a:t>
            </a:r>
            <a:r>
              <a:rPr lang="sk-SK" altLang="sk-SK" sz="2000" b="1" dirty="0">
                <a:cs typeface="Arial" charset="0"/>
              </a:rPr>
              <a:t> - pri otvorení očí</a:t>
            </a:r>
          </a:p>
          <a:p>
            <a:pPr lvl="1" eaLnBrk="1" hangingPunct="1">
              <a:buFontTx/>
              <a:buNone/>
              <a:defRPr/>
            </a:pPr>
            <a:r>
              <a:rPr lang="sk-SK" altLang="sk-SK" sz="2000" b="1" dirty="0">
                <a:cs typeface="Arial" charset="0"/>
              </a:rPr>
              <a:t> f = 15 - 20 Hz, A = 5 - 10 </a:t>
            </a:r>
            <a:r>
              <a:rPr lang="el-GR" altLang="sk-SK" sz="2000" b="1" dirty="0">
                <a:cs typeface="Arial" charset="0"/>
              </a:rPr>
              <a:t>μ</a:t>
            </a:r>
            <a:r>
              <a:rPr lang="sk-SK" altLang="sk-SK" sz="2000" b="1" dirty="0">
                <a:cs typeface="Arial" charset="0"/>
              </a:rPr>
              <a:t>V</a:t>
            </a:r>
          </a:p>
          <a:p>
            <a:pPr lvl="1" eaLnBrk="1" hangingPunct="1">
              <a:buFontTx/>
              <a:buNone/>
              <a:defRPr/>
            </a:pPr>
            <a:endParaRPr lang="sk-SK" altLang="sk-SK" sz="2000" b="1" dirty="0">
              <a:cs typeface="Arial" charset="0"/>
            </a:endParaRPr>
          </a:p>
          <a:p>
            <a:pPr marL="742950" lvl="1" indent="-285750" eaLnBrk="1" hangingPunct="1">
              <a:buFont typeface="Wingdings" panose="05000000000000000000" pitchFamily="2" charset="2"/>
              <a:buChar char="q"/>
              <a:defRPr/>
            </a:pPr>
            <a:r>
              <a:rPr lang="sk-SK" altLang="sk-SK" sz="2000" b="1" u="sng" dirty="0" err="1">
                <a:effectLst>
                  <a:outerShdw blurRad="38100" dist="38100" dir="2700000" algn="tl">
                    <a:srgbClr val="C0C0C0"/>
                  </a:outerShdw>
                </a:effectLst>
                <a:cs typeface="Arial" charset="0"/>
              </a:rPr>
              <a:t>Theta</a:t>
            </a:r>
            <a:r>
              <a:rPr lang="sk-SK" altLang="sk-SK" sz="2000" b="1" u="sng" dirty="0">
                <a:cs typeface="Arial" charset="0"/>
              </a:rPr>
              <a:t> -</a:t>
            </a:r>
            <a:r>
              <a:rPr lang="sk-SK" altLang="sk-SK" sz="2000" b="1" dirty="0">
                <a:cs typeface="Arial" charset="0"/>
              </a:rPr>
              <a:t> patologicky u dospelých</a:t>
            </a:r>
          </a:p>
          <a:p>
            <a:pPr lvl="1" eaLnBrk="1" hangingPunct="1">
              <a:buFontTx/>
              <a:buNone/>
              <a:defRPr/>
            </a:pPr>
            <a:r>
              <a:rPr lang="sk-SK" altLang="sk-SK" sz="2000" b="1" dirty="0">
                <a:cs typeface="Arial" charset="0"/>
              </a:rPr>
              <a:t>f = 4-7 Hz, A=50 </a:t>
            </a:r>
            <a:r>
              <a:rPr lang="el-GR" altLang="sk-SK" sz="2000" b="1" dirty="0">
                <a:cs typeface="Arial" charset="0"/>
              </a:rPr>
              <a:t>μ</a:t>
            </a:r>
            <a:r>
              <a:rPr lang="sk-SK" altLang="sk-SK" sz="2000" b="1" dirty="0">
                <a:cs typeface="Arial" charset="0"/>
              </a:rPr>
              <a:t>V</a:t>
            </a:r>
          </a:p>
          <a:p>
            <a:pPr lvl="1" eaLnBrk="1" hangingPunct="1">
              <a:buFontTx/>
              <a:buNone/>
              <a:defRPr/>
            </a:pPr>
            <a:endParaRPr lang="sk-SK" altLang="sk-SK" sz="2000" b="1" dirty="0">
              <a:cs typeface="Arial" charset="0"/>
            </a:endParaRPr>
          </a:p>
          <a:p>
            <a:pPr marL="742950" lvl="1" indent="-285750" eaLnBrk="1" hangingPunct="1">
              <a:buFont typeface="Wingdings" panose="05000000000000000000" pitchFamily="2" charset="2"/>
              <a:buChar char="q"/>
              <a:defRPr/>
            </a:pPr>
            <a:r>
              <a:rPr lang="sk-SK" altLang="sk-SK" sz="2000" b="1" u="sng" dirty="0">
                <a:cs typeface="Arial" charset="0"/>
              </a:rPr>
              <a:t>Delta </a:t>
            </a:r>
            <a:r>
              <a:rPr lang="sk-SK" altLang="sk-SK" sz="2000" b="1" dirty="0">
                <a:cs typeface="Arial" charset="0"/>
              </a:rPr>
              <a:t>- v spánku REM (sny</a:t>
            </a:r>
            <a:r>
              <a:rPr lang="en-US" altLang="sk-SK" sz="2000" b="1" dirty="0">
                <a:cs typeface="Arial" charset="0"/>
              </a:rPr>
              <a:t>)</a:t>
            </a:r>
            <a:endParaRPr lang="sk-SK" altLang="sk-SK" sz="2000" b="1" dirty="0">
              <a:cs typeface="Arial" charset="0"/>
            </a:endParaRPr>
          </a:p>
          <a:p>
            <a:pPr lvl="1" eaLnBrk="1" hangingPunct="1">
              <a:buFontTx/>
              <a:buNone/>
              <a:defRPr/>
            </a:pPr>
            <a:r>
              <a:rPr lang="sk-SK" altLang="sk-SK" sz="2000" b="1" dirty="0">
                <a:cs typeface="Arial" charset="0"/>
              </a:rPr>
              <a:t>f = 1- 4 Hz, A = 100 </a:t>
            </a:r>
            <a:r>
              <a:rPr lang="el-GR" altLang="sk-SK" sz="2000" b="1" dirty="0">
                <a:cs typeface="Arial" charset="0"/>
              </a:rPr>
              <a:t>μ</a:t>
            </a:r>
            <a:r>
              <a:rPr lang="sk-SK" altLang="sk-SK" sz="2000" b="1" dirty="0">
                <a:cs typeface="Arial" charset="0"/>
              </a:rPr>
              <a:t>V</a:t>
            </a:r>
          </a:p>
          <a:p>
            <a:pPr eaLnBrk="1" hangingPunct="1">
              <a:lnSpc>
                <a:spcPct val="80000"/>
              </a:lnSpc>
              <a:buFontTx/>
              <a:buNone/>
              <a:defRPr/>
            </a:pPr>
            <a:endParaRPr lang="el-GR" altLang="sk-SK" sz="1800" dirty="0">
              <a:cs typeface="Arial" charset="0"/>
            </a:endParaRPr>
          </a:p>
        </p:txBody>
      </p:sp>
    </p:spTree>
    <p:extLst>
      <p:ext uri="{BB962C8B-B14F-4D97-AF65-F5344CB8AC3E}">
        <p14:creationId xmlns:p14="http://schemas.microsoft.com/office/powerpoint/2010/main" val="1962960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F59DDC-B291-40EC-BD0E-9E16CEC23D0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Iné elektrické metódy</a:t>
            </a:r>
            <a:br>
              <a:rPr lang="sk-SK" sz="3600" b="1" dirty="0"/>
            </a:br>
            <a:endParaRPr lang="sk-SK" sz="3600" b="1" dirty="0"/>
          </a:p>
        </p:txBody>
      </p:sp>
      <p:sp>
        <p:nvSpPr>
          <p:cNvPr id="3" name="Zástupný objekt pre obsah 2">
            <a:extLst>
              <a:ext uri="{FF2B5EF4-FFF2-40B4-BE49-F238E27FC236}">
                <a16:creationId xmlns:a16="http://schemas.microsoft.com/office/drawing/2014/main" id="{C4118204-591C-4D22-A02B-C198256DBEF8}"/>
              </a:ext>
            </a:extLst>
          </p:cNvPr>
          <p:cNvSpPr>
            <a:spLocks noGrp="1"/>
          </p:cNvSpPr>
          <p:nvPr>
            <p:ph idx="1"/>
          </p:nvPr>
        </p:nvSpPr>
        <p:spPr>
          <a:xfrm>
            <a:off x="838200" y="1291905"/>
            <a:ext cx="10515600" cy="4885058"/>
          </a:xfrm>
        </p:spPr>
        <p:txBody>
          <a:bodyPr>
            <a:normAutofit fontScale="25000" lnSpcReduction="20000"/>
          </a:bodyPr>
          <a:lstStyle/>
          <a:p>
            <a:pPr>
              <a:buFont typeface="Wingdings" panose="05000000000000000000" pitchFamily="2" charset="2"/>
              <a:buChar char="q"/>
            </a:pPr>
            <a:r>
              <a:rPr lang="sk-SK" sz="7200" b="1" dirty="0" err="1">
                <a:solidFill>
                  <a:srgbClr val="FF0000"/>
                </a:solidFill>
              </a:rPr>
              <a:t>Elektromyografia</a:t>
            </a:r>
            <a:r>
              <a:rPr lang="sk-SK" sz="7200" b="1" dirty="0">
                <a:solidFill>
                  <a:srgbClr val="FF0000"/>
                </a:solidFill>
              </a:rPr>
              <a:t> (EMG)</a:t>
            </a:r>
          </a:p>
          <a:p>
            <a:pPr marL="0" indent="0">
              <a:buNone/>
            </a:pPr>
            <a:r>
              <a:rPr lang="sk-SK" sz="7200" b="1" dirty="0"/>
              <a:t>Účel:</a:t>
            </a:r>
            <a:r>
              <a:rPr lang="sk-SK" sz="7200" dirty="0"/>
              <a:t> Pomáha diagnostikovať problémy svalov a nervov, ako sú </a:t>
            </a:r>
            <a:r>
              <a:rPr lang="sk-SK" sz="7200" dirty="0" err="1"/>
              <a:t>neuropatie</a:t>
            </a:r>
            <a:r>
              <a:rPr lang="sk-SK" sz="7200" dirty="0"/>
              <a:t> alebo svalové dystrofie.</a:t>
            </a:r>
          </a:p>
          <a:p>
            <a:pPr marL="0" indent="0">
              <a:buNone/>
            </a:pPr>
            <a:r>
              <a:rPr lang="sk-SK" sz="7200" b="1" dirty="0"/>
              <a:t>Princíp:</a:t>
            </a:r>
            <a:r>
              <a:rPr lang="sk-SK" sz="7200" dirty="0"/>
              <a:t> EMG sníma elektrické signály v svaloch pomocou ihlových elektród zavedených do svalu alebo povrchových elektród na koži. Tieto signály ukazujú, ako dobre nervy stimulujú svaly.</a:t>
            </a:r>
          </a:p>
          <a:p>
            <a:pPr>
              <a:buFont typeface="Wingdings" panose="05000000000000000000" pitchFamily="2" charset="2"/>
              <a:buChar char="q"/>
            </a:pPr>
            <a:r>
              <a:rPr lang="sk-SK" sz="7200" b="1" dirty="0" err="1">
                <a:solidFill>
                  <a:srgbClr val="FF0000"/>
                </a:solidFill>
              </a:rPr>
              <a:t>Elektroneurografia</a:t>
            </a:r>
            <a:r>
              <a:rPr lang="sk-SK" sz="7200" b="1" dirty="0">
                <a:solidFill>
                  <a:srgbClr val="FF0000"/>
                </a:solidFill>
              </a:rPr>
              <a:t> (ENG)</a:t>
            </a:r>
          </a:p>
          <a:p>
            <a:pPr marL="0" indent="0">
              <a:buNone/>
            </a:pPr>
            <a:r>
              <a:rPr lang="sk-SK" sz="7200" b="1" dirty="0"/>
              <a:t>Účel:</a:t>
            </a:r>
            <a:r>
              <a:rPr lang="sk-SK" sz="7200" dirty="0"/>
              <a:t> Používa sa na hodnotenie rýchlosti a sily nervových impulzov, čo je dôležité pri diagnostike periférnych </a:t>
            </a:r>
            <a:r>
              <a:rPr lang="sk-SK" sz="7200" dirty="0" err="1"/>
              <a:t>neuropatií</a:t>
            </a:r>
            <a:r>
              <a:rPr lang="sk-SK" sz="7200" dirty="0"/>
              <a:t> alebo poškodení nervov.</a:t>
            </a:r>
          </a:p>
          <a:p>
            <a:pPr marL="0" indent="0">
              <a:buNone/>
            </a:pPr>
            <a:r>
              <a:rPr lang="sk-SK" sz="7200" b="1" dirty="0"/>
              <a:t>Princíp:</a:t>
            </a:r>
            <a:r>
              <a:rPr lang="sk-SK" sz="7200" dirty="0"/>
              <a:t> Elektródy sa umiestnia na pokožku nad nervom, ktorého aktivita sa skúma, a meria sa rýchlosť, s akou sa impulzy prenášajú nervom.</a:t>
            </a:r>
          </a:p>
          <a:p>
            <a:pPr>
              <a:buFont typeface="Wingdings" panose="05000000000000000000" pitchFamily="2" charset="2"/>
              <a:buChar char="q"/>
            </a:pPr>
            <a:r>
              <a:rPr lang="sk-SK" sz="7200" b="1" dirty="0"/>
              <a:t> </a:t>
            </a:r>
            <a:r>
              <a:rPr lang="sk-SK" sz="7200" b="1" dirty="0">
                <a:solidFill>
                  <a:srgbClr val="FF0000"/>
                </a:solidFill>
              </a:rPr>
              <a:t>Evokované potenciály (EP)</a:t>
            </a:r>
          </a:p>
          <a:p>
            <a:pPr marL="0" indent="0">
              <a:buNone/>
            </a:pPr>
            <a:r>
              <a:rPr lang="sk-SK" sz="7200" b="1" dirty="0"/>
              <a:t>Účel:</a:t>
            </a:r>
            <a:r>
              <a:rPr lang="sk-SK" sz="7200" dirty="0"/>
              <a:t> Používajú sa na meranie reakcie mozgu na rôzne zmyslové stimuly (zrakové, sluchové, </a:t>
            </a:r>
            <a:r>
              <a:rPr lang="sk-SK" sz="7200" dirty="0" err="1"/>
              <a:t>somatosenzorické</a:t>
            </a:r>
            <a:r>
              <a:rPr lang="sk-SK" sz="7200" dirty="0"/>
              <a:t>), čo je užitočné pri diagnóze porúch centrálneho nervového systému, napríklad pri roztrúsenej skleróze.</a:t>
            </a:r>
          </a:p>
          <a:p>
            <a:pPr marL="0" indent="0">
              <a:buNone/>
            </a:pPr>
            <a:r>
              <a:rPr lang="sk-SK" sz="7200" b="1" dirty="0"/>
              <a:t>Princíp:</a:t>
            </a:r>
            <a:r>
              <a:rPr lang="sk-SK" sz="7200" dirty="0"/>
              <a:t> Stimuly sa aplikujú na pacienta, zatiaľ čo EEG zaznamenáva mozgovú aktivitu v reakcii na tieto stimuly. Výsledky ukazujú rýchlosť a silu reakcií.</a:t>
            </a:r>
          </a:p>
          <a:p>
            <a:pPr>
              <a:buFont typeface="Wingdings" panose="05000000000000000000" pitchFamily="2" charset="2"/>
              <a:buChar char="q"/>
            </a:pPr>
            <a:r>
              <a:rPr lang="sk-SK" sz="7200" b="1" dirty="0">
                <a:solidFill>
                  <a:srgbClr val="FF0000"/>
                </a:solidFill>
              </a:rPr>
              <a:t>Impedančná </a:t>
            </a:r>
            <a:r>
              <a:rPr lang="sk-SK" sz="7200" b="1" dirty="0" err="1">
                <a:solidFill>
                  <a:srgbClr val="FF0000"/>
                </a:solidFill>
              </a:rPr>
              <a:t>pletyzmografia</a:t>
            </a:r>
            <a:endParaRPr lang="sk-SK" sz="7200" b="1" dirty="0">
              <a:solidFill>
                <a:srgbClr val="FF0000"/>
              </a:solidFill>
            </a:endParaRPr>
          </a:p>
          <a:p>
            <a:pPr marL="0" indent="0">
              <a:buNone/>
            </a:pPr>
            <a:r>
              <a:rPr lang="sk-SK" sz="7200" b="1" dirty="0"/>
              <a:t>Účel:</a:t>
            </a:r>
            <a:r>
              <a:rPr lang="sk-SK" sz="7200" dirty="0"/>
              <a:t> Hodnotí prietok krvi a zmenu objemu krvi v končatinách, čo pomáha pri diagnostike </a:t>
            </a:r>
            <a:r>
              <a:rPr lang="sk-SK" sz="7200" dirty="0" err="1"/>
              <a:t>venóznych</a:t>
            </a:r>
            <a:r>
              <a:rPr lang="sk-SK" sz="7200" dirty="0"/>
              <a:t> ochorení alebo srdcových ochorení.</a:t>
            </a:r>
          </a:p>
          <a:p>
            <a:pPr marL="0" indent="0">
              <a:buNone/>
            </a:pPr>
            <a:r>
              <a:rPr lang="sk-SK" sz="7200" b="1" dirty="0"/>
              <a:t>Princíp:</a:t>
            </a:r>
            <a:r>
              <a:rPr lang="sk-SK" sz="7200" dirty="0"/>
              <a:t> Meria sa elektrický odpor, ktorý sa mení v závislosti od objemu krvi v cievach.</a:t>
            </a:r>
          </a:p>
          <a:p>
            <a:endParaRPr lang="sk-SK" dirty="0"/>
          </a:p>
        </p:txBody>
      </p:sp>
    </p:spTree>
    <p:extLst>
      <p:ext uri="{BB962C8B-B14F-4D97-AF65-F5344CB8AC3E}">
        <p14:creationId xmlns:p14="http://schemas.microsoft.com/office/powerpoint/2010/main" val="759152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3CE05A-194E-4D31-8073-60CF66C26470}"/>
              </a:ext>
            </a:extLst>
          </p:cNvPr>
          <p:cNvSpPr>
            <a:spLocks noGrp="1"/>
          </p:cNvSpPr>
          <p:nvPr>
            <p:ph type="title"/>
          </p:nvPr>
        </p:nvSpPr>
        <p:spPr>
          <a:pattFill prst="pct20">
            <a:fgClr>
              <a:schemeClr val="accent1"/>
            </a:fgClr>
            <a:bgClr>
              <a:schemeClr val="bg1"/>
            </a:bgClr>
          </a:pattFill>
        </p:spPr>
        <p:txBody>
          <a:bodyPr/>
          <a:lstStyle/>
          <a:p>
            <a:pPr algn="ctr"/>
            <a:r>
              <a:rPr lang="sk-SK" sz="3600" b="1" dirty="0">
                <a:solidFill>
                  <a:srgbClr val="FF0000"/>
                </a:solidFill>
              </a:rPr>
              <a:t>Rádiologické zobrazovacie metódy</a:t>
            </a:r>
            <a:br>
              <a:rPr lang="sk-SK" dirty="0">
                <a:solidFill>
                  <a:srgbClr val="FF0000"/>
                </a:solidFill>
              </a:rPr>
            </a:br>
            <a:endParaRPr lang="sk-SK" dirty="0">
              <a:solidFill>
                <a:srgbClr val="FF0000"/>
              </a:solidFill>
            </a:endParaRPr>
          </a:p>
        </p:txBody>
      </p:sp>
      <p:sp>
        <p:nvSpPr>
          <p:cNvPr id="3" name="Zástupný objekt pre obsah 2">
            <a:extLst>
              <a:ext uri="{FF2B5EF4-FFF2-40B4-BE49-F238E27FC236}">
                <a16:creationId xmlns:a16="http://schemas.microsoft.com/office/drawing/2014/main" id="{277053A1-36D8-4705-A9CB-D311D9E536CC}"/>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endParaRPr lang="sk-SK" sz="2400"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Patria medzi najčastejšie diagnostické metódy v klinickej praxi</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Zdroj morfologickej (anatomickej ) aj funkčnej informácie o stave vyšetrovaného pacienta</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1" i="0" dirty="0">
                <a:solidFill>
                  <a:srgbClr val="FF0000"/>
                </a:solidFill>
                <a:effectLst/>
              </a:rPr>
              <a:t>Fyzikálny princíp je založený na absorpcii rtg žiarenia, ktoré je produkované zo zdroja žiarenia </a:t>
            </a:r>
            <a:r>
              <a:rPr lang="sk-SK" b="0" i="0" dirty="0">
                <a:solidFill>
                  <a:srgbClr val="444444"/>
                </a:solidFill>
                <a:effectLst/>
              </a:rPr>
              <a:t>( </a:t>
            </a:r>
            <a:r>
              <a:rPr lang="sk-SK" b="0" i="0" dirty="0" err="1">
                <a:solidFill>
                  <a:srgbClr val="444444"/>
                </a:solidFill>
                <a:effectLst/>
              </a:rPr>
              <a:t>rentgenky</a:t>
            </a:r>
            <a:r>
              <a:rPr lang="sk-SK" b="0" i="0" dirty="0">
                <a:solidFill>
                  <a:srgbClr val="444444"/>
                </a:solidFill>
                <a:effectLst/>
              </a:rPr>
              <a:t> )</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Metódy môžu závažným spôsobom ovplyvňovať zdravie pacienta ( pri nevhodných alebo opakovaných neodôvodnených </a:t>
            </a:r>
            <a:r>
              <a:rPr lang="sk-SK" b="0" i="0" dirty="0" err="1">
                <a:solidFill>
                  <a:srgbClr val="444444"/>
                </a:solidFill>
                <a:effectLst/>
              </a:rPr>
              <a:t>indikáciach</a:t>
            </a:r>
            <a:r>
              <a:rPr lang="sk-SK" b="0" i="0" dirty="0">
                <a:solidFill>
                  <a:srgbClr val="444444"/>
                </a:solidFill>
                <a:effectLst/>
              </a:rPr>
              <a:t>)</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Metódy môžu poškodzovať zdravie zdravotníckeho personálu ak pri práci nedôsledne dodržiavajú zásady ochrany pred ionizujúcim a neionizujúcim žiarením</a:t>
            </a:r>
            <a:endParaRPr lang="sk-SK" dirty="0"/>
          </a:p>
        </p:txBody>
      </p:sp>
      <p:pic>
        <p:nvPicPr>
          <p:cNvPr id="4" name="Obrázok 3">
            <a:extLst>
              <a:ext uri="{FF2B5EF4-FFF2-40B4-BE49-F238E27FC236}">
                <a16:creationId xmlns:a16="http://schemas.microsoft.com/office/drawing/2014/main" id="{3855A117-EFDC-4B6E-AB88-EA6410B4BA76}"/>
              </a:ext>
            </a:extLst>
          </p:cNvPr>
          <p:cNvPicPr>
            <a:picLocks noChangeAspect="1"/>
          </p:cNvPicPr>
          <p:nvPr/>
        </p:nvPicPr>
        <p:blipFill>
          <a:blip r:embed="rId2"/>
          <a:stretch>
            <a:fillRect/>
          </a:stretch>
        </p:blipFill>
        <p:spPr>
          <a:xfrm>
            <a:off x="6007393" y="975109"/>
            <a:ext cx="1026952" cy="985452"/>
          </a:xfrm>
          <a:prstGeom prst="rect">
            <a:avLst/>
          </a:prstGeom>
        </p:spPr>
      </p:pic>
      <p:pic>
        <p:nvPicPr>
          <p:cNvPr id="5" name="Obrázok 4">
            <a:extLst>
              <a:ext uri="{FF2B5EF4-FFF2-40B4-BE49-F238E27FC236}">
                <a16:creationId xmlns:a16="http://schemas.microsoft.com/office/drawing/2014/main" id="{DF048BE2-6C63-465B-8165-F6E0177EE1F2}"/>
              </a:ext>
            </a:extLst>
          </p:cNvPr>
          <p:cNvPicPr>
            <a:picLocks noChangeAspect="1"/>
          </p:cNvPicPr>
          <p:nvPr/>
        </p:nvPicPr>
        <p:blipFill>
          <a:blip r:embed="rId3"/>
          <a:stretch>
            <a:fillRect/>
          </a:stretch>
        </p:blipFill>
        <p:spPr>
          <a:xfrm>
            <a:off x="5066950" y="975109"/>
            <a:ext cx="940443" cy="985452"/>
          </a:xfrm>
          <a:prstGeom prst="rect">
            <a:avLst/>
          </a:prstGeom>
        </p:spPr>
      </p:pic>
    </p:spTree>
    <p:extLst>
      <p:ext uri="{BB962C8B-B14F-4D97-AF65-F5344CB8AC3E}">
        <p14:creationId xmlns:p14="http://schemas.microsoft.com/office/powerpoint/2010/main" val="799328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68AD73-0D6B-4836-97C6-4226ECA0526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Zobrazovacie metódy v rádiológii</a:t>
            </a:r>
          </a:p>
        </p:txBody>
      </p:sp>
      <p:sp>
        <p:nvSpPr>
          <p:cNvPr id="3" name="Zástupný objekt pre obsah 2">
            <a:extLst>
              <a:ext uri="{FF2B5EF4-FFF2-40B4-BE49-F238E27FC236}">
                <a16:creationId xmlns:a16="http://schemas.microsoft.com/office/drawing/2014/main" id="{D7511439-829D-4C83-A463-1B4530725AAF}"/>
              </a:ext>
            </a:extLst>
          </p:cNvPr>
          <p:cNvSpPr>
            <a:spLocks noGrp="1"/>
          </p:cNvSpPr>
          <p:nvPr>
            <p:ph idx="1"/>
          </p:nvPr>
        </p:nvSpPr>
        <p:spPr/>
        <p:txBody>
          <a:bodyPr>
            <a:noAutofit/>
          </a:bodyPr>
          <a:lstStyle/>
          <a:p>
            <a:pPr>
              <a:buFont typeface="Wingdings" panose="05000000000000000000" pitchFamily="2" charset="2"/>
              <a:buChar char="q"/>
            </a:pPr>
            <a:r>
              <a:rPr lang="sk-SK" sz="2000" b="1" i="0" dirty="0">
                <a:solidFill>
                  <a:srgbClr val="FF0000"/>
                </a:solidFill>
                <a:effectLst/>
              </a:rPr>
              <a:t>Metódy s využitím ionizujúceho žiarenia</a:t>
            </a:r>
            <a:endParaRPr lang="sk-SK" sz="2000" b="1" dirty="0">
              <a:solidFill>
                <a:srgbClr val="FF0000"/>
              </a:solidFill>
            </a:endParaRPr>
          </a:p>
          <a:p>
            <a:pPr marL="0" indent="0">
              <a:buNone/>
            </a:pPr>
            <a:r>
              <a:rPr lang="sk-SK" sz="2000" b="0" i="0" dirty="0" err="1">
                <a:solidFill>
                  <a:srgbClr val="444444"/>
                </a:solidFill>
                <a:effectLst/>
              </a:rPr>
              <a:t>Skiagrafia</a:t>
            </a:r>
            <a:endParaRPr lang="sk-SK" sz="2000" b="0" i="0" dirty="0">
              <a:solidFill>
                <a:srgbClr val="444444"/>
              </a:solidFill>
              <a:effectLst/>
            </a:endParaRPr>
          </a:p>
          <a:p>
            <a:pPr marL="0" indent="0">
              <a:buNone/>
            </a:pPr>
            <a:r>
              <a:rPr lang="sk-SK" sz="2000" b="0" i="0" dirty="0" err="1">
                <a:solidFill>
                  <a:srgbClr val="444444"/>
                </a:solidFill>
                <a:effectLst/>
              </a:rPr>
              <a:t>Skiaskopia</a:t>
            </a:r>
            <a:endParaRPr lang="sk-SK" sz="2000" b="0" i="0" dirty="0">
              <a:solidFill>
                <a:srgbClr val="444444"/>
              </a:solidFill>
              <a:effectLst/>
            </a:endParaRPr>
          </a:p>
          <a:p>
            <a:pPr marL="0" indent="0">
              <a:buNone/>
            </a:pPr>
            <a:r>
              <a:rPr lang="sk-SK" sz="2000" b="0" i="0" dirty="0">
                <a:solidFill>
                  <a:srgbClr val="444444"/>
                </a:solidFill>
                <a:effectLst/>
              </a:rPr>
              <a:t>Počítačová tomografia</a:t>
            </a:r>
          </a:p>
          <a:p>
            <a:pPr marL="0" indent="0">
              <a:buNone/>
            </a:pPr>
            <a:r>
              <a:rPr lang="sk-SK" sz="2000" b="0" i="0" dirty="0">
                <a:solidFill>
                  <a:srgbClr val="444444"/>
                </a:solidFill>
                <a:effectLst/>
              </a:rPr>
              <a:t>Angiografia</a:t>
            </a:r>
          </a:p>
          <a:p>
            <a:pPr marL="0" indent="0">
              <a:buNone/>
            </a:pPr>
            <a:r>
              <a:rPr lang="sk-SK" sz="2000" b="0" i="0" dirty="0" err="1">
                <a:solidFill>
                  <a:srgbClr val="444444"/>
                </a:solidFill>
                <a:effectLst/>
              </a:rPr>
              <a:t>Rádioviziografia</a:t>
            </a:r>
            <a:r>
              <a:rPr lang="sk-SK" sz="2000" b="0" i="0" dirty="0">
                <a:solidFill>
                  <a:srgbClr val="444444"/>
                </a:solidFill>
                <a:effectLst/>
              </a:rPr>
              <a:t> /zubné lekárstvo/</a:t>
            </a:r>
          </a:p>
          <a:p>
            <a:pPr marL="0" indent="0">
              <a:buNone/>
            </a:pPr>
            <a:r>
              <a:rPr lang="sk-SK" sz="2000" b="0" i="0" dirty="0" err="1">
                <a:solidFill>
                  <a:srgbClr val="444444"/>
                </a:solidFill>
                <a:effectLst/>
              </a:rPr>
              <a:t>Osteodenzitometria</a:t>
            </a:r>
            <a:endParaRPr lang="sk-SK" sz="2000" b="0" i="0" dirty="0">
              <a:solidFill>
                <a:srgbClr val="444444"/>
              </a:solidFill>
              <a:effectLst/>
            </a:endParaRPr>
          </a:p>
          <a:p>
            <a:pPr marL="0" indent="0">
              <a:buNone/>
            </a:pPr>
            <a:r>
              <a:rPr lang="sk-SK" sz="2000" b="0" i="0" dirty="0" err="1">
                <a:solidFill>
                  <a:srgbClr val="444444"/>
                </a:solidFill>
                <a:effectLst/>
              </a:rPr>
              <a:t>Mammografia</a:t>
            </a:r>
            <a:endParaRPr lang="sk-SK" sz="2000" b="0" i="0" dirty="0">
              <a:solidFill>
                <a:srgbClr val="444444"/>
              </a:solidFill>
              <a:effectLst/>
            </a:endParaRPr>
          </a:p>
          <a:p>
            <a:pPr marL="0" indent="0">
              <a:buNone/>
            </a:pPr>
            <a:endParaRPr lang="sk-SK" sz="2000" b="0" i="0" dirty="0">
              <a:solidFill>
                <a:srgbClr val="444444"/>
              </a:solidFill>
              <a:effectLst/>
            </a:endParaRPr>
          </a:p>
          <a:p>
            <a:pPr>
              <a:buFont typeface="Wingdings" panose="05000000000000000000" pitchFamily="2" charset="2"/>
              <a:buChar char="q"/>
            </a:pPr>
            <a:r>
              <a:rPr lang="sk-SK" sz="2000" b="1" dirty="0">
                <a:solidFill>
                  <a:srgbClr val="FF0000"/>
                </a:solidFill>
              </a:rPr>
              <a:t>Metódy s využitím neionizujúceho žiarenia</a:t>
            </a:r>
          </a:p>
          <a:p>
            <a:pPr marL="0" indent="0">
              <a:buNone/>
            </a:pPr>
            <a:r>
              <a:rPr lang="sk-SK" sz="2000" dirty="0"/>
              <a:t>Ultrasonografia</a:t>
            </a:r>
          </a:p>
          <a:p>
            <a:pPr marL="0" indent="0">
              <a:buNone/>
            </a:pPr>
            <a:r>
              <a:rPr lang="sk-SK" sz="2000" dirty="0"/>
              <a:t>Magnetická rezonancia</a:t>
            </a:r>
            <a:br>
              <a:rPr lang="sk-SK" sz="2000" dirty="0"/>
            </a:br>
            <a:endParaRPr lang="sk-SK" sz="2000" dirty="0"/>
          </a:p>
        </p:txBody>
      </p:sp>
      <p:pic>
        <p:nvPicPr>
          <p:cNvPr id="4" name="Obrázok 3">
            <a:extLst>
              <a:ext uri="{FF2B5EF4-FFF2-40B4-BE49-F238E27FC236}">
                <a16:creationId xmlns:a16="http://schemas.microsoft.com/office/drawing/2014/main" id="{96CAD9D0-FF4E-4DC5-837C-63EEFD4E486A}"/>
              </a:ext>
            </a:extLst>
          </p:cNvPr>
          <p:cNvPicPr>
            <a:picLocks noChangeAspect="1"/>
          </p:cNvPicPr>
          <p:nvPr/>
        </p:nvPicPr>
        <p:blipFill>
          <a:blip r:embed="rId2"/>
          <a:stretch>
            <a:fillRect/>
          </a:stretch>
        </p:blipFill>
        <p:spPr>
          <a:xfrm>
            <a:off x="7164198" y="1887523"/>
            <a:ext cx="5027802" cy="4605351"/>
          </a:xfrm>
          <a:prstGeom prst="rect">
            <a:avLst/>
          </a:prstGeom>
        </p:spPr>
      </p:pic>
    </p:spTree>
    <p:extLst>
      <p:ext uri="{BB962C8B-B14F-4D97-AF65-F5344CB8AC3E}">
        <p14:creationId xmlns:p14="http://schemas.microsoft.com/office/powerpoint/2010/main" val="1182799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64452115-D282-4854-B241-5DF9D3A756B9}"/>
              </a:ext>
            </a:extLst>
          </p:cNvPr>
          <p:cNvSpPr txBox="1"/>
          <p:nvPr/>
        </p:nvSpPr>
        <p:spPr>
          <a:xfrm>
            <a:off x="1350627" y="1837189"/>
            <a:ext cx="8162489" cy="1200329"/>
          </a:xfrm>
          <a:prstGeom prst="rect">
            <a:avLst/>
          </a:prstGeom>
          <a:noFill/>
        </p:spPr>
        <p:txBody>
          <a:bodyPr wrap="square" rtlCol="0">
            <a:spAutoFit/>
          </a:bodyPr>
          <a:lstStyle/>
          <a:p>
            <a:pPr algn="ctr"/>
            <a:r>
              <a:rPr lang="sk-SK" sz="3600" b="1" dirty="0">
                <a:solidFill>
                  <a:srgbClr val="FF0000"/>
                </a:solidFill>
              </a:rPr>
              <a:t>Zobrazovacie metódy v rádiológii</a:t>
            </a:r>
          </a:p>
          <a:p>
            <a:pPr algn="ctr"/>
            <a:r>
              <a:rPr lang="sk-SK" sz="3600" b="1" dirty="0">
                <a:solidFill>
                  <a:srgbClr val="FF0000"/>
                </a:solidFill>
              </a:rPr>
              <a:t> s využitím ionizujúceho žiarenia</a:t>
            </a:r>
          </a:p>
        </p:txBody>
      </p:sp>
    </p:spTree>
    <p:extLst>
      <p:ext uri="{BB962C8B-B14F-4D97-AF65-F5344CB8AC3E}">
        <p14:creationId xmlns:p14="http://schemas.microsoft.com/office/powerpoint/2010/main" val="2081999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C136FC-5311-49D6-980C-91C28A18A43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Skiagrafia</a:t>
            </a:r>
            <a:r>
              <a:rPr lang="sk-SK" sz="3600" b="1" dirty="0">
                <a:solidFill>
                  <a:srgbClr val="FF0000"/>
                </a:solidFill>
              </a:rPr>
              <a:t> a </a:t>
            </a:r>
            <a:r>
              <a:rPr lang="sk-SK" sz="3600" b="1" dirty="0" err="1">
                <a:solidFill>
                  <a:srgbClr val="FF0000"/>
                </a:solidFill>
              </a:rPr>
              <a:t>skiaskopia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C4A66BF4-0927-4317-AB62-73980F27DBEB}"/>
              </a:ext>
            </a:extLst>
          </p:cNvPr>
          <p:cNvSpPr>
            <a:spLocks noGrp="1"/>
          </p:cNvSpPr>
          <p:nvPr>
            <p:ph idx="1"/>
          </p:nvPr>
        </p:nvSpPr>
        <p:spPr/>
        <p:txBody>
          <a:bodyPr>
            <a:normAutofit lnSpcReduction="10000"/>
          </a:bodyPr>
          <a:lstStyle/>
          <a:p>
            <a:pPr>
              <a:buFont typeface="Wingdings" panose="05000000000000000000" pitchFamily="2" charset="2"/>
              <a:buChar char="q"/>
            </a:pPr>
            <a:r>
              <a:rPr lang="sk-SK" sz="2400" dirty="0"/>
              <a:t>Žiarenie          prechod vyšetrovaným orgánom         absorpcia v orgáne         dopad na záznamové médium</a:t>
            </a:r>
          </a:p>
          <a:p>
            <a:pPr>
              <a:buFont typeface="Wingdings" panose="05000000000000000000" pitchFamily="2" charset="2"/>
              <a:buChar char="q"/>
            </a:pPr>
            <a:r>
              <a:rPr lang="sk-SK" sz="2400" dirty="0"/>
              <a:t>Kosti vytvárajú na snímke zatienenie a mäkké orgány/pečeň, slezina a iné/ </a:t>
            </a:r>
            <a:r>
              <a:rPr lang="sk-SK" sz="2400" dirty="0" err="1"/>
              <a:t>prejasnenie</a:t>
            </a:r>
            <a:endParaRPr lang="sk-SK" sz="2400" dirty="0"/>
          </a:p>
          <a:p>
            <a:pPr algn="ctr">
              <a:buFont typeface="Wingdings" panose="05000000000000000000" pitchFamily="2" charset="2"/>
              <a:buChar char="§"/>
            </a:pPr>
            <a:r>
              <a:rPr lang="sk-SK" sz="2400" dirty="0"/>
              <a:t>Druhy</a:t>
            </a:r>
          </a:p>
          <a:p>
            <a:pPr>
              <a:buFont typeface="Wingdings" panose="05000000000000000000" pitchFamily="2" charset="2"/>
              <a:buChar char="§"/>
            </a:pPr>
            <a:r>
              <a:rPr lang="sk-SK" sz="2400" b="1" dirty="0"/>
              <a:t>Nepriama </a:t>
            </a:r>
            <a:r>
              <a:rPr lang="sk-SK" sz="2400" b="1" dirty="0" err="1"/>
              <a:t>skiagrafia</a:t>
            </a:r>
            <a:r>
              <a:rPr lang="sk-SK" sz="2400" b="1" dirty="0"/>
              <a:t> dnes používaná málo, vysoká radiačná záťaž</a:t>
            </a:r>
          </a:p>
          <a:p>
            <a:pPr>
              <a:buFont typeface="Wingdings" panose="05000000000000000000" pitchFamily="2" charset="2"/>
              <a:buChar char="§"/>
            </a:pPr>
            <a:r>
              <a:rPr lang="sk-SK" sz="2400" b="1" dirty="0"/>
              <a:t>Priama </a:t>
            </a:r>
            <a:r>
              <a:rPr lang="sk-SK" sz="2400" b="1" dirty="0" err="1"/>
              <a:t>skiagrafia</a:t>
            </a:r>
            <a:r>
              <a:rPr lang="sk-SK" sz="2400" b="1" dirty="0"/>
              <a:t> používaná v zubnom lekárstve /snímkovanie zubov/</a:t>
            </a:r>
          </a:p>
          <a:p>
            <a:pPr>
              <a:buFont typeface="Wingdings" panose="05000000000000000000" pitchFamily="2" charset="2"/>
              <a:buChar char="§"/>
            </a:pPr>
            <a:r>
              <a:rPr lang="sk-SK" sz="2400" b="1" dirty="0"/>
              <a:t>Digitálna priama </a:t>
            </a:r>
            <a:r>
              <a:rPr lang="sk-SK" sz="2400" b="1" dirty="0" err="1"/>
              <a:t>skiagrafia</a:t>
            </a:r>
            <a:r>
              <a:rPr lang="sk-SK" sz="2400" b="1" dirty="0"/>
              <a:t> - </a:t>
            </a:r>
            <a:r>
              <a:rPr lang="sk-SK" sz="1600" b="1" i="0" dirty="0">
                <a:solidFill>
                  <a:srgbClr val="373737"/>
                </a:solidFill>
                <a:effectLst/>
                <a:latin typeface="Segoe UI" panose="020B0502040204020203" pitchFamily="34" charset="0"/>
              </a:rPr>
              <a:t>je moderná </a:t>
            </a:r>
            <a:r>
              <a:rPr lang="sk-SK" sz="1600" b="1" i="0" dirty="0" err="1">
                <a:solidFill>
                  <a:srgbClr val="373737"/>
                </a:solidFill>
                <a:effectLst/>
                <a:latin typeface="Segoe UI" panose="020B0502040204020203" pitchFamily="34" charset="0"/>
              </a:rPr>
              <a:t>bezfilmová</a:t>
            </a:r>
            <a:r>
              <a:rPr lang="sk-SK" sz="1600" b="1" i="0" dirty="0">
                <a:solidFill>
                  <a:srgbClr val="373737"/>
                </a:solidFill>
                <a:effectLst/>
                <a:latin typeface="Segoe UI" panose="020B0502040204020203" pitchFamily="34" charset="0"/>
              </a:rPr>
              <a:t> technológia snímkovania, ktorá využíva citlivý senzor meniaci energiu dopadajúceho RTG žiarenia priamo do digitálnej obrazovej formy</a:t>
            </a:r>
          </a:p>
          <a:p>
            <a:endParaRPr lang="sk-SK" sz="1600" b="1" dirty="0">
              <a:solidFill>
                <a:srgbClr val="373737"/>
              </a:solidFill>
              <a:latin typeface="Segoe UI" panose="020B0502040204020203" pitchFamily="34" charset="0"/>
            </a:endParaRPr>
          </a:p>
          <a:p>
            <a:pPr algn="ctr">
              <a:buFont typeface="Wingdings" panose="05000000000000000000" pitchFamily="2" charset="2"/>
              <a:buChar char="q"/>
            </a:pPr>
            <a:r>
              <a:rPr lang="sk-SK" sz="2400" b="1" dirty="0">
                <a:solidFill>
                  <a:srgbClr val="FF0000"/>
                </a:solidFill>
              </a:rPr>
              <a:t>Rtg obraz je dvojrozmerný obraz trojrozmerného objektu</a:t>
            </a:r>
          </a:p>
        </p:txBody>
      </p:sp>
      <p:sp>
        <p:nvSpPr>
          <p:cNvPr id="4" name="Šípka: doprava so zárezom 3">
            <a:extLst>
              <a:ext uri="{FF2B5EF4-FFF2-40B4-BE49-F238E27FC236}">
                <a16:creationId xmlns:a16="http://schemas.microsoft.com/office/drawing/2014/main" id="{73305240-78CF-45FF-B5CE-FEABD942911A}"/>
              </a:ext>
            </a:extLst>
          </p:cNvPr>
          <p:cNvSpPr/>
          <p:nvPr/>
        </p:nvSpPr>
        <p:spPr>
          <a:xfrm>
            <a:off x="3397541" y="2046914"/>
            <a:ext cx="45719" cy="4571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5" name="Šípka: doprava so zárezom 4">
            <a:extLst>
              <a:ext uri="{FF2B5EF4-FFF2-40B4-BE49-F238E27FC236}">
                <a16:creationId xmlns:a16="http://schemas.microsoft.com/office/drawing/2014/main" id="{F25EF2ED-6FDB-483C-BA3F-586E9BF982F9}"/>
              </a:ext>
            </a:extLst>
          </p:cNvPr>
          <p:cNvSpPr/>
          <p:nvPr/>
        </p:nvSpPr>
        <p:spPr>
          <a:xfrm>
            <a:off x="6921335" y="1699077"/>
            <a:ext cx="519140"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6" name="Šípka: doprava so zárezom 5">
            <a:extLst>
              <a:ext uri="{FF2B5EF4-FFF2-40B4-BE49-F238E27FC236}">
                <a16:creationId xmlns:a16="http://schemas.microsoft.com/office/drawing/2014/main" id="{146C183F-60AD-4428-A52A-51355DE0847A}"/>
              </a:ext>
            </a:extLst>
          </p:cNvPr>
          <p:cNvSpPr/>
          <p:nvPr/>
        </p:nvSpPr>
        <p:spPr>
          <a:xfrm>
            <a:off x="2272509" y="1699077"/>
            <a:ext cx="519140"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Šípka: doprava so zárezom 6">
            <a:extLst>
              <a:ext uri="{FF2B5EF4-FFF2-40B4-BE49-F238E27FC236}">
                <a16:creationId xmlns:a16="http://schemas.microsoft.com/office/drawing/2014/main" id="{691ED281-0225-4C1F-885A-79CD91ED7C43}"/>
              </a:ext>
            </a:extLst>
          </p:cNvPr>
          <p:cNvSpPr/>
          <p:nvPr/>
        </p:nvSpPr>
        <p:spPr>
          <a:xfrm>
            <a:off x="9864472" y="1690688"/>
            <a:ext cx="519140"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572024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0FF57E-BB27-4F64-9F1C-2871195C44B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Schéma rtg lampy a vznik rtg žiarenia</a:t>
            </a:r>
          </a:p>
        </p:txBody>
      </p:sp>
      <p:pic>
        <p:nvPicPr>
          <p:cNvPr id="6" name="Picture 4">
            <a:extLst>
              <a:ext uri="{FF2B5EF4-FFF2-40B4-BE49-F238E27FC236}">
                <a16:creationId xmlns:a16="http://schemas.microsoft.com/office/drawing/2014/main" id="{D6AAD70F-89C1-4ADE-9855-0BB872ED04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1037"/>
          <a:stretch>
            <a:fillRect/>
          </a:stretch>
        </p:blipFill>
        <p:spPr bwMode="auto">
          <a:xfrm>
            <a:off x="442828" y="1624290"/>
            <a:ext cx="6507839"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BlokTextu 2">
            <a:extLst>
              <a:ext uri="{FF2B5EF4-FFF2-40B4-BE49-F238E27FC236}">
                <a16:creationId xmlns:a16="http://schemas.microsoft.com/office/drawing/2014/main" id="{9CC4D7D0-C096-4CC2-8A09-0F7432EBA95B}"/>
              </a:ext>
            </a:extLst>
          </p:cNvPr>
          <p:cNvSpPr txBox="1"/>
          <p:nvPr/>
        </p:nvSpPr>
        <p:spPr>
          <a:xfrm>
            <a:off x="6512767" y="1772816"/>
            <a:ext cx="4674637" cy="5016758"/>
          </a:xfrm>
          <a:prstGeom prst="rect">
            <a:avLst/>
          </a:prstGeom>
          <a:noFill/>
        </p:spPr>
        <p:txBody>
          <a:bodyPr wrap="square" rtlCol="0">
            <a:spAutoFit/>
          </a:bodyPr>
          <a:lstStyle/>
          <a:p>
            <a:pPr marL="285750" indent="-285750" algn="just" eaLnBrk="1" hangingPunct="1">
              <a:spcBef>
                <a:spcPct val="0"/>
              </a:spcBef>
              <a:buFont typeface="Wingdings" panose="05000000000000000000" pitchFamily="2" charset="2"/>
              <a:buChar char="q"/>
            </a:pPr>
            <a:r>
              <a:rPr lang="sk-SK" altLang="sk-SK" sz="2000" b="1" dirty="0"/>
              <a:t>urýchlené elektróny dopadajú na kladne nabitú anódu v množstve, ktoré určuje žeravenie katódy (veľkosť prechádzajúceho elektrického prúdu </a:t>
            </a:r>
            <a:r>
              <a:rPr lang="sk-SK" altLang="sk-SK" sz="2000" b="1" dirty="0" err="1"/>
              <a:t>mA</a:t>
            </a:r>
            <a:r>
              <a:rPr lang="sk-SK" altLang="sk-SK" sz="2000" b="1" dirty="0"/>
              <a:t>)</a:t>
            </a:r>
          </a:p>
          <a:p>
            <a:pPr algn="just" eaLnBrk="1" hangingPunct="1">
              <a:spcBef>
                <a:spcPct val="0"/>
              </a:spcBef>
              <a:buFontTx/>
              <a:buChar char="-"/>
            </a:pPr>
            <a:endParaRPr lang="sk-SK" altLang="sk-SK" sz="2000" b="1" dirty="0"/>
          </a:p>
          <a:p>
            <a:pPr marL="285750" indent="-285750" algn="just" eaLnBrk="1" hangingPunct="1">
              <a:spcBef>
                <a:spcPct val="0"/>
              </a:spcBef>
              <a:buFont typeface="Wingdings" panose="05000000000000000000" pitchFamily="2" charset="2"/>
              <a:buChar char="q"/>
            </a:pPr>
            <a:r>
              <a:rPr lang="sk-SK" altLang="sk-SK" sz="2000" b="1" dirty="0"/>
              <a:t>rýchlosť elektrónov (od ktorého závisí vlnová dĺžka vznikajúceho žiarenia kV) určuje napätie medzi katódou a anódou. Čím je napätie vyššie, tým je vlnová dĺžka kratšia a žiarenie je homogénnejšie</a:t>
            </a:r>
          </a:p>
          <a:p>
            <a:pPr algn="just" eaLnBrk="1" hangingPunct="1">
              <a:spcBef>
                <a:spcPct val="0"/>
              </a:spcBef>
              <a:buFontTx/>
              <a:buChar char="-"/>
            </a:pPr>
            <a:endParaRPr lang="sk-SK" altLang="sk-SK" sz="2000" b="1" dirty="0"/>
          </a:p>
          <a:p>
            <a:pPr marL="285750" indent="-285750" algn="just" eaLnBrk="1" hangingPunct="1">
              <a:spcBef>
                <a:spcPct val="0"/>
              </a:spcBef>
              <a:buFont typeface="Wingdings" panose="05000000000000000000" pitchFamily="2" charset="2"/>
              <a:buChar char="q"/>
            </a:pPr>
            <a:r>
              <a:rPr lang="sk-SK" altLang="sk-SK" sz="2000" b="1" dirty="0"/>
              <a:t> urýchlené elektróny sú prudko zabrzdené na terčíku z vhodného materiálu a vzniká tzv. brzdné žiarenie. </a:t>
            </a:r>
          </a:p>
        </p:txBody>
      </p:sp>
    </p:spTree>
    <p:extLst>
      <p:ext uri="{BB962C8B-B14F-4D97-AF65-F5344CB8AC3E}">
        <p14:creationId xmlns:p14="http://schemas.microsoft.com/office/powerpoint/2010/main" val="4130450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EB3460-A4A7-4C80-9D15-AF97C1DF152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RTG lampy</a:t>
            </a:r>
          </a:p>
        </p:txBody>
      </p:sp>
      <p:pic>
        <p:nvPicPr>
          <p:cNvPr id="4" name="Zástupný objekt pre obsah 3">
            <a:extLst>
              <a:ext uri="{FF2B5EF4-FFF2-40B4-BE49-F238E27FC236}">
                <a16:creationId xmlns:a16="http://schemas.microsoft.com/office/drawing/2014/main" id="{2458E59C-94AC-4D0F-BCDA-5745B59E01F7}"/>
              </a:ext>
            </a:extLst>
          </p:cNvPr>
          <p:cNvPicPr>
            <a:picLocks noGrp="1" noChangeAspect="1"/>
          </p:cNvPicPr>
          <p:nvPr>
            <p:ph idx="1"/>
          </p:nvPr>
        </p:nvPicPr>
        <p:blipFill>
          <a:blip r:embed="rId2"/>
          <a:stretch>
            <a:fillRect/>
          </a:stretch>
        </p:blipFill>
        <p:spPr>
          <a:xfrm>
            <a:off x="755781" y="1690687"/>
            <a:ext cx="3948406" cy="2629385"/>
          </a:xfrm>
          <a:prstGeom prst="rect">
            <a:avLst/>
          </a:prstGeom>
        </p:spPr>
      </p:pic>
      <p:pic>
        <p:nvPicPr>
          <p:cNvPr id="6" name="Obrázok 5">
            <a:extLst>
              <a:ext uri="{FF2B5EF4-FFF2-40B4-BE49-F238E27FC236}">
                <a16:creationId xmlns:a16="http://schemas.microsoft.com/office/drawing/2014/main" id="{08388131-CE38-47DC-B8E9-B8F21B4C70D1}"/>
              </a:ext>
            </a:extLst>
          </p:cNvPr>
          <p:cNvPicPr>
            <a:picLocks noChangeAspect="1"/>
          </p:cNvPicPr>
          <p:nvPr/>
        </p:nvPicPr>
        <p:blipFill>
          <a:blip r:embed="rId3"/>
          <a:stretch>
            <a:fillRect/>
          </a:stretch>
        </p:blipFill>
        <p:spPr>
          <a:xfrm>
            <a:off x="4704186" y="1558212"/>
            <a:ext cx="6649614" cy="5299788"/>
          </a:xfrm>
          <a:prstGeom prst="rect">
            <a:avLst/>
          </a:prstGeom>
        </p:spPr>
      </p:pic>
      <p:pic>
        <p:nvPicPr>
          <p:cNvPr id="8" name="Obrázok 7">
            <a:extLst>
              <a:ext uri="{FF2B5EF4-FFF2-40B4-BE49-F238E27FC236}">
                <a16:creationId xmlns:a16="http://schemas.microsoft.com/office/drawing/2014/main" id="{7BB0F341-DED3-4A0D-9B0D-64E6754C30A8}"/>
              </a:ext>
            </a:extLst>
          </p:cNvPr>
          <p:cNvPicPr>
            <a:picLocks noChangeAspect="1"/>
          </p:cNvPicPr>
          <p:nvPr/>
        </p:nvPicPr>
        <p:blipFill>
          <a:blip r:embed="rId4"/>
          <a:stretch>
            <a:fillRect/>
          </a:stretch>
        </p:blipFill>
        <p:spPr>
          <a:xfrm>
            <a:off x="1343609" y="4534678"/>
            <a:ext cx="2631232" cy="2024742"/>
          </a:xfrm>
          <a:prstGeom prst="rect">
            <a:avLst/>
          </a:prstGeom>
        </p:spPr>
      </p:pic>
    </p:spTree>
    <p:extLst>
      <p:ext uri="{BB962C8B-B14F-4D97-AF65-F5344CB8AC3E}">
        <p14:creationId xmlns:p14="http://schemas.microsoft.com/office/powerpoint/2010/main" val="27371953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BC8F2A-B619-4D0F-BBB0-CCA3B89401F8}"/>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Skiagrafia</a:t>
            </a:r>
            <a:endParaRPr lang="sk-SK" sz="3600" b="1" dirty="0">
              <a:solidFill>
                <a:srgbClr val="FF0000"/>
              </a:solidFill>
            </a:endParaRPr>
          </a:p>
        </p:txBody>
      </p:sp>
      <p:sp>
        <p:nvSpPr>
          <p:cNvPr id="11" name="Zástupný objekt pre obsah 10">
            <a:extLst>
              <a:ext uri="{FF2B5EF4-FFF2-40B4-BE49-F238E27FC236}">
                <a16:creationId xmlns:a16="http://schemas.microsoft.com/office/drawing/2014/main" id="{0756881B-DAEF-4CD7-8CB1-37B3E46561CC}"/>
              </a:ext>
            </a:extLst>
          </p:cNvPr>
          <p:cNvSpPr>
            <a:spLocks noGrp="1"/>
          </p:cNvSpPr>
          <p:nvPr>
            <p:ph idx="1"/>
          </p:nvPr>
        </p:nvSpPr>
        <p:spPr/>
        <p:txBody>
          <a:bodyPr>
            <a:normAutofit/>
          </a:bodyPr>
          <a:lstStyle/>
          <a:p>
            <a:pPr>
              <a:lnSpc>
                <a:spcPct val="150000"/>
              </a:lnSpc>
              <a:buFont typeface="Wingdings" panose="05000000000000000000" pitchFamily="2" charset="2"/>
              <a:buChar char="q"/>
            </a:pPr>
            <a:r>
              <a:rPr lang="sk-SK" sz="2400" b="1" i="1" dirty="0" err="1">
                <a:effectLst/>
                <a:ea typeface="Calibri" panose="020F0502020204030204" pitchFamily="34" charset="0"/>
              </a:rPr>
              <a:t>skiagrafia</a:t>
            </a:r>
            <a:r>
              <a:rPr lang="sk-SK" sz="2400" b="1" i="1" dirty="0">
                <a:effectLst/>
                <a:ea typeface="Calibri" panose="020F0502020204030204" pitchFamily="34" charset="0"/>
              </a:rPr>
              <a:t> (snímkovanie)</a:t>
            </a:r>
            <a:r>
              <a:rPr lang="sk-SK" sz="2400" b="1" dirty="0">
                <a:effectLst/>
                <a:ea typeface="Calibri" panose="020F0502020204030204" pitchFamily="34" charset="0"/>
              </a:rPr>
              <a:t>, ktorá sa zameriava iba na zachytenie jednej snímky príslušnej časti tela. Je v súčasnosti najpoužívanejšou metódou röntgenového zobrazovania. Výsledkom je röntgenová snímka buď na fotocitlivej fólii alebo v digitálnej forme. </a:t>
            </a:r>
          </a:p>
          <a:p>
            <a:endParaRPr lang="sk-SK" dirty="0"/>
          </a:p>
        </p:txBody>
      </p:sp>
      <p:pic>
        <p:nvPicPr>
          <p:cNvPr id="3" name="Obrázok 2">
            <a:extLst>
              <a:ext uri="{FF2B5EF4-FFF2-40B4-BE49-F238E27FC236}">
                <a16:creationId xmlns:a16="http://schemas.microsoft.com/office/drawing/2014/main" id="{1897A26A-F6A4-42A7-9FF4-410A4C0211C0}"/>
              </a:ext>
            </a:extLst>
          </p:cNvPr>
          <p:cNvPicPr>
            <a:picLocks noChangeAspect="1"/>
          </p:cNvPicPr>
          <p:nvPr/>
        </p:nvPicPr>
        <p:blipFill>
          <a:blip r:embed="rId2"/>
          <a:stretch>
            <a:fillRect/>
          </a:stretch>
        </p:blipFill>
        <p:spPr>
          <a:xfrm>
            <a:off x="4953205" y="3597596"/>
            <a:ext cx="5377138" cy="3075846"/>
          </a:xfrm>
          <a:prstGeom prst="rect">
            <a:avLst/>
          </a:prstGeom>
        </p:spPr>
      </p:pic>
      <p:sp>
        <p:nvSpPr>
          <p:cNvPr id="4" name="BlokTextu 3">
            <a:extLst>
              <a:ext uri="{FF2B5EF4-FFF2-40B4-BE49-F238E27FC236}">
                <a16:creationId xmlns:a16="http://schemas.microsoft.com/office/drawing/2014/main" id="{7DFFEB48-D40F-4D6E-A0C3-E6EAA9CCB144}"/>
              </a:ext>
            </a:extLst>
          </p:cNvPr>
          <p:cNvSpPr txBox="1"/>
          <p:nvPr/>
        </p:nvSpPr>
        <p:spPr>
          <a:xfrm>
            <a:off x="5041784" y="6311900"/>
            <a:ext cx="3691156" cy="276999"/>
          </a:xfrm>
          <a:prstGeom prst="rect">
            <a:avLst/>
          </a:prstGeom>
          <a:noFill/>
        </p:spPr>
        <p:txBody>
          <a:bodyPr wrap="square" rtlCol="0">
            <a:spAutoFit/>
          </a:bodyPr>
          <a:lstStyle/>
          <a:p>
            <a:pPr algn="ctr"/>
            <a:r>
              <a:rPr lang="sk-SK" sz="1200" dirty="0"/>
              <a:t>Schéma klasickej </a:t>
            </a:r>
            <a:r>
              <a:rPr lang="sk-SK" sz="1200" dirty="0" err="1"/>
              <a:t>skiagrafie</a:t>
            </a:r>
            <a:r>
              <a:rPr lang="sk-SK" sz="1200" dirty="0"/>
              <a:t> </a:t>
            </a:r>
          </a:p>
        </p:txBody>
      </p:sp>
    </p:spTree>
    <p:extLst>
      <p:ext uri="{BB962C8B-B14F-4D97-AF65-F5344CB8AC3E}">
        <p14:creationId xmlns:p14="http://schemas.microsoft.com/office/powerpoint/2010/main" val="1706814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18F70F-A28C-4BF4-8868-CCAD980E06C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a:t>
            </a:r>
            <a:r>
              <a:rPr lang="sk-SK" sz="3600" b="1" dirty="0" err="1">
                <a:solidFill>
                  <a:srgbClr val="FF0000"/>
                </a:solidFill>
              </a:rPr>
              <a:t>skiagrafia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2382B59E-4838-43A7-888D-F2F38B2DA057}"/>
              </a:ext>
            </a:extLst>
          </p:cNvPr>
          <p:cNvSpPr>
            <a:spLocks noGrp="1"/>
          </p:cNvSpPr>
          <p:nvPr>
            <p:ph idx="1"/>
          </p:nvPr>
        </p:nvSpPr>
        <p:spPr>
          <a:xfrm>
            <a:off x="905312" y="1653957"/>
            <a:ext cx="10515600" cy="4351338"/>
          </a:xfrm>
        </p:spPr>
        <p:txBody>
          <a:bodyPr>
            <a:normAutofit/>
          </a:bodyPr>
          <a:lstStyle/>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lang="sk-SK" sz="2600" b="1" i="1" dirty="0"/>
              <a:t>Táto forma snímkovania pripomína veľký digitálny fotoaparát. Film sa nepoužíva, citlivý senzor </a:t>
            </a:r>
            <a:r>
              <a:rPr kumimoji="0" lang="sk-SK" sz="2600" b="1" i="1" u="none" strike="noStrike" kern="1200" cap="none" spc="0" normalizeH="0" baseline="0" noProof="0" dirty="0">
                <a:ln>
                  <a:noFill/>
                </a:ln>
                <a:solidFill>
                  <a:prstClr val="black"/>
                </a:solidFill>
                <a:effectLst/>
                <a:uLnTx/>
                <a:uFillTx/>
                <a:ea typeface="+mn-ea"/>
                <a:cs typeface="+mn-cs"/>
              </a:rPr>
              <a:t>prevádza energiu dopadajúceho žiarenia priamo do digitálnej formy </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endParaRPr kumimoji="0" lang="sk-SK" sz="2600" b="1" i="1"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sk-SK" sz="2800" b="1" i="0" u="none" strike="noStrike" kern="1200" cap="none" spc="0" normalizeH="0" baseline="0" noProof="0" dirty="0">
                <a:ln>
                  <a:noFill/>
                </a:ln>
                <a:solidFill>
                  <a:srgbClr val="FF0000"/>
                </a:solidFill>
                <a:effectLst/>
                <a:uLnTx/>
                <a:uFillTx/>
                <a:ea typeface="+mn-ea"/>
                <a:cs typeface="+mn-cs"/>
              </a:rPr>
              <a:t>Priama Digitálna </a:t>
            </a:r>
            <a:r>
              <a:rPr kumimoji="0" lang="sk-SK" sz="2800" b="1" i="0" u="none" strike="noStrike" kern="1200" cap="none" spc="0" normalizeH="0" baseline="0" noProof="0" dirty="0" err="1">
                <a:ln>
                  <a:noFill/>
                </a:ln>
                <a:solidFill>
                  <a:srgbClr val="FF0000"/>
                </a:solidFill>
                <a:effectLst/>
                <a:uLnTx/>
                <a:uFillTx/>
                <a:ea typeface="+mn-ea"/>
                <a:cs typeface="+mn-cs"/>
              </a:rPr>
              <a:t>Rádiografia</a:t>
            </a:r>
            <a:r>
              <a:rPr kumimoji="0" lang="sk-SK" sz="2800" b="1" i="0" u="none" strike="noStrike" kern="1200" cap="none" spc="0" normalizeH="0" baseline="0" noProof="0" dirty="0">
                <a:ln>
                  <a:noFill/>
                </a:ln>
                <a:solidFill>
                  <a:srgbClr val="FF0000"/>
                </a:solidFill>
                <a:effectLst/>
                <a:uLnTx/>
                <a:uFillTx/>
                <a:ea typeface="+mn-ea"/>
                <a:cs typeface="+mn-cs"/>
              </a:rPr>
              <a:t> (DR)  </a:t>
            </a:r>
            <a:r>
              <a:rPr kumimoji="0" lang="sk-SK" sz="28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90000"/>
              </a:lnSpc>
              <a:spcBef>
                <a:spcPts val="1000"/>
              </a:spcBef>
              <a:spcAft>
                <a:spcPts val="0"/>
              </a:spcAft>
              <a:buClrTx/>
              <a:buSzTx/>
              <a:buNone/>
              <a:tabLst/>
              <a:defRPr/>
            </a:pPr>
            <a:r>
              <a:rPr kumimoji="0" lang="sk-SK" sz="2800" b="0" i="1" u="none" strike="noStrike" kern="1200" cap="none" spc="0" normalizeH="0" baseline="0" noProof="0" dirty="0">
                <a:ln>
                  <a:noFill/>
                </a:ln>
                <a:solidFill>
                  <a:prstClr val="black"/>
                </a:solidFill>
                <a:effectLst/>
                <a:uLnTx/>
                <a:uFillTx/>
                <a:ea typeface="+mn-ea"/>
                <a:cs typeface="+mn-cs"/>
              </a:rPr>
              <a:t>priama znamená, že snímka je k dispozícií okamžite po expozícii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k-SK" sz="2800" b="0" i="1"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sk-SK" sz="2800" b="1" i="0" u="none" strike="noStrike" kern="1200" cap="none" spc="0" normalizeH="0" baseline="0" noProof="0" dirty="0">
                <a:ln>
                  <a:noFill/>
                </a:ln>
                <a:solidFill>
                  <a:srgbClr val="FF0000"/>
                </a:solidFill>
                <a:effectLst/>
                <a:uLnTx/>
                <a:uFillTx/>
                <a:ea typeface="+mn-ea"/>
                <a:cs typeface="+mn-cs"/>
              </a:rPr>
              <a:t>Nepriama Digitálna </a:t>
            </a:r>
            <a:r>
              <a:rPr kumimoji="0" lang="sk-SK" sz="2800" b="1" i="0" u="none" strike="noStrike" kern="1200" cap="none" spc="0" normalizeH="0" baseline="0" noProof="0" dirty="0" err="1">
                <a:ln>
                  <a:noFill/>
                </a:ln>
                <a:solidFill>
                  <a:srgbClr val="FF0000"/>
                </a:solidFill>
                <a:effectLst/>
                <a:uLnTx/>
                <a:uFillTx/>
                <a:ea typeface="+mn-ea"/>
                <a:cs typeface="+mn-cs"/>
              </a:rPr>
              <a:t>Rádiografia</a:t>
            </a:r>
            <a:r>
              <a:rPr kumimoji="0" lang="sk-SK" sz="2800" b="1" i="0" u="none" strike="noStrike" kern="1200" cap="none" spc="0" normalizeH="0" baseline="0" noProof="0" dirty="0">
                <a:ln>
                  <a:noFill/>
                </a:ln>
                <a:solidFill>
                  <a:srgbClr val="FF0000"/>
                </a:solidFill>
                <a:effectLst/>
                <a:uLnTx/>
                <a:uFillTx/>
                <a:ea typeface="+mn-ea"/>
                <a:cs typeface="+mn-cs"/>
              </a:rPr>
              <a:t> </a:t>
            </a:r>
          </a:p>
          <a:p>
            <a:pPr marL="0" marR="0" lvl="0" indent="0" algn="l" defTabSz="914400" rtl="0" eaLnBrk="1" fontAlgn="auto" latinLnBrk="0" hangingPunct="1">
              <a:lnSpc>
                <a:spcPct val="90000"/>
              </a:lnSpc>
              <a:spcBef>
                <a:spcPts val="1000"/>
              </a:spcBef>
              <a:spcAft>
                <a:spcPts val="0"/>
              </a:spcAft>
              <a:buClrTx/>
              <a:buSzTx/>
              <a:buNone/>
              <a:tabLst/>
              <a:defRPr/>
            </a:pPr>
            <a:r>
              <a:rPr kumimoji="0" lang="sk-SK" sz="2800" b="0" i="1" u="none" strike="noStrike" kern="1200" cap="none" spc="0" normalizeH="0" baseline="0" noProof="0" dirty="0">
                <a:ln>
                  <a:noFill/>
                </a:ln>
                <a:solidFill>
                  <a:prstClr val="black"/>
                </a:solidFill>
                <a:effectLst/>
                <a:uLnTx/>
                <a:uFillTx/>
                <a:latin typeface="Calibri" panose="020F0502020204030204"/>
                <a:ea typeface="+mn-ea"/>
                <a:cs typeface="+mn-cs"/>
              </a:rPr>
              <a:t>nepriama znamená, že snímka je k dispozícií až po </a:t>
            </a:r>
            <a:r>
              <a:rPr kumimoji="0" lang="sk-SK" sz="2800" b="0" i="1" u="none" strike="noStrike" kern="1200" cap="none" spc="0" normalizeH="0" baseline="0" noProof="0" dirty="0" err="1">
                <a:ln>
                  <a:noFill/>
                </a:ln>
                <a:solidFill>
                  <a:prstClr val="black"/>
                </a:solidFill>
                <a:effectLst/>
                <a:uLnTx/>
                <a:uFillTx/>
                <a:latin typeface="Calibri" panose="020F0502020204030204"/>
                <a:ea typeface="+mn-ea"/>
                <a:cs typeface="+mn-cs"/>
              </a:rPr>
              <a:t>oskenovaní</a:t>
            </a:r>
            <a:r>
              <a:rPr kumimoji="0" lang="sk-SK" sz="2800" b="0" i="1" u="none" strike="noStrike" kern="1200" cap="none" spc="0" normalizeH="0" baseline="0" noProof="0" dirty="0">
                <a:ln>
                  <a:noFill/>
                </a:ln>
                <a:solidFill>
                  <a:prstClr val="black"/>
                </a:solidFill>
                <a:effectLst/>
                <a:uLnTx/>
                <a:uFillTx/>
                <a:latin typeface="Calibri" panose="020F0502020204030204"/>
                <a:ea typeface="+mn-ea"/>
                <a:cs typeface="+mn-cs"/>
              </a:rPr>
              <a:t> CR kazety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k-SK"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sk-SK" dirty="0"/>
          </a:p>
        </p:txBody>
      </p:sp>
    </p:spTree>
    <p:extLst>
      <p:ext uri="{BB962C8B-B14F-4D97-AF65-F5344CB8AC3E}">
        <p14:creationId xmlns:p14="http://schemas.microsoft.com/office/powerpoint/2010/main" val="2011194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35068C-28BF-40C0-A309-F4A89E61792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nepriama </a:t>
            </a:r>
            <a:r>
              <a:rPr lang="sk-SK" sz="3600" b="1" dirty="0" err="1">
                <a:solidFill>
                  <a:srgbClr val="FF0000"/>
                </a:solidFill>
              </a:rPr>
              <a:t>skiagrafia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6AF32892-7288-421F-A3BC-4FF71A30DDDB}"/>
              </a:ext>
            </a:extLst>
          </p:cNvPr>
          <p:cNvSpPr>
            <a:spLocks noGrp="1"/>
          </p:cNvSpPr>
          <p:nvPr>
            <p:ph idx="1"/>
          </p:nvPr>
        </p:nvSpPr>
        <p:spPr>
          <a:xfrm>
            <a:off x="838200" y="1442906"/>
            <a:ext cx="10515600" cy="4734057"/>
          </a:xfrm>
        </p:spPr>
        <p:txBody>
          <a:bodyPr>
            <a:noAutofit/>
          </a:bodyPr>
          <a:lstStyle/>
          <a:p>
            <a:pPr>
              <a:buFont typeface="Wingdings" panose="05000000000000000000" pitchFamily="2" charset="2"/>
              <a:buChar char="§"/>
            </a:pPr>
            <a:r>
              <a:rPr lang="sk-SK" sz="2000" b="1" i="1" dirty="0"/>
              <a:t>Obrazy sú získavané v digitálnej podobe</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Používame fosforové fólie (</a:t>
            </a:r>
            <a:r>
              <a:rPr lang="sk-SK" sz="2000" b="1" i="1" dirty="0" err="1"/>
              <a:t>báriove</a:t>
            </a:r>
            <a:r>
              <a:rPr lang="sk-SK" sz="2000" b="1" i="1" dirty="0"/>
              <a:t> </a:t>
            </a:r>
            <a:r>
              <a:rPr lang="sk-SK" sz="2000" b="1" i="1" dirty="0" err="1"/>
              <a:t>flourohalogénové</a:t>
            </a:r>
            <a:r>
              <a:rPr lang="sk-SK" sz="2000" b="1" i="1" dirty="0"/>
              <a:t> kryštály), ktoré sú uložené v kazetách</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zviditeľnenie rtg žiarenia spočíva v stimulácii fosforovej vrstvy</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Obrazová informácia je získaná skenovaním tejto vrstvy laserom</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Latentný obraz vytvorený na fólii je zviditeľnený v digitálnej forme na obrazovke počítača</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Tento obraz môžeme dodatočne upravovať v zmysle kontrastu a ostrosti získaného obrazu</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Obraz archivujeme v archivačnom systéme naj. PACS /</a:t>
            </a:r>
            <a:r>
              <a:rPr lang="sk-SK" sz="2000" b="1" i="1" dirty="0" err="1"/>
              <a:t>picture</a:t>
            </a:r>
            <a:r>
              <a:rPr lang="sk-SK" sz="2000" b="1" i="1" dirty="0"/>
              <a:t> </a:t>
            </a:r>
            <a:r>
              <a:rPr lang="sk-SK" sz="2000" b="1" i="1" dirty="0" err="1"/>
              <a:t>archive</a:t>
            </a:r>
            <a:r>
              <a:rPr lang="sk-SK" sz="2000" b="1" i="1" dirty="0"/>
              <a:t> </a:t>
            </a:r>
            <a:r>
              <a:rPr lang="sk-SK" sz="2000" b="1" i="1" dirty="0" err="1"/>
              <a:t>imaging</a:t>
            </a:r>
            <a:r>
              <a:rPr lang="sk-SK" sz="2000" b="1" i="1" dirty="0"/>
              <a:t> </a:t>
            </a:r>
            <a:r>
              <a:rPr lang="sk-SK" sz="2000" b="1" i="1" dirty="0" err="1"/>
              <a:t>system</a:t>
            </a:r>
            <a:r>
              <a:rPr lang="sk-SK" sz="2000" b="1" i="1" dirty="0"/>
              <a:t>/</a:t>
            </a:r>
          </a:p>
        </p:txBody>
      </p:sp>
      <p:pic>
        <p:nvPicPr>
          <p:cNvPr id="4" name="Obrázok 3">
            <a:extLst>
              <a:ext uri="{FF2B5EF4-FFF2-40B4-BE49-F238E27FC236}">
                <a16:creationId xmlns:a16="http://schemas.microsoft.com/office/drawing/2014/main" id="{C41BEA85-F086-494E-875A-1B6D8B688028}"/>
              </a:ext>
            </a:extLst>
          </p:cNvPr>
          <p:cNvPicPr>
            <a:picLocks noChangeAspect="1"/>
          </p:cNvPicPr>
          <p:nvPr/>
        </p:nvPicPr>
        <p:blipFill>
          <a:blip r:embed="rId2"/>
          <a:stretch>
            <a:fillRect/>
          </a:stretch>
        </p:blipFill>
        <p:spPr>
          <a:xfrm>
            <a:off x="8854485" y="2768469"/>
            <a:ext cx="3072650" cy="1767993"/>
          </a:xfrm>
          <a:prstGeom prst="rect">
            <a:avLst/>
          </a:prstGeom>
        </p:spPr>
      </p:pic>
      <p:pic>
        <p:nvPicPr>
          <p:cNvPr id="5" name="Obrázok 4">
            <a:extLst>
              <a:ext uri="{FF2B5EF4-FFF2-40B4-BE49-F238E27FC236}">
                <a16:creationId xmlns:a16="http://schemas.microsoft.com/office/drawing/2014/main" id="{7F51CB96-7247-49AD-A582-F9B8E6EA350E}"/>
              </a:ext>
            </a:extLst>
          </p:cNvPr>
          <p:cNvPicPr>
            <a:picLocks noChangeAspect="1"/>
          </p:cNvPicPr>
          <p:nvPr/>
        </p:nvPicPr>
        <p:blipFill>
          <a:blip r:embed="rId3"/>
          <a:stretch>
            <a:fillRect/>
          </a:stretch>
        </p:blipFill>
        <p:spPr>
          <a:xfrm>
            <a:off x="9241085" y="175418"/>
            <a:ext cx="2686050" cy="1704975"/>
          </a:xfrm>
          <a:prstGeom prst="rect">
            <a:avLst/>
          </a:prstGeom>
        </p:spPr>
      </p:pic>
      <p:sp>
        <p:nvSpPr>
          <p:cNvPr id="6" name="Šípka: zahnutá nahor 5">
            <a:extLst>
              <a:ext uri="{FF2B5EF4-FFF2-40B4-BE49-F238E27FC236}">
                <a16:creationId xmlns:a16="http://schemas.microsoft.com/office/drawing/2014/main" id="{679BEB53-E40F-4656-83C9-C9923E1CA301}"/>
              </a:ext>
            </a:extLst>
          </p:cNvPr>
          <p:cNvSpPr/>
          <p:nvPr/>
        </p:nvSpPr>
        <p:spPr>
          <a:xfrm>
            <a:off x="10586906" y="1880394"/>
            <a:ext cx="687898" cy="6007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Šípka: doprava 6">
            <a:extLst>
              <a:ext uri="{FF2B5EF4-FFF2-40B4-BE49-F238E27FC236}">
                <a16:creationId xmlns:a16="http://schemas.microsoft.com/office/drawing/2014/main" id="{3AC78F79-4A30-4541-AF88-5AF43D4E449E}"/>
              </a:ext>
            </a:extLst>
          </p:cNvPr>
          <p:cNvSpPr/>
          <p:nvPr/>
        </p:nvSpPr>
        <p:spPr>
          <a:xfrm>
            <a:off x="8019875" y="3839961"/>
            <a:ext cx="700740" cy="2922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220260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0B9BAA-D321-4A9B-9DEB-D678F7884F5A}"/>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nepriama </a:t>
            </a:r>
            <a:r>
              <a:rPr lang="sk-SK" sz="3600" b="1" dirty="0" err="1">
                <a:solidFill>
                  <a:srgbClr val="FF0000"/>
                </a:solidFill>
              </a:rPr>
              <a:t>skiagrafia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9F97997C-DEA5-4107-A6BF-08A78C8554EC}"/>
              </a:ext>
            </a:extLst>
          </p:cNvPr>
          <p:cNvPicPr>
            <a:picLocks noGrp="1" noChangeAspect="1"/>
          </p:cNvPicPr>
          <p:nvPr>
            <p:ph idx="1"/>
          </p:nvPr>
        </p:nvPicPr>
        <p:blipFill>
          <a:blip r:embed="rId2"/>
          <a:stretch>
            <a:fillRect/>
          </a:stretch>
        </p:blipFill>
        <p:spPr>
          <a:xfrm>
            <a:off x="436229" y="1474572"/>
            <a:ext cx="5598414" cy="3539526"/>
          </a:xfrm>
          <a:prstGeom prst="rect">
            <a:avLst/>
          </a:prstGeom>
        </p:spPr>
      </p:pic>
      <p:pic>
        <p:nvPicPr>
          <p:cNvPr id="5" name="Obrázok 4">
            <a:extLst>
              <a:ext uri="{FF2B5EF4-FFF2-40B4-BE49-F238E27FC236}">
                <a16:creationId xmlns:a16="http://schemas.microsoft.com/office/drawing/2014/main" id="{83ECDFBE-65E4-4BE6-A5C1-991EACA9A32B}"/>
              </a:ext>
            </a:extLst>
          </p:cNvPr>
          <p:cNvPicPr>
            <a:picLocks noChangeAspect="1"/>
          </p:cNvPicPr>
          <p:nvPr/>
        </p:nvPicPr>
        <p:blipFill>
          <a:blip r:embed="rId3"/>
          <a:stretch>
            <a:fillRect/>
          </a:stretch>
        </p:blipFill>
        <p:spPr>
          <a:xfrm>
            <a:off x="6034642" y="2063693"/>
            <a:ext cx="5319157" cy="3708042"/>
          </a:xfrm>
          <a:prstGeom prst="rect">
            <a:avLst/>
          </a:prstGeom>
        </p:spPr>
      </p:pic>
      <p:sp>
        <p:nvSpPr>
          <p:cNvPr id="6" name="BlokTextu 5">
            <a:extLst>
              <a:ext uri="{FF2B5EF4-FFF2-40B4-BE49-F238E27FC236}">
                <a16:creationId xmlns:a16="http://schemas.microsoft.com/office/drawing/2014/main" id="{808D4B4A-795B-4C27-8376-E36AFF5BE95C}"/>
              </a:ext>
            </a:extLst>
          </p:cNvPr>
          <p:cNvSpPr txBox="1"/>
          <p:nvPr/>
        </p:nvSpPr>
        <p:spPr>
          <a:xfrm>
            <a:off x="1803633" y="5014097"/>
            <a:ext cx="3531765" cy="369332"/>
          </a:xfrm>
          <a:prstGeom prst="rect">
            <a:avLst/>
          </a:prstGeom>
          <a:noFill/>
        </p:spPr>
        <p:txBody>
          <a:bodyPr wrap="square" rtlCol="0">
            <a:spAutoFit/>
          </a:bodyPr>
          <a:lstStyle/>
          <a:p>
            <a:r>
              <a:rPr lang="sk-SK" dirty="0"/>
              <a:t>             Digitálna </a:t>
            </a:r>
            <a:r>
              <a:rPr lang="sk-SK" dirty="0" err="1"/>
              <a:t>skiagrafia</a:t>
            </a:r>
            <a:endParaRPr lang="sk-SK" dirty="0"/>
          </a:p>
        </p:txBody>
      </p:sp>
      <p:sp>
        <p:nvSpPr>
          <p:cNvPr id="7" name="BlokTextu 6">
            <a:extLst>
              <a:ext uri="{FF2B5EF4-FFF2-40B4-BE49-F238E27FC236}">
                <a16:creationId xmlns:a16="http://schemas.microsoft.com/office/drawing/2014/main" id="{8029ED14-1F5A-4674-9137-27A580F7344B}"/>
              </a:ext>
            </a:extLst>
          </p:cNvPr>
          <p:cNvSpPr txBox="1"/>
          <p:nvPr/>
        </p:nvSpPr>
        <p:spPr>
          <a:xfrm>
            <a:off x="7306811" y="5771734"/>
            <a:ext cx="3061983" cy="369332"/>
          </a:xfrm>
          <a:prstGeom prst="rect">
            <a:avLst/>
          </a:prstGeom>
          <a:noFill/>
        </p:spPr>
        <p:txBody>
          <a:bodyPr wrap="square" rtlCol="0">
            <a:spAutoFit/>
          </a:bodyPr>
          <a:lstStyle/>
          <a:p>
            <a:r>
              <a:rPr lang="sk-SK" dirty="0"/>
              <a:t>     Klasická </a:t>
            </a:r>
            <a:r>
              <a:rPr lang="sk-SK" dirty="0" err="1"/>
              <a:t>skiagrafia</a:t>
            </a:r>
            <a:endParaRPr lang="sk-SK" dirty="0"/>
          </a:p>
        </p:txBody>
      </p:sp>
    </p:spTree>
    <p:extLst>
      <p:ext uri="{BB962C8B-B14F-4D97-AF65-F5344CB8AC3E}">
        <p14:creationId xmlns:p14="http://schemas.microsoft.com/office/powerpoint/2010/main" val="2273929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F33E51-851B-495D-9621-DAE7259CD93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priama </a:t>
            </a:r>
            <a:r>
              <a:rPr lang="sk-SK" sz="3600" b="1" dirty="0" err="1">
                <a:solidFill>
                  <a:srgbClr val="FF0000"/>
                </a:solidFill>
              </a:rPr>
              <a:t>skiagrafia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C65FB2E6-455C-46D6-BF58-1AC4FB0EDBAB}"/>
              </a:ext>
            </a:extLst>
          </p:cNvPr>
          <p:cNvSpPr>
            <a:spLocks noGrp="1"/>
          </p:cNvSpPr>
          <p:nvPr>
            <p:ph idx="1"/>
          </p:nvPr>
        </p:nvSpPr>
        <p:spPr/>
        <p:txBody>
          <a:bodyPr>
            <a:normAutofit/>
          </a:bodyPr>
          <a:lstStyle/>
          <a:p>
            <a:pPr>
              <a:buFont typeface="Wingdings" panose="05000000000000000000" pitchFamily="2" charset="2"/>
              <a:buChar char="q"/>
            </a:pPr>
            <a:r>
              <a:rPr lang="sk-SK" sz="2600" b="1" i="1" dirty="0"/>
              <a:t>Zaznamenáva dopadajúce rtg  žiarenie pomocou detektorov</a:t>
            </a:r>
          </a:p>
          <a:p>
            <a:pPr marL="0" indent="0">
              <a:buNone/>
            </a:pPr>
            <a:endParaRPr lang="sk-SK" sz="2600" b="1" i="1" dirty="0"/>
          </a:p>
          <a:p>
            <a:pPr>
              <a:buFont typeface="Wingdings" panose="05000000000000000000" pitchFamily="2" charset="2"/>
              <a:buChar char="q"/>
            </a:pPr>
            <a:r>
              <a:rPr lang="sk-SK" sz="2600" b="1" i="1" dirty="0"/>
              <a:t>Detektory sú dvojakého typu </a:t>
            </a:r>
            <a:r>
              <a:rPr lang="pt-BR" sz="2600" b="1" i="1" dirty="0"/>
              <a:t>so scintilačnou vrstvou a na báze amorfného selénu</a:t>
            </a:r>
            <a:endParaRPr lang="sk-SK" sz="2600" b="1" i="1" dirty="0"/>
          </a:p>
          <a:p>
            <a:pPr>
              <a:buFont typeface="Wingdings" panose="05000000000000000000" pitchFamily="2" charset="2"/>
              <a:buChar char="§"/>
            </a:pPr>
            <a:r>
              <a:rPr lang="sk-SK" sz="2600" i="1" dirty="0"/>
              <a:t>detektory so </a:t>
            </a:r>
            <a:r>
              <a:rPr lang="sk-SK" sz="2600" i="1" dirty="0" err="1"/>
              <a:t>scintilačnou</a:t>
            </a:r>
            <a:r>
              <a:rPr lang="sk-SK" sz="2600" i="1" dirty="0"/>
              <a:t> vrstvou premieňajú dopadajúce rtg žiarenie (fotóny) na viditeľné svetlo , potom sú prevedené na CCD čipy  a zaznamenané podobne ako pri digitálnom fotoaparáte</a:t>
            </a:r>
          </a:p>
          <a:p>
            <a:pPr marL="0" indent="0">
              <a:buNone/>
            </a:pPr>
            <a:endParaRPr lang="sk-SK" sz="2600" i="1" dirty="0"/>
          </a:p>
          <a:p>
            <a:pPr>
              <a:buFont typeface="Wingdings" panose="05000000000000000000" pitchFamily="2" charset="2"/>
              <a:buChar char="§"/>
            </a:pPr>
            <a:r>
              <a:rPr lang="sk-SK" sz="2600" i="1" dirty="0"/>
              <a:t>elektrický náboj polovodičového prvku je analógovým prevodníkom premenený na digitálny obraz</a:t>
            </a:r>
          </a:p>
          <a:p>
            <a:endParaRPr lang="sk-SK" dirty="0"/>
          </a:p>
        </p:txBody>
      </p:sp>
    </p:spTree>
    <p:extLst>
      <p:ext uri="{BB962C8B-B14F-4D97-AF65-F5344CB8AC3E}">
        <p14:creationId xmlns:p14="http://schemas.microsoft.com/office/powerpoint/2010/main" val="1556760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C0FA017-7AFB-43A6-8FE3-5DB13F82E07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priama </a:t>
            </a:r>
            <a:r>
              <a:rPr lang="sk-SK" sz="3600" b="1" dirty="0" err="1">
                <a:solidFill>
                  <a:srgbClr val="FF0000"/>
                </a:solidFill>
              </a:rPr>
              <a:t>skiagrafia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7BCF9809-EF15-474C-A213-908252451C3D}"/>
              </a:ext>
            </a:extLst>
          </p:cNvPr>
          <p:cNvPicPr>
            <a:picLocks noGrp="1" noChangeAspect="1"/>
          </p:cNvPicPr>
          <p:nvPr>
            <p:ph idx="1"/>
          </p:nvPr>
        </p:nvPicPr>
        <p:blipFill>
          <a:blip r:embed="rId2"/>
          <a:stretch>
            <a:fillRect/>
          </a:stretch>
        </p:blipFill>
        <p:spPr>
          <a:xfrm>
            <a:off x="4773344" y="1548201"/>
            <a:ext cx="2457966" cy="1982654"/>
          </a:xfrm>
          <a:prstGeom prst="rect">
            <a:avLst/>
          </a:prstGeom>
        </p:spPr>
      </p:pic>
      <p:pic>
        <p:nvPicPr>
          <p:cNvPr id="5" name="Obrázok 4">
            <a:extLst>
              <a:ext uri="{FF2B5EF4-FFF2-40B4-BE49-F238E27FC236}">
                <a16:creationId xmlns:a16="http://schemas.microsoft.com/office/drawing/2014/main" id="{A77A309B-0F23-4963-942D-95E09E75C487}"/>
              </a:ext>
            </a:extLst>
          </p:cNvPr>
          <p:cNvPicPr>
            <a:picLocks noChangeAspect="1"/>
          </p:cNvPicPr>
          <p:nvPr/>
        </p:nvPicPr>
        <p:blipFill>
          <a:blip r:embed="rId3"/>
          <a:stretch>
            <a:fillRect/>
          </a:stretch>
        </p:blipFill>
        <p:spPr>
          <a:xfrm>
            <a:off x="1056993" y="3860505"/>
            <a:ext cx="3383573" cy="2450804"/>
          </a:xfrm>
          <a:prstGeom prst="rect">
            <a:avLst/>
          </a:prstGeom>
        </p:spPr>
      </p:pic>
      <p:pic>
        <p:nvPicPr>
          <p:cNvPr id="6" name="Obrázok 5">
            <a:extLst>
              <a:ext uri="{FF2B5EF4-FFF2-40B4-BE49-F238E27FC236}">
                <a16:creationId xmlns:a16="http://schemas.microsoft.com/office/drawing/2014/main" id="{F070360D-E44D-4D1B-8A2B-494D01E98CB1}"/>
              </a:ext>
            </a:extLst>
          </p:cNvPr>
          <p:cNvPicPr>
            <a:picLocks noChangeAspect="1"/>
          </p:cNvPicPr>
          <p:nvPr/>
        </p:nvPicPr>
        <p:blipFill>
          <a:blip r:embed="rId4"/>
          <a:stretch>
            <a:fillRect/>
          </a:stretch>
        </p:blipFill>
        <p:spPr>
          <a:xfrm>
            <a:off x="7380479" y="3802952"/>
            <a:ext cx="3200677" cy="2444708"/>
          </a:xfrm>
          <a:prstGeom prst="rect">
            <a:avLst/>
          </a:prstGeom>
        </p:spPr>
      </p:pic>
      <p:sp>
        <p:nvSpPr>
          <p:cNvPr id="7" name="BlokTextu 6">
            <a:extLst>
              <a:ext uri="{FF2B5EF4-FFF2-40B4-BE49-F238E27FC236}">
                <a16:creationId xmlns:a16="http://schemas.microsoft.com/office/drawing/2014/main" id="{BFEEA9B3-228A-47CA-A973-E3FFEAB4DAC8}"/>
              </a:ext>
            </a:extLst>
          </p:cNvPr>
          <p:cNvSpPr txBox="1"/>
          <p:nvPr/>
        </p:nvSpPr>
        <p:spPr>
          <a:xfrm>
            <a:off x="4773344" y="3722006"/>
            <a:ext cx="4064146" cy="276999"/>
          </a:xfrm>
          <a:prstGeom prst="rect">
            <a:avLst/>
          </a:prstGeom>
          <a:noFill/>
        </p:spPr>
        <p:txBody>
          <a:bodyPr wrap="square" rtlCol="0">
            <a:spAutoFit/>
          </a:bodyPr>
          <a:lstStyle/>
          <a:p>
            <a:r>
              <a:rPr lang="sk-SK" sz="1200" dirty="0"/>
              <a:t>Digitálny plochý panelový detektor</a:t>
            </a:r>
          </a:p>
        </p:txBody>
      </p:sp>
      <p:sp>
        <p:nvSpPr>
          <p:cNvPr id="8" name="BlokTextu 7">
            <a:extLst>
              <a:ext uri="{FF2B5EF4-FFF2-40B4-BE49-F238E27FC236}">
                <a16:creationId xmlns:a16="http://schemas.microsoft.com/office/drawing/2014/main" id="{6FD9EE0C-C177-46C7-A2FD-85C2B2735322}"/>
              </a:ext>
            </a:extLst>
          </p:cNvPr>
          <p:cNvSpPr txBox="1"/>
          <p:nvPr/>
        </p:nvSpPr>
        <p:spPr>
          <a:xfrm>
            <a:off x="1560352" y="6484690"/>
            <a:ext cx="2768367" cy="276999"/>
          </a:xfrm>
          <a:prstGeom prst="rect">
            <a:avLst/>
          </a:prstGeom>
          <a:noFill/>
        </p:spPr>
        <p:txBody>
          <a:bodyPr wrap="square" rtlCol="0">
            <a:spAutoFit/>
          </a:bodyPr>
          <a:lstStyle/>
          <a:p>
            <a:r>
              <a:rPr lang="sk-SK" sz="1200" dirty="0"/>
              <a:t>Panel s Y LDA detektorom</a:t>
            </a:r>
          </a:p>
        </p:txBody>
      </p:sp>
      <p:sp>
        <p:nvSpPr>
          <p:cNvPr id="9" name="BlokTextu 8">
            <a:extLst>
              <a:ext uri="{FF2B5EF4-FFF2-40B4-BE49-F238E27FC236}">
                <a16:creationId xmlns:a16="http://schemas.microsoft.com/office/drawing/2014/main" id="{274521F5-2067-4B78-AE9D-48CB81ABACE5}"/>
              </a:ext>
            </a:extLst>
          </p:cNvPr>
          <p:cNvSpPr txBox="1"/>
          <p:nvPr/>
        </p:nvSpPr>
        <p:spPr>
          <a:xfrm>
            <a:off x="7935985" y="6316910"/>
            <a:ext cx="2936146" cy="276999"/>
          </a:xfrm>
          <a:prstGeom prst="rect">
            <a:avLst/>
          </a:prstGeom>
          <a:noFill/>
        </p:spPr>
        <p:txBody>
          <a:bodyPr wrap="square" rtlCol="0">
            <a:spAutoFit/>
          </a:bodyPr>
          <a:lstStyle/>
          <a:p>
            <a:r>
              <a:rPr lang="sk-SK" sz="1200" dirty="0"/>
              <a:t>YLDA </a:t>
            </a:r>
            <a:r>
              <a:rPr lang="sk-SK" sz="1200" dirty="0" err="1"/>
              <a:t>liniový</a:t>
            </a:r>
            <a:r>
              <a:rPr lang="sk-SK" sz="1200" dirty="0"/>
              <a:t> detektor</a:t>
            </a:r>
          </a:p>
        </p:txBody>
      </p:sp>
      <p:pic>
        <p:nvPicPr>
          <p:cNvPr id="10" name="Obrázok 9">
            <a:extLst>
              <a:ext uri="{FF2B5EF4-FFF2-40B4-BE49-F238E27FC236}">
                <a16:creationId xmlns:a16="http://schemas.microsoft.com/office/drawing/2014/main" id="{0BB0E0DE-6F1A-459F-952E-0C58AD1BD1F5}"/>
              </a:ext>
            </a:extLst>
          </p:cNvPr>
          <p:cNvPicPr>
            <a:picLocks noChangeAspect="1"/>
          </p:cNvPicPr>
          <p:nvPr/>
        </p:nvPicPr>
        <p:blipFill>
          <a:blip r:embed="rId5"/>
          <a:stretch>
            <a:fillRect/>
          </a:stretch>
        </p:blipFill>
        <p:spPr>
          <a:xfrm>
            <a:off x="3698633" y="3999005"/>
            <a:ext cx="4521666" cy="2589303"/>
          </a:xfrm>
          <a:prstGeom prst="rect">
            <a:avLst/>
          </a:prstGeom>
        </p:spPr>
      </p:pic>
    </p:spTree>
    <p:extLst>
      <p:ext uri="{BB962C8B-B14F-4D97-AF65-F5344CB8AC3E}">
        <p14:creationId xmlns:p14="http://schemas.microsoft.com/office/powerpoint/2010/main" val="3867516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02BDF63-D124-4ACB-9350-3E99C6F60A2D}"/>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Rádioviziografia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F93E0B31-2F59-4B23-9F9B-6DA4BB5A1914}"/>
              </a:ext>
            </a:extLst>
          </p:cNvPr>
          <p:cNvPicPr>
            <a:picLocks noGrp="1" noChangeAspect="1"/>
          </p:cNvPicPr>
          <p:nvPr>
            <p:ph idx="1"/>
          </p:nvPr>
        </p:nvPicPr>
        <p:blipFill>
          <a:blip r:embed="rId2"/>
          <a:stretch>
            <a:fillRect/>
          </a:stretch>
        </p:blipFill>
        <p:spPr>
          <a:xfrm>
            <a:off x="2751588" y="3597059"/>
            <a:ext cx="2751589" cy="2971521"/>
          </a:xfrm>
          <a:prstGeom prst="rect">
            <a:avLst/>
          </a:prstGeom>
        </p:spPr>
      </p:pic>
      <p:pic>
        <p:nvPicPr>
          <p:cNvPr id="5" name="Obrázok 4">
            <a:extLst>
              <a:ext uri="{FF2B5EF4-FFF2-40B4-BE49-F238E27FC236}">
                <a16:creationId xmlns:a16="http://schemas.microsoft.com/office/drawing/2014/main" id="{F15E4426-E80D-44B9-834E-49661B2BD3F8}"/>
              </a:ext>
            </a:extLst>
          </p:cNvPr>
          <p:cNvPicPr>
            <a:picLocks noChangeAspect="1"/>
          </p:cNvPicPr>
          <p:nvPr/>
        </p:nvPicPr>
        <p:blipFill>
          <a:blip r:embed="rId3"/>
          <a:stretch>
            <a:fillRect/>
          </a:stretch>
        </p:blipFill>
        <p:spPr>
          <a:xfrm>
            <a:off x="5503177" y="3597059"/>
            <a:ext cx="2661124" cy="1864344"/>
          </a:xfrm>
          <a:prstGeom prst="rect">
            <a:avLst/>
          </a:prstGeom>
        </p:spPr>
      </p:pic>
      <p:pic>
        <p:nvPicPr>
          <p:cNvPr id="6" name="Obrázok 5">
            <a:extLst>
              <a:ext uri="{FF2B5EF4-FFF2-40B4-BE49-F238E27FC236}">
                <a16:creationId xmlns:a16="http://schemas.microsoft.com/office/drawing/2014/main" id="{9BC47E83-938F-4CFC-839F-CFEF9CF4F716}"/>
              </a:ext>
            </a:extLst>
          </p:cNvPr>
          <p:cNvPicPr>
            <a:picLocks noChangeAspect="1"/>
          </p:cNvPicPr>
          <p:nvPr/>
        </p:nvPicPr>
        <p:blipFill>
          <a:blip r:embed="rId4"/>
          <a:stretch>
            <a:fillRect/>
          </a:stretch>
        </p:blipFill>
        <p:spPr>
          <a:xfrm>
            <a:off x="6227514" y="5678620"/>
            <a:ext cx="1328256" cy="672743"/>
          </a:xfrm>
          <a:prstGeom prst="rect">
            <a:avLst/>
          </a:prstGeom>
        </p:spPr>
      </p:pic>
      <p:sp>
        <p:nvSpPr>
          <p:cNvPr id="8" name="BlokTextu 7">
            <a:extLst>
              <a:ext uri="{FF2B5EF4-FFF2-40B4-BE49-F238E27FC236}">
                <a16:creationId xmlns:a16="http://schemas.microsoft.com/office/drawing/2014/main" id="{5933374C-B168-464E-A4DC-F1D7ABF4822E}"/>
              </a:ext>
            </a:extLst>
          </p:cNvPr>
          <p:cNvSpPr txBox="1"/>
          <p:nvPr/>
        </p:nvSpPr>
        <p:spPr>
          <a:xfrm>
            <a:off x="838200" y="1396598"/>
            <a:ext cx="11220450" cy="1938992"/>
          </a:xfrm>
          <a:prstGeom prst="rect">
            <a:avLst/>
          </a:prstGeom>
          <a:noFill/>
        </p:spPr>
        <p:txBody>
          <a:bodyPr wrap="square">
            <a:spAutoFit/>
          </a:bodyPr>
          <a:lstStyle/>
          <a:p>
            <a:pPr marL="285750" indent="-285750" algn="just">
              <a:buFont typeface="Wingdings" panose="05000000000000000000" pitchFamily="2" charset="2"/>
              <a:buChar char="q"/>
            </a:pPr>
            <a:r>
              <a:rPr lang="sk-SK" sz="2400" b="1" i="1" dirty="0" err="1"/>
              <a:t>Rádioviziografia</a:t>
            </a:r>
            <a:r>
              <a:rPr lang="sk-SK" sz="2400" b="1" i="1" dirty="0"/>
              <a:t> je najnovšia metóda vyhotovenia röntgenovej snímky zubov, pri ktorej je rtg film nahradený digitálnym senzorom. Röntgenové snímky z ústnej dutiny, inak nazývané </a:t>
            </a:r>
            <a:r>
              <a:rPr lang="sk-SK" sz="2400" b="1" i="1" dirty="0" err="1"/>
              <a:t>ortopantomogram</a:t>
            </a:r>
            <a:r>
              <a:rPr lang="sk-SK" sz="2400" b="1" i="1" dirty="0"/>
              <a:t>, sú zobrazené bezprostredne po expozícii na monitore </a:t>
            </a:r>
            <a:r>
              <a:rPr lang="sk-SK" sz="2400" b="1" i="1" dirty="0" err="1"/>
              <a:t>počítača.V</a:t>
            </a:r>
            <a:r>
              <a:rPr lang="sk-SK" sz="2400" b="1" i="1" dirty="0"/>
              <a:t> súčasnosti ide o najbezpečnejší spôsob snímkovania s minimálnymi dávkami rtg žiarenia.</a:t>
            </a:r>
          </a:p>
        </p:txBody>
      </p:sp>
    </p:spTree>
    <p:extLst>
      <p:ext uri="{BB962C8B-B14F-4D97-AF65-F5344CB8AC3E}">
        <p14:creationId xmlns:p14="http://schemas.microsoft.com/office/powerpoint/2010/main" val="2724872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E4CB43-B8C9-4977-B2E3-0C3DF8A4477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Ortopantomografia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DEBC03D3-76DF-4DC6-9497-D2473A7629FE}"/>
              </a:ext>
            </a:extLst>
          </p:cNvPr>
          <p:cNvPicPr>
            <a:picLocks noGrp="1" noChangeAspect="1"/>
          </p:cNvPicPr>
          <p:nvPr>
            <p:ph idx="1"/>
          </p:nvPr>
        </p:nvPicPr>
        <p:blipFill>
          <a:blip r:embed="rId2"/>
          <a:stretch>
            <a:fillRect/>
          </a:stretch>
        </p:blipFill>
        <p:spPr>
          <a:xfrm>
            <a:off x="838200" y="1690688"/>
            <a:ext cx="5760776" cy="3699545"/>
          </a:xfrm>
          <a:prstGeom prst="rect">
            <a:avLst/>
          </a:prstGeom>
        </p:spPr>
      </p:pic>
      <p:sp>
        <p:nvSpPr>
          <p:cNvPr id="6" name="BlokTextu 5">
            <a:extLst>
              <a:ext uri="{FF2B5EF4-FFF2-40B4-BE49-F238E27FC236}">
                <a16:creationId xmlns:a16="http://schemas.microsoft.com/office/drawing/2014/main" id="{3728B732-DB28-42B3-8B1B-16B939E23885}"/>
              </a:ext>
            </a:extLst>
          </p:cNvPr>
          <p:cNvSpPr txBox="1"/>
          <p:nvPr/>
        </p:nvSpPr>
        <p:spPr>
          <a:xfrm>
            <a:off x="1837189" y="5964572"/>
            <a:ext cx="184731" cy="369332"/>
          </a:xfrm>
          <a:prstGeom prst="rect">
            <a:avLst/>
          </a:prstGeom>
          <a:noFill/>
        </p:spPr>
        <p:txBody>
          <a:bodyPr wrap="none" rtlCol="0">
            <a:spAutoFit/>
          </a:bodyPr>
          <a:lstStyle/>
          <a:p>
            <a:endParaRPr lang="sk-SK" dirty="0"/>
          </a:p>
        </p:txBody>
      </p:sp>
      <p:sp>
        <p:nvSpPr>
          <p:cNvPr id="7" name="BlokTextu 6">
            <a:extLst>
              <a:ext uri="{FF2B5EF4-FFF2-40B4-BE49-F238E27FC236}">
                <a16:creationId xmlns:a16="http://schemas.microsoft.com/office/drawing/2014/main" id="{77F60634-01BF-4274-A002-6A4ABE6E6101}"/>
              </a:ext>
            </a:extLst>
          </p:cNvPr>
          <p:cNvSpPr txBox="1"/>
          <p:nvPr/>
        </p:nvSpPr>
        <p:spPr>
          <a:xfrm>
            <a:off x="1837188" y="5587068"/>
            <a:ext cx="8900719" cy="1323439"/>
          </a:xfrm>
          <a:prstGeom prst="rect">
            <a:avLst/>
          </a:prstGeom>
          <a:noFill/>
        </p:spPr>
        <p:txBody>
          <a:bodyPr wrap="square" rtlCol="0">
            <a:spAutoFit/>
          </a:bodyPr>
          <a:lstStyle/>
          <a:p>
            <a:pPr algn="ctr"/>
            <a:r>
              <a:rPr lang="sk-SK" sz="2000" b="1" dirty="0" err="1"/>
              <a:t>Ortopantomografia</a:t>
            </a:r>
            <a:r>
              <a:rPr lang="sk-SK" sz="2000" b="1" dirty="0"/>
              <a:t> je </a:t>
            </a:r>
            <a:r>
              <a:rPr lang="sk-SK" sz="2000" b="1" dirty="0" err="1"/>
              <a:t>extraoralný</a:t>
            </a:r>
            <a:r>
              <a:rPr lang="sk-SK" sz="2000" b="1" dirty="0"/>
              <a:t> spôsob zobrazenia zakrivených štruktúr tvárovej časti lebky </a:t>
            </a:r>
            <a:r>
              <a:rPr lang="sk-SK" sz="2000" b="1" dirty="0" err="1"/>
              <a:t>maxilly</a:t>
            </a:r>
            <a:r>
              <a:rPr lang="sk-SK" sz="2000" b="1" dirty="0"/>
              <a:t> a </a:t>
            </a:r>
            <a:r>
              <a:rPr lang="sk-SK" sz="2000" b="1" dirty="0" err="1"/>
              <a:t>mandibuly</a:t>
            </a:r>
            <a:r>
              <a:rPr lang="sk-SK" sz="2000" b="1" dirty="0"/>
              <a:t> spolu s </a:t>
            </a:r>
            <a:r>
              <a:rPr lang="sk-SK" sz="2000" b="1" dirty="0" err="1"/>
              <a:t>temporomandibulárnym</a:t>
            </a:r>
            <a:r>
              <a:rPr lang="sk-SK" sz="2000" b="1" dirty="0"/>
              <a:t> kĺbom , </a:t>
            </a:r>
            <a:r>
              <a:rPr lang="sk-SK" sz="2000" b="1" dirty="0" err="1"/>
              <a:t>rengenka</a:t>
            </a:r>
            <a:r>
              <a:rPr lang="sk-SK" sz="2000" b="1" dirty="0"/>
              <a:t> sa otáča okolo hlavy pacienta po parabolickej trajektórii a urobí nedokončené „koleso“ /270 stupňov/</a:t>
            </a:r>
          </a:p>
        </p:txBody>
      </p:sp>
      <p:cxnSp>
        <p:nvCxnSpPr>
          <p:cNvPr id="9" name="Rovná spojovacia šípka 8">
            <a:extLst>
              <a:ext uri="{FF2B5EF4-FFF2-40B4-BE49-F238E27FC236}">
                <a16:creationId xmlns:a16="http://schemas.microsoft.com/office/drawing/2014/main" id="{2A91952B-9300-4C14-A470-8F2427C31C6F}"/>
              </a:ext>
            </a:extLst>
          </p:cNvPr>
          <p:cNvCxnSpPr/>
          <p:nvPr/>
        </p:nvCxnSpPr>
        <p:spPr>
          <a:xfrm flipH="1">
            <a:off x="4194495" y="1467767"/>
            <a:ext cx="1526797" cy="5791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BlokTextu 9">
            <a:extLst>
              <a:ext uri="{FF2B5EF4-FFF2-40B4-BE49-F238E27FC236}">
                <a16:creationId xmlns:a16="http://schemas.microsoft.com/office/drawing/2014/main" id="{A1E9B4AF-2377-44BF-A7F5-4782C81311FA}"/>
              </a:ext>
            </a:extLst>
          </p:cNvPr>
          <p:cNvSpPr txBox="1"/>
          <p:nvPr/>
        </p:nvSpPr>
        <p:spPr>
          <a:xfrm flipH="1">
            <a:off x="5645791" y="1270932"/>
            <a:ext cx="1593908" cy="369332"/>
          </a:xfrm>
          <a:prstGeom prst="rect">
            <a:avLst/>
          </a:prstGeom>
          <a:noFill/>
        </p:spPr>
        <p:txBody>
          <a:bodyPr wrap="square" rtlCol="0">
            <a:spAutoFit/>
          </a:bodyPr>
          <a:lstStyle/>
          <a:p>
            <a:r>
              <a:rPr lang="sk-SK" dirty="0"/>
              <a:t>PND</a:t>
            </a:r>
          </a:p>
        </p:txBody>
      </p:sp>
      <p:cxnSp>
        <p:nvCxnSpPr>
          <p:cNvPr id="12" name="Rovná spojovacia šípka 11">
            <a:extLst>
              <a:ext uri="{FF2B5EF4-FFF2-40B4-BE49-F238E27FC236}">
                <a16:creationId xmlns:a16="http://schemas.microsoft.com/office/drawing/2014/main" id="{75A19420-D7DD-4BB3-A09A-5B542BA7FDE2}"/>
              </a:ext>
            </a:extLst>
          </p:cNvPr>
          <p:cNvCxnSpPr>
            <a:cxnSpLocks/>
          </p:cNvCxnSpPr>
          <p:nvPr/>
        </p:nvCxnSpPr>
        <p:spPr>
          <a:xfrm>
            <a:off x="367455" y="1126375"/>
            <a:ext cx="1057013" cy="17281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BlokTextu 14">
            <a:extLst>
              <a:ext uri="{FF2B5EF4-FFF2-40B4-BE49-F238E27FC236}">
                <a16:creationId xmlns:a16="http://schemas.microsoft.com/office/drawing/2014/main" id="{B74C6298-CD33-4303-A27E-ABC460FBFF4D}"/>
              </a:ext>
            </a:extLst>
          </p:cNvPr>
          <p:cNvSpPr txBox="1"/>
          <p:nvPr/>
        </p:nvSpPr>
        <p:spPr>
          <a:xfrm>
            <a:off x="724252" y="1467767"/>
            <a:ext cx="978714" cy="369332"/>
          </a:xfrm>
          <a:prstGeom prst="rect">
            <a:avLst/>
          </a:prstGeom>
          <a:noFill/>
        </p:spPr>
        <p:txBody>
          <a:bodyPr wrap="square" rtlCol="0">
            <a:spAutoFit/>
          </a:bodyPr>
          <a:lstStyle/>
          <a:p>
            <a:r>
              <a:rPr lang="sk-SK" dirty="0" err="1"/>
              <a:t>maxilla</a:t>
            </a:r>
            <a:endParaRPr lang="sk-SK" dirty="0"/>
          </a:p>
        </p:txBody>
      </p:sp>
      <p:cxnSp>
        <p:nvCxnSpPr>
          <p:cNvPr id="17" name="Rovná spojovacia šípka 16">
            <a:extLst>
              <a:ext uri="{FF2B5EF4-FFF2-40B4-BE49-F238E27FC236}">
                <a16:creationId xmlns:a16="http://schemas.microsoft.com/office/drawing/2014/main" id="{7E576BBC-3B03-436B-82A9-77028B3831B9}"/>
              </a:ext>
            </a:extLst>
          </p:cNvPr>
          <p:cNvCxnSpPr>
            <a:cxnSpLocks/>
          </p:cNvCxnSpPr>
          <p:nvPr/>
        </p:nvCxnSpPr>
        <p:spPr>
          <a:xfrm flipV="1">
            <a:off x="1283516" y="4364336"/>
            <a:ext cx="914400" cy="1969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BlokTextu 20">
            <a:extLst>
              <a:ext uri="{FF2B5EF4-FFF2-40B4-BE49-F238E27FC236}">
                <a16:creationId xmlns:a16="http://schemas.microsoft.com/office/drawing/2014/main" id="{C315EB73-F077-4250-91FE-851B23904679}"/>
              </a:ext>
            </a:extLst>
          </p:cNvPr>
          <p:cNvSpPr txBox="1"/>
          <p:nvPr/>
        </p:nvSpPr>
        <p:spPr>
          <a:xfrm flipH="1">
            <a:off x="922789" y="6447156"/>
            <a:ext cx="3061982" cy="307777"/>
          </a:xfrm>
          <a:prstGeom prst="rect">
            <a:avLst/>
          </a:prstGeom>
          <a:noFill/>
        </p:spPr>
        <p:txBody>
          <a:bodyPr wrap="square" rtlCol="0">
            <a:spAutoFit/>
          </a:bodyPr>
          <a:lstStyle/>
          <a:p>
            <a:r>
              <a:rPr lang="sk-SK" sz="1400" dirty="0" err="1"/>
              <a:t>mandibula</a:t>
            </a:r>
            <a:endParaRPr lang="sk-SK" sz="1400" dirty="0"/>
          </a:p>
        </p:txBody>
      </p:sp>
      <p:pic>
        <p:nvPicPr>
          <p:cNvPr id="22" name="Obrázok 21">
            <a:extLst>
              <a:ext uri="{FF2B5EF4-FFF2-40B4-BE49-F238E27FC236}">
                <a16:creationId xmlns:a16="http://schemas.microsoft.com/office/drawing/2014/main" id="{EE993C3C-9486-4AFE-95E0-99C37C0715A8}"/>
              </a:ext>
            </a:extLst>
          </p:cNvPr>
          <p:cNvPicPr>
            <a:picLocks noChangeAspect="1"/>
          </p:cNvPicPr>
          <p:nvPr/>
        </p:nvPicPr>
        <p:blipFill>
          <a:blip r:embed="rId3"/>
          <a:stretch>
            <a:fillRect/>
          </a:stretch>
        </p:blipFill>
        <p:spPr>
          <a:xfrm>
            <a:off x="6547718" y="1690688"/>
            <a:ext cx="5644281" cy="3699544"/>
          </a:xfrm>
          <a:prstGeom prst="rect">
            <a:avLst/>
          </a:prstGeom>
        </p:spPr>
      </p:pic>
    </p:spTree>
    <p:extLst>
      <p:ext uri="{BB962C8B-B14F-4D97-AF65-F5344CB8AC3E}">
        <p14:creationId xmlns:p14="http://schemas.microsoft.com/office/powerpoint/2010/main" val="1341277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BA1F69-C216-4447-BEE8-0CF87156DDA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Telerentgenografia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251DBDE7-C49F-4D5E-BE60-0CFD60C3ECF3}"/>
              </a:ext>
            </a:extLst>
          </p:cNvPr>
          <p:cNvSpPr>
            <a:spLocks noGrp="1"/>
          </p:cNvSpPr>
          <p:nvPr>
            <p:ph idx="1"/>
          </p:nvPr>
        </p:nvSpPr>
        <p:spPr/>
        <p:txBody>
          <a:bodyPr/>
          <a:lstStyle/>
          <a:p>
            <a:pPr algn="just">
              <a:buFont typeface="Wingdings" panose="05000000000000000000" pitchFamily="2" charset="2"/>
              <a:buChar char="q"/>
            </a:pPr>
            <a:r>
              <a:rPr lang="sk-SK" sz="2400" b="1" i="1" dirty="0" err="1"/>
              <a:t>Skiagrafická</a:t>
            </a:r>
            <a:r>
              <a:rPr lang="sk-SK" sz="2400" b="1" i="1" dirty="0"/>
              <a:t> metóda používaná v ortodoncii na zobrazenie čeľustných anomálií /</a:t>
            </a:r>
            <a:r>
              <a:rPr lang="sk-SK" sz="2400" b="1" i="1" dirty="0" err="1"/>
              <a:t>predkus</a:t>
            </a:r>
            <a:r>
              <a:rPr lang="sk-SK" sz="2400" b="1" i="1" dirty="0"/>
              <a:t>/, snímka je realizovaná z veľkej vzdialenosti, čím vznikne neskreslený bočný obraz lebky</a:t>
            </a:r>
          </a:p>
          <a:p>
            <a:endParaRPr lang="sk-SK" dirty="0"/>
          </a:p>
        </p:txBody>
      </p:sp>
      <p:pic>
        <p:nvPicPr>
          <p:cNvPr id="5" name="Obrázok 4">
            <a:extLst>
              <a:ext uri="{FF2B5EF4-FFF2-40B4-BE49-F238E27FC236}">
                <a16:creationId xmlns:a16="http://schemas.microsoft.com/office/drawing/2014/main" id="{5BDC894D-89B1-4446-B6AD-A01CC0EA0050}"/>
              </a:ext>
            </a:extLst>
          </p:cNvPr>
          <p:cNvPicPr>
            <a:picLocks noChangeAspect="1"/>
          </p:cNvPicPr>
          <p:nvPr/>
        </p:nvPicPr>
        <p:blipFill>
          <a:blip r:embed="rId2"/>
          <a:stretch>
            <a:fillRect/>
          </a:stretch>
        </p:blipFill>
        <p:spPr>
          <a:xfrm>
            <a:off x="5019063" y="3144350"/>
            <a:ext cx="6992923" cy="2913718"/>
          </a:xfrm>
          <a:prstGeom prst="rect">
            <a:avLst/>
          </a:prstGeom>
        </p:spPr>
      </p:pic>
      <p:pic>
        <p:nvPicPr>
          <p:cNvPr id="6" name="Obrázok 5">
            <a:extLst>
              <a:ext uri="{FF2B5EF4-FFF2-40B4-BE49-F238E27FC236}">
                <a16:creationId xmlns:a16="http://schemas.microsoft.com/office/drawing/2014/main" id="{1CB86095-996F-4621-B7EB-6DA100A07377}"/>
              </a:ext>
            </a:extLst>
          </p:cNvPr>
          <p:cNvPicPr>
            <a:picLocks noChangeAspect="1"/>
          </p:cNvPicPr>
          <p:nvPr/>
        </p:nvPicPr>
        <p:blipFill>
          <a:blip r:embed="rId3"/>
          <a:stretch>
            <a:fillRect/>
          </a:stretch>
        </p:blipFill>
        <p:spPr>
          <a:xfrm>
            <a:off x="1140902" y="3144350"/>
            <a:ext cx="2867637" cy="2913718"/>
          </a:xfrm>
          <a:prstGeom prst="rect">
            <a:avLst/>
          </a:prstGeom>
        </p:spPr>
      </p:pic>
      <p:sp>
        <p:nvSpPr>
          <p:cNvPr id="7" name="BlokTextu 6">
            <a:extLst>
              <a:ext uri="{FF2B5EF4-FFF2-40B4-BE49-F238E27FC236}">
                <a16:creationId xmlns:a16="http://schemas.microsoft.com/office/drawing/2014/main" id="{4D2DEEF3-BD8C-49E7-A149-9DF53C02E17F}"/>
              </a:ext>
            </a:extLst>
          </p:cNvPr>
          <p:cNvSpPr txBox="1"/>
          <p:nvPr/>
        </p:nvSpPr>
        <p:spPr>
          <a:xfrm flipH="1">
            <a:off x="1400960" y="6442745"/>
            <a:ext cx="3913885" cy="369332"/>
          </a:xfrm>
          <a:prstGeom prst="rect">
            <a:avLst/>
          </a:prstGeom>
          <a:noFill/>
        </p:spPr>
        <p:txBody>
          <a:bodyPr wrap="square" rtlCol="0">
            <a:spAutoFit/>
          </a:bodyPr>
          <a:lstStyle/>
          <a:p>
            <a:r>
              <a:rPr lang="sk-SK" dirty="0" err="1"/>
              <a:t>telerentgenogram</a:t>
            </a:r>
            <a:endParaRPr lang="sk-SK" dirty="0"/>
          </a:p>
        </p:txBody>
      </p:sp>
      <p:sp>
        <p:nvSpPr>
          <p:cNvPr id="8" name="BlokTextu 7">
            <a:extLst>
              <a:ext uri="{FF2B5EF4-FFF2-40B4-BE49-F238E27FC236}">
                <a16:creationId xmlns:a16="http://schemas.microsoft.com/office/drawing/2014/main" id="{9326524C-D6F1-4A6A-9F7E-9F259353E07D}"/>
              </a:ext>
            </a:extLst>
          </p:cNvPr>
          <p:cNvSpPr txBox="1"/>
          <p:nvPr/>
        </p:nvSpPr>
        <p:spPr>
          <a:xfrm>
            <a:off x="7298422" y="6442745"/>
            <a:ext cx="3372374" cy="369332"/>
          </a:xfrm>
          <a:prstGeom prst="rect">
            <a:avLst/>
          </a:prstGeom>
          <a:noFill/>
        </p:spPr>
        <p:txBody>
          <a:bodyPr wrap="square" rtlCol="0">
            <a:spAutoFit/>
          </a:bodyPr>
          <a:lstStyle/>
          <a:p>
            <a:r>
              <a:rPr lang="sk-SK" dirty="0" err="1"/>
              <a:t>telerentgenograf</a:t>
            </a:r>
            <a:endParaRPr lang="sk-SK" dirty="0"/>
          </a:p>
        </p:txBody>
      </p:sp>
    </p:spTree>
    <p:extLst>
      <p:ext uri="{BB962C8B-B14F-4D97-AF65-F5344CB8AC3E}">
        <p14:creationId xmlns:p14="http://schemas.microsoft.com/office/powerpoint/2010/main" val="1274312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B2822A-242F-4556-8AEC-435E919C37B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Mamografia</a:t>
            </a:r>
          </a:p>
        </p:txBody>
      </p:sp>
      <p:pic>
        <p:nvPicPr>
          <p:cNvPr id="4" name="Zástupný objekt pre obsah 3">
            <a:extLst>
              <a:ext uri="{FF2B5EF4-FFF2-40B4-BE49-F238E27FC236}">
                <a16:creationId xmlns:a16="http://schemas.microsoft.com/office/drawing/2014/main" id="{88C17767-2808-4637-989F-679BF353BCAD}"/>
              </a:ext>
            </a:extLst>
          </p:cNvPr>
          <p:cNvPicPr>
            <a:picLocks noGrp="1" noChangeAspect="1"/>
          </p:cNvPicPr>
          <p:nvPr>
            <p:ph idx="1"/>
          </p:nvPr>
        </p:nvPicPr>
        <p:blipFill>
          <a:blip r:embed="rId2"/>
          <a:stretch>
            <a:fillRect/>
          </a:stretch>
        </p:blipFill>
        <p:spPr>
          <a:xfrm>
            <a:off x="291902" y="3301294"/>
            <a:ext cx="7620000" cy="3872962"/>
          </a:xfrm>
          <a:prstGeom prst="rect">
            <a:avLst/>
          </a:prstGeom>
        </p:spPr>
      </p:pic>
      <p:sp>
        <p:nvSpPr>
          <p:cNvPr id="5" name="BlokTextu 4">
            <a:extLst>
              <a:ext uri="{FF2B5EF4-FFF2-40B4-BE49-F238E27FC236}">
                <a16:creationId xmlns:a16="http://schemas.microsoft.com/office/drawing/2014/main" id="{99D098DD-36C5-42AA-BD1E-6D28C8EF4F66}"/>
              </a:ext>
            </a:extLst>
          </p:cNvPr>
          <p:cNvSpPr txBox="1"/>
          <p:nvPr/>
        </p:nvSpPr>
        <p:spPr>
          <a:xfrm flipH="1">
            <a:off x="1530570" y="1690688"/>
            <a:ext cx="9371344" cy="1631216"/>
          </a:xfrm>
          <a:prstGeom prst="rect">
            <a:avLst/>
          </a:prstGeom>
          <a:noFill/>
        </p:spPr>
        <p:txBody>
          <a:bodyPr wrap="square" rtlCol="0">
            <a:spAutoFit/>
          </a:bodyPr>
          <a:lstStyle/>
          <a:p>
            <a:pPr marL="285750" indent="-285750" algn="just">
              <a:buFont typeface="Wingdings" panose="05000000000000000000" pitchFamily="2" charset="2"/>
              <a:buChar char="q"/>
            </a:pPr>
            <a:r>
              <a:rPr lang="sk-SK" sz="2000" b="1" i="1" dirty="0"/>
              <a:t>Mamografia je základná rádiologická skríningová a diagnostická metóda vyšetrenia prsníka . Vykonáva sa pomocou špeciálneho RTG prístroja – </a:t>
            </a:r>
            <a:r>
              <a:rPr lang="sk-SK" sz="2000" b="1" i="1" dirty="0" err="1"/>
              <a:t>mamografu</a:t>
            </a:r>
            <a:r>
              <a:rPr lang="sk-SK" sz="2000" b="1" i="1" dirty="0"/>
              <a:t> , ktorý prostredníctvom tzv. mäkkého žiarenia dokáže zobrazovať tkanivá s nízkym kontrastom. Prsník sa pri vyšetrení stlačí kompresnou doskou . Prsníky sa snímajú v dvoch projekciách – </a:t>
            </a:r>
            <a:r>
              <a:rPr lang="sk-SK" sz="2000" b="1" i="1" dirty="0" err="1"/>
              <a:t>kraniokaudálne</a:t>
            </a:r>
            <a:r>
              <a:rPr lang="sk-SK" sz="2000" b="1" i="1" dirty="0"/>
              <a:t> a šikmé </a:t>
            </a:r>
            <a:r>
              <a:rPr lang="sk-SK" sz="2000" b="1" i="1" dirty="0" err="1"/>
              <a:t>mediolaterálne</a:t>
            </a:r>
            <a:r>
              <a:rPr lang="sk-SK" sz="2000" b="1" i="1" dirty="0"/>
              <a:t> (45°).</a:t>
            </a:r>
          </a:p>
        </p:txBody>
      </p:sp>
      <p:pic>
        <p:nvPicPr>
          <p:cNvPr id="6" name="Obrázok 5">
            <a:extLst>
              <a:ext uri="{FF2B5EF4-FFF2-40B4-BE49-F238E27FC236}">
                <a16:creationId xmlns:a16="http://schemas.microsoft.com/office/drawing/2014/main" id="{D51EDEFD-3851-457D-90E3-4844744AFD21}"/>
              </a:ext>
            </a:extLst>
          </p:cNvPr>
          <p:cNvPicPr>
            <a:picLocks noChangeAspect="1"/>
          </p:cNvPicPr>
          <p:nvPr/>
        </p:nvPicPr>
        <p:blipFill>
          <a:blip r:embed="rId3"/>
          <a:stretch>
            <a:fillRect/>
          </a:stretch>
        </p:blipFill>
        <p:spPr>
          <a:xfrm>
            <a:off x="8258087" y="3303490"/>
            <a:ext cx="2253563" cy="1882237"/>
          </a:xfrm>
          <a:prstGeom prst="rect">
            <a:avLst/>
          </a:prstGeom>
        </p:spPr>
      </p:pic>
      <p:pic>
        <p:nvPicPr>
          <p:cNvPr id="7" name="Obrázok 6">
            <a:extLst>
              <a:ext uri="{FF2B5EF4-FFF2-40B4-BE49-F238E27FC236}">
                <a16:creationId xmlns:a16="http://schemas.microsoft.com/office/drawing/2014/main" id="{20B147CB-BFC5-48CF-930D-1D8530F53385}"/>
              </a:ext>
            </a:extLst>
          </p:cNvPr>
          <p:cNvPicPr>
            <a:picLocks noChangeAspect="1"/>
          </p:cNvPicPr>
          <p:nvPr/>
        </p:nvPicPr>
        <p:blipFill>
          <a:blip r:embed="rId4"/>
          <a:stretch>
            <a:fillRect/>
          </a:stretch>
        </p:blipFill>
        <p:spPr>
          <a:xfrm>
            <a:off x="8211774" y="5167312"/>
            <a:ext cx="2253563" cy="1810128"/>
          </a:xfrm>
          <a:prstGeom prst="rect">
            <a:avLst/>
          </a:prstGeom>
        </p:spPr>
      </p:pic>
      <p:sp>
        <p:nvSpPr>
          <p:cNvPr id="8" name="BlokTextu 7">
            <a:extLst>
              <a:ext uri="{FF2B5EF4-FFF2-40B4-BE49-F238E27FC236}">
                <a16:creationId xmlns:a16="http://schemas.microsoft.com/office/drawing/2014/main" id="{64621FFB-F835-4ABD-8D00-298700682481}"/>
              </a:ext>
            </a:extLst>
          </p:cNvPr>
          <p:cNvSpPr txBox="1"/>
          <p:nvPr/>
        </p:nvSpPr>
        <p:spPr>
          <a:xfrm flipH="1">
            <a:off x="10666181" y="4065857"/>
            <a:ext cx="1370622" cy="430887"/>
          </a:xfrm>
          <a:prstGeom prst="rect">
            <a:avLst/>
          </a:prstGeom>
          <a:noFill/>
        </p:spPr>
        <p:txBody>
          <a:bodyPr wrap="square" rtlCol="0">
            <a:spAutoFit/>
          </a:bodyPr>
          <a:lstStyle/>
          <a:p>
            <a:pPr algn="ctr"/>
            <a:r>
              <a:rPr lang="sk-SK" sz="1100" dirty="0" err="1"/>
              <a:t>Mediolaterálna</a:t>
            </a:r>
            <a:r>
              <a:rPr lang="sk-SK" sz="1100" dirty="0"/>
              <a:t> projekcia</a:t>
            </a:r>
          </a:p>
        </p:txBody>
      </p:sp>
      <p:sp>
        <p:nvSpPr>
          <p:cNvPr id="9" name="BlokTextu 8">
            <a:extLst>
              <a:ext uri="{FF2B5EF4-FFF2-40B4-BE49-F238E27FC236}">
                <a16:creationId xmlns:a16="http://schemas.microsoft.com/office/drawing/2014/main" id="{E1DDDBCC-7678-45FC-8237-804D49F00A9F}"/>
              </a:ext>
            </a:extLst>
          </p:cNvPr>
          <p:cNvSpPr txBox="1"/>
          <p:nvPr/>
        </p:nvSpPr>
        <p:spPr>
          <a:xfrm>
            <a:off x="10623190" y="5696596"/>
            <a:ext cx="1370623" cy="430887"/>
          </a:xfrm>
          <a:prstGeom prst="rect">
            <a:avLst/>
          </a:prstGeom>
          <a:noFill/>
        </p:spPr>
        <p:txBody>
          <a:bodyPr wrap="square" rtlCol="0">
            <a:spAutoFit/>
          </a:bodyPr>
          <a:lstStyle/>
          <a:p>
            <a:pPr algn="ctr"/>
            <a:r>
              <a:rPr lang="sk-SK" sz="1100" dirty="0" err="1"/>
              <a:t>Craniocaudálna</a:t>
            </a:r>
            <a:r>
              <a:rPr lang="sk-SK" sz="1100" dirty="0"/>
              <a:t> projekcia</a:t>
            </a:r>
          </a:p>
        </p:txBody>
      </p:sp>
      <p:cxnSp>
        <p:nvCxnSpPr>
          <p:cNvPr id="11" name="Rovná spojovacia šípka 10">
            <a:extLst>
              <a:ext uri="{FF2B5EF4-FFF2-40B4-BE49-F238E27FC236}">
                <a16:creationId xmlns:a16="http://schemas.microsoft.com/office/drawing/2014/main" id="{E9F90661-78A7-4E08-9FB3-1775AFFD3FF9}"/>
              </a:ext>
            </a:extLst>
          </p:cNvPr>
          <p:cNvCxnSpPr/>
          <p:nvPr/>
        </p:nvCxnSpPr>
        <p:spPr>
          <a:xfrm flipH="1">
            <a:off x="10268125" y="4295163"/>
            <a:ext cx="6337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ovná spojovacia šípka 12">
            <a:extLst>
              <a:ext uri="{FF2B5EF4-FFF2-40B4-BE49-F238E27FC236}">
                <a16:creationId xmlns:a16="http://schemas.microsoft.com/office/drawing/2014/main" id="{B26835AC-DE70-4642-910A-55D2612249B1}"/>
              </a:ext>
            </a:extLst>
          </p:cNvPr>
          <p:cNvCxnSpPr/>
          <p:nvPr/>
        </p:nvCxnSpPr>
        <p:spPr>
          <a:xfrm flipH="1">
            <a:off x="10117123" y="5912040"/>
            <a:ext cx="6543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548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76A601-F5FC-42C1-8BA0-72B64289D5B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Mamografia</a:t>
            </a:r>
            <a:br>
              <a:rPr lang="sk-SK" sz="3600" b="1" dirty="0">
                <a:solidFill>
                  <a:srgbClr val="FF0000"/>
                </a:solidFill>
              </a:rPr>
            </a:br>
            <a:r>
              <a:rPr lang="sk-SK" sz="3600" b="1" dirty="0">
                <a:solidFill>
                  <a:srgbClr val="FF0000"/>
                </a:solidFill>
              </a:rPr>
              <a:t>/digitálna/</a:t>
            </a:r>
          </a:p>
        </p:txBody>
      </p:sp>
      <p:sp>
        <p:nvSpPr>
          <p:cNvPr id="3" name="Zástupný objekt pre obsah 2">
            <a:extLst>
              <a:ext uri="{FF2B5EF4-FFF2-40B4-BE49-F238E27FC236}">
                <a16:creationId xmlns:a16="http://schemas.microsoft.com/office/drawing/2014/main" id="{FECD2CB7-A5D7-4B0E-8399-510E1BFF205F}"/>
              </a:ext>
            </a:extLst>
          </p:cNvPr>
          <p:cNvSpPr>
            <a:spLocks noGrp="1"/>
          </p:cNvSpPr>
          <p:nvPr>
            <p:ph idx="1"/>
          </p:nvPr>
        </p:nvSpPr>
        <p:spPr/>
        <p:txBody>
          <a:bodyPr>
            <a:normAutofit/>
          </a:bodyPr>
          <a:lstStyle/>
          <a:p>
            <a:pPr algn="just">
              <a:buFont typeface="Wingdings" panose="05000000000000000000" pitchFamily="2" charset="2"/>
              <a:buChar char="q"/>
            </a:pPr>
            <a:r>
              <a:rPr lang="sk-SK" sz="2000" b="1" i="1" dirty="0"/>
              <a:t>Digitálna mamografia  alebo aj </a:t>
            </a:r>
            <a:r>
              <a:rPr lang="sk-SK" sz="2000" b="1" i="1" dirty="0" err="1"/>
              <a:t>elektroimpendančná</a:t>
            </a:r>
            <a:r>
              <a:rPr lang="sk-SK" sz="2000" b="1" i="1" dirty="0"/>
              <a:t> tomografia slúži na  vizualizáciu a diagnostiku patologických zmien prebiehajúcich v tkanivách mliečnej žľazy. Mnohé nádory, napr. zhubné nádory mliečnej žľazy, majú elektrickú vodivosť, ktorá sa značne líši od elektrickej vodivosti zdravého tkaniva.</a:t>
            </a:r>
          </a:p>
          <a:p>
            <a:pPr algn="just">
              <a:buFont typeface="Wingdings" panose="05000000000000000000" pitchFamily="2" charset="2"/>
              <a:buChar char="q"/>
            </a:pPr>
            <a:r>
              <a:rPr lang="sk-SK" sz="2000" b="1" i="1" dirty="0"/>
              <a:t>V procese </a:t>
            </a:r>
            <a:r>
              <a:rPr lang="sk-SK" sz="2000" b="1" i="1" dirty="0" err="1"/>
              <a:t>scanovania</a:t>
            </a:r>
            <a:r>
              <a:rPr lang="sk-SK" sz="2000" b="1" i="1" dirty="0"/>
              <a:t> prístroj pomocou jedného z 256 elektród matrice striedavo injektuje do tela pacienta slabý striedavý elektrický prúd (0,5 </a:t>
            </a:r>
            <a:r>
              <a:rPr lang="sk-SK" sz="2000" b="1" i="1" dirty="0" err="1"/>
              <a:t>mA</a:t>
            </a:r>
            <a:r>
              <a:rPr lang="sk-SK" sz="2000" b="1" i="1" dirty="0"/>
              <a:t>) o frekvencii 50 kHz a sníma príslušné rozdelenie elektrických potenciálov na jeho povrchu. Získané údaje sa potom využívajú na rekonštrukciu obrazu snímanej časti tela</a:t>
            </a:r>
          </a:p>
          <a:p>
            <a:endParaRPr lang="sk-SK" dirty="0"/>
          </a:p>
        </p:txBody>
      </p:sp>
      <p:pic>
        <p:nvPicPr>
          <p:cNvPr id="4" name="Obrázok 3">
            <a:extLst>
              <a:ext uri="{FF2B5EF4-FFF2-40B4-BE49-F238E27FC236}">
                <a16:creationId xmlns:a16="http://schemas.microsoft.com/office/drawing/2014/main" id="{A8F3DFA1-F797-47C8-89BC-2D0D28C691FD}"/>
              </a:ext>
            </a:extLst>
          </p:cNvPr>
          <p:cNvPicPr>
            <a:picLocks noChangeAspect="1"/>
          </p:cNvPicPr>
          <p:nvPr/>
        </p:nvPicPr>
        <p:blipFill>
          <a:blip r:embed="rId2"/>
          <a:stretch>
            <a:fillRect/>
          </a:stretch>
        </p:blipFill>
        <p:spPr>
          <a:xfrm>
            <a:off x="7067025" y="3959604"/>
            <a:ext cx="4605556" cy="2898396"/>
          </a:xfrm>
          <a:prstGeom prst="rect">
            <a:avLst/>
          </a:prstGeom>
        </p:spPr>
      </p:pic>
    </p:spTree>
    <p:extLst>
      <p:ext uri="{BB962C8B-B14F-4D97-AF65-F5344CB8AC3E}">
        <p14:creationId xmlns:p14="http://schemas.microsoft.com/office/powerpoint/2010/main" val="33774822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361DF6-264C-4ABC-89EB-3232033DC92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Osteodenzitometria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7D0E57D1-7341-439D-9AA3-DC6E27711324}"/>
              </a:ext>
            </a:extLst>
          </p:cNvPr>
          <p:cNvSpPr>
            <a:spLocks noGrp="1"/>
          </p:cNvSpPr>
          <p:nvPr>
            <p:ph idx="1"/>
          </p:nvPr>
        </p:nvSpPr>
        <p:spPr/>
        <p:txBody>
          <a:bodyPr/>
          <a:lstStyle/>
          <a:p>
            <a:pPr algn="just">
              <a:buFont typeface="Wingdings" panose="05000000000000000000" pitchFamily="2" charset="2"/>
              <a:buChar char="q"/>
            </a:pPr>
            <a:r>
              <a:rPr lang="sk-SK" sz="2400" b="1" i="1" dirty="0" err="1"/>
              <a:t>Osteodenzitometria</a:t>
            </a:r>
            <a:r>
              <a:rPr lang="sk-SK" sz="2400" b="1" i="1" dirty="0"/>
              <a:t> (tiež známa ako </a:t>
            </a:r>
            <a:r>
              <a:rPr lang="sk-SK" sz="2400" b="1" i="1" dirty="0" err="1"/>
              <a:t>denzitometria</a:t>
            </a:r>
            <a:r>
              <a:rPr lang="sk-SK" sz="2400" b="1" i="1" dirty="0"/>
              <a:t> kostí alebo kostná </a:t>
            </a:r>
            <a:r>
              <a:rPr lang="sk-SK" sz="2400" b="1" i="1" dirty="0" err="1"/>
              <a:t>denzitometria</a:t>
            </a:r>
            <a:r>
              <a:rPr lang="sk-SK" sz="2400" b="1" i="1" dirty="0"/>
              <a:t>) je neinvazívna diagnostická metóda, ktorá sa používa na meranie hustoty kostného tkaniva pomocou rtg žiarenia</a:t>
            </a:r>
          </a:p>
          <a:p>
            <a:endParaRPr lang="sk-SK" dirty="0"/>
          </a:p>
        </p:txBody>
      </p:sp>
      <p:pic>
        <p:nvPicPr>
          <p:cNvPr id="4" name="Obrázok 3">
            <a:extLst>
              <a:ext uri="{FF2B5EF4-FFF2-40B4-BE49-F238E27FC236}">
                <a16:creationId xmlns:a16="http://schemas.microsoft.com/office/drawing/2014/main" id="{4A6EA573-B8E7-4DAC-B572-8B76C35D43F3}"/>
              </a:ext>
            </a:extLst>
          </p:cNvPr>
          <p:cNvPicPr>
            <a:picLocks noChangeAspect="1"/>
          </p:cNvPicPr>
          <p:nvPr/>
        </p:nvPicPr>
        <p:blipFill>
          <a:blip r:embed="rId2"/>
          <a:stretch>
            <a:fillRect/>
          </a:stretch>
        </p:blipFill>
        <p:spPr>
          <a:xfrm>
            <a:off x="1359015" y="3169757"/>
            <a:ext cx="4655891" cy="3214265"/>
          </a:xfrm>
          <a:prstGeom prst="rect">
            <a:avLst/>
          </a:prstGeom>
        </p:spPr>
      </p:pic>
      <p:pic>
        <p:nvPicPr>
          <p:cNvPr id="6" name="Obrázok 5">
            <a:extLst>
              <a:ext uri="{FF2B5EF4-FFF2-40B4-BE49-F238E27FC236}">
                <a16:creationId xmlns:a16="http://schemas.microsoft.com/office/drawing/2014/main" id="{45BD85A9-9672-42B0-8D1F-92D8EF640E8B}"/>
              </a:ext>
            </a:extLst>
          </p:cNvPr>
          <p:cNvPicPr>
            <a:picLocks noChangeAspect="1"/>
          </p:cNvPicPr>
          <p:nvPr/>
        </p:nvPicPr>
        <p:blipFill>
          <a:blip r:embed="rId3"/>
          <a:stretch>
            <a:fillRect/>
          </a:stretch>
        </p:blipFill>
        <p:spPr>
          <a:xfrm>
            <a:off x="6387517" y="2869825"/>
            <a:ext cx="5242420" cy="3668085"/>
          </a:xfrm>
          <a:prstGeom prst="rect">
            <a:avLst/>
          </a:prstGeom>
        </p:spPr>
      </p:pic>
      <p:sp>
        <p:nvSpPr>
          <p:cNvPr id="7" name="BlokTextu 6">
            <a:extLst>
              <a:ext uri="{FF2B5EF4-FFF2-40B4-BE49-F238E27FC236}">
                <a16:creationId xmlns:a16="http://schemas.microsoft.com/office/drawing/2014/main" id="{3570E02E-9002-434F-BA22-56FB873805E8}"/>
              </a:ext>
            </a:extLst>
          </p:cNvPr>
          <p:cNvSpPr txBox="1"/>
          <p:nvPr/>
        </p:nvSpPr>
        <p:spPr>
          <a:xfrm>
            <a:off x="8900719" y="6488668"/>
            <a:ext cx="2323751" cy="276999"/>
          </a:xfrm>
          <a:prstGeom prst="rect">
            <a:avLst/>
          </a:prstGeom>
          <a:noFill/>
        </p:spPr>
        <p:txBody>
          <a:bodyPr wrap="square" rtlCol="0">
            <a:spAutoFit/>
          </a:bodyPr>
          <a:lstStyle/>
          <a:p>
            <a:r>
              <a:rPr lang="sk-SK" sz="1200" dirty="0"/>
              <a:t>Prístroj DEXA</a:t>
            </a:r>
          </a:p>
        </p:txBody>
      </p:sp>
      <p:sp>
        <p:nvSpPr>
          <p:cNvPr id="8" name="BlokTextu 7">
            <a:extLst>
              <a:ext uri="{FF2B5EF4-FFF2-40B4-BE49-F238E27FC236}">
                <a16:creationId xmlns:a16="http://schemas.microsoft.com/office/drawing/2014/main" id="{45F63997-A9F1-4F09-A928-FAC0204B200F}"/>
              </a:ext>
            </a:extLst>
          </p:cNvPr>
          <p:cNvSpPr txBox="1"/>
          <p:nvPr/>
        </p:nvSpPr>
        <p:spPr>
          <a:xfrm>
            <a:off x="2172749" y="6384022"/>
            <a:ext cx="3707934" cy="307777"/>
          </a:xfrm>
          <a:prstGeom prst="rect">
            <a:avLst/>
          </a:prstGeom>
          <a:noFill/>
        </p:spPr>
        <p:txBody>
          <a:bodyPr wrap="square" rtlCol="0">
            <a:spAutoFit/>
          </a:bodyPr>
          <a:lstStyle/>
          <a:p>
            <a:pPr algn="ctr"/>
            <a:r>
              <a:rPr lang="sk-SK" sz="1400" dirty="0"/>
              <a:t>osteoporóza</a:t>
            </a:r>
          </a:p>
        </p:txBody>
      </p:sp>
    </p:spTree>
    <p:extLst>
      <p:ext uri="{BB962C8B-B14F-4D97-AF65-F5344CB8AC3E}">
        <p14:creationId xmlns:p14="http://schemas.microsoft.com/office/powerpoint/2010/main" val="4028087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F9B9F0-1F54-4DDE-85E6-5852D5C26C0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Skiaskopia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F2EB21D4-FD33-4230-95FA-93565E585065}"/>
              </a:ext>
            </a:extLst>
          </p:cNvPr>
          <p:cNvSpPr>
            <a:spLocks noGrp="1"/>
          </p:cNvSpPr>
          <p:nvPr>
            <p:ph idx="1"/>
          </p:nvPr>
        </p:nvSpPr>
        <p:spPr>
          <a:xfrm>
            <a:off x="838200" y="1825625"/>
            <a:ext cx="10515600" cy="4566786"/>
          </a:xfrm>
        </p:spPr>
        <p:txBody>
          <a:bodyPr>
            <a:noAutofit/>
          </a:bodyPr>
          <a:lstStyle/>
          <a:p>
            <a:pPr algn="just">
              <a:buFont typeface="Wingdings" panose="05000000000000000000" pitchFamily="2" charset="2"/>
              <a:buChar char="q"/>
            </a:pPr>
            <a:r>
              <a:rPr lang="sk-SK" sz="2000" b="1" i="1" dirty="0" err="1"/>
              <a:t>skiaskopia</a:t>
            </a:r>
            <a:r>
              <a:rPr lang="sk-SK" sz="2000" b="1" i="1" dirty="0"/>
              <a:t> je dynamické sledovanie objektu /v určitom časovom úseku alebo časovej následnosti/, ktorý je žiarenia zviditeľnený na štítovej fólii /v minulosti/, na monitore televízneho reťazca v súčasnosti</a:t>
            </a:r>
          </a:p>
          <a:p>
            <a:pPr algn="just">
              <a:buFont typeface="Wingdings" panose="05000000000000000000" pitchFamily="2" charset="2"/>
              <a:buChar char="q"/>
            </a:pPr>
            <a:r>
              <a:rPr lang="sk-SK" sz="2000" b="1" i="1" dirty="0" err="1"/>
              <a:t>skiaskopia</a:t>
            </a:r>
            <a:r>
              <a:rPr lang="sk-SK" sz="2000" b="1" i="1" dirty="0"/>
              <a:t> je presvecovanie. Presvecovanie sa v dnešnej dobe využíva predovšetkým na sledovanie dynamických dejov. Vyšetrovaný objekt sledujeme v reálnom čase. </a:t>
            </a:r>
          </a:p>
          <a:p>
            <a:pPr algn="just">
              <a:buFont typeface="Wingdings" panose="05000000000000000000" pitchFamily="2" charset="2"/>
              <a:buChar char="q"/>
            </a:pPr>
            <a:r>
              <a:rPr lang="sk-SK" sz="2000" dirty="0"/>
              <a:t>pri </a:t>
            </a:r>
            <a:r>
              <a:rPr lang="sk-SK" sz="2000" dirty="0" err="1"/>
              <a:t>skiaskopii</a:t>
            </a:r>
            <a:r>
              <a:rPr lang="sk-SK" sz="2000" dirty="0"/>
              <a:t> je vyššia radiačná záťaž ako pri </a:t>
            </a:r>
            <a:r>
              <a:rPr lang="sk-SK" sz="2000" dirty="0" err="1"/>
              <a:t>skiagrafii</a:t>
            </a:r>
            <a:r>
              <a:rPr lang="sk-SK" sz="2000" dirty="0"/>
              <a:t>. Presvecovanie má i ďalšie nevýhody oproti snímkovaniu, ktorými sú horšia rozlišovacia schopnosť a nízky kontrast </a:t>
            </a:r>
          </a:p>
          <a:p>
            <a:pPr algn="just">
              <a:buFont typeface="Wingdings" panose="05000000000000000000" pitchFamily="2" charset="2"/>
              <a:buChar char="q"/>
            </a:pPr>
            <a:endParaRPr lang="sk-SK" sz="1800" b="1" i="1" dirty="0"/>
          </a:p>
          <a:p>
            <a:pPr algn="just">
              <a:buFont typeface="Wingdings" panose="05000000000000000000" pitchFamily="2" charset="2"/>
              <a:buChar char="q"/>
            </a:pPr>
            <a:endParaRPr lang="sk-SK" sz="1800" b="1" i="1" dirty="0"/>
          </a:p>
        </p:txBody>
      </p:sp>
      <p:pic>
        <p:nvPicPr>
          <p:cNvPr id="4" name="Obrázok 3">
            <a:extLst>
              <a:ext uri="{FF2B5EF4-FFF2-40B4-BE49-F238E27FC236}">
                <a16:creationId xmlns:a16="http://schemas.microsoft.com/office/drawing/2014/main" id="{65C9E4B1-FD03-4FB5-91C7-7DDEF13CA8BD}"/>
              </a:ext>
            </a:extLst>
          </p:cNvPr>
          <p:cNvPicPr>
            <a:picLocks noChangeAspect="1"/>
          </p:cNvPicPr>
          <p:nvPr/>
        </p:nvPicPr>
        <p:blipFill rotWithShape="1">
          <a:blip r:embed="rId2"/>
          <a:srcRect l="11683" t="55658" r="15381"/>
          <a:stretch/>
        </p:blipFill>
        <p:spPr>
          <a:xfrm>
            <a:off x="3095538" y="4145036"/>
            <a:ext cx="6669247" cy="2659311"/>
          </a:xfrm>
          <a:prstGeom prst="rect">
            <a:avLst/>
          </a:prstGeom>
        </p:spPr>
      </p:pic>
      <p:cxnSp>
        <p:nvCxnSpPr>
          <p:cNvPr id="6" name="Rovná spojovacia šípka 5">
            <a:extLst>
              <a:ext uri="{FF2B5EF4-FFF2-40B4-BE49-F238E27FC236}">
                <a16:creationId xmlns:a16="http://schemas.microsoft.com/office/drawing/2014/main" id="{5D30F6D3-351D-4422-858E-9578EA02CB94}"/>
              </a:ext>
            </a:extLst>
          </p:cNvPr>
          <p:cNvCxnSpPr/>
          <p:nvPr/>
        </p:nvCxnSpPr>
        <p:spPr>
          <a:xfrm>
            <a:off x="7239699" y="2969703"/>
            <a:ext cx="629174" cy="1761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BlokTextu 6">
            <a:extLst>
              <a:ext uri="{FF2B5EF4-FFF2-40B4-BE49-F238E27FC236}">
                <a16:creationId xmlns:a16="http://schemas.microsoft.com/office/drawing/2014/main" id="{05A60E3C-A5BD-43AF-88FB-8F737AE7093E}"/>
              </a:ext>
            </a:extLst>
          </p:cNvPr>
          <p:cNvSpPr txBox="1"/>
          <p:nvPr/>
        </p:nvSpPr>
        <p:spPr>
          <a:xfrm>
            <a:off x="4228051" y="6527348"/>
            <a:ext cx="3716323" cy="276999"/>
          </a:xfrm>
          <a:prstGeom prst="rect">
            <a:avLst/>
          </a:prstGeom>
          <a:noFill/>
        </p:spPr>
        <p:txBody>
          <a:bodyPr wrap="square" rtlCol="0">
            <a:spAutoFit/>
          </a:bodyPr>
          <a:lstStyle/>
          <a:p>
            <a:r>
              <a:rPr lang="sk-SK" sz="1200" dirty="0" err="1"/>
              <a:t>Skiakopické</a:t>
            </a:r>
            <a:r>
              <a:rPr lang="sk-SK" sz="1200" dirty="0"/>
              <a:t> vyšetrenie hrubého čreva </a:t>
            </a:r>
            <a:r>
              <a:rPr lang="sk-SK" sz="1200" dirty="0" err="1"/>
              <a:t>irrigografia</a:t>
            </a:r>
            <a:endParaRPr lang="sk-SK" sz="1200" dirty="0"/>
          </a:p>
        </p:txBody>
      </p:sp>
      <p:cxnSp>
        <p:nvCxnSpPr>
          <p:cNvPr id="9" name="Rovná spojovacia šípka 8">
            <a:extLst>
              <a:ext uri="{FF2B5EF4-FFF2-40B4-BE49-F238E27FC236}">
                <a16:creationId xmlns:a16="http://schemas.microsoft.com/office/drawing/2014/main" id="{758D0D5F-1AF0-49FA-8F74-B9CD9DF50F5D}"/>
              </a:ext>
            </a:extLst>
          </p:cNvPr>
          <p:cNvCxnSpPr>
            <a:cxnSpLocks/>
          </p:cNvCxnSpPr>
          <p:nvPr/>
        </p:nvCxnSpPr>
        <p:spPr>
          <a:xfrm flipV="1">
            <a:off x="2239861" y="4597167"/>
            <a:ext cx="1711354" cy="243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BlokTextu 10">
            <a:extLst>
              <a:ext uri="{FF2B5EF4-FFF2-40B4-BE49-F238E27FC236}">
                <a16:creationId xmlns:a16="http://schemas.microsoft.com/office/drawing/2014/main" id="{C056DABE-71ED-4AF2-A754-E88885962EA1}"/>
              </a:ext>
            </a:extLst>
          </p:cNvPr>
          <p:cNvSpPr txBox="1"/>
          <p:nvPr/>
        </p:nvSpPr>
        <p:spPr>
          <a:xfrm flipH="1">
            <a:off x="1253734" y="4672668"/>
            <a:ext cx="1506244" cy="307777"/>
          </a:xfrm>
          <a:prstGeom prst="rect">
            <a:avLst/>
          </a:prstGeom>
          <a:noFill/>
        </p:spPr>
        <p:txBody>
          <a:bodyPr wrap="square" rtlCol="0">
            <a:spAutoFit/>
          </a:bodyPr>
          <a:lstStyle/>
          <a:p>
            <a:r>
              <a:rPr lang="sk-SK" sz="1400" dirty="0"/>
              <a:t>C rameno</a:t>
            </a:r>
          </a:p>
        </p:txBody>
      </p:sp>
    </p:spTree>
    <p:extLst>
      <p:ext uri="{BB962C8B-B14F-4D97-AF65-F5344CB8AC3E}">
        <p14:creationId xmlns:p14="http://schemas.microsoft.com/office/powerpoint/2010/main" val="2240277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D1941E-622F-4684-AF81-42AC536729FD}"/>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Skiaskopické</a:t>
            </a:r>
            <a:r>
              <a:rPr lang="sk-SK" sz="3600" b="1" dirty="0">
                <a:solidFill>
                  <a:srgbClr val="FF0000"/>
                </a:solidFill>
              </a:rPr>
              <a:t> vyšetrovacie steny</a:t>
            </a:r>
          </a:p>
        </p:txBody>
      </p:sp>
      <p:pic>
        <p:nvPicPr>
          <p:cNvPr id="4" name="Zástupný objekt pre obsah 3">
            <a:extLst>
              <a:ext uri="{FF2B5EF4-FFF2-40B4-BE49-F238E27FC236}">
                <a16:creationId xmlns:a16="http://schemas.microsoft.com/office/drawing/2014/main" id="{D05351A5-9EDC-4238-B6A9-F6FD2EEBFC6C}"/>
              </a:ext>
            </a:extLst>
          </p:cNvPr>
          <p:cNvPicPr>
            <a:picLocks noGrp="1" noChangeAspect="1"/>
          </p:cNvPicPr>
          <p:nvPr>
            <p:ph idx="1"/>
          </p:nvPr>
        </p:nvPicPr>
        <p:blipFill>
          <a:blip r:embed="rId2"/>
          <a:stretch>
            <a:fillRect/>
          </a:stretch>
        </p:blipFill>
        <p:spPr>
          <a:xfrm>
            <a:off x="529431" y="1557192"/>
            <a:ext cx="3855957" cy="3154767"/>
          </a:xfrm>
          <a:prstGeom prst="rect">
            <a:avLst/>
          </a:prstGeom>
        </p:spPr>
      </p:pic>
      <p:sp>
        <p:nvSpPr>
          <p:cNvPr id="7" name="BlokTextu 6">
            <a:extLst>
              <a:ext uri="{FF2B5EF4-FFF2-40B4-BE49-F238E27FC236}">
                <a16:creationId xmlns:a16="http://schemas.microsoft.com/office/drawing/2014/main" id="{80D6712B-B57C-4B46-8225-8467C84CBC5F}"/>
              </a:ext>
            </a:extLst>
          </p:cNvPr>
          <p:cNvSpPr txBox="1"/>
          <p:nvPr/>
        </p:nvSpPr>
        <p:spPr>
          <a:xfrm>
            <a:off x="10730204" y="3105835"/>
            <a:ext cx="65314" cy="369332"/>
          </a:xfrm>
          <a:prstGeom prst="rect">
            <a:avLst/>
          </a:prstGeom>
          <a:noFill/>
        </p:spPr>
        <p:txBody>
          <a:bodyPr wrap="square">
            <a:spAutoFit/>
          </a:bodyPr>
          <a:lstStyle/>
          <a:p>
            <a:r>
              <a:rPr lang="sk-SK" dirty="0"/>
              <a:t>l</a:t>
            </a:r>
          </a:p>
        </p:txBody>
      </p:sp>
      <p:pic>
        <p:nvPicPr>
          <p:cNvPr id="8" name="Obrázok 7">
            <a:extLst>
              <a:ext uri="{FF2B5EF4-FFF2-40B4-BE49-F238E27FC236}">
                <a16:creationId xmlns:a16="http://schemas.microsoft.com/office/drawing/2014/main" id="{33656D39-70A8-4CA4-B558-74404F1C2EAE}"/>
              </a:ext>
            </a:extLst>
          </p:cNvPr>
          <p:cNvPicPr>
            <a:picLocks noChangeAspect="1"/>
          </p:cNvPicPr>
          <p:nvPr/>
        </p:nvPicPr>
        <p:blipFill>
          <a:blip r:embed="rId3"/>
          <a:stretch>
            <a:fillRect/>
          </a:stretch>
        </p:blipFill>
        <p:spPr>
          <a:xfrm>
            <a:off x="4572000" y="1690688"/>
            <a:ext cx="7620000" cy="5048250"/>
          </a:xfrm>
          <a:prstGeom prst="rect">
            <a:avLst/>
          </a:prstGeom>
        </p:spPr>
      </p:pic>
      <p:pic>
        <p:nvPicPr>
          <p:cNvPr id="9" name="Obrázok 8">
            <a:extLst>
              <a:ext uri="{FF2B5EF4-FFF2-40B4-BE49-F238E27FC236}">
                <a16:creationId xmlns:a16="http://schemas.microsoft.com/office/drawing/2014/main" id="{EBD1AD25-5DA0-4C9F-8941-69FB825948ED}"/>
              </a:ext>
            </a:extLst>
          </p:cNvPr>
          <p:cNvPicPr>
            <a:picLocks noChangeAspect="1"/>
          </p:cNvPicPr>
          <p:nvPr/>
        </p:nvPicPr>
        <p:blipFill>
          <a:blip r:embed="rId4"/>
          <a:stretch>
            <a:fillRect/>
          </a:stretch>
        </p:blipFill>
        <p:spPr>
          <a:xfrm>
            <a:off x="650421" y="4805265"/>
            <a:ext cx="2932534" cy="2052735"/>
          </a:xfrm>
          <a:prstGeom prst="rect">
            <a:avLst/>
          </a:prstGeom>
        </p:spPr>
      </p:pic>
    </p:spTree>
    <p:extLst>
      <p:ext uri="{BB962C8B-B14F-4D97-AF65-F5344CB8AC3E}">
        <p14:creationId xmlns:p14="http://schemas.microsoft.com/office/powerpoint/2010/main" val="42124407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7BFEAC-858C-40B7-A1E1-0BAD1E7CB5E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Tomografia</a:t>
            </a:r>
            <a:br>
              <a:rPr lang="sk-SK" sz="3600" b="1" dirty="0">
                <a:solidFill>
                  <a:srgbClr val="FF0000"/>
                </a:solidFill>
              </a:rPr>
            </a:br>
            <a:r>
              <a:rPr lang="sk-SK" sz="3600" b="1" dirty="0">
                <a:solidFill>
                  <a:srgbClr val="FF0000"/>
                </a:solidFill>
              </a:rPr>
              <a:t>/klasická/</a:t>
            </a:r>
          </a:p>
        </p:txBody>
      </p:sp>
      <p:pic>
        <p:nvPicPr>
          <p:cNvPr id="4" name="Zástupný objekt pre obsah 3">
            <a:extLst>
              <a:ext uri="{FF2B5EF4-FFF2-40B4-BE49-F238E27FC236}">
                <a16:creationId xmlns:a16="http://schemas.microsoft.com/office/drawing/2014/main" id="{7EC62733-D7FF-4720-825C-CDC8C52F43BA}"/>
              </a:ext>
            </a:extLst>
          </p:cNvPr>
          <p:cNvPicPr>
            <a:picLocks noGrp="1" noChangeAspect="1"/>
          </p:cNvPicPr>
          <p:nvPr>
            <p:ph idx="1"/>
          </p:nvPr>
        </p:nvPicPr>
        <p:blipFill rotWithShape="1">
          <a:blip r:embed="rId2"/>
          <a:srcRect r="756" b="55056"/>
          <a:stretch/>
        </p:blipFill>
        <p:spPr>
          <a:xfrm>
            <a:off x="0" y="1690689"/>
            <a:ext cx="6281530" cy="5167312"/>
          </a:xfrm>
          <a:prstGeom prst="rect">
            <a:avLst/>
          </a:prstGeom>
        </p:spPr>
      </p:pic>
      <p:sp>
        <p:nvSpPr>
          <p:cNvPr id="5" name="BlokTextu 4">
            <a:extLst>
              <a:ext uri="{FF2B5EF4-FFF2-40B4-BE49-F238E27FC236}">
                <a16:creationId xmlns:a16="http://schemas.microsoft.com/office/drawing/2014/main" id="{8B9A45D7-5D7C-4D5C-8A72-030689772218}"/>
              </a:ext>
            </a:extLst>
          </p:cNvPr>
          <p:cNvSpPr txBox="1"/>
          <p:nvPr/>
        </p:nvSpPr>
        <p:spPr>
          <a:xfrm>
            <a:off x="6569766" y="2375452"/>
            <a:ext cx="5406886" cy="2585323"/>
          </a:xfrm>
          <a:prstGeom prst="rect">
            <a:avLst/>
          </a:prstGeom>
          <a:noFill/>
        </p:spPr>
        <p:txBody>
          <a:bodyPr wrap="square" rtlCol="0">
            <a:spAutoFit/>
          </a:bodyPr>
          <a:lstStyle/>
          <a:p>
            <a:pPr marL="285750" indent="-285750">
              <a:buFont typeface="Wingdings" panose="05000000000000000000" pitchFamily="2" charset="2"/>
              <a:buChar char="q"/>
            </a:pPr>
            <a:r>
              <a:rPr lang="sk-SK" dirty="0" err="1"/>
              <a:t>Tomeo</a:t>
            </a:r>
            <a:r>
              <a:rPr lang="sk-SK" dirty="0"/>
              <a:t> – rezať, </a:t>
            </a:r>
            <a:r>
              <a:rPr lang="sk-SK" b="1" dirty="0"/>
              <a:t>zobrazovanie orgánov po vrstvách</a:t>
            </a:r>
          </a:p>
          <a:p>
            <a:endParaRPr lang="sk-SK" dirty="0"/>
          </a:p>
          <a:p>
            <a:endParaRPr lang="sk-SK" dirty="0"/>
          </a:p>
          <a:p>
            <a:pPr marL="285750" indent="-285750" algn="just">
              <a:buFont typeface="Wingdings" panose="05000000000000000000" pitchFamily="2" charset="2"/>
              <a:buChar char="q"/>
            </a:pPr>
            <a:r>
              <a:rPr lang="sk-SK" dirty="0"/>
              <a:t>Klasická tomografia je metóda rádiologického zobrazovania, ktorá umožňuje získať detailné obrazy konkrétnej vrstvy (rezu) tela. Funguje na princípe selektívneho zaostrenia na jednu rovinu, zatiaľ čo ostatné vrstvy sú rozmazané pohybom röntgenového žiariča a detektora.</a:t>
            </a:r>
          </a:p>
        </p:txBody>
      </p:sp>
    </p:spTree>
    <p:extLst>
      <p:ext uri="{BB962C8B-B14F-4D97-AF65-F5344CB8AC3E}">
        <p14:creationId xmlns:p14="http://schemas.microsoft.com/office/powerpoint/2010/main" val="11855279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17E339C-E5AF-4E1D-9C3E-B6A156699BB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a:t>
            </a:r>
            <a:br>
              <a:rPr lang="sk-SK" sz="3600" b="1" dirty="0">
                <a:solidFill>
                  <a:srgbClr val="FF0000"/>
                </a:solidFill>
              </a:rPr>
            </a:br>
            <a:r>
              <a:rPr lang="sk-SK" sz="3600" b="1" dirty="0">
                <a:solidFill>
                  <a:srgbClr val="FF0000"/>
                </a:solidFill>
              </a:rPr>
              <a:t> /CT/</a:t>
            </a:r>
          </a:p>
        </p:txBody>
      </p:sp>
      <p:sp>
        <p:nvSpPr>
          <p:cNvPr id="3" name="Zástupný objekt pre obsah 2">
            <a:extLst>
              <a:ext uri="{FF2B5EF4-FFF2-40B4-BE49-F238E27FC236}">
                <a16:creationId xmlns:a16="http://schemas.microsoft.com/office/drawing/2014/main" id="{FDF6FA4B-BD85-49D8-82F4-33A4233F2B82}"/>
              </a:ext>
            </a:extLst>
          </p:cNvPr>
          <p:cNvSpPr>
            <a:spLocks noGrp="1"/>
          </p:cNvSpPr>
          <p:nvPr>
            <p:ph idx="1"/>
          </p:nvPr>
        </p:nvSpPr>
        <p:spPr/>
        <p:txBody>
          <a:bodyPr>
            <a:normAutofit fontScale="25000" lnSpcReduction="20000"/>
          </a:bodyPr>
          <a:lstStyle/>
          <a:p>
            <a:pPr algn="just">
              <a:lnSpc>
                <a:spcPct val="150000"/>
              </a:lnSpc>
              <a:spcAft>
                <a:spcPts val="800"/>
              </a:spcAft>
              <a:buFont typeface="Wingdings" panose="05000000000000000000" pitchFamily="2" charset="2"/>
              <a:buChar char="q"/>
            </a:pP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Počítačová tomografia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Computed</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Tomography</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CT) je v dnešnej dobe  štandardnou zobrazovacou metódou používanou v medicíne. Jedná sa o prvú zobrazovaciu metódu, ktorá zachytila mozgové tkanivo in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vivo</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 bolo pomocou nej možné rozlíšiť bielu a šedú mozgovú hmotu.</a:t>
            </a:r>
          </a:p>
          <a:p>
            <a:pPr algn="just">
              <a:lnSpc>
                <a:spcPct val="150000"/>
              </a:lnSpc>
              <a:spcAft>
                <a:spcPts val="800"/>
              </a:spcAft>
              <a:buFont typeface="Wingdings" panose="05000000000000000000" pitchFamily="2" charset="2"/>
              <a:buChar char="q"/>
            </a:pPr>
            <a:endParaRPr lang="sk-SK" sz="7200" b="1" i="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Font typeface="Wingdings" panose="05000000000000000000" pitchFamily="2" charset="2"/>
              <a:buChar char="q"/>
            </a:pP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Nesmiernymi výhodami tejto metódy sú rýchlosť, dostupnosť, výborná priestorová rozlišovacia schopnosť a možnosť vykonania virtuálneho 3D prípadne 4D vyšetrenia.</a:t>
            </a:r>
          </a:p>
          <a:p>
            <a:pPr algn="just">
              <a:lnSpc>
                <a:spcPct val="150000"/>
              </a:lnSpc>
              <a:spcAft>
                <a:spcPts val="800"/>
              </a:spcAft>
              <a:buFont typeface="Wingdings" panose="05000000000000000000" pitchFamily="2" charset="2"/>
              <a:buChar char="q"/>
            </a:pPr>
            <a:endParaRPr lang="sk-SK" sz="7200" b="1" i="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buFont typeface="Wingdings" panose="05000000000000000000" pitchFamily="2" charset="2"/>
              <a:buChar char="q"/>
            </a:pP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Prvé klinické vyšetrenie človeka bolo prevedené pomocou CT prototypu v roku 1971 v Londýne. Pacientom bola žena s podozrením na tumor mozgu vo frontálnom laloku. Úspešné vyšetrenie ukázalo cirkulárnu cystu.</a:t>
            </a:r>
            <a:r>
              <a:rPr lang="sk-SK" sz="7200" b="1" i="1" dirty="0">
                <a:effectLst/>
                <a:latin typeface="Calibri" panose="020F0502020204030204" pitchFamily="34" charset="0"/>
                <a:ea typeface="Calibri" panose="020F0502020204030204" pitchFamily="34" charset="0"/>
                <a:cs typeface="Times New Roman" panose="02020603050405020304" pitchFamily="18" charset="0"/>
              </a:rPr>
              <a:t> </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Prvý klinický prístroj bol použitý v roku 1972 v londýnskej nemocnici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Atkinsom</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Morley</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 za objav počítačovej tomografie dostali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Allan</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Cormark</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GodFrey</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sk-SK" sz="7200" b="1" i="1" dirty="0" err="1">
                <a:effectLst/>
                <a:latin typeface="Times New Roman" panose="02020603050405020304" pitchFamily="18" charset="0"/>
                <a:ea typeface="Calibri" panose="020F0502020204030204" pitchFamily="34" charset="0"/>
                <a:cs typeface="Times New Roman" panose="02020603050405020304" pitchFamily="18" charset="0"/>
              </a:rPr>
              <a:t>Hounsfield</a:t>
            </a:r>
            <a:r>
              <a:rPr lang="sk-SK" sz="7200" b="1" i="1" dirty="0">
                <a:effectLst/>
                <a:latin typeface="Times New Roman" panose="02020603050405020304" pitchFamily="18" charset="0"/>
                <a:ea typeface="Calibri" panose="020F0502020204030204" pitchFamily="34" charset="0"/>
                <a:cs typeface="Times New Roman" panose="02020603050405020304" pitchFamily="18" charset="0"/>
              </a:rPr>
              <a:t> v roku 1979 Nobelovu cenu za fyziológiu.</a:t>
            </a:r>
            <a:endParaRPr lang="sk-SK" sz="7200" b="1" i="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endParaRPr lang="sk-SK" sz="7200" b="1" i="1" dirty="0">
              <a:effectLst/>
              <a:latin typeface="Calibri" panose="020F0502020204030204" pitchFamily="34" charset="0"/>
              <a:ea typeface="Calibri" panose="020F0502020204030204" pitchFamily="34" charset="0"/>
              <a:cs typeface="Times New Roman" panose="02020603050405020304" pitchFamily="18" charset="0"/>
            </a:endParaRPr>
          </a:p>
          <a:p>
            <a:endParaRPr lang="sk-SK" dirty="0"/>
          </a:p>
        </p:txBody>
      </p:sp>
    </p:spTree>
    <p:extLst>
      <p:ext uri="{BB962C8B-B14F-4D97-AF65-F5344CB8AC3E}">
        <p14:creationId xmlns:p14="http://schemas.microsoft.com/office/powerpoint/2010/main" val="6765185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E4AFEE-71A3-479B-AE50-3E657C9948FA}"/>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a:t>
            </a:r>
          </a:p>
        </p:txBody>
      </p:sp>
      <p:sp>
        <p:nvSpPr>
          <p:cNvPr id="3" name="Zástupný objekt pre obsah 2">
            <a:extLst>
              <a:ext uri="{FF2B5EF4-FFF2-40B4-BE49-F238E27FC236}">
                <a16:creationId xmlns:a16="http://schemas.microsoft.com/office/drawing/2014/main" id="{C6B218D2-998A-4CB7-8C0A-D99578DF82FF}"/>
              </a:ext>
            </a:extLst>
          </p:cNvPr>
          <p:cNvSpPr>
            <a:spLocks noGrp="1"/>
          </p:cNvSpPr>
          <p:nvPr>
            <p:ph idx="1"/>
          </p:nvPr>
        </p:nvSpPr>
        <p:spPr/>
        <p:txBody>
          <a:bodyPr/>
          <a:lstStyle/>
          <a:p>
            <a:pPr algn="ctr">
              <a:buFont typeface="Wingdings" panose="05000000000000000000" pitchFamily="2" charset="2"/>
              <a:buChar char="q"/>
            </a:pPr>
            <a:r>
              <a:rPr lang="sk-SK" sz="2400" b="1" i="1" dirty="0">
                <a:solidFill>
                  <a:srgbClr val="FF0000"/>
                </a:solidFill>
              </a:rPr>
              <a:t>Metóda, ktorá je založená na počítačovej analýze a syntéze dát o priechode rtg žiarenia telom pacienta, využíva ionizujúce žiarenie</a:t>
            </a:r>
          </a:p>
          <a:p>
            <a:pPr algn="just">
              <a:buFont typeface="Wingdings" panose="05000000000000000000" pitchFamily="2" charset="2"/>
              <a:buChar char="q"/>
            </a:pPr>
            <a:r>
              <a:rPr lang="sk-SK" sz="2000" b="1" dirty="0"/>
              <a:t>Základný rez /</a:t>
            </a:r>
            <a:r>
              <a:rPr lang="sk-SK" sz="2000" b="1" dirty="0" err="1"/>
              <a:t>sken</a:t>
            </a:r>
            <a:r>
              <a:rPr lang="sk-SK" sz="2000" b="1" dirty="0"/>
              <a:t>/, zobrazuje osovú anatómiu danej vrstvy, dobre diferencuje jednotlivé štruktúry v smeroch kolmých na dlhú os tela /rezy v rovine koronárnej, axiálnej a laterálnej/.</a:t>
            </a:r>
          </a:p>
          <a:p>
            <a:pPr algn="just">
              <a:buFont typeface="Wingdings" panose="05000000000000000000" pitchFamily="2" charset="2"/>
              <a:buChar char="q"/>
            </a:pPr>
            <a:r>
              <a:rPr lang="sk-SK" sz="2000" b="1" dirty="0"/>
              <a:t>Úzky primárny lúč rotuje okolo tela pacienta a preniknuté žiarenie je zachytávané na detektoroch</a:t>
            </a:r>
          </a:p>
          <a:p>
            <a:endParaRPr lang="sk-SK" dirty="0"/>
          </a:p>
        </p:txBody>
      </p:sp>
      <p:pic>
        <p:nvPicPr>
          <p:cNvPr id="4" name="Obrázok 3">
            <a:extLst>
              <a:ext uri="{FF2B5EF4-FFF2-40B4-BE49-F238E27FC236}">
                <a16:creationId xmlns:a16="http://schemas.microsoft.com/office/drawing/2014/main" id="{70A9B24C-85AA-428E-8C57-BD6795917D80}"/>
              </a:ext>
            </a:extLst>
          </p:cNvPr>
          <p:cNvPicPr>
            <a:picLocks noChangeAspect="1"/>
          </p:cNvPicPr>
          <p:nvPr/>
        </p:nvPicPr>
        <p:blipFill rotWithShape="1">
          <a:blip r:embed="rId2"/>
          <a:srcRect l="3224" t="18664" r="48954" b="34147"/>
          <a:stretch/>
        </p:blipFill>
        <p:spPr>
          <a:xfrm>
            <a:off x="0" y="3640619"/>
            <a:ext cx="3900881" cy="2852256"/>
          </a:xfrm>
          <a:prstGeom prst="rect">
            <a:avLst/>
          </a:prstGeom>
        </p:spPr>
      </p:pic>
      <p:pic>
        <p:nvPicPr>
          <p:cNvPr id="5" name="Obrázok 4">
            <a:extLst>
              <a:ext uri="{FF2B5EF4-FFF2-40B4-BE49-F238E27FC236}">
                <a16:creationId xmlns:a16="http://schemas.microsoft.com/office/drawing/2014/main" id="{B285D021-2BFF-4D2D-BED9-EDD3CB1C0098}"/>
              </a:ext>
            </a:extLst>
          </p:cNvPr>
          <p:cNvPicPr>
            <a:picLocks noChangeAspect="1"/>
          </p:cNvPicPr>
          <p:nvPr/>
        </p:nvPicPr>
        <p:blipFill rotWithShape="1">
          <a:blip r:embed="rId2"/>
          <a:srcRect l="50000" t="21896" r="5015" b="37982"/>
          <a:stretch/>
        </p:blipFill>
        <p:spPr>
          <a:xfrm>
            <a:off x="3900881" y="3640619"/>
            <a:ext cx="4113402" cy="2751590"/>
          </a:xfrm>
          <a:prstGeom prst="rect">
            <a:avLst/>
          </a:prstGeom>
        </p:spPr>
      </p:pic>
      <p:sp>
        <p:nvSpPr>
          <p:cNvPr id="6" name="BlokTextu 5">
            <a:extLst>
              <a:ext uri="{FF2B5EF4-FFF2-40B4-BE49-F238E27FC236}">
                <a16:creationId xmlns:a16="http://schemas.microsoft.com/office/drawing/2014/main" id="{886BFECE-C75E-465A-95C9-602AA0CECDAF}"/>
              </a:ext>
            </a:extLst>
          </p:cNvPr>
          <p:cNvSpPr txBox="1"/>
          <p:nvPr/>
        </p:nvSpPr>
        <p:spPr>
          <a:xfrm>
            <a:off x="4899173" y="6505256"/>
            <a:ext cx="4764946" cy="369332"/>
          </a:xfrm>
          <a:prstGeom prst="rect">
            <a:avLst/>
          </a:prstGeom>
          <a:noFill/>
        </p:spPr>
        <p:txBody>
          <a:bodyPr wrap="square" rtlCol="0">
            <a:spAutoFit/>
          </a:bodyPr>
          <a:lstStyle/>
          <a:p>
            <a:r>
              <a:rPr lang="sk-SK" dirty="0"/>
              <a:t>Schéma CT prístroja</a:t>
            </a:r>
          </a:p>
        </p:txBody>
      </p:sp>
      <p:pic>
        <p:nvPicPr>
          <p:cNvPr id="7" name="Obrázok 6">
            <a:extLst>
              <a:ext uri="{FF2B5EF4-FFF2-40B4-BE49-F238E27FC236}">
                <a16:creationId xmlns:a16="http://schemas.microsoft.com/office/drawing/2014/main" id="{3C7CAC96-428C-42F8-AC5E-38013F4959C8}"/>
              </a:ext>
            </a:extLst>
          </p:cNvPr>
          <p:cNvPicPr>
            <a:picLocks noChangeAspect="1"/>
          </p:cNvPicPr>
          <p:nvPr/>
        </p:nvPicPr>
        <p:blipFill>
          <a:blip r:embed="rId3"/>
          <a:stretch>
            <a:fillRect/>
          </a:stretch>
        </p:blipFill>
        <p:spPr>
          <a:xfrm>
            <a:off x="8014283" y="3690952"/>
            <a:ext cx="3910449" cy="2536344"/>
          </a:xfrm>
          <a:prstGeom prst="rect">
            <a:avLst/>
          </a:prstGeom>
        </p:spPr>
      </p:pic>
    </p:spTree>
    <p:extLst>
      <p:ext uri="{BB962C8B-B14F-4D97-AF65-F5344CB8AC3E}">
        <p14:creationId xmlns:p14="http://schemas.microsoft.com/office/powerpoint/2010/main" val="303281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57C6FD-AB56-4781-B3EF-05CBF08E3DF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Druhy počítačovej tomografie</a:t>
            </a:r>
          </a:p>
        </p:txBody>
      </p:sp>
      <p:sp>
        <p:nvSpPr>
          <p:cNvPr id="3" name="Zástupný objekt pre obsah 2">
            <a:extLst>
              <a:ext uri="{FF2B5EF4-FFF2-40B4-BE49-F238E27FC236}">
                <a16:creationId xmlns:a16="http://schemas.microsoft.com/office/drawing/2014/main" id="{443B3EB3-A68B-499B-AC83-0CB6C91DE18C}"/>
              </a:ext>
            </a:extLst>
          </p:cNvPr>
          <p:cNvSpPr>
            <a:spLocks noGrp="1"/>
          </p:cNvSpPr>
          <p:nvPr>
            <p:ph idx="1"/>
          </p:nvPr>
        </p:nvSpPr>
        <p:spPr/>
        <p:txBody>
          <a:bodyPr>
            <a:noAutofit/>
          </a:bodyPr>
          <a:lstStyle/>
          <a:p>
            <a:pPr algn="just">
              <a:buFont typeface="Wingdings" panose="05000000000000000000" pitchFamily="2" charset="2"/>
              <a:buChar char="q"/>
            </a:pPr>
            <a:r>
              <a:rPr lang="sk-SK" sz="1600" b="1" dirty="0">
                <a:solidFill>
                  <a:srgbClr val="FF0000"/>
                </a:solidFill>
              </a:rPr>
              <a:t>Konvenčná počítačová tomografia</a:t>
            </a:r>
          </a:p>
          <a:p>
            <a:pPr marL="0" indent="0" algn="just">
              <a:buNone/>
            </a:pPr>
            <a:r>
              <a:rPr lang="sk-SK" sz="1600" b="1" dirty="0"/>
              <a:t>najstarším typom výpočtovej tomografie. Ide vo svojej podstate o čisto dvojrozmernú zobrazovaciu metódu, ktorá funguje spôsobom: priečny rez ľudským telom –» posun stola s pacientom –» ďalší priečny rez</a:t>
            </a:r>
          </a:p>
          <a:p>
            <a:pPr algn="just">
              <a:buFont typeface="Wingdings" panose="05000000000000000000" pitchFamily="2" charset="2"/>
              <a:buChar char="q"/>
            </a:pPr>
            <a:r>
              <a:rPr lang="sk-SK" sz="1600" b="1" dirty="0" err="1">
                <a:solidFill>
                  <a:srgbClr val="FF0000"/>
                </a:solidFill>
              </a:rPr>
              <a:t>Helikálna</a:t>
            </a:r>
            <a:r>
              <a:rPr lang="sk-SK" sz="1600" b="1" dirty="0">
                <a:solidFill>
                  <a:srgbClr val="FF0000"/>
                </a:solidFill>
              </a:rPr>
              <a:t> špirálová tomografia</a:t>
            </a:r>
          </a:p>
          <a:p>
            <a:pPr marL="0" indent="0" algn="just">
              <a:buNone/>
            </a:pPr>
            <a:r>
              <a:rPr lang="sk-SK" sz="1600" b="1" dirty="0"/>
              <a:t>trojrozmernú zobrazovaciu metódu, ktorá zbiera dáta z určitého objemu (vyšetrovanej časti tela). Následne sa z týchto dát, ktoré sa označujú ako „surové dáta“ (</a:t>
            </a:r>
            <a:r>
              <a:rPr lang="sk-SK" sz="1600" b="1" dirty="0" err="1"/>
              <a:t>angl.termín</a:t>
            </a:r>
            <a:r>
              <a:rPr lang="sk-SK" sz="1600" b="1" dirty="0"/>
              <a:t> „raw </a:t>
            </a:r>
            <a:r>
              <a:rPr lang="sk-SK" sz="1600" b="1" dirty="0" err="1"/>
              <a:t>data</a:t>
            </a:r>
            <a:r>
              <a:rPr lang="sk-SK" sz="1600" b="1" dirty="0"/>
              <a:t>“), rekonštruujú rezy v požadovaných rovinách. Samotné snímanie prebieha tak, že pacient je plynulým pohybom vsúvaný do otvoru prístroja, kde rotujú oproti sebe postavená </a:t>
            </a:r>
            <a:r>
              <a:rPr lang="sk-SK" sz="1600" b="1" dirty="0" err="1"/>
              <a:t>röntgenka</a:t>
            </a:r>
            <a:r>
              <a:rPr lang="sk-SK" sz="1600" b="1" dirty="0"/>
              <a:t> a rad detektorov. Ak si tento pohyb znázorníme vzhľadom k pacientovi, výsledkom je niečo, čo sa podobá strune od pera a v geometrii sa nazýva </a:t>
            </a:r>
            <a:r>
              <a:rPr lang="sk-SK" sz="1600" b="1" dirty="0" err="1"/>
              <a:t>helix</a:t>
            </a:r>
            <a:r>
              <a:rPr lang="sk-SK" sz="1600" b="1" dirty="0"/>
              <a:t> – z toho </a:t>
            </a:r>
            <a:r>
              <a:rPr lang="sk-SK" sz="1600" b="1" dirty="0" err="1"/>
              <a:t>helikálne</a:t>
            </a:r>
            <a:r>
              <a:rPr lang="sk-SK" sz="1600" b="1" dirty="0"/>
              <a:t> CT. Zaužívaný termín „špirálové CT“ nie je presný, špirála je iným geometrickým útvarom.</a:t>
            </a:r>
          </a:p>
          <a:p>
            <a:pPr algn="just">
              <a:buFont typeface="Wingdings" panose="05000000000000000000" pitchFamily="2" charset="2"/>
              <a:buChar char="q"/>
            </a:pPr>
            <a:r>
              <a:rPr lang="sk-SK" sz="1600" b="1" dirty="0">
                <a:solidFill>
                  <a:srgbClr val="FF0000"/>
                </a:solidFill>
              </a:rPr>
              <a:t>MSCT</a:t>
            </a:r>
          </a:p>
          <a:p>
            <a:pPr marL="0" indent="0" algn="just">
              <a:buNone/>
            </a:pPr>
            <a:r>
              <a:rPr lang="sk-SK" sz="1600" b="1" dirty="0"/>
              <a:t>Najmodernejšia forma výpočtovej tomografie. V podstate ide o </a:t>
            </a:r>
            <a:r>
              <a:rPr lang="sk-SK" sz="1600" b="1" dirty="0" err="1"/>
              <a:t>helikálne</a:t>
            </a:r>
            <a:r>
              <a:rPr lang="sk-SK" sz="1600" b="1" dirty="0"/>
              <a:t> CT, ktoré má však namiesto jedného niekoľko radov detektorov uložených vedľa seba (až 256) /CT </a:t>
            </a:r>
            <a:r>
              <a:rPr lang="sk-SK" sz="1600" b="1" dirty="0" err="1"/>
              <a:t>koronarografia</a:t>
            </a:r>
            <a:r>
              <a:rPr lang="sk-SK" sz="1600" b="1" dirty="0"/>
              <a:t>, virtuálna </a:t>
            </a:r>
            <a:r>
              <a:rPr lang="sk-SK" sz="1600" b="1" dirty="0" err="1"/>
              <a:t>kolonoskopia</a:t>
            </a:r>
            <a:r>
              <a:rPr lang="sk-SK" sz="1600" b="1" dirty="0"/>
              <a:t>, </a:t>
            </a:r>
            <a:r>
              <a:rPr lang="sk-SK" sz="1600" b="1" dirty="0" err="1"/>
              <a:t>perfúzne</a:t>
            </a:r>
            <a:r>
              <a:rPr lang="sk-SK" sz="1600" b="1" dirty="0"/>
              <a:t> štúdie a mnoho ďalších/</a:t>
            </a:r>
          </a:p>
          <a:p>
            <a:pPr algn="just">
              <a:buFont typeface="Wingdings" panose="05000000000000000000" pitchFamily="2" charset="2"/>
              <a:buChar char="q"/>
            </a:pPr>
            <a:r>
              <a:rPr lang="sk-SK" sz="1400" b="1" dirty="0">
                <a:solidFill>
                  <a:srgbClr val="FF0000"/>
                </a:solidFill>
              </a:rPr>
              <a:t>EBCT</a:t>
            </a:r>
          </a:p>
          <a:p>
            <a:pPr marL="0" indent="0" algn="just">
              <a:buNone/>
            </a:pPr>
            <a:r>
              <a:rPr lang="sk-SK" sz="1400" dirty="0"/>
              <a:t>EBCT (skratka z angl. </a:t>
            </a:r>
            <a:r>
              <a:rPr lang="sk-SK" sz="1400" dirty="0" err="1"/>
              <a:t>electron-beam</a:t>
            </a:r>
            <a:r>
              <a:rPr lang="sk-SK" sz="1400" dirty="0"/>
              <a:t> </a:t>
            </a:r>
            <a:r>
              <a:rPr lang="sk-SK" sz="1400" dirty="0" err="1"/>
              <a:t>computed</a:t>
            </a:r>
            <a:r>
              <a:rPr lang="sk-SK" sz="1400" dirty="0"/>
              <a:t> </a:t>
            </a:r>
            <a:r>
              <a:rPr lang="sk-SK" sz="1400" dirty="0" err="1"/>
              <a:t>tomography</a:t>
            </a:r>
            <a:r>
              <a:rPr lang="sk-SK" sz="1400" dirty="0"/>
              <a:t>) je osobitným typom výpočtová tomografie. Rozdiel je v tom, že zdrojom röntgenového žiarenia nie je rotujúca </a:t>
            </a:r>
            <a:r>
              <a:rPr lang="sk-SK" sz="1400" dirty="0" err="1"/>
              <a:t>röntgenka</a:t>
            </a:r>
            <a:r>
              <a:rPr lang="sk-SK" sz="1400" dirty="0"/>
              <a:t>, ale nepohyblivé elektrónové delo. </a:t>
            </a:r>
          </a:p>
          <a:p>
            <a:pPr algn="just">
              <a:buFont typeface="Wingdings" panose="05000000000000000000" pitchFamily="2" charset="2"/>
              <a:buChar char="q"/>
            </a:pPr>
            <a:r>
              <a:rPr lang="sk-SK" sz="1400" b="1" dirty="0">
                <a:solidFill>
                  <a:srgbClr val="FF0000"/>
                </a:solidFill>
              </a:rPr>
              <a:t>CBCT</a:t>
            </a:r>
            <a:r>
              <a:rPr lang="sk-SK" sz="1400" dirty="0"/>
              <a:t> /zubné lekárstvo a zobrazovanie prsníkov klinické testovanie/</a:t>
            </a:r>
          </a:p>
          <a:p>
            <a:pPr algn="just">
              <a:buFont typeface="Wingdings" panose="05000000000000000000" pitchFamily="2" charset="2"/>
              <a:buChar char="q"/>
            </a:pPr>
            <a:r>
              <a:rPr lang="sk-SK" sz="1400" b="1" dirty="0">
                <a:solidFill>
                  <a:srgbClr val="FF0000"/>
                </a:solidFill>
              </a:rPr>
              <a:t>BCT </a:t>
            </a:r>
            <a:r>
              <a:rPr lang="sk-SK" sz="1400" dirty="0"/>
              <a:t>– výpočtová tomografia na princípe kužeľovitého zväzku lúčov (skratka z angl. </a:t>
            </a:r>
            <a:r>
              <a:rPr lang="sk-SK" sz="1400" dirty="0" err="1"/>
              <a:t>Cone</a:t>
            </a:r>
            <a:r>
              <a:rPr lang="sk-SK" sz="1400" dirty="0"/>
              <a:t> </a:t>
            </a:r>
            <a:r>
              <a:rPr lang="sk-SK" sz="1400" dirty="0" err="1"/>
              <a:t>Beam</a:t>
            </a:r>
            <a:r>
              <a:rPr lang="sk-SK" sz="1400" dirty="0"/>
              <a:t> </a:t>
            </a:r>
            <a:r>
              <a:rPr lang="sk-SK" sz="1400" dirty="0" err="1"/>
              <a:t>Computed</a:t>
            </a:r>
            <a:r>
              <a:rPr lang="sk-SK" sz="1400" dirty="0"/>
              <a:t> </a:t>
            </a:r>
            <a:r>
              <a:rPr lang="sk-SK" sz="1400" dirty="0" err="1"/>
              <a:t>Tomography</a:t>
            </a:r>
            <a:r>
              <a:rPr lang="sk-SK" sz="1400" dirty="0"/>
              <a:t>) je relatívne novým typom CT s nízkou radiačnou záťažou porovnateľnou s konvenčnými RTG snímkami. Využíva sa predovšetkým v zubnom lekárstve a zatiaľ pokusne na zobrazovanie prsníkov </a:t>
            </a:r>
          </a:p>
        </p:txBody>
      </p:sp>
    </p:spTree>
    <p:extLst>
      <p:ext uri="{BB962C8B-B14F-4D97-AF65-F5344CB8AC3E}">
        <p14:creationId xmlns:p14="http://schemas.microsoft.com/office/powerpoint/2010/main" val="31280163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5DE575-0220-49D0-B659-3C6C6F65FC2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a:t>
            </a:r>
          </a:p>
        </p:txBody>
      </p:sp>
      <p:pic>
        <p:nvPicPr>
          <p:cNvPr id="4" name="Zástupný objekt pre obsah 3">
            <a:extLst>
              <a:ext uri="{FF2B5EF4-FFF2-40B4-BE49-F238E27FC236}">
                <a16:creationId xmlns:a16="http://schemas.microsoft.com/office/drawing/2014/main" id="{DC3406EC-1DD3-4D72-BB26-7F1DE78B1C06}"/>
              </a:ext>
            </a:extLst>
          </p:cNvPr>
          <p:cNvPicPr>
            <a:picLocks noGrp="1" noChangeAspect="1"/>
          </p:cNvPicPr>
          <p:nvPr>
            <p:ph idx="1"/>
          </p:nvPr>
        </p:nvPicPr>
        <p:blipFill rotWithShape="1">
          <a:blip r:embed="rId2"/>
          <a:srcRect l="-141" t="-1" r="62421" b="18202"/>
          <a:stretch/>
        </p:blipFill>
        <p:spPr>
          <a:xfrm>
            <a:off x="1728132" y="1690688"/>
            <a:ext cx="3389152" cy="4189995"/>
          </a:xfrm>
          <a:prstGeom prst="rect">
            <a:avLst/>
          </a:prstGeom>
          <a:ln w="228600" cap="sq" cmpd="thickThin">
            <a:solidFill>
              <a:srgbClr val="000000"/>
            </a:solidFill>
            <a:prstDash val="solid"/>
            <a:miter lim="800000"/>
          </a:ln>
          <a:effectLst>
            <a:innerShdw blurRad="76200">
              <a:srgbClr val="000000"/>
            </a:innerShdw>
          </a:effectLst>
        </p:spPr>
      </p:pic>
      <p:pic>
        <p:nvPicPr>
          <p:cNvPr id="5" name="Obrázok 4">
            <a:extLst>
              <a:ext uri="{FF2B5EF4-FFF2-40B4-BE49-F238E27FC236}">
                <a16:creationId xmlns:a16="http://schemas.microsoft.com/office/drawing/2014/main" id="{E71C6F71-6A6C-4700-A7AA-DBEF79696B47}"/>
              </a:ext>
            </a:extLst>
          </p:cNvPr>
          <p:cNvPicPr>
            <a:picLocks noChangeAspect="1"/>
          </p:cNvPicPr>
          <p:nvPr/>
        </p:nvPicPr>
        <p:blipFill>
          <a:blip r:embed="rId3"/>
          <a:stretch>
            <a:fillRect/>
          </a:stretch>
        </p:blipFill>
        <p:spPr>
          <a:xfrm>
            <a:off x="6585358" y="1690688"/>
            <a:ext cx="4297960" cy="4189995"/>
          </a:xfrm>
          <a:prstGeom prst="rect">
            <a:avLst/>
          </a:prstGeom>
          <a:ln w="228600" cap="sq" cmpd="thickThin">
            <a:solidFill>
              <a:srgbClr val="000000"/>
            </a:solidFill>
            <a:prstDash val="solid"/>
            <a:miter lim="800000"/>
          </a:ln>
          <a:effectLst>
            <a:innerShdw blurRad="76200">
              <a:srgbClr val="000000"/>
            </a:innerShdw>
          </a:effectLst>
        </p:spPr>
      </p:pic>
      <p:sp>
        <p:nvSpPr>
          <p:cNvPr id="6" name="BlokTextu 5">
            <a:extLst>
              <a:ext uri="{FF2B5EF4-FFF2-40B4-BE49-F238E27FC236}">
                <a16:creationId xmlns:a16="http://schemas.microsoft.com/office/drawing/2014/main" id="{FCD89B04-3650-4C01-8A9E-C9DC02E9F990}"/>
              </a:ext>
            </a:extLst>
          </p:cNvPr>
          <p:cNvSpPr txBox="1"/>
          <p:nvPr/>
        </p:nvSpPr>
        <p:spPr>
          <a:xfrm>
            <a:off x="7633982" y="6249798"/>
            <a:ext cx="3081556" cy="276999"/>
          </a:xfrm>
          <a:prstGeom prst="rect">
            <a:avLst/>
          </a:prstGeom>
          <a:noFill/>
        </p:spPr>
        <p:txBody>
          <a:bodyPr wrap="square" rtlCol="0">
            <a:spAutoFit/>
          </a:bodyPr>
          <a:lstStyle/>
          <a:p>
            <a:pPr algn="ctr"/>
            <a:r>
              <a:rPr lang="sk-SK" sz="1200" dirty="0"/>
              <a:t>Základné anatomické roviny v rádiológii</a:t>
            </a:r>
          </a:p>
        </p:txBody>
      </p:sp>
      <p:sp>
        <p:nvSpPr>
          <p:cNvPr id="7" name="BlokTextu 6">
            <a:extLst>
              <a:ext uri="{FF2B5EF4-FFF2-40B4-BE49-F238E27FC236}">
                <a16:creationId xmlns:a16="http://schemas.microsoft.com/office/drawing/2014/main" id="{86C609F2-CD73-4FB0-AEAF-BB5AA9B3DC16}"/>
              </a:ext>
            </a:extLst>
          </p:cNvPr>
          <p:cNvSpPr txBox="1"/>
          <p:nvPr/>
        </p:nvSpPr>
        <p:spPr>
          <a:xfrm>
            <a:off x="1904301" y="5956183"/>
            <a:ext cx="2873187" cy="461665"/>
          </a:xfrm>
          <a:prstGeom prst="rect">
            <a:avLst/>
          </a:prstGeom>
          <a:noFill/>
        </p:spPr>
        <p:txBody>
          <a:bodyPr wrap="square" rtlCol="0">
            <a:spAutoFit/>
          </a:bodyPr>
          <a:lstStyle/>
          <a:p>
            <a:endParaRPr lang="sk-SK" sz="1200" dirty="0"/>
          </a:p>
          <a:p>
            <a:r>
              <a:rPr lang="sk-SK" sz="1200" dirty="0"/>
              <a:t>Schéma tvorby obrazu pomocou CT</a:t>
            </a:r>
          </a:p>
        </p:txBody>
      </p:sp>
    </p:spTree>
    <p:extLst>
      <p:ext uri="{BB962C8B-B14F-4D97-AF65-F5344CB8AC3E}">
        <p14:creationId xmlns:p14="http://schemas.microsoft.com/office/powerpoint/2010/main" val="2467687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9BF70D-0515-4ADF-9485-5B87C3E40F6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Ako CT pracuje ?</a:t>
            </a:r>
          </a:p>
        </p:txBody>
      </p:sp>
      <p:pic>
        <p:nvPicPr>
          <p:cNvPr id="4" name="Zástupný objekt pre obsah 3">
            <a:extLst>
              <a:ext uri="{FF2B5EF4-FFF2-40B4-BE49-F238E27FC236}">
                <a16:creationId xmlns:a16="http://schemas.microsoft.com/office/drawing/2014/main" id="{77DF032C-01D8-4607-B7F9-BD2D6D6303D8}"/>
              </a:ext>
            </a:extLst>
          </p:cNvPr>
          <p:cNvPicPr>
            <a:picLocks noGrp="1" noChangeAspect="1"/>
          </p:cNvPicPr>
          <p:nvPr>
            <p:ph idx="1"/>
          </p:nvPr>
        </p:nvPicPr>
        <p:blipFill>
          <a:blip r:embed="rId2"/>
          <a:stretch>
            <a:fillRect/>
          </a:stretch>
        </p:blipFill>
        <p:spPr>
          <a:xfrm>
            <a:off x="178264" y="3755727"/>
            <a:ext cx="2718296" cy="2460983"/>
          </a:xfrm>
          <a:prstGeom prst="rect">
            <a:avLst/>
          </a:prstGeom>
        </p:spPr>
      </p:pic>
      <p:pic>
        <p:nvPicPr>
          <p:cNvPr id="5" name="Obrázok 4">
            <a:extLst>
              <a:ext uri="{FF2B5EF4-FFF2-40B4-BE49-F238E27FC236}">
                <a16:creationId xmlns:a16="http://schemas.microsoft.com/office/drawing/2014/main" id="{5ACDB852-2F12-429D-8AB0-59A9C520ABF1}"/>
              </a:ext>
            </a:extLst>
          </p:cNvPr>
          <p:cNvPicPr>
            <a:picLocks noChangeAspect="1"/>
          </p:cNvPicPr>
          <p:nvPr/>
        </p:nvPicPr>
        <p:blipFill rotWithShape="1">
          <a:blip r:embed="rId3"/>
          <a:srcRect r="954" b="14652"/>
          <a:stretch/>
        </p:blipFill>
        <p:spPr>
          <a:xfrm>
            <a:off x="2746127" y="1362351"/>
            <a:ext cx="6358592" cy="2227437"/>
          </a:xfrm>
          <a:prstGeom prst="rect">
            <a:avLst/>
          </a:prstGeom>
        </p:spPr>
      </p:pic>
      <p:pic>
        <p:nvPicPr>
          <p:cNvPr id="6" name="Obrázok 5">
            <a:extLst>
              <a:ext uri="{FF2B5EF4-FFF2-40B4-BE49-F238E27FC236}">
                <a16:creationId xmlns:a16="http://schemas.microsoft.com/office/drawing/2014/main" id="{05577149-0576-4F9F-84D3-0E79A2B5DA45}"/>
              </a:ext>
            </a:extLst>
          </p:cNvPr>
          <p:cNvPicPr>
            <a:picLocks noChangeAspect="1"/>
          </p:cNvPicPr>
          <p:nvPr/>
        </p:nvPicPr>
        <p:blipFill rotWithShape="1">
          <a:blip r:embed="rId4"/>
          <a:srcRect l="-1" t="19653" r="46696" b="19763"/>
          <a:stretch/>
        </p:blipFill>
        <p:spPr>
          <a:xfrm>
            <a:off x="3599838" y="3923754"/>
            <a:ext cx="3483004" cy="2227437"/>
          </a:xfrm>
          <a:prstGeom prst="rect">
            <a:avLst/>
          </a:prstGeom>
        </p:spPr>
      </p:pic>
      <p:pic>
        <p:nvPicPr>
          <p:cNvPr id="9" name="Obrázok 8">
            <a:extLst>
              <a:ext uri="{FF2B5EF4-FFF2-40B4-BE49-F238E27FC236}">
                <a16:creationId xmlns:a16="http://schemas.microsoft.com/office/drawing/2014/main" id="{A87ABD08-45AC-4D4E-AAFA-62D0385A047F}"/>
              </a:ext>
            </a:extLst>
          </p:cNvPr>
          <p:cNvPicPr>
            <a:picLocks noChangeAspect="1"/>
          </p:cNvPicPr>
          <p:nvPr/>
        </p:nvPicPr>
        <p:blipFill>
          <a:blip r:embed="rId5"/>
          <a:stretch>
            <a:fillRect/>
          </a:stretch>
        </p:blipFill>
        <p:spPr>
          <a:xfrm>
            <a:off x="7334250" y="4042822"/>
            <a:ext cx="4857750" cy="2162175"/>
          </a:xfrm>
          <a:prstGeom prst="rect">
            <a:avLst/>
          </a:prstGeom>
        </p:spPr>
      </p:pic>
      <p:sp>
        <p:nvSpPr>
          <p:cNvPr id="10" name="BlokTextu 9">
            <a:extLst>
              <a:ext uri="{FF2B5EF4-FFF2-40B4-BE49-F238E27FC236}">
                <a16:creationId xmlns:a16="http://schemas.microsoft.com/office/drawing/2014/main" id="{D5B00817-36D4-4404-AA91-2236A6725733}"/>
              </a:ext>
            </a:extLst>
          </p:cNvPr>
          <p:cNvSpPr txBox="1"/>
          <p:nvPr/>
        </p:nvSpPr>
        <p:spPr>
          <a:xfrm flipH="1">
            <a:off x="4932727" y="6535024"/>
            <a:ext cx="4580388" cy="338554"/>
          </a:xfrm>
          <a:prstGeom prst="rect">
            <a:avLst/>
          </a:prstGeom>
          <a:noFill/>
        </p:spPr>
        <p:txBody>
          <a:bodyPr wrap="square" rtlCol="0">
            <a:spAutoFit/>
          </a:bodyPr>
          <a:lstStyle/>
          <a:p>
            <a:pPr algn="ctr"/>
            <a:r>
              <a:rPr lang="sk-SK" sz="1600" dirty="0"/>
              <a:t>Princíp </a:t>
            </a:r>
            <a:r>
              <a:rPr lang="sk-SK" sz="1600" dirty="0" err="1"/>
              <a:t>helikálneho</a:t>
            </a:r>
            <a:r>
              <a:rPr lang="sk-SK" sz="1600" dirty="0"/>
              <a:t> špirálového CT</a:t>
            </a:r>
          </a:p>
        </p:txBody>
      </p:sp>
      <p:sp>
        <p:nvSpPr>
          <p:cNvPr id="11" name="BlokTextu 10">
            <a:extLst>
              <a:ext uri="{FF2B5EF4-FFF2-40B4-BE49-F238E27FC236}">
                <a16:creationId xmlns:a16="http://schemas.microsoft.com/office/drawing/2014/main" id="{F255C0B8-4C17-4042-A463-0D23D388621A}"/>
              </a:ext>
            </a:extLst>
          </p:cNvPr>
          <p:cNvSpPr txBox="1"/>
          <p:nvPr/>
        </p:nvSpPr>
        <p:spPr>
          <a:xfrm>
            <a:off x="478172" y="6492875"/>
            <a:ext cx="2267955" cy="338554"/>
          </a:xfrm>
          <a:prstGeom prst="rect">
            <a:avLst/>
          </a:prstGeom>
          <a:noFill/>
        </p:spPr>
        <p:txBody>
          <a:bodyPr wrap="square" rtlCol="0">
            <a:spAutoFit/>
          </a:bodyPr>
          <a:lstStyle/>
          <a:p>
            <a:pPr algn="ctr"/>
            <a:r>
              <a:rPr lang="sk-SK" sz="1600" dirty="0"/>
              <a:t>Vznik CT </a:t>
            </a:r>
            <a:r>
              <a:rPr lang="sk-SK" sz="1600" dirty="0" err="1"/>
              <a:t>scanu</a:t>
            </a:r>
            <a:endParaRPr lang="sk-SK" sz="1600" dirty="0"/>
          </a:p>
        </p:txBody>
      </p:sp>
    </p:spTree>
    <p:extLst>
      <p:ext uri="{BB962C8B-B14F-4D97-AF65-F5344CB8AC3E}">
        <p14:creationId xmlns:p14="http://schemas.microsoft.com/office/powerpoint/2010/main" val="31934316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FF8A3B-A9FB-4A6F-AC6A-7D378267957E}"/>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t>                                               </a:t>
            </a:r>
            <a:r>
              <a:rPr lang="sk-SK" sz="3600" b="1" dirty="0">
                <a:solidFill>
                  <a:srgbClr val="FF0000"/>
                </a:solidFill>
              </a:rPr>
              <a:t>Počítačová tomografia </a:t>
            </a:r>
          </a:p>
        </p:txBody>
      </p:sp>
      <p:graphicFrame>
        <p:nvGraphicFramePr>
          <p:cNvPr id="4" name="Zástupný objekt pre obsah 3">
            <a:extLst>
              <a:ext uri="{FF2B5EF4-FFF2-40B4-BE49-F238E27FC236}">
                <a16:creationId xmlns:a16="http://schemas.microsoft.com/office/drawing/2014/main" id="{B42F9CF7-951D-4DD3-8E05-1AC3C283886D}"/>
              </a:ext>
            </a:extLst>
          </p:cNvPr>
          <p:cNvGraphicFramePr>
            <a:graphicFrameLocks noGrp="1"/>
          </p:cNvGraphicFramePr>
          <p:nvPr>
            <p:ph idx="1"/>
            <p:extLst>
              <p:ext uri="{D42A27DB-BD31-4B8C-83A1-F6EECF244321}">
                <p14:modId xmlns:p14="http://schemas.microsoft.com/office/powerpoint/2010/main" val="1165096104"/>
              </p:ext>
            </p:extLst>
          </p:nvPr>
        </p:nvGraphicFramePr>
        <p:xfrm>
          <a:off x="5939406" y="1786855"/>
          <a:ext cx="6252593" cy="4370662"/>
        </p:xfrm>
        <a:graphic>
          <a:graphicData uri="http://schemas.openxmlformats.org/drawingml/2006/table">
            <a:tbl>
              <a:tblPr firstRow="1" firstCol="1" bandRow="1">
                <a:tableStyleId>{5C22544A-7EE6-4342-B048-85BDC9FD1C3A}</a:tableStyleId>
              </a:tblPr>
              <a:tblGrid>
                <a:gridCol w="3176200">
                  <a:extLst>
                    <a:ext uri="{9D8B030D-6E8A-4147-A177-3AD203B41FA5}">
                      <a16:colId xmlns:a16="http://schemas.microsoft.com/office/drawing/2014/main" val="264439223"/>
                    </a:ext>
                  </a:extLst>
                </a:gridCol>
                <a:gridCol w="3076393">
                  <a:extLst>
                    <a:ext uri="{9D8B030D-6E8A-4147-A177-3AD203B41FA5}">
                      <a16:colId xmlns:a16="http://schemas.microsoft.com/office/drawing/2014/main" val="1447270878"/>
                    </a:ext>
                  </a:extLst>
                </a:gridCol>
              </a:tblGrid>
              <a:tr h="924446">
                <a:tc>
                  <a:txBody>
                    <a:bodyPr/>
                    <a:lstStyle/>
                    <a:p>
                      <a:pPr algn="ctr">
                        <a:lnSpc>
                          <a:spcPct val="150000"/>
                        </a:lnSpc>
                        <a:spcAft>
                          <a:spcPts val="800"/>
                        </a:spcAft>
                      </a:pPr>
                      <a:r>
                        <a:rPr lang="sk-SK" sz="1200">
                          <a:effectLst/>
                        </a:rPr>
                        <a:t>tuk</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a:effectLst/>
                        </a:rPr>
                        <a:t>-50 až -150 HU</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9772451"/>
                  </a:ext>
                </a:extLst>
              </a:tr>
              <a:tr h="924446">
                <a:tc>
                  <a:txBody>
                    <a:bodyPr/>
                    <a:lstStyle/>
                    <a:p>
                      <a:pPr algn="ctr">
                        <a:lnSpc>
                          <a:spcPct val="150000"/>
                        </a:lnSpc>
                        <a:spcAft>
                          <a:spcPts val="800"/>
                        </a:spcAft>
                      </a:pPr>
                      <a:r>
                        <a:rPr lang="sk-SK" sz="1200" dirty="0">
                          <a:effectLst/>
                        </a:rPr>
                        <a:t>Mäkké tkanivo</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25 až 75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8017390"/>
                  </a:ext>
                </a:extLst>
              </a:tr>
              <a:tr h="672878">
                <a:tc>
                  <a:txBody>
                    <a:bodyPr/>
                    <a:lstStyle/>
                    <a:p>
                      <a:pPr algn="ctr">
                        <a:lnSpc>
                          <a:spcPct val="150000"/>
                        </a:lnSpc>
                        <a:spcAft>
                          <a:spcPts val="800"/>
                        </a:spcAft>
                      </a:pPr>
                      <a:r>
                        <a:rPr lang="sk-SK" sz="1200" dirty="0">
                          <a:effectLst/>
                        </a:rPr>
                        <a:t>Koagulovaná krv</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80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0888385"/>
                  </a:ext>
                </a:extLst>
              </a:tr>
              <a:tr h="924446">
                <a:tc>
                  <a:txBody>
                    <a:bodyPr/>
                    <a:lstStyle/>
                    <a:p>
                      <a:pPr algn="ctr">
                        <a:lnSpc>
                          <a:spcPct val="150000"/>
                        </a:lnSpc>
                        <a:spcAft>
                          <a:spcPts val="800"/>
                        </a:spcAft>
                      </a:pPr>
                      <a:r>
                        <a:rPr lang="sk-SK" sz="1200">
                          <a:effectLst/>
                        </a:rPr>
                        <a:t>Kalcifikácia</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Od 100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7361682"/>
                  </a:ext>
                </a:extLst>
              </a:tr>
              <a:tr h="924446">
                <a:tc>
                  <a:txBody>
                    <a:bodyPr/>
                    <a:lstStyle/>
                    <a:p>
                      <a:pPr algn="ctr">
                        <a:lnSpc>
                          <a:spcPct val="150000"/>
                        </a:lnSpc>
                        <a:spcAft>
                          <a:spcPts val="800"/>
                        </a:spcAft>
                      </a:pPr>
                      <a:r>
                        <a:rPr lang="sk-SK" sz="1200" dirty="0">
                          <a:effectLst/>
                        </a:rPr>
                        <a:t>Kompaktná kosť</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1500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1423967"/>
                  </a:ext>
                </a:extLst>
              </a:tr>
            </a:tbl>
          </a:graphicData>
        </a:graphic>
      </p:graphicFrame>
      <p:sp>
        <p:nvSpPr>
          <p:cNvPr id="5" name="BlokTextu 4">
            <a:extLst>
              <a:ext uri="{FF2B5EF4-FFF2-40B4-BE49-F238E27FC236}">
                <a16:creationId xmlns:a16="http://schemas.microsoft.com/office/drawing/2014/main" id="{F5459CD3-4921-479C-9943-AB0E60D26AD2}"/>
              </a:ext>
            </a:extLst>
          </p:cNvPr>
          <p:cNvSpPr txBox="1"/>
          <p:nvPr/>
        </p:nvSpPr>
        <p:spPr>
          <a:xfrm>
            <a:off x="293616" y="365125"/>
            <a:ext cx="5335398" cy="5940088"/>
          </a:xfrm>
          <a:prstGeom prst="rect">
            <a:avLst/>
          </a:prstGeom>
          <a:noFill/>
        </p:spPr>
        <p:txBody>
          <a:bodyPr wrap="square">
            <a:spAutoFit/>
          </a:bodyPr>
          <a:lstStyle/>
          <a:p>
            <a:pPr marL="285750" indent="-285750" algn="just">
              <a:buFont typeface="Wingdings" panose="05000000000000000000" pitchFamily="2" charset="2"/>
              <a:buChar char="q"/>
            </a:pPr>
            <a:r>
              <a:rPr lang="sk-SK" sz="2000" b="1" i="1" dirty="0">
                <a:solidFill>
                  <a:srgbClr val="FF0000"/>
                </a:solidFill>
              </a:rPr>
              <a:t>Počítačová tomografia ako zobrazovacia metóda využíva ionizujúce rtg žiarenie !, ktoré prechodom cez ľudské tkanivá s rozdielnou  hustotou je absorbované s rôznou mierou. Hovoríme o tzv. intenzite útlmu žiarenia a práve táto intenzita útlmu je matematicky popísaná ako denzita a vyjadrená </a:t>
            </a:r>
            <a:r>
              <a:rPr lang="sk-SK" sz="2000" b="1" i="1" dirty="0" err="1">
                <a:solidFill>
                  <a:srgbClr val="FF0000"/>
                </a:solidFill>
              </a:rPr>
              <a:t>Hounsfieldovou</a:t>
            </a:r>
            <a:r>
              <a:rPr lang="sk-SK" sz="2000" b="1" i="1" dirty="0">
                <a:solidFill>
                  <a:srgbClr val="FF0000"/>
                </a:solidFill>
              </a:rPr>
              <a:t> škálou</a:t>
            </a:r>
          </a:p>
          <a:p>
            <a:pPr marL="285750" indent="-285750">
              <a:buFont typeface="Wingdings" panose="05000000000000000000" pitchFamily="2" charset="2"/>
              <a:buChar char="q"/>
            </a:pPr>
            <a:endParaRPr lang="sk-SK" sz="2000" dirty="0"/>
          </a:p>
          <a:p>
            <a:endParaRPr lang="sk-SK" sz="2000" dirty="0"/>
          </a:p>
          <a:p>
            <a:pPr marL="285750" indent="-285750">
              <a:buFont typeface="Wingdings" panose="05000000000000000000" pitchFamily="2" charset="2"/>
              <a:buChar char="q"/>
            </a:pPr>
            <a:r>
              <a:rPr lang="sk-SK" sz="2000" b="1" i="1" dirty="0" err="1"/>
              <a:t>Hounsfieldove</a:t>
            </a:r>
            <a:r>
              <a:rPr lang="sk-SK" sz="2000" b="1" i="1" dirty="0"/>
              <a:t> jednotky (HU) sú porovnaním denzity vyšetrovaného tkaniva a denzity vody, ktorá má hodnotu 0 HU. </a:t>
            </a:r>
            <a:r>
              <a:rPr lang="sk-SK" sz="2000" dirty="0" err="1"/>
              <a:t>Hounsfieldova</a:t>
            </a:r>
            <a:r>
              <a:rPr lang="sk-SK" sz="2000" dirty="0"/>
              <a:t> škála má rozpätie od – 1000 HU(vzduch) až po + 3096 HU(kov), v klinickej medicíne sa používa len určitá časť tejto škály.</a:t>
            </a:r>
          </a:p>
          <a:p>
            <a:pPr marL="285750" indent="-285750">
              <a:buFont typeface="Wingdings" panose="05000000000000000000" pitchFamily="2" charset="2"/>
              <a:buChar char="q"/>
            </a:pPr>
            <a:r>
              <a:rPr lang="sk-SK" sz="2000" dirty="0"/>
              <a:t> Rôzne hodnoty denzity tkanív sú vo výslednom  CT obraze znázornené od bielej po čiernu ako rôzne stupne šedi</a:t>
            </a:r>
          </a:p>
        </p:txBody>
      </p:sp>
    </p:spTree>
    <p:extLst>
      <p:ext uri="{BB962C8B-B14F-4D97-AF65-F5344CB8AC3E}">
        <p14:creationId xmlns:p14="http://schemas.microsoft.com/office/powerpoint/2010/main" val="28086078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EE39D7-97FC-41F3-9D69-1CADAB96AB7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 </a:t>
            </a:r>
          </a:p>
        </p:txBody>
      </p:sp>
      <p:pic>
        <p:nvPicPr>
          <p:cNvPr id="4" name="Zástupný objekt pre obsah 3">
            <a:extLst>
              <a:ext uri="{FF2B5EF4-FFF2-40B4-BE49-F238E27FC236}">
                <a16:creationId xmlns:a16="http://schemas.microsoft.com/office/drawing/2014/main" id="{EAC9B5A0-7A0F-4F06-A4E5-EC2A6E96EB02}"/>
              </a:ext>
            </a:extLst>
          </p:cNvPr>
          <p:cNvPicPr>
            <a:picLocks noGrp="1" noChangeAspect="1"/>
          </p:cNvPicPr>
          <p:nvPr>
            <p:ph idx="1"/>
          </p:nvPr>
        </p:nvPicPr>
        <p:blipFill>
          <a:blip r:embed="rId2"/>
          <a:stretch>
            <a:fillRect/>
          </a:stretch>
        </p:blipFill>
        <p:spPr>
          <a:xfrm>
            <a:off x="2829887" y="2093860"/>
            <a:ext cx="6795083" cy="3056980"/>
          </a:xfrm>
          <a:prstGeom prst="rect">
            <a:avLst/>
          </a:prstGeom>
        </p:spPr>
      </p:pic>
      <p:sp>
        <p:nvSpPr>
          <p:cNvPr id="5" name="BlokTextu 4">
            <a:extLst>
              <a:ext uri="{FF2B5EF4-FFF2-40B4-BE49-F238E27FC236}">
                <a16:creationId xmlns:a16="http://schemas.microsoft.com/office/drawing/2014/main" id="{7BDBE978-F80F-4127-9540-D6A8D1B5EBD6}"/>
              </a:ext>
            </a:extLst>
          </p:cNvPr>
          <p:cNvSpPr txBox="1"/>
          <p:nvPr/>
        </p:nvSpPr>
        <p:spPr>
          <a:xfrm flipH="1">
            <a:off x="3338815" y="5150840"/>
            <a:ext cx="8288325" cy="1754326"/>
          </a:xfrm>
          <a:prstGeom prst="rect">
            <a:avLst/>
          </a:prstGeom>
          <a:noFill/>
        </p:spPr>
        <p:txBody>
          <a:bodyPr wrap="square" rtlCol="0">
            <a:spAutoFit/>
          </a:bodyPr>
          <a:lstStyle/>
          <a:p>
            <a:pPr algn="ctr"/>
            <a:r>
              <a:rPr lang="sk-SK" b="1" dirty="0"/>
              <a:t>Hodnoty HU pri natívnom CT vyšetrení mozgu</a:t>
            </a:r>
          </a:p>
          <a:p>
            <a:pPr algn="ctr"/>
            <a:r>
              <a:rPr lang="sk-SK" b="1" dirty="0"/>
              <a:t>•	Mozgovomiechový mok      +3 až +14 HU</a:t>
            </a:r>
          </a:p>
          <a:p>
            <a:pPr algn="ctr"/>
            <a:r>
              <a:rPr lang="sk-SK" b="1" dirty="0"/>
              <a:t>•	Biela mozgová hmota          +25 až +32 HU</a:t>
            </a:r>
          </a:p>
          <a:p>
            <a:pPr algn="ctr"/>
            <a:r>
              <a:rPr lang="sk-SK" b="1" dirty="0"/>
              <a:t>•	Šedá mozgová hmota          +30 až +40 HU</a:t>
            </a:r>
          </a:p>
          <a:p>
            <a:pPr algn="ctr"/>
            <a:r>
              <a:rPr lang="sk-SK" b="1" dirty="0"/>
              <a:t>•	Nádory                                 +30 až +50 HU</a:t>
            </a:r>
          </a:p>
          <a:p>
            <a:endParaRPr lang="sk-SK" dirty="0"/>
          </a:p>
        </p:txBody>
      </p:sp>
      <p:sp>
        <p:nvSpPr>
          <p:cNvPr id="6" name="BlokTextu 5">
            <a:extLst>
              <a:ext uri="{FF2B5EF4-FFF2-40B4-BE49-F238E27FC236}">
                <a16:creationId xmlns:a16="http://schemas.microsoft.com/office/drawing/2014/main" id="{6E24F637-F0B5-4A1D-A702-AEF8B9B4C9AE}"/>
              </a:ext>
            </a:extLst>
          </p:cNvPr>
          <p:cNvSpPr txBox="1"/>
          <p:nvPr/>
        </p:nvSpPr>
        <p:spPr>
          <a:xfrm>
            <a:off x="2567030" y="1690688"/>
            <a:ext cx="7667539" cy="584775"/>
          </a:xfrm>
          <a:prstGeom prst="rect">
            <a:avLst/>
          </a:prstGeom>
          <a:noFill/>
        </p:spPr>
        <p:txBody>
          <a:bodyPr wrap="square" rtlCol="0">
            <a:spAutoFit/>
          </a:bodyPr>
          <a:lstStyle/>
          <a:p>
            <a:pPr algn="ctr"/>
            <a:r>
              <a:rPr lang="sk-SK" sz="1600" dirty="0"/>
              <a:t>            Denzita mozgového tkaniva a anatomické štruktúry pri natívnom vyšetrení mozgu axiálny rez </a:t>
            </a:r>
          </a:p>
        </p:txBody>
      </p:sp>
      <p:sp>
        <p:nvSpPr>
          <p:cNvPr id="3" name="Šípka: doprava 2">
            <a:extLst>
              <a:ext uri="{FF2B5EF4-FFF2-40B4-BE49-F238E27FC236}">
                <a16:creationId xmlns:a16="http://schemas.microsoft.com/office/drawing/2014/main" id="{E9F7B016-CE10-4D24-9D8F-72F1AAE0B8B8}"/>
              </a:ext>
            </a:extLst>
          </p:cNvPr>
          <p:cNvSpPr/>
          <p:nvPr/>
        </p:nvSpPr>
        <p:spPr>
          <a:xfrm>
            <a:off x="1867957" y="393515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BlokTextu 6">
            <a:extLst>
              <a:ext uri="{FF2B5EF4-FFF2-40B4-BE49-F238E27FC236}">
                <a16:creationId xmlns:a16="http://schemas.microsoft.com/office/drawing/2014/main" id="{68867C38-6A0A-4AE5-8B83-142BBBB64F1F}"/>
              </a:ext>
            </a:extLst>
          </p:cNvPr>
          <p:cNvSpPr txBox="1"/>
          <p:nvPr/>
        </p:nvSpPr>
        <p:spPr>
          <a:xfrm>
            <a:off x="1744910" y="4379053"/>
            <a:ext cx="1101455" cy="276999"/>
          </a:xfrm>
          <a:prstGeom prst="rect">
            <a:avLst/>
          </a:prstGeom>
          <a:noFill/>
        </p:spPr>
        <p:txBody>
          <a:bodyPr wrap="none" rtlCol="0">
            <a:spAutoFit/>
          </a:bodyPr>
          <a:lstStyle/>
          <a:p>
            <a:r>
              <a:rPr lang="sk-SK" sz="1200" dirty="0"/>
              <a:t>Mozgové okno</a:t>
            </a:r>
          </a:p>
        </p:txBody>
      </p:sp>
      <p:sp>
        <p:nvSpPr>
          <p:cNvPr id="8" name="Šípka: doľava 7">
            <a:extLst>
              <a:ext uri="{FF2B5EF4-FFF2-40B4-BE49-F238E27FC236}">
                <a16:creationId xmlns:a16="http://schemas.microsoft.com/office/drawing/2014/main" id="{D38D4F2B-2B53-4DA8-A156-E767A8983C4F}"/>
              </a:ext>
            </a:extLst>
          </p:cNvPr>
          <p:cNvSpPr/>
          <p:nvPr/>
        </p:nvSpPr>
        <p:spPr>
          <a:xfrm>
            <a:off x="9513117" y="4086268"/>
            <a:ext cx="978408" cy="4962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9" name="BlokTextu 8">
            <a:extLst>
              <a:ext uri="{FF2B5EF4-FFF2-40B4-BE49-F238E27FC236}">
                <a16:creationId xmlns:a16="http://schemas.microsoft.com/office/drawing/2014/main" id="{5D49BA62-B8E4-4CDA-94E9-F55DC56E05EC}"/>
              </a:ext>
            </a:extLst>
          </p:cNvPr>
          <p:cNvSpPr txBox="1"/>
          <p:nvPr/>
        </p:nvSpPr>
        <p:spPr>
          <a:xfrm>
            <a:off x="9513117" y="4536819"/>
            <a:ext cx="3179426" cy="276999"/>
          </a:xfrm>
          <a:prstGeom prst="rect">
            <a:avLst/>
          </a:prstGeom>
          <a:noFill/>
        </p:spPr>
        <p:txBody>
          <a:bodyPr wrap="square" rtlCol="0">
            <a:spAutoFit/>
          </a:bodyPr>
          <a:lstStyle/>
          <a:p>
            <a:r>
              <a:rPr lang="sk-SK" sz="1200" dirty="0"/>
              <a:t>Kostné okno</a:t>
            </a:r>
          </a:p>
        </p:txBody>
      </p:sp>
    </p:spTree>
    <p:extLst>
      <p:ext uri="{BB962C8B-B14F-4D97-AF65-F5344CB8AC3E}">
        <p14:creationId xmlns:p14="http://schemas.microsoft.com/office/powerpoint/2010/main" val="12778864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D5A64B8D-C3FC-4249-ACE8-AC9A7CBE95E9}"/>
              </a:ext>
            </a:extLst>
          </p:cNvPr>
          <p:cNvPicPr>
            <a:picLocks noChangeAspect="1"/>
          </p:cNvPicPr>
          <p:nvPr/>
        </p:nvPicPr>
        <p:blipFill>
          <a:blip r:embed="rId2"/>
          <a:stretch>
            <a:fillRect/>
          </a:stretch>
        </p:blipFill>
        <p:spPr>
          <a:xfrm>
            <a:off x="465048" y="137036"/>
            <a:ext cx="6041660" cy="5877053"/>
          </a:xfrm>
          <a:prstGeom prst="rect">
            <a:avLst/>
          </a:prstGeom>
        </p:spPr>
      </p:pic>
      <p:pic>
        <p:nvPicPr>
          <p:cNvPr id="5" name="Obrázok 4">
            <a:extLst>
              <a:ext uri="{FF2B5EF4-FFF2-40B4-BE49-F238E27FC236}">
                <a16:creationId xmlns:a16="http://schemas.microsoft.com/office/drawing/2014/main" id="{63E7E389-FB2C-4A2B-A939-7855131A9A34}"/>
              </a:ext>
            </a:extLst>
          </p:cNvPr>
          <p:cNvPicPr>
            <a:picLocks noChangeAspect="1"/>
          </p:cNvPicPr>
          <p:nvPr/>
        </p:nvPicPr>
        <p:blipFill>
          <a:blip r:embed="rId2"/>
          <a:stretch>
            <a:fillRect/>
          </a:stretch>
        </p:blipFill>
        <p:spPr>
          <a:xfrm>
            <a:off x="465048" y="137036"/>
            <a:ext cx="6041660" cy="5877053"/>
          </a:xfrm>
          <a:prstGeom prst="rect">
            <a:avLst/>
          </a:prstGeom>
        </p:spPr>
      </p:pic>
      <p:sp>
        <p:nvSpPr>
          <p:cNvPr id="6" name="BlokTextu 5">
            <a:extLst>
              <a:ext uri="{FF2B5EF4-FFF2-40B4-BE49-F238E27FC236}">
                <a16:creationId xmlns:a16="http://schemas.microsoft.com/office/drawing/2014/main" id="{BB24D332-7847-44EB-89F6-ED7CC186C654}"/>
              </a:ext>
            </a:extLst>
          </p:cNvPr>
          <p:cNvSpPr txBox="1"/>
          <p:nvPr/>
        </p:nvSpPr>
        <p:spPr>
          <a:xfrm>
            <a:off x="341833" y="6367527"/>
            <a:ext cx="6366616" cy="461665"/>
          </a:xfrm>
          <a:prstGeom prst="rect">
            <a:avLst/>
          </a:prstGeom>
          <a:noFill/>
        </p:spPr>
        <p:txBody>
          <a:bodyPr wrap="square" rtlCol="0">
            <a:spAutoFit/>
          </a:bodyPr>
          <a:lstStyle/>
          <a:p>
            <a:pPr algn="ctr"/>
            <a:r>
              <a:rPr lang="sk-SK" sz="1200" dirty="0"/>
              <a:t>Mozog CT axiálny rez, vpravo hore tkanivové okno, vľavo dole kostené okno, vpravo dole CT s použitím kontrastnej látky, Univerzitná nemocnica Martin</a:t>
            </a:r>
          </a:p>
        </p:txBody>
      </p:sp>
      <p:pic>
        <p:nvPicPr>
          <p:cNvPr id="7" name="Obrázok 6">
            <a:extLst>
              <a:ext uri="{FF2B5EF4-FFF2-40B4-BE49-F238E27FC236}">
                <a16:creationId xmlns:a16="http://schemas.microsoft.com/office/drawing/2014/main" id="{E169879E-B1F4-450C-8F9A-D7E21577F749}"/>
              </a:ext>
            </a:extLst>
          </p:cNvPr>
          <p:cNvPicPr>
            <a:picLocks noChangeAspect="1"/>
          </p:cNvPicPr>
          <p:nvPr/>
        </p:nvPicPr>
        <p:blipFill>
          <a:blip r:embed="rId3"/>
          <a:stretch>
            <a:fillRect/>
          </a:stretch>
        </p:blipFill>
        <p:spPr>
          <a:xfrm>
            <a:off x="7161068" y="68517"/>
            <a:ext cx="3894999" cy="6014089"/>
          </a:xfrm>
          <a:prstGeom prst="rect">
            <a:avLst/>
          </a:prstGeom>
        </p:spPr>
      </p:pic>
      <p:sp>
        <p:nvSpPr>
          <p:cNvPr id="8" name="BlokTextu 7">
            <a:extLst>
              <a:ext uri="{FF2B5EF4-FFF2-40B4-BE49-F238E27FC236}">
                <a16:creationId xmlns:a16="http://schemas.microsoft.com/office/drawing/2014/main" id="{FA737CD9-7CC2-4BA4-A96C-2B296F826C00}"/>
              </a:ext>
            </a:extLst>
          </p:cNvPr>
          <p:cNvSpPr txBox="1"/>
          <p:nvPr/>
        </p:nvSpPr>
        <p:spPr>
          <a:xfrm>
            <a:off x="7161068" y="6229027"/>
            <a:ext cx="4508018" cy="461665"/>
          </a:xfrm>
          <a:prstGeom prst="rect">
            <a:avLst/>
          </a:prstGeom>
          <a:noFill/>
        </p:spPr>
        <p:txBody>
          <a:bodyPr wrap="square" rtlCol="0">
            <a:spAutoFit/>
          </a:bodyPr>
          <a:lstStyle/>
          <a:p>
            <a:pPr algn="ctr"/>
            <a:r>
              <a:rPr lang="sk-SK" sz="1200" dirty="0"/>
              <a:t>CT mozgu, duálny </a:t>
            </a:r>
            <a:r>
              <a:rPr lang="sk-SK" sz="1200" dirty="0" err="1"/>
              <a:t>topogram</a:t>
            </a:r>
            <a:r>
              <a:rPr lang="sk-SK" sz="1200" dirty="0"/>
              <a:t> AP a LAT. rovina, Univerzitná nemocnica v Martine</a:t>
            </a:r>
          </a:p>
        </p:txBody>
      </p:sp>
    </p:spTree>
    <p:extLst>
      <p:ext uri="{BB962C8B-B14F-4D97-AF65-F5344CB8AC3E}">
        <p14:creationId xmlns:p14="http://schemas.microsoft.com/office/powerpoint/2010/main" val="2223306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55A652-8AB3-4421-9AF9-363E35C8F255}"/>
              </a:ext>
            </a:extLst>
          </p:cNvPr>
          <p:cNvSpPr>
            <a:spLocks noGrp="1"/>
          </p:cNvSpPr>
          <p:nvPr>
            <p:ph type="title"/>
          </p:nvPr>
        </p:nvSpPr>
        <p:spPr>
          <a:pattFill prst="pct70">
            <a:fgClr>
              <a:schemeClr val="accent1"/>
            </a:fgClr>
            <a:bgClr>
              <a:schemeClr val="bg1"/>
            </a:bgClr>
          </a:pattFill>
        </p:spPr>
        <p:txBody>
          <a:bodyPr>
            <a:normAutofit/>
          </a:bodyPr>
          <a:lstStyle/>
          <a:p>
            <a:pPr algn="ctr"/>
            <a:r>
              <a:rPr lang="sk-SK" sz="3600" b="1" dirty="0">
                <a:solidFill>
                  <a:srgbClr val="FF0000"/>
                </a:solidFill>
              </a:rPr>
              <a:t>Počítačová </a:t>
            </a:r>
            <a:r>
              <a:rPr lang="sk-SK" sz="3600" b="1" dirty="0" err="1">
                <a:solidFill>
                  <a:srgbClr val="FF0000"/>
                </a:solidFill>
              </a:rPr>
              <a:t>helikálna</a:t>
            </a:r>
            <a:r>
              <a:rPr lang="sk-SK" sz="3600" b="1" dirty="0">
                <a:solidFill>
                  <a:srgbClr val="FF0000"/>
                </a:solidFill>
              </a:rPr>
              <a:t> tomografia</a:t>
            </a:r>
          </a:p>
        </p:txBody>
      </p:sp>
      <p:sp>
        <p:nvSpPr>
          <p:cNvPr id="3" name="Zástupný objekt pre obsah 2">
            <a:extLst>
              <a:ext uri="{FF2B5EF4-FFF2-40B4-BE49-F238E27FC236}">
                <a16:creationId xmlns:a16="http://schemas.microsoft.com/office/drawing/2014/main" id="{466B7F9B-71CE-41F1-A5E4-A2DFFC45C05D}"/>
              </a:ext>
            </a:extLst>
          </p:cNvPr>
          <p:cNvSpPr>
            <a:spLocks noGrp="1"/>
          </p:cNvSpPr>
          <p:nvPr>
            <p:ph idx="1"/>
          </p:nvPr>
        </p:nvSpPr>
        <p:spPr/>
        <p:txBody>
          <a:bodyPr/>
          <a:lstStyle/>
          <a:p>
            <a:endParaRPr lang="sk-SK" sz="1800" dirty="0">
              <a:latin typeface="Times New Roman" panose="02020603050405020304" pitchFamily="18" charset="0"/>
            </a:endParaRPr>
          </a:p>
          <a:p>
            <a:endParaRPr lang="sk-SK" dirty="0"/>
          </a:p>
        </p:txBody>
      </p:sp>
      <p:pic>
        <p:nvPicPr>
          <p:cNvPr id="4" name="Obrázok 3">
            <a:extLst>
              <a:ext uri="{FF2B5EF4-FFF2-40B4-BE49-F238E27FC236}">
                <a16:creationId xmlns:a16="http://schemas.microsoft.com/office/drawing/2014/main" id="{160A761C-7261-4E36-B502-B058BA606DF7}"/>
              </a:ext>
            </a:extLst>
          </p:cNvPr>
          <p:cNvPicPr>
            <a:picLocks noChangeAspect="1"/>
          </p:cNvPicPr>
          <p:nvPr/>
        </p:nvPicPr>
        <p:blipFill>
          <a:blip r:embed="rId2"/>
          <a:stretch>
            <a:fillRect/>
          </a:stretch>
        </p:blipFill>
        <p:spPr>
          <a:xfrm>
            <a:off x="2157369" y="1308325"/>
            <a:ext cx="7877261" cy="4150717"/>
          </a:xfrm>
          <a:prstGeom prst="rect">
            <a:avLst/>
          </a:prstGeom>
        </p:spPr>
      </p:pic>
      <p:sp>
        <p:nvSpPr>
          <p:cNvPr id="5" name="BlokTextu 4">
            <a:extLst>
              <a:ext uri="{FF2B5EF4-FFF2-40B4-BE49-F238E27FC236}">
                <a16:creationId xmlns:a16="http://schemas.microsoft.com/office/drawing/2014/main" id="{ACBF682C-2034-4D6C-A20D-35B7985BF4CE}"/>
              </a:ext>
            </a:extLst>
          </p:cNvPr>
          <p:cNvSpPr txBox="1"/>
          <p:nvPr/>
        </p:nvSpPr>
        <p:spPr>
          <a:xfrm>
            <a:off x="2801923" y="5526511"/>
            <a:ext cx="6392411" cy="1384995"/>
          </a:xfrm>
          <a:prstGeom prst="rect">
            <a:avLst/>
          </a:prstGeom>
          <a:noFill/>
        </p:spPr>
        <p:txBody>
          <a:bodyPr wrap="square" rtlCol="0">
            <a:spAutoFit/>
          </a:bodyPr>
          <a:lstStyle/>
          <a:p>
            <a:pPr algn="ctr"/>
            <a:r>
              <a:rPr lang="sk-SK" sz="1400" b="1" dirty="0"/>
              <a:t>Špirálový pohyb: Pri </a:t>
            </a:r>
            <a:r>
              <a:rPr lang="sk-SK" sz="1400" b="1" dirty="0" err="1"/>
              <a:t>helikálnej</a:t>
            </a:r>
            <a:r>
              <a:rPr lang="sk-SK" sz="1400" b="1" dirty="0"/>
              <a:t> CT sa röntgenová trubica pohybuje okolo tela pacienta v špirálovom vzore, zatiaľ čo sa pacient postupne posúva na stole. Tento špirálový pohyb umožňuje zachytiť obraz bez prerušenia, čo zvyšuje rýchlosť a presnosť vyšetrenia. Zbieranie dát v celom objeme: Vďaka špirálovému pohybu dokáže prístroj zachytiť obrazy z celej oblasti záujmu v jednej rotácii. To je veľká výhoda oproti klasickým CT, ktoré robí obrazy po jednotlivých „rezoch“.</a:t>
            </a:r>
          </a:p>
        </p:txBody>
      </p:sp>
    </p:spTree>
    <p:extLst>
      <p:ext uri="{BB962C8B-B14F-4D97-AF65-F5344CB8AC3E}">
        <p14:creationId xmlns:p14="http://schemas.microsoft.com/office/powerpoint/2010/main" val="11236786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1C9976-A724-4BCD-B28E-DACF58101778}"/>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Vývoj v CT zobrazovaní </a:t>
            </a:r>
          </a:p>
        </p:txBody>
      </p:sp>
      <p:pic>
        <p:nvPicPr>
          <p:cNvPr id="4" name="Zástupný objekt pre obsah 3">
            <a:extLst>
              <a:ext uri="{FF2B5EF4-FFF2-40B4-BE49-F238E27FC236}">
                <a16:creationId xmlns:a16="http://schemas.microsoft.com/office/drawing/2014/main" id="{67651168-A532-4008-ADE9-82BE35C441B0}"/>
              </a:ext>
            </a:extLst>
          </p:cNvPr>
          <p:cNvPicPr>
            <a:picLocks noGrp="1" noChangeAspect="1"/>
          </p:cNvPicPr>
          <p:nvPr>
            <p:ph idx="1"/>
          </p:nvPr>
        </p:nvPicPr>
        <p:blipFill rotWithShape="1">
          <a:blip r:embed="rId2"/>
          <a:srcRect l="13301" t="17725" r="11945" b="2795"/>
          <a:stretch/>
        </p:blipFill>
        <p:spPr>
          <a:xfrm>
            <a:off x="626378" y="1749411"/>
            <a:ext cx="5092117" cy="4408107"/>
          </a:xfrm>
          <a:prstGeom prst="rect">
            <a:avLst/>
          </a:prstGeom>
        </p:spPr>
      </p:pic>
      <p:pic>
        <p:nvPicPr>
          <p:cNvPr id="5" name="Obrázok 4">
            <a:extLst>
              <a:ext uri="{FF2B5EF4-FFF2-40B4-BE49-F238E27FC236}">
                <a16:creationId xmlns:a16="http://schemas.microsoft.com/office/drawing/2014/main" id="{EEAFF857-47E1-4794-947B-4DF896542F19}"/>
              </a:ext>
            </a:extLst>
          </p:cNvPr>
          <p:cNvPicPr>
            <a:picLocks noChangeAspect="1"/>
          </p:cNvPicPr>
          <p:nvPr/>
        </p:nvPicPr>
        <p:blipFill>
          <a:blip r:embed="rId3"/>
          <a:stretch>
            <a:fillRect/>
          </a:stretch>
        </p:blipFill>
        <p:spPr>
          <a:xfrm>
            <a:off x="5970165" y="1749411"/>
            <a:ext cx="6096000" cy="4307440"/>
          </a:xfrm>
          <a:prstGeom prst="rect">
            <a:avLst/>
          </a:prstGeom>
        </p:spPr>
      </p:pic>
      <p:cxnSp>
        <p:nvCxnSpPr>
          <p:cNvPr id="7" name="Rovná spojovacia šípka 6">
            <a:extLst>
              <a:ext uri="{FF2B5EF4-FFF2-40B4-BE49-F238E27FC236}">
                <a16:creationId xmlns:a16="http://schemas.microsoft.com/office/drawing/2014/main" id="{59973916-9CF7-4FBF-8F4A-7CB8532F13D8}"/>
              </a:ext>
            </a:extLst>
          </p:cNvPr>
          <p:cNvCxnSpPr>
            <a:cxnSpLocks/>
          </p:cNvCxnSpPr>
          <p:nvPr/>
        </p:nvCxnSpPr>
        <p:spPr>
          <a:xfrm flipH="1" flipV="1">
            <a:off x="5718495" y="3867325"/>
            <a:ext cx="816530" cy="1929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Rovná spojovacia šípka 10">
            <a:extLst>
              <a:ext uri="{FF2B5EF4-FFF2-40B4-BE49-F238E27FC236}">
                <a16:creationId xmlns:a16="http://schemas.microsoft.com/office/drawing/2014/main" id="{89C3B89A-BEFE-4242-87A8-8BDE549E6166}"/>
              </a:ext>
            </a:extLst>
          </p:cNvPr>
          <p:cNvCxnSpPr>
            <a:cxnSpLocks/>
          </p:cNvCxnSpPr>
          <p:nvPr/>
        </p:nvCxnSpPr>
        <p:spPr>
          <a:xfrm flipH="1">
            <a:off x="6143538" y="5654180"/>
            <a:ext cx="4001548" cy="2600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1082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8579111-347A-4554-A943-CBF698A92B4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EBCT/</a:t>
            </a:r>
            <a:r>
              <a:rPr lang="sk-SK" sz="3600" b="1" dirty="0" err="1">
                <a:solidFill>
                  <a:srgbClr val="FF0000"/>
                </a:solidFill>
              </a:rPr>
              <a:t>electron</a:t>
            </a:r>
            <a:r>
              <a:rPr lang="sk-SK" sz="3600" b="1" dirty="0">
                <a:solidFill>
                  <a:srgbClr val="FF0000"/>
                </a:solidFill>
              </a:rPr>
              <a:t> </a:t>
            </a:r>
            <a:r>
              <a:rPr lang="sk-SK" sz="3600" b="1" dirty="0" err="1">
                <a:solidFill>
                  <a:srgbClr val="FF0000"/>
                </a:solidFill>
              </a:rPr>
              <a:t>beam</a:t>
            </a:r>
            <a:r>
              <a:rPr lang="sk-SK" sz="3600" b="1" dirty="0">
                <a:solidFill>
                  <a:srgbClr val="FF0000"/>
                </a:solidFill>
              </a:rPr>
              <a:t> tomografia/</a:t>
            </a:r>
          </a:p>
        </p:txBody>
      </p:sp>
      <p:pic>
        <p:nvPicPr>
          <p:cNvPr id="7" name="Zástupný objekt pre obsah 6">
            <a:extLst>
              <a:ext uri="{FF2B5EF4-FFF2-40B4-BE49-F238E27FC236}">
                <a16:creationId xmlns:a16="http://schemas.microsoft.com/office/drawing/2014/main" id="{EC83D5FE-7CF3-4791-BA7D-49021942DF5C}"/>
              </a:ext>
            </a:extLst>
          </p:cNvPr>
          <p:cNvPicPr>
            <a:picLocks noGrp="1" noChangeAspect="1"/>
          </p:cNvPicPr>
          <p:nvPr>
            <p:ph idx="1"/>
          </p:nvPr>
        </p:nvPicPr>
        <p:blipFill>
          <a:blip r:embed="rId2"/>
          <a:stretch>
            <a:fillRect/>
          </a:stretch>
        </p:blipFill>
        <p:spPr>
          <a:xfrm>
            <a:off x="728745" y="1564853"/>
            <a:ext cx="5801784" cy="4351338"/>
          </a:xfrm>
          <a:prstGeom prst="rect">
            <a:avLst/>
          </a:prstGeom>
        </p:spPr>
      </p:pic>
      <p:sp>
        <p:nvSpPr>
          <p:cNvPr id="3" name="BlokTextu 2">
            <a:extLst>
              <a:ext uri="{FF2B5EF4-FFF2-40B4-BE49-F238E27FC236}">
                <a16:creationId xmlns:a16="http://schemas.microsoft.com/office/drawing/2014/main" id="{B58FDE2E-1031-456D-870A-C252A41A4A79}"/>
              </a:ext>
            </a:extLst>
          </p:cNvPr>
          <p:cNvSpPr txBox="1"/>
          <p:nvPr/>
        </p:nvSpPr>
        <p:spPr>
          <a:xfrm>
            <a:off x="629174" y="5916192"/>
            <a:ext cx="6191076" cy="954107"/>
          </a:xfrm>
          <a:prstGeom prst="rect">
            <a:avLst/>
          </a:prstGeom>
          <a:noFill/>
        </p:spPr>
        <p:txBody>
          <a:bodyPr wrap="square" rtlCol="0">
            <a:spAutoFit/>
          </a:bodyPr>
          <a:lstStyle/>
          <a:p>
            <a:pPr algn="just"/>
            <a:r>
              <a:rPr lang="sk-SK" sz="1400" b="1" dirty="0"/>
              <a:t>EBCT využíva stacionárny zdroj elektrónov a pevný senzor. Elektrónový lúč je riadený magnetmi a smerovaný na tvarovaný kovový terč, kde vzniká röntgenové žiarenie. Toto žiarenie následne prechádza telom pacienta a vytvára obraz na detektore.</a:t>
            </a:r>
          </a:p>
        </p:txBody>
      </p:sp>
      <p:sp>
        <p:nvSpPr>
          <p:cNvPr id="4" name="BlokTextu 3">
            <a:extLst>
              <a:ext uri="{FF2B5EF4-FFF2-40B4-BE49-F238E27FC236}">
                <a16:creationId xmlns:a16="http://schemas.microsoft.com/office/drawing/2014/main" id="{1338D98F-4805-44CB-8C59-847CE9678607}"/>
              </a:ext>
            </a:extLst>
          </p:cNvPr>
          <p:cNvSpPr txBox="1"/>
          <p:nvPr/>
        </p:nvSpPr>
        <p:spPr>
          <a:xfrm flipH="1">
            <a:off x="6920915" y="1564853"/>
            <a:ext cx="4278388" cy="3693319"/>
          </a:xfrm>
          <a:prstGeom prst="rect">
            <a:avLst/>
          </a:prstGeom>
          <a:noFill/>
        </p:spPr>
        <p:txBody>
          <a:bodyPr wrap="square" rtlCol="0">
            <a:spAutoFit/>
          </a:bodyPr>
          <a:lstStyle/>
          <a:p>
            <a:pPr algn="ctr"/>
            <a:r>
              <a:rPr lang="sk-SK" b="1" dirty="0"/>
              <a:t>Kardiológia </a:t>
            </a:r>
          </a:p>
          <a:p>
            <a:pPr marL="285750" indent="-285750">
              <a:buFont typeface="Wingdings" panose="05000000000000000000" pitchFamily="2" charset="2"/>
              <a:buChar char="q"/>
            </a:pPr>
            <a:r>
              <a:rPr lang="sk-SK" b="1" dirty="0"/>
              <a:t>detekcia kalcifikácie koronárnych artérií, čo umožňuje odhadnúť riziko srdcových ochorení, vrátane koronárnej choroby srdca. Toto vyšetrenie je známe aj ako koronárne skenovanie </a:t>
            </a:r>
          </a:p>
          <a:p>
            <a:endParaRPr lang="sk-SK" b="1" dirty="0"/>
          </a:p>
          <a:p>
            <a:pPr marL="285750" indent="-285750">
              <a:buFont typeface="Wingdings" panose="05000000000000000000" pitchFamily="2" charset="2"/>
              <a:buChar char="q"/>
            </a:pPr>
            <a:r>
              <a:rPr lang="sk-SK" b="1" dirty="0"/>
              <a:t>sledovanie prietoku krvi a funkcie srdca zobrazenie štruktúry a funkcie srdca vrátane srdcových komôr a srdcových chlopní, čo je užitočné pri posudzovaní srdcovej funkcie a pri diagnostike rôznych srdcových porúch.</a:t>
            </a:r>
          </a:p>
        </p:txBody>
      </p:sp>
    </p:spTree>
    <p:extLst>
      <p:ext uri="{BB962C8B-B14F-4D97-AF65-F5344CB8AC3E}">
        <p14:creationId xmlns:p14="http://schemas.microsoft.com/office/powerpoint/2010/main" val="19417455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0BE6698-19A1-4F28-9E97-404BD905688C}"/>
              </a:ext>
            </a:extLst>
          </p:cNvPr>
          <p:cNvSpPr>
            <a:spLocks noGrp="1"/>
          </p:cNvSpPr>
          <p:nvPr>
            <p:ph type="title"/>
          </p:nvPr>
        </p:nvSpPr>
        <p:spPr/>
        <p:txBody>
          <a:bodyPr>
            <a:normAutofit/>
          </a:bodyPr>
          <a:lstStyle/>
          <a:p>
            <a:pPr algn="ctr"/>
            <a:r>
              <a:rPr lang="sk-SK" sz="3200" b="1" dirty="0" err="1">
                <a:solidFill>
                  <a:srgbClr val="FF0000"/>
                </a:solidFill>
              </a:rPr>
              <a:t>Photon-counting</a:t>
            </a:r>
            <a:r>
              <a:rPr lang="sk-SK" sz="3200" b="1" dirty="0">
                <a:solidFill>
                  <a:srgbClr val="FF0000"/>
                </a:solidFill>
              </a:rPr>
              <a:t> CT</a:t>
            </a:r>
            <a:br>
              <a:rPr lang="sk-SK" sz="3200" b="1" dirty="0">
                <a:solidFill>
                  <a:srgbClr val="FF0000"/>
                </a:solidFill>
              </a:rPr>
            </a:br>
            <a:r>
              <a:rPr lang="sk-SK" sz="3200" b="1" dirty="0">
                <a:solidFill>
                  <a:srgbClr val="FF0000"/>
                </a:solidFill>
              </a:rPr>
              <a:t>/CT na počítanie fotónov/</a:t>
            </a:r>
          </a:p>
        </p:txBody>
      </p:sp>
      <p:sp>
        <p:nvSpPr>
          <p:cNvPr id="3" name="Zástupný objekt pre obsah 2">
            <a:extLst>
              <a:ext uri="{FF2B5EF4-FFF2-40B4-BE49-F238E27FC236}">
                <a16:creationId xmlns:a16="http://schemas.microsoft.com/office/drawing/2014/main" id="{09A607DB-A762-4A45-8EC4-E63DFD233418}"/>
              </a:ext>
            </a:extLst>
          </p:cNvPr>
          <p:cNvSpPr>
            <a:spLocks noGrp="1"/>
          </p:cNvSpPr>
          <p:nvPr>
            <p:ph idx="1"/>
          </p:nvPr>
        </p:nvSpPr>
        <p:spPr/>
        <p:txBody>
          <a:bodyPr>
            <a:normAutofit/>
          </a:bodyPr>
          <a:lstStyle/>
          <a:p>
            <a:pPr algn="just"/>
            <a:r>
              <a:rPr lang="sk-SK" sz="1800" dirty="0"/>
              <a:t>Počítačová tomografia počítajúca fotóny (PCCT) je nová technológia, ktorá umožňuje vyššie priestorové rozlíšenie v porovnaní s konvenčnými CT technikami, energeticky rozlíšené zobrazovanie a spektrálne následné spracovanie, do klinickej praxe zavedená v roku 2021. </a:t>
            </a:r>
          </a:p>
        </p:txBody>
      </p:sp>
      <p:pic>
        <p:nvPicPr>
          <p:cNvPr id="4" name="Obrázok 3">
            <a:extLst>
              <a:ext uri="{FF2B5EF4-FFF2-40B4-BE49-F238E27FC236}">
                <a16:creationId xmlns:a16="http://schemas.microsoft.com/office/drawing/2014/main" id="{182CD6A2-4F14-490B-9F9C-66CE63A243C1}"/>
              </a:ext>
            </a:extLst>
          </p:cNvPr>
          <p:cNvPicPr>
            <a:picLocks noChangeAspect="1"/>
          </p:cNvPicPr>
          <p:nvPr/>
        </p:nvPicPr>
        <p:blipFill>
          <a:blip r:embed="rId2"/>
          <a:stretch>
            <a:fillRect/>
          </a:stretch>
        </p:blipFill>
        <p:spPr>
          <a:xfrm>
            <a:off x="2348917" y="2793533"/>
            <a:ext cx="7675927" cy="3699341"/>
          </a:xfrm>
          <a:prstGeom prst="rect">
            <a:avLst/>
          </a:prstGeom>
        </p:spPr>
      </p:pic>
    </p:spTree>
    <p:extLst>
      <p:ext uri="{BB962C8B-B14F-4D97-AF65-F5344CB8AC3E}">
        <p14:creationId xmlns:p14="http://schemas.microsoft.com/office/powerpoint/2010/main" val="25530482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A9BFC6B-E5FA-47C8-A19F-0F9606CEA92A}"/>
              </a:ext>
            </a:extLst>
          </p:cNvPr>
          <p:cNvSpPr>
            <a:spLocks noGrp="1"/>
          </p:cNvSpPr>
          <p:nvPr>
            <p:ph type="title"/>
          </p:nvPr>
        </p:nvSpPr>
        <p:spPr/>
        <p:txBody>
          <a:bodyPr>
            <a:normAutofit/>
          </a:bodyPr>
          <a:lstStyle/>
          <a:p>
            <a:pPr algn="ctr"/>
            <a:r>
              <a:rPr lang="sk-SK" sz="3200" b="1" dirty="0">
                <a:solidFill>
                  <a:srgbClr val="FF0000"/>
                </a:solidFill>
              </a:rPr>
              <a:t>Schematický prehľad CT detektorov </a:t>
            </a:r>
          </a:p>
        </p:txBody>
      </p:sp>
      <p:pic>
        <p:nvPicPr>
          <p:cNvPr id="4" name="Zástupný objekt pre obsah 3">
            <a:extLst>
              <a:ext uri="{FF2B5EF4-FFF2-40B4-BE49-F238E27FC236}">
                <a16:creationId xmlns:a16="http://schemas.microsoft.com/office/drawing/2014/main" id="{C5822374-41DB-4982-8CF1-605B5E32C38E}"/>
              </a:ext>
            </a:extLst>
          </p:cNvPr>
          <p:cNvPicPr>
            <a:picLocks noGrp="1" noChangeAspect="1"/>
          </p:cNvPicPr>
          <p:nvPr>
            <p:ph idx="1"/>
          </p:nvPr>
        </p:nvPicPr>
        <p:blipFill>
          <a:blip r:embed="rId2"/>
          <a:stretch>
            <a:fillRect/>
          </a:stretch>
        </p:blipFill>
        <p:spPr>
          <a:xfrm>
            <a:off x="2319382" y="1497522"/>
            <a:ext cx="7200900" cy="3762375"/>
          </a:xfrm>
          <a:prstGeom prst="rect">
            <a:avLst/>
          </a:prstGeom>
        </p:spPr>
      </p:pic>
      <p:sp>
        <p:nvSpPr>
          <p:cNvPr id="5" name="BlokTextu 4">
            <a:extLst>
              <a:ext uri="{FF2B5EF4-FFF2-40B4-BE49-F238E27FC236}">
                <a16:creationId xmlns:a16="http://schemas.microsoft.com/office/drawing/2014/main" id="{14A8EC1C-0C32-49F6-8AD8-171E2B04F302}"/>
              </a:ext>
            </a:extLst>
          </p:cNvPr>
          <p:cNvSpPr txBox="1"/>
          <p:nvPr/>
        </p:nvSpPr>
        <p:spPr>
          <a:xfrm>
            <a:off x="1308683" y="5259897"/>
            <a:ext cx="10515600" cy="1169551"/>
          </a:xfrm>
          <a:prstGeom prst="rect">
            <a:avLst/>
          </a:prstGeom>
          <a:noFill/>
        </p:spPr>
        <p:txBody>
          <a:bodyPr wrap="square" rtlCol="0">
            <a:spAutoFit/>
          </a:bodyPr>
          <a:lstStyle/>
          <a:p>
            <a:pPr marL="342900" indent="-342900">
              <a:buAutoNum type="alphaUcPeriod"/>
            </a:pPr>
            <a:r>
              <a:rPr lang="sk-SK" sz="1400" dirty="0"/>
              <a:t>Energeticky integrujúce detektory premieňajú prichádzajúce fotóny na viditeľné svetlo, po ktorom priamo nasleduje konverzia na elektrický signál pomocou fotodiód. Všetky namerané fotóny v jednej projekcii sú integrované, aby vytvorili signál tejto projekcie. Priestorové rozlíšenie detektora závisí od použitia reflexných </a:t>
            </a:r>
            <a:r>
              <a:rPr lang="sk-SK" sz="1400" dirty="0" err="1"/>
              <a:t>sept</a:t>
            </a:r>
            <a:r>
              <a:rPr lang="sk-SK" sz="1400" dirty="0"/>
              <a:t>, aby sa zabránilo presluchu</a:t>
            </a:r>
          </a:p>
          <a:p>
            <a:pPr marL="342900" indent="-342900">
              <a:buAutoNum type="alphaUcPeriod"/>
            </a:pPr>
            <a:r>
              <a:rPr lang="sk-SK" sz="1400" dirty="0"/>
              <a:t>Detektory na počítanie fotónov vytvárajú pár elektrón-diera, keď fotón narazí na polovodičový materiál detektora. Anóda priťahuje elektróny z páru elektrón-diera, čo vedie k elektrickému impulzu úmernému energii fotónu</a:t>
            </a:r>
          </a:p>
        </p:txBody>
      </p:sp>
    </p:spTree>
    <p:extLst>
      <p:ext uri="{BB962C8B-B14F-4D97-AF65-F5344CB8AC3E}">
        <p14:creationId xmlns:p14="http://schemas.microsoft.com/office/powerpoint/2010/main" val="3845800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812839-F9B9-4BE5-B396-14CC862C032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Angiografia</a:t>
            </a:r>
            <a:br>
              <a:rPr lang="sk-SK" sz="3600" b="1" dirty="0">
                <a:solidFill>
                  <a:srgbClr val="FF0000"/>
                </a:solidFill>
              </a:rPr>
            </a:br>
            <a:r>
              <a:rPr lang="sk-SK" sz="3600" b="1" dirty="0">
                <a:solidFill>
                  <a:srgbClr val="FF0000"/>
                </a:solidFill>
              </a:rPr>
              <a:t>/digitálna </a:t>
            </a:r>
            <a:r>
              <a:rPr lang="sk-SK" sz="3600" b="1" dirty="0" err="1">
                <a:solidFill>
                  <a:srgbClr val="FF0000"/>
                </a:solidFill>
              </a:rPr>
              <a:t>subtrakčná</a:t>
            </a:r>
            <a:r>
              <a:rPr lang="sk-SK" sz="3600" b="1" dirty="0">
                <a:solidFill>
                  <a:srgbClr val="FF0000"/>
                </a:solidFill>
              </a:rPr>
              <a:t> angiografia/</a:t>
            </a:r>
          </a:p>
        </p:txBody>
      </p:sp>
      <p:sp>
        <p:nvSpPr>
          <p:cNvPr id="3" name="Zástupný objekt pre obsah 2">
            <a:extLst>
              <a:ext uri="{FF2B5EF4-FFF2-40B4-BE49-F238E27FC236}">
                <a16:creationId xmlns:a16="http://schemas.microsoft.com/office/drawing/2014/main" id="{403881B4-0A59-43DE-AB70-EDE626CD7B55}"/>
              </a:ext>
            </a:extLst>
          </p:cNvPr>
          <p:cNvSpPr>
            <a:spLocks noGrp="1"/>
          </p:cNvSpPr>
          <p:nvPr>
            <p:ph idx="1"/>
          </p:nvPr>
        </p:nvSpPr>
        <p:spPr/>
        <p:txBody>
          <a:bodyPr>
            <a:normAutofit/>
          </a:bodyPr>
          <a:lstStyle/>
          <a:p>
            <a:pPr algn="just">
              <a:buFont typeface="Wingdings" panose="05000000000000000000" pitchFamily="2" charset="2"/>
              <a:buChar char="q"/>
            </a:pPr>
            <a:r>
              <a:rPr lang="sk-SK" sz="2400" b="1" i="1" dirty="0">
                <a:solidFill>
                  <a:srgbClr val="FF0000"/>
                </a:solidFill>
              </a:rPr>
              <a:t>Angiografia je medicínska zobrazovacia technika využívajúca ionizujúce žiarenie na vizualizáciu vnútra alebo </a:t>
            </a:r>
            <a:r>
              <a:rPr lang="sk-SK" sz="2400" b="1" i="1" dirty="0" err="1">
                <a:solidFill>
                  <a:srgbClr val="FF0000"/>
                </a:solidFill>
              </a:rPr>
              <a:t>lúmenu</a:t>
            </a:r>
            <a:r>
              <a:rPr lang="sk-SK" sz="2400" b="1" i="1" dirty="0">
                <a:solidFill>
                  <a:srgbClr val="FF0000"/>
                </a:solidFill>
              </a:rPr>
              <a:t> artérií a vén v tele, srdca, srdcových predsiení a komôr, srdcových artérií</a:t>
            </a:r>
          </a:p>
          <a:p>
            <a:pPr algn="just">
              <a:buFont typeface="Wingdings" panose="05000000000000000000" pitchFamily="2" charset="2"/>
              <a:buChar char="q"/>
            </a:pPr>
            <a:endParaRPr lang="sk-SK" sz="2400" b="1" i="1" dirty="0"/>
          </a:p>
          <a:p>
            <a:pPr algn="just">
              <a:buFont typeface="Wingdings" panose="05000000000000000000" pitchFamily="2" charset="2"/>
              <a:buChar char="q"/>
            </a:pPr>
            <a:r>
              <a:rPr lang="sk-SK" sz="2400" b="1" i="1" dirty="0"/>
              <a:t>Na zobrazenie srdca a ciev v tele používame kontrastnú látku, ktorá sa vpravuje do tela špeciálnym katétrom priamo do cievy /vény/ pacienta /</a:t>
            </a:r>
            <a:r>
              <a:rPr lang="sk-SK" sz="2400" b="1" i="1" dirty="0" err="1"/>
              <a:t>Seldingerova</a:t>
            </a:r>
            <a:r>
              <a:rPr lang="sk-SK" sz="2400" b="1" i="1" dirty="0"/>
              <a:t> metóda/</a:t>
            </a:r>
          </a:p>
          <a:p>
            <a:pPr algn="just">
              <a:buFont typeface="Wingdings" panose="05000000000000000000" pitchFamily="2" charset="2"/>
              <a:buChar char="q"/>
            </a:pPr>
            <a:r>
              <a:rPr lang="sk-SK" sz="2400" b="1" i="1" dirty="0"/>
              <a:t>Vyšetrenie prebieha na špecializovanom </a:t>
            </a:r>
            <a:r>
              <a:rPr lang="sk-SK" sz="2400" b="1" i="1" dirty="0" err="1"/>
              <a:t>skiaskopicko-skiagrafickom</a:t>
            </a:r>
            <a:r>
              <a:rPr lang="sk-SK" sz="2400" b="1" i="1" dirty="0"/>
              <a:t> pracovisku </a:t>
            </a:r>
          </a:p>
          <a:p>
            <a:pPr algn="just">
              <a:buFont typeface="Wingdings" panose="05000000000000000000" pitchFamily="2" charset="2"/>
              <a:buChar char="q"/>
            </a:pPr>
            <a:r>
              <a:rPr lang="sk-SK" sz="2400" b="1" i="1" dirty="0"/>
              <a:t>Klasickú angiografiu zaraďujeme medzi invazívne vyšetrovacie metódy s využitím ionizujúceho žiarenia</a:t>
            </a:r>
          </a:p>
        </p:txBody>
      </p:sp>
    </p:spTree>
    <p:extLst>
      <p:ext uri="{BB962C8B-B14F-4D97-AF65-F5344CB8AC3E}">
        <p14:creationId xmlns:p14="http://schemas.microsoft.com/office/powerpoint/2010/main" val="20295789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0DDFBB-5256-4D49-89F7-9DEAF44F668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Angiografia</a:t>
            </a:r>
          </a:p>
        </p:txBody>
      </p:sp>
      <p:pic>
        <p:nvPicPr>
          <p:cNvPr id="4" name="Zástupný objekt pre obsah 3">
            <a:extLst>
              <a:ext uri="{FF2B5EF4-FFF2-40B4-BE49-F238E27FC236}">
                <a16:creationId xmlns:a16="http://schemas.microsoft.com/office/drawing/2014/main" id="{4751E5E5-4A28-409F-95B7-FA65FF2D0D3F}"/>
              </a:ext>
            </a:extLst>
          </p:cNvPr>
          <p:cNvPicPr>
            <a:picLocks noGrp="1" noChangeAspect="1"/>
          </p:cNvPicPr>
          <p:nvPr>
            <p:ph idx="1"/>
          </p:nvPr>
        </p:nvPicPr>
        <p:blipFill rotWithShape="1">
          <a:blip r:embed="rId2"/>
          <a:srcRect l="11287" t="16075" r="17573" b="1796"/>
          <a:stretch/>
        </p:blipFill>
        <p:spPr>
          <a:xfrm>
            <a:off x="0" y="1690688"/>
            <a:ext cx="5503178" cy="3573711"/>
          </a:xfrm>
          <a:prstGeom prst="rect">
            <a:avLst/>
          </a:prstGeom>
        </p:spPr>
      </p:pic>
      <p:pic>
        <p:nvPicPr>
          <p:cNvPr id="5" name="Obrázok 4">
            <a:extLst>
              <a:ext uri="{FF2B5EF4-FFF2-40B4-BE49-F238E27FC236}">
                <a16:creationId xmlns:a16="http://schemas.microsoft.com/office/drawing/2014/main" id="{065B7608-0DCA-49A0-A525-F685A3C54794}"/>
              </a:ext>
            </a:extLst>
          </p:cNvPr>
          <p:cNvPicPr>
            <a:picLocks noChangeAspect="1"/>
          </p:cNvPicPr>
          <p:nvPr/>
        </p:nvPicPr>
        <p:blipFill>
          <a:blip r:embed="rId3"/>
          <a:stretch>
            <a:fillRect/>
          </a:stretch>
        </p:blipFill>
        <p:spPr>
          <a:xfrm>
            <a:off x="5503178" y="1690688"/>
            <a:ext cx="6797988" cy="4534205"/>
          </a:xfrm>
          <a:prstGeom prst="rect">
            <a:avLst/>
          </a:prstGeom>
        </p:spPr>
      </p:pic>
      <p:sp>
        <p:nvSpPr>
          <p:cNvPr id="6" name="BlokTextu 5">
            <a:extLst>
              <a:ext uri="{FF2B5EF4-FFF2-40B4-BE49-F238E27FC236}">
                <a16:creationId xmlns:a16="http://schemas.microsoft.com/office/drawing/2014/main" id="{0D01F77D-8C3C-4C5C-920C-B9AA4F5153DF}"/>
              </a:ext>
            </a:extLst>
          </p:cNvPr>
          <p:cNvSpPr txBox="1"/>
          <p:nvPr/>
        </p:nvSpPr>
        <p:spPr>
          <a:xfrm>
            <a:off x="6096000" y="6492875"/>
            <a:ext cx="5011024" cy="369332"/>
          </a:xfrm>
          <a:prstGeom prst="rect">
            <a:avLst/>
          </a:prstGeom>
          <a:noFill/>
        </p:spPr>
        <p:txBody>
          <a:bodyPr wrap="square" rtlCol="0">
            <a:spAutoFit/>
          </a:bodyPr>
          <a:lstStyle/>
          <a:p>
            <a:pPr algn="ctr"/>
            <a:r>
              <a:rPr lang="sk-SK" dirty="0"/>
              <a:t>Robotické </a:t>
            </a:r>
            <a:r>
              <a:rPr lang="sk-SK" dirty="0" err="1"/>
              <a:t>angiografické</a:t>
            </a:r>
            <a:r>
              <a:rPr lang="sk-SK" dirty="0"/>
              <a:t> pracovisko UNM</a:t>
            </a:r>
          </a:p>
        </p:txBody>
      </p:sp>
      <p:sp>
        <p:nvSpPr>
          <p:cNvPr id="7" name="BlokTextu 6">
            <a:extLst>
              <a:ext uri="{FF2B5EF4-FFF2-40B4-BE49-F238E27FC236}">
                <a16:creationId xmlns:a16="http://schemas.microsoft.com/office/drawing/2014/main" id="{B6959E3F-A44A-44F8-961D-970F92B48FFF}"/>
              </a:ext>
            </a:extLst>
          </p:cNvPr>
          <p:cNvSpPr txBox="1"/>
          <p:nvPr/>
        </p:nvSpPr>
        <p:spPr>
          <a:xfrm flipH="1">
            <a:off x="1236956" y="5469622"/>
            <a:ext cx="4031330" cy="369332"/>
          </a:xfrm>
          <a:prstGeom prst="rect">
            <a:avLst/>
          </a:prstGeom>
          <a:noFill/>
        </p:spPr>
        <p:txBody>
          <a:bodyPr wrap="square" rtlCol="0">
            <a:spAutoFit/>
          </a:bodyPr>
          <a:lstStyle/>
          <a:p>
            <a:r>
              <a:rPr lang="sk-SK" dirty="0"/>
              <a:t>Schéma  </a:t>
            </a:r>
            <a:r>
              <a:rPr lang="sk-SK" dirty="0" err="1"/>
              <a:t>skiaskopického</a:t>
            </a:r>
            <a:r>
              <a:rPr lang="sk-SK" dirty="0"/>
              <a:t> C ramena</a:t>
            </a:r>
          </a:p>
        </p:txBody>
      </p:sp>
    </p:spTree>
    <p:extLst>
      <p:ext uri="{BB962C8B-B14F-4D97-AF65-F5344CB8AC3E}">
        <p14:creationId xmlns:p14="http://schemas.microsoft.com/office/powerpoint/2010/main" val="16556502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CE5D061-AF2C-4A10-BD4D-AA89C831E3DE}"/>
              </a:ext>
            </a:extLst>
          </p:cNvPr>
          <p:cNvSpPr>
            <a:spLocks noGrp="1"/>
          </p:cNvSpPr>
          <p:nvPr>
            <p:ph type="title"/>
          </p:nvPr>
        </p:nvSpPr>
        <p:spPr>
          <a:pattFill prst="pct20">
            <a:fgClr>
              <a:schemeClr val="accent1"/>
            </a:fgClr>
            <a:bgClr>
              <a:schemeClr val="bg1"/>
            </a:bgClr>
          </a:pattFill>
        </p:spPr>
        <p:txBody>
          <a:bodyPr/>
          <a:lstStyle/>
          <a:p>
            <a:pPr algn="ctr"/>
            <a:r>
              <a:rPr lang="sk-SK" dirty="0"/>
              <a:t> </a:t>
            </a:r>
            <a:r>
              <a:rPr lang="sk-SK" sz="3600" b="1" dirty="0">
                <a:solidFill>
                  <a:srgbClr val="FF0000"/>
                </a:solidFill>
              </a:rPr>
              <a:t>CT angiografia</a:t>
            </a:r>
          </a:p>
        </p:txBody>
      </p:sp>
      <p:sp>
        <p:nvSpPr>
          <p:cNvPr id="3" name="Zástupný objekt pre obsah 2">
            <a:extLst>
              <a:ext uri="{FF2B5EF4-FFF2-40B4-BE49-F238E27FC236}">
                <a16:creationId xmlns:a16="http://schemas.microsoft.com/office/drawing/2014/main" id="{D8F53575-5157-41FE-8D5B-F82ED565742B}"/>
              </a:ext>
            </a:extLst>
          </p:cNvPr>
          <p:cNvSpPr>
            <a:spLocks noGrp="1"/>
          </p:cNvSpPr>
          <p:nvPr>
            <p:ph idx="1"/>
          </p:nvPr>
        </p:nvSpPr>
        <p:spPr/>
        <p:txBody>
          <a:bodyPr/>
          <a:lstStyle/>
          <a:p>
            <a:pPr algn="just">
              <a:buFont typeface="Wingdings" panose="05000000000000000000" pitchFamily="2" charset="2"/>
              <a:buChar char="q"/>
            </a:pPr>
            <a:r>
              <a:rPr lang="sk-SK" sz="2000" b="1" i="1" dirty="0"/>
              <a:t>CT angiografia /využíva ionizujúce žiarenie/</a:t>
            </a:r>
          </a:p>
          <a:p>
            <a:pPr marL="0" indent="0" algn="just">
              <a:buNone/>
            </a:pPr>
            <a:r>
              <a:rPr lang="sk-SK" sz="2000" b="1" i="1" dirty="0"/>
              <a:t>Vyšetrenie cievneho systému pomocou</a:t>
            </a:r>
          </a:p>
          <a:p>
            <a:pPr marL="0" indent="0" algn="just">
              <a:buNone/>
            </a:pPr>
            <a:r>
              <a:rPr lang="sk-SK" sz="2000" b="1" i="1" dirty="0"/>
              <a:t>kontrastnej látky, ktorá sa pacientovi aplikuje</a:t>
            </a:r>
          </a:p>
          <a:p>
            <a:pPr marL="0" indent="0" algn="just">
              <a:buNone/>
            </a:pPr>
            <a:r>
              <a:rPr lang="sk-SK" sz="2000" b="1" i="1" dirty="0"/>
              <a:t>intravenózne pomocou vysokotlakovej striekačky </a:t>
            </a:r>
          </a:p>
          <a:p>
            <a:pPr marL="0" indent="0" algn="just">
              <a:buNone/>
            </a:pPr>
            <a:r>
              <a:rPr lang="sk-SK" sz="2000" b="1" i="1" dirty="0"/>
              <a:t>následne sa cievny systém zobrazí v jednotlivých</a:t>
            </a:r>
          </a:p>
          <a:p>
            <a:pPr marL="0" indent="0" algn="just">
              <a:buNone/>
            </a:pPr>
            <a:r>
              <a:rPr lang="sk-SK" sz="2000" b="1" i="1" dirty="0"/>
              <a:t>rezoch CT zobrazovania /aneuryzmy, </a:t>
            </a:r>
            <a:r>
              <a:rPr lang="sk-SK" sz="2000" b="1" i="1" dirty="0" err="1"/>
              <a:t>disekcie</a:t>
            </a:r>
            <a:endParaRPr lang="sk-SK" sz="2000" b="1" i="1" dirty="0"/>
          </a:p>
          <a:p>
            <a:pPr marL="0" indent="0" algn="just">
              <a:buNone/>
            </a:pPr>
            <a:r>
              <a:rPr lang="sk-SK" sz="2000" b="1" i="1" dirty="0"/>
              <a:t>/natrhnutie cievnej steny/, </a:t>
            </a:r>
            <a:r>
              <a:rPr lang="sk-SK" sz="2000" b="1" i="1" dirty="0" err="1"/>
              <a:t>stenózy</a:t>
            </a:r>
            <a:r>
              <a:rPr lang="sk-SK" sz="2000" b="1" i="1" dirty="0"/>
              <a:t> /zúženia//</a:t>
            </a:r>
          </a:p>
          <a:p>
            <a:pPr algn="just">
              <a:buFont typeface="Wingdings" panose="05000000000000000000" pitchFamily="2" charset="2"/>
              <a:buChar char="q"/>
            </a:pPr>
            <a:endParaRPr lang="sk-SK" sz="2000" dirty="0"/>
          </a:p>
          <a:p>
            <a:endParaRPr lang="sk-SK" dirty="0"/>
          </a:p>
        </p:txBody>
      </p:sp>
      <p:pic>
        <p:nvPicPr>
          <p:cNvPr id="4" name="Obrázok 3">
            <a:extLst>
              <a:ext uri="{FF2B5EF4-FFF2-40B4-BE49-F238E27FC236}">
                <a16:creationId xmlns:a16="http://schemas.microsoft.com/office/drawing/2014/main" id="{B560360A-0AC8-4076-A27E-B61AF4F4CB49}"/>
              </a:ext>
            </a:extLst>
          </p:cNvPr>
          <p:cNvPicPr>
            <a:picLocks noChangeAspect="1"/>
          </p:cNvPicPr>
          <p:nvPr/>
        </p:nvPicPr>
        <p:blipFill>
          <a:blip r:embed="rId2"/>
          <a:stretch>
            <a:fillRect/>
          </a:stretch>
        </p:blipFill>
        <p:spPr>
          <a:xfrm>
            <a:off x="7919206" y="373514"/>
            <a:ext cx="4130181" cy="3846148"/>
          </a:xfrm>
          <a:prstGeom prst="rect">
            <a:avLst/>
          </a:prstGeom>
        </p:spPr>
      </p:pic>
      <p:pic>
        <p:nvPicPr>
          <p:cNvPr id="5" name="Obrázok 4">
            <a:extLst>
              <a:ext uri="{FF2B5EF4-FFF2-40B4-BE49-F238E27FC236}">
                <a16:creationId xmlns:a16="http://schemas.microsoft.com/office/drawing/2014/main" id="{50422E8A-9A2B-4F32-BEEB-564FD8DC8C6B}"/>
              </a:ext>
            </a:extLst>
          </p:cNvPr>
          <p:cNvPicPr>
            <a:picLocks noChangeAspect="1"/>
          </p:cNvPicPr>
          <p:nvPr/>
        </p:nvPicPr>
        <p:blipFill>
          <a:blip r:embed="rId3"/>
          <a:stretch>
            <a:fillRect/>
          </a:stretch>
        </p:blipFill>
        <p:spPr>
          <a:xfrm>
            <a:off x="5939407" y="4051883"/>
            <a:ext cx="3254926" cy="2806117"/>
          </a:xfrm>
          <a:prstGeom prst="rect">
            <a:avLst/>
          </a:prstGeom>
        </p:spPr>
      </p:pic>
      <p:sp>
        <p:nvSpPr>
          <p:cNvPr id="6" name="BlokTextu 5">
            <a:extLst>
              <a:ext uri="{FF2B5EF4-FFF2-40B4-BE49-F238E27FC236}">
                <a16:creationId xmlns:a16="http://schemas.microsoft.com/office/drawing/2014/main" id="{A4E99B1D-3604-4A7C-9946-3863008DF531}"/>
              </a:ext>
            </a:extLst>
          </p:cNvPr>
          <p:cNvSpPr txBox="1"/>
          <p:nvPr/>
        </p:nvSpPr>
        <p:spPr>
          <a:xfrm>
            <a:off x="9026552" y="5469622"/>
            <a:ext cx="2684479" cy="646331"/>
          </a:xfrm>
          <a:prstGeom prst="rect">
            <a:avLst/>
          </a:prstGeom>
          <a:noFill/>
        </p:spPr>
        <p:txBody>
          <a:bodyPr wrap="square" rtlCol="0">
            <a:spAutoFit/>
          </a:bodyPr>
          <a:lstStyle/>
          <a:p>
            <a:pPr algn="ctr"/>
            <a:r>
              <a:rPr lang="sk-SK" b="1" dirty="0" err="1"/>
              <a:t>Multislice</a:t>
            </a:r>
            <a:r>
              <a:rPr lang="sk-SK" b="1" dirty="0"/>
              <a:t> CT </a:t>
            </a:r>
            <a:r>
              <a:rPr lang="sk-SK" b="1" dirty="0" err="1"/>
              <a:t>angiogram</a:t>
            </a:r>
            <a:r>
              <a:rPr lang="sk-SK" b="1" dirty="0"/>
              <a:t> koronárne tepny</a:t>
            </a:r>
          </a:p>
        </p:txBody>
      </p:sp>
    </p:spTree>
    <p:extLst>
      <p:ext uri="{BB962C8B-B14F-4D97-AF65-F5344CB8AC3E}">
        <p14:creationId xmlns:p14="http://schemas.microsoft.com/office/powerpoint/2010/main" val="23102085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D28CD0B-1429-4443-A4B9-272686AEF4A0}"/>
              </a:ext>
            </a:extLst>
          </p:cNvPr>
          <p:cNvSpPr>
            <a:spLocks noGrp="1"/>
          </p:cNvSpPr>
          <p:nvPr>
            <p:ph type="title"/>
          </p:nvPr>
        </p:nvSpPr>
        <p:spPr>
          <a:pattFill prst="pct20">
            <a:fgClr>
              <a:schemeClr val="accent1"/>
            </a:fgClr>
            <a:bgClr>
              <a:schemeClr val="bg1"/>
            </a:bgClr>
          </a:pattFill>
        </p:spPr>
        <p:txBody>
          <a:bodyPr>
            <a:normAutofit fontScale="90000"/>
          </a:bodyPr>
          <a:lstStyle/>
          <a:p>
            <a:pPr algn="ctr"/>
            <a:r>
              <a:rPr lang="sk-SK" sz="3600" b="1" dirty="0">
                <a:solidFill>
                  <a:srgbClr val="FF0000"/>
                </a:solidFill>
              </a:rPr>
              <a:t>MR angiografia</a:t>
            </a:r>
            <a:br>
              <a:rPr lang="sk-SK" sz="3600" b="1" dirty="0">
                <a:solidFill>
                  <a:srgbClr val="FF0000"/>
                </a:solidFill>
              </a:rPr>
            </a:br>
            <a:r>
              <a:rPr lang="sk-SK" sz="3600" b="1" dirty="0">
                <a:solidFill>
                  <a:srgbClr val="FF0000"/>
                </a:solidFill>
              </a:rPr>
              <a:t>Táto metóda využíva neionizujúce žiarenie ! </a:t>
            </a:r>
            <a:br>
              <a:rPr lang="sk-SK" sz="3600" b="1" dirty="0">
                <a:solidFill>
                  <a:srgbClr val="FF0000"/>
                </a:solidFill>
              </a:rPr>
            </a:b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BFE2B3A1-83D3-486D-9F71-CD6A3E18C0C9}"/>
              </a:ext>
            </a:extLst>
          </p:cNvPr>
          <p:cNvSpPr>
            <a:spLocks noGrp="1"/>
          </p:cNvSpPr>
          <p:nvPr>
            <p:ph idx="1"/>
          </p:nvPr>
        </p:nvSpPr>
        <p:spPr>
          <a:xfrm>
            <a:off x="838200" y="1834014"/>
            <a:ext cx="10515600" cy="4351338"/>
          </a:xfrm>
        </p:spPr>
        <p:txBody>
          <a:bodyPr/>
          <a:lstStyle/>
          <a:p>
            <a:pPr algn="just">
              <a:buFont typeface="Wingdings" panose="05000000000000000000" pitchFamily="2" charset="2"/>
              <a:buChar char="q"/>
            </a:pPr>
            <a:r>
              <a:rPr lang="sk-SK" dirty="0"/>
              <a:t>MR angiografia je vyšetrenie cievneho systému pomocou techník magnetickej rezonancie bez alebo s použitím kontrastnej látky na báze gadolínia</a:t>
            </a:r>
          </a:p>
          <a:p>
            <a:endParaRPr lang="sk-SK" b="1" dirty="0">
              <a:solidFill>
                <a:srgbClr val="FF0000"/>
              </a:solidFill>
            </a:endParaRPr>
          </a:p>
          <a:p>
            <a:endParaRPr lang="sk-SK" dirty="0"/>
          </a:p>
        </p:txBody>
      </p:sp>
      <p:pic>
        <p:nvPicPr>
          <p:cNvPr id="6" name="Obrázok 5">
            <a:extLst>
              <a:ext uri="{FF2B5EF4-FFF2-40B4-BE49-F238E27FC236}">
                <a16:creationId xmlns:a16="http://schemas.microsoft.com/office/drawing/2014/main" id="{4D356768-598C-4C52-B591-CA194F82E6B4}"/>
              </a:ext>
            </a:extLst>
          </p:cNvPr>
          <p:cNvPicPr>
            <a:picLocks noChangeAspect="1"/>
          </p:cNvPicPr>
          <p:nvPr/>
        </p:nvPicPr>
        <p:blipFill>
          <a:blip r:embed="rId2"/>
          <a:stretch>
            <a:fillRect/>
          </a:stretch>
        </p:blipFill>
        <p:spPr>
          <a:xfrm>
            <a:off x="5464356" y="2703872"/>
            <a:ext cx="6255695" cy="4154128"/>
          </a:xfrm>
          <a:prstGeom prst="rect">
            <a:avLst/>
          </a:prstGeom>
        </p:spPr>
      </p:pic>
      <p:sp>
        <p:nvSpPr>
          <p:cNvPr id="7" name="BlokTextu 6">
            <a:extLst>
              <a:ext uri="{FF2B5EF4-FFF2-40B4-BE49-F238E27FC236}">
                <a16:creationId xmlns:a16="http://schemas.microsoft.com/office/drawing/2014/main" id="{727F48E6-2470-4D9F-B940-708AA0FE54DC}"/>
              </a:ext>
            </a:extLst>
          </p:cNvPr>
          <p:cNvSpPr txBox="1"/>
          <p:nvPr/>
        </p:nvSpPr>
        <p:spPr>
          <a:xfrm>
            <a:off x="698090" y="4865615"/>
            <a:ext cx="6150123" cy="369332"/>
          </a:xfrm>
          <a:prstGeom prst="rect">
            <a:avLst/>
          </a:prstGeom>
          <a:noFill/>
        </p:spPr>
        <p:txBody>
          <a:bodyPr wrap="square" rtlCol="0">
            <a:spAutoFit/>
          </a:bodyPr>
          <a:lstStyle/>
          <a:p>
            <a:r>
              <a:rPr lang="sk-SK" dirty="0"/>
              <a:t>MR </a:t>
            </a:r>
            <a:r>
              <a:rPr lang="sk-SK" dirty="0" err="1"/>
              <a:t>coronaryangiografia</a:t>
            </a:r>
            <a:r>
              <a:rPr lang="sk-SK" dirty="0"/>
              <a:t> </a:t>
            </a:r>
          </a:p>
        </p:txBody>
      </p:sp>
      <p:sp>
        <p:nvSpPr>
          <p:cNvPr id="8" name="Šípka: doprava 7">
            <a:extLst>
              <a:ext uri="{FF2B5EF4-FFF2-40B4-BE49-F238E27FC236}">
                <a16:creationId xmlns:a16="http://schemas.microsoft.com/office/drawing/2014/main" id="{CE838656-049E-406C-974A-BF8BBE8EA5FF}"/>
              </a:ext>
            </a:extLst>
          </p:cNvPr>
          <p:cNvSpPr/>
          <p:nvPr/>
        </p:nvSpPr>
        <p:spPr>
          <a:xfrm>
            <a:off x="3107624" y="5050281"/>
            <a:ext cx="66552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9193916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8BF89D-386C-46FC-BB31-0912D4593FA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Zobrazovacie metódy v nukleárnej medicíne</a:t>
            </a:r>
          </a:p>
        </p:txBody>
      </p:sp>
      <p:sp>
        <p:nvSpPr>
          <p:cNvPr id="3" name="Zástupný objekt pre obsah 2">
            <a:extLst>
              <a:ext uri="{FF2B5EF4-FFF2-40B4-BE49-F238E27FC236}">
                <a16:creationId xmlns:a16="http://schemas.microsoft.com/office/drawing/2014/main" id="{8CB514D7-8594-406B-A905-50486551794F}"/>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sk-SK" sz="2400" b="1" i="1" dirty="0"/>
              <a:t>Nukleárna medicína je špecializovaným odborom medicíny, ktorého základným princípom je využitie otvorených </a:t>
            </a:r>
            <a:r>
              <a:rPr lang="sk-SK" sz="2400" b="1" i="1" dirty="0" err="1"/>
              <a:t>rádionuklidových</a:t>
            </a:r>
            <a:r>
              <a:rPr lang="sk-SK" sz="2400" b="1" i="1" dirty="0"/>
              <a:t> žiaričov</a:t>
            </a:r>
          </a:p>
          <a:p>
            <a:pPr algn="just">
              <a:buFont typeface="Wingdings" panose="05000000000000000000" pitchFamily="2" charset="2"/>
              <a:buChar char="q"/>
            </a:pPr>
            <a:endParaRPr lang="sk-SK" sz="2400" b="1" i="1" dirty="0"/>
          </a:p>
          <a:p>
            <a:pPr algn="just">
              <a:buFont typeface="Wingdings" panose="05000000000000000000" pitchFamily="2" charset="2"/>
              <a:buChar char="q"/>
            </a:pPr>
            <a:r>
              <a:rPr lang="sk-SK" sz="2400" b="1" i="1" dirty="0">
                <a:solidFill>
                  <a:srgbClr val="FF0000"/>
                </a:solidFill>
              </a:rPr>
              <a:t>Do tela  vpravujeme otvorený žiarič /rádioizotop/ upravený na podanie do organizmu /</a:t>
            </a:r>
            <a:r>
              <a:rPr lang="sk-SK" sz="2400" b="1" i="1" dirty="0" err="1">
                <a:solidFill>
                  <a:srgbClr val="FF0000"/>
                </a:solidFill>
              </a:rPr>
              <a:t>rádiofarmakum</a:t>
            </a:r>
            <a:r>
              <a:rPr lang="sk-SK" sz="2400" b="1" i="1" dirty="0">
                <a:solidFill>
                  <a:srgbClr val="FF0000"/>
                </a:solidFill>
              </a:rPr>
              <a:t>/, tieto žiariče majú veľmi krátky polčas rozpadu. Tento žiarič vstúpi do metabolizmu a </a:t>
            </a:r>
            <a:r>
              <a:rPr lang="sk-SK" sz="2400" b="1" i="1" dirty="0" err="1">
                <a:solidFill>
                  <a:srgbClr val="FF0000"/>
                </a:solidFill>
              </a:rPr>
              <a:t>distribuje</a:t>
            </a:r>
            <a:r>
              <a:rPr lang="sk-SK" sz="2400" b="1" i="1" dirty="0">
                <a:solidFill>
                  <a:srgbClr val="FF0000"/>
                </a:solidFill>
              </a:rPr>
              <a:t> sa v organizme podľa </a:t>
            </a:r>
            <a:r>
              <a:rPr lang="sk-SK" sz="2400" b="1" i="1" dirty="0" err="1">
                <a:solidFill>
                  <a:srgbClr val="FF0000"/>
                </a:solidFill>
              </a:rPr>
              <a:t>farmakokinetiky</a:t>
            </a:r>
            <a:r>
              <a:rPr lang="sk-SK" sz="2400" b="1" i="1" dirty="0">
                <a:solidFill>
                  <a:srgbClr val="FF0000"/>
                </a:solidFill>
              </a:rPr>
              <a:t> daného </a:t>
            </a:r>
            <a:r>
              <a:rPr lang="sk-SK" sz="2400" b="1" i="1" dirty="0" err="1">
                <a:solidFill>
                  <a:srgbClr val="FF0000"/>
                </a:solidFill>
              </a:rPr>
              <a:t>rádiofarmaka</a:t>
            </a:r>
            <a:endParaRPr lang="sk-SK" sz="2400" b="1" i="1" dirty="0">
              <a:solidFill>
                <a:srgbClr val="FF0000"/>
              </a:solidFill>
            </a:endParaRPr>
          </a:p>
          <a:p>
            <a:pPr algn="just">
              <a:buFont typeface="Wingdings" panose="05000000000000000000" pitchFamily="2" charset="2"/>
              <a:buChar char="q"/>
            </a:pPr>
            <a:endParaRPr lang="sk-SK" sz="2400" b="1" i="1" dirty="0">
              <a:solidFill>
                <a:srgbClr val="FF0000"/>
              </a:solidFill>
            </a:endParaRPr>
          </a:p>
          <a:p>
            <a:pPr algn="just">
              <a:buFont typeface="Wingdings" panose="05000000000000000000" pitchFamily="2" charset="2"/>
              <a:buChar char="q"/>
            </a:pPr>
            <a:r>
              <a:rPr lang="sk-SK" sz="2400" b="1" i="1" dirty="0">
                <a:solidFill>
                  <a:srgbClr val="FF0000"/>
                </a:solidFill>
              </a:rPr>
              <a:t>Miera lokálnej akumulácie závisí na intenzite miestnych metabolických a funkčných dejov v orgánoch a tkanivách a prípadné poruchy je možné lokalizovať a kvantifikovať /analyzujú sa krivky, pomery akumulácie, veľkosť/</a:t>
            </a:r>
          </a:p>
          <a:p>
            <a:pPr marL="0" indent="0" algn="just">
              <a:buNone/>
            </a:pPr>
            <a:r>
              <a:rPr lang="sk-SK" sz="2400" b="1" i="1" dirty="0"/>
              <a:t> </a:t>
            </a:r>
          </a:p>
          <a:p>
            <a:pPr algn="just">
              <a:buFont typeface="Wingdings" panose="05000000000000000000" pitchFamily="2" charset="2"/>
              <a:buChar char="q"/>
            </a:pPr>
            <a:r>
              <a:rPr lang="sk-SK" sz="2400" b="1" i="1" dirty="0"/>
              <a:t>RAF aplikované do tela emituje žiarenie gama, ktoré sa v tele absorbuje len čiastočne. Gama žiarenie prechádza tkanivom a registruje prístrojmi so </a:t>
            </a:r>
            <a:r>
              <a:rPr lang="sk-SK" sz="2400" b="1" i="1" dirty="0" err="1"/>
              <a:t>scintilačným</a:t>
            </a:r>
            <a:r>
              <a:rPr lang="sk-SK" sz="2400" b="1" i="1" dirty="0"/>
              <a:t> detektorom</a:t>
            </a:r>
            <a:endParaRPr lang="sk-SK" b="1" i="1" dirty="0"/>
          </a:p>
        </p:txBody>
      </p:sp>
    </p:spTree>
    <p:extLst>
      <p:ext uri="{BB962C8B-B14F-4D97-AF65-F5344CB8AC3E}">
        <p14:creationId xmlns:p14="http://schemas.microsoft.com/office/powerpoint/2010/main" val="539570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A41D153-ABE2-4835-8522-0CC13526F5B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Diagnostické </a:t>
            </a:r>
            <a:r>
              <a:rPr lang="sk-SK" sz="3600" b="1" dirty="0" err="1">
                <a:solidFill>
                  <a:srgbClr val="FF0000"/>
                </a:solidFill>
              </a:rPr>
              <a:t>rádiofarmaká</a:t>
            </a:r>
            <a:r>
              <a:rPr lang="sk-SK" sz="3600" b="1" dirty="0">
                <a:solidFill>
                  <a:srgbClr val="FF0000"/>
                </a:solidFill>
              </a:rPr>
              <a:t> v nukleárnej medicíne</a:t>
            </a:r>
          </a:p>
        </p:txBody>
      </p:sp>
      <p:sp>
        <p:nvSpPr>
          <p:cNvPr id="3" name="Zástupný objekt pre obsah 2">
            <a:extLst>
              <a:ext uri="{FF2B5EF4-FFF2-40B4-BE49-F238E27FC236}">
                <a16:creationId xmlns:a16="http://schemas.microsoft.com/office/drawing/2014/main" id="{EB79F052-AD0C-4694-900A-96E25845D513}"/>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sk-SK" sz="2600" b="1" dirty="0">
                <a:solidFill>
                  <a:srgbClr val="FF0000"/>
                </a:solidFill>
              </a:rPr>
              <a:t>Technécium-99m (Tc-99m)</a:t>
            </a:r>
          </a:p>
          <a:p>
            <a:pPr marL="0" indent="0" algn="just">
              <a:buNone/>
            </a:pPr>
            <a:r>
              <a:rPr lang="sk-SK" sz="2600" i="1" dirty="0"/>
              <a:t>Najpoužívanejšie </a:t>
            </a:r>
            <a:r>
              <a:rPr lang="sk-SK" sz="2600" i="1" dirty="0" err="1"/>
              <a:t>rádiofarmakum</a:t>
            </a:r>
            <a:r>
              <a:rPr lang="sk-SK" sz="2600" i="1" dirty="0"/>
              <a:t> v diagnostike. Jeho izotop Tc-99m má vhodný polčas rozpadu (6 hodín) a uvoľňuje gama žiarenie, ktoré je ľahko detekovateľné. Používa sa na vyšetrenia kostí, srdca, pľúc, obličiek, a pečene</a:t>
            </a:r>
          </a:p>
          <a:p>
            <a:pPr algn="just">
              <a:buFont typeface="Wingdings" panose="05000000000000000000" pitchFamily="2" charset="2"/>
              <a:buChar char="q"/>
            </a:pPr>
            <a:r>
              <a:rPr lang="sk-SK" sz="2600" b="1" dirty="0" err="1">
                <a:solidFill>
                  <a:srgbClr val="FF0000"/>
                </a:solidFill>
              </a:rPr>
              <a:t>Fluorodeoxyglukóza</a:t>
            </a:r>
            <a:r>
              <a:rPr lang="sk-SK" sz="2600" b="1" dirty="0">
                <a:solidFill>
                  <a:srgbClr val="FF0000"/>
                </a:solidFill>
              </a:rPr>
              <a:t> (FDG) s fluorom-18</a:t>
            </a:r>
          </a:p>
          <a:p>
            <a:pPr marL="0" indent="0" algn="just">
              <a:buNone/>
            </a:pPr>
            <a:r>
              <a:rPr lang="sk-SK" dirty="0"/>
              <a:t> </a:t>
            </a:r>
            <a:r>
              <a:rPr lang="sk-SK" sz="2600" i="1" dirty="0"/>
              <a:t>FDG je forma glukózy označená izotopom F-18 a používa sa pri PET (pozitrónová emisná tomografia) na zobrazenie metabolických aktivít, hlavne pri diagnostike nádorov a sledovaní ich progresie</a:t>
            </a:r>
            <a:endParaRPr lang="sk-SK" dirty="0"/>
          </a:p>
          <a:p>
            <a:pPr algn="just">
              <a:buFont typeface="Wingdings" panose="05000000000000000000" pitchFamily="2" charset="2"/>
              <a:buChar char="q"/>
            </a:pPr>
            <a:r>
              <a:rPr lang="sk-SK" sz="2600" b="1" dirty="0">
                <a:solidFill>
                  <a:srgbClr val="FF0000"/>
                </a:solidFill>
              </a:rPr>
              <a:t>Jód-123</a:t>
            </a:r>
          </a:p>
          <a:p>
            <a:pPr marL="0" indent="0" algn="just">
              <a:buNone/>
            </a:pPr>
            <a:r>
              <a:rPr lang="sk-SK" sz="2600" i="1" dirty="0"/>
              <a:t>Izotop jódu používaný na vyšetrenia štítnej žľazy, ktorý umožňuje sledovanie funkcie štítnej žľazy a detekciu abnormalít ako </a:t>
            </a:r>
            <a:r>
              <a:rPr lang="sk-SK" sz="2600" i="1" dirty="0" err="1"/>
              <a:t>hypertyreóza</a:t>
            </a:r>
            <a:r>
              <a:rPr lang="sk-SK" sz="2600" i="1" dirty="0"/>
              <a:t> či </a:t>
            </a:r>
            <a:r>
              <a:rPr lang="sk-SK" sz="2600" i="1" dirty="0" err="1"/>
              <a:t>hypotyreóza</a:t>
            </a:r>
            <a:r>
              <a:rPr lang="sk-SK" sz="2600" i="1" dirty="0"/>
              <a:t>.</a:t>
            </a:r>
          </a:p>
        </p:txBody>
      </p:sp>
    </p:spTree>
    <p:extLst>
      <p:ext uri="{BB962C8B-B14F-4D97-AF65-F5344CB8AC3E}">
        <p14:creationId xmlns:p14="http://schemas.microsoft.com/office/powerpoint/2010/main" val="11878801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90A7BC1-A10C-487D-BFD1-124EDD7F462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Vyšetrenia v nukleárnej medicíne</a:t>
            </a:r>
          </a:p>
        </p:txBody>
      </p:sp>
      <p:sp>
        <p:nvSpPr>
          <p:cNvPr id="3" name="Zástupný objekt pre obsah 2">
            <a:extLst>
              <a:ext uri="{FF2B5EF4-FFF2-40B4-BE49-F238E27FC236}">
                <a16:creationId xmlns:a16="http://schemas.microsoft.com/office/drawing/2014/main" id="{0984B701-00D9-4309-9FEF-712C28A60004}"/>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sk-SK" b="1" dirty="0" err="1">
                <a:solidFill>
                  <a:srgbClr val="FF0000"/>
                </a:solidFill>
              </a:rPr>
              <a:t>Scintigrafia</a:t>
            </a:r>
            <a:endParaRPr lang="sk-SK" b="1" dirty="0">
              <a:solidFill>
                <a:srgbClr val="FF0000"/>
              </a:solidFill>
            </a:endParaRPr>
          </a:p>
          <a:p>
            <a:pPr marL="0" indent="0" algn="just">
              <a:buNone/>
            </a:pPr>
            <a:r>
              <a:rPr lang="sk-SK" sz="2400" b="1" i="1" dirty="0"/>
              <a:t>základná metóda nukleárnej medicíny, ktorá využíva gama kameru na detekciu gama žiarenia emitovaného </a:t>
            </a:r>
            <a:r>
              <a:rPr lang="sk-SK" sz="2400" b="1" i="1" dirty="0" err="1"/>
              <a:t>rádiofarmakom</a:t>
            </a:r>
            <a:r>
              <a:rPr lang="sk-SK" sz="2400" b="1" i="1" dirty="0"/>
              <a:t> v tele pacienta</a:t>
            </a:r>
          </a:p>
          <a:p>
            <a:pPr marL="0" indent="0" algn="just">
              <a:buNone/>
            </a:pPr>
            <a:endParaRPr lang="sk-SK" sz="2400" b="1" i="1" dirty="0"/>
          </a:p>
          <a:p>
            <a:pPr algn="just">
              <a:buFont typeface="Wingdings" panose="05000000000000000000" pitchFamily="2" charset="2"/>
              <a:buChar char="q"/>
            </a:pPr>
            <a:r>
              <a:rPr lang="sk-SK" b="1" dirty="0">
                <a:solidFill>
                  <a:srgbClr val="FF0000"/>
                </a:solidFill>
              </a:rPr>
              <a:t>Pozitrónová emisná tomografia /PET/</a:t>
            </a:r>
          </a:p>
          <a:p>
            <a:pPr marL="0" indent="0" algn="just">
              <a:buNone/>
            </a:pPr>
            <a:r>
              <a:rPr lang="sk-SK" sz="2400" b="1" i="1" dirty="0">
                <a:solidFill>
                  <a:srgbClr val="FF0000"/>
                </a:solidFill>
              </a:rPr>
              <a:t> </a:t>
            </a:r>
            <a:r>
              <a:rPr lang="sk-SK" sz="2400" b="1" i="1" dirty="0"/>
              <a:t>vyšetrenie je špecifické pre svoju vysokú citlivosť a schopnosť zobraziť metabolickú aktivitu na bunkovej úrovni</a:t>
            </a:r>
          </a:p>
          <a:p>
            <a:pPr marL="0" indent="0" algn="just">
              <a:buNone/>
            </a:pPr>
            <a:r>
              <a:rPr lang="sk-SK" sz="2000" i="1" dirty="0"/>
              <a:t>/Používa </a:t>
            </a:r>
            <a:r>
              <a:rPr lang="sk-SK" sz="2000" i="1" dirty="0" err="1"/>
              <a:t>rádiofarmaká</a:t>
            </a:r>
            <a:r>
              <a:rPr lang="sk-SK" sz="2000" i="1" dirty="0"/>
              <a:t> obsahujúce pozitívne nabité častice (pozitróny), ktoré pri </a:t>
            </a:r>
            <a:r>
              <a:rPr lang="sk-SK" sz="2000" i="1" dirty="0" err="1"/>
              <a:t>anihilácii</a:t>
            </a:r>
            <a:r>
              <a:rPr lang="sk-SK" sz="2000" i="1" dirty="0"/>
              <a:t> s elektrónmi produkujú detekovateľné gama žiarenie/</a:t>
            </a:r>
          </a:p>
          <a:p>
            <a:pPr marL="0" indent="0" algn="just">
              <a:buNone/>
            </a:pPr>
            <a:endParaRPr lang="sk-SK" sz="2000" i="1" dirty="0"/>
          </a:p>
          <a:p>
            <a:pPr algn="just">
              <a:buFont typeface="Wingdings" panose="05000000000000000000" pitchFamily="2" charset="2"/>
              <a:buChar char="q"/>
            </a:pPr>
            <a:r>
              <a:rPr lang="sk-SK" b="1" dirty="0">
                <a:solidFill>
                  <a:srgbClr val="FF0000"/>
                </a:solidFill>
              </a:rPr>
              <a:t>Jednofotónová emisná počítačová tomografia /SPECT/</a:t>
            </a:r>
          </a:p>
          <a:p>
            <a:pPr marL="0" indent="0" algn="just">
              <a:buNone/>
            </a:pPr>
            <a:r>
              <a:rPr lang="sk-SK" sz="2400" b="1" i="1" dirty="0"/>
              <a:t>je podobná PET vyšetreniu, no namiesto pozitrónov </a:t>
            </a:r>
            <a:r>
              <a:rPr lang="sk-SK" sz="2400" b="1" i="1" dirty="0" err="1"/>
              <a:t>detekuje</a:t>
            </a:r>
            <a:r>
              <a:rPr lang="sk-SK" sz="2400" b="1" i="1" dirty="0"/>
              <a:t> gama žiarenie z </a:t>
            </a:r>
            <a:r>
              <a:rPr lang="sk-SK" sz="2400" b="1" i="1" dirty="0" err="1"/>
              <a:t>rádiofarmák</a:t>
            </a:r>
            <a:r>
              <a:rPr lang="sk-SK" sz="2400" b="1" i="1" dirty="0"/>
              <a:t> </a:t>
            </a:r>
          </a:p>
        </p:txBody>
      </p:sp>
    </p:spTree>
    <p:extLst>
      <p:ext uri="{BB962C8B-B14F-4D97-AF65-F5344CB8AC3E}">
        <p14:creationId xmlns:p14="http://schemas.microsoft.com/office/powerpoint/2010/main" val="35843216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9B021A-F5B3-489B-AC9B-120A52500F4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SPECT </a:t>
            </a:r>
            <a:br>
              <a:rPr lang="sk-SK" sz="2400" b="1" dirty="0"/>
            </a:br>
            <a:r>
              <a:rPr lang="sk-SK" sz="2400" b="1" dirty="0"/>
              <a:t>/ Single </a:t>
            </a:r>
            <a:r>
              <a:rPr lang="sk-SK" sz="2400" b="1" dirty="0" err="1"/>
              <a:t>Photon</a:t>
            </a:r>
            <a:r>
              <a:rPr lang="sk-SK" sz="2400" b="1" dirty="0"/>
              <a:t> </a:t>
            </a:r>
            <a:r>
              <a:rPr lang="sk-SK" sz="2400" b="1" dirty="0" err="1"/>
              <a:t>Emission</a:t>
            </a:r>
            <a:r>
              <a:rPr lang="sk-SK" sz="2400" b="1" dirty="0"/>
              <a:t> </a:t>
            </a:r>
            <a:r>
              <a:rPr lang="sk-SK" sz="2400" b="1" dirty="0" err="1"/>
              <a:t>Computer</a:t>
            </a:r>
            <a:r>
              <a:rPr lang="sk-SK" sz="2400" b="1" dirty="0"/>
              <a:t> </a:t>
            </a:r>
            <a:r>
              <a:rPr lang="sk-SK" sz="2400" b="1" dirty="0" err="1"/>
              <a:t>Tomography</a:t>
            </a:r>
            <a:r>
              <a:rPr lang="sk-SK" sz="2400" b="1" dirty="0"/>
              <a:t> /</a:t>
            </a:r>
            <a:br>
              <a:rPr lang="sk-SK" sz="2400" b="1" dirty="0"/>
            </a:br>
            <a:r>
              <a:rPr lang="sk-SK" sz="2400" b="1" dirty="0"/>
              <a:t>/jednofotónová emisná počítačová tomografia/</a:t>
            </a:r>
          </a:p>
        </p:txBody>
      </p:sp>
      <p:pic>
        <p:nvPicPr>
          <p:cNvPr id="4" name="Zástupný objekt pre obsah 3">
            <a:extLst>
              <a:ext uri="{FF2B5EF4-FFF2-40B4-BE49-F238E27FC236}">
                <a16:creationId xmlns:a16="http://schemas.microsoft.com/office/drawing/2014/main" id="{956DA837-815A-411F-9483-5767312D2725}"/>
              </a:ext>
            </a:extLst>
          </p:cNvPr>
          <p:cNvPicPr>
            <a:picLocks noGrp="1" noChangeAspect="1"/>
          </p:cNvPicPr>
          <p:nvPr>
            <p:ph idx="1"/>
          </p:nvPr>
        </p:nvPicPr>
        <p:blipFill>
          <a:blip r:embed="rId2"/>
          <a:stretch>
            <a:fillRect/>
          </a:stretch>
        </p:blipFill>
        <p:spPr>
          <a:xfrm>
            <a:off x="293615" y="1690688"/>
            <a:ext cx="5134062" cy="4575780"/>
          </a:xfrm>
          <a:prstGeom prst="rect">
            <a:avLst/>
          </a:prstGeom>
        </p:spPr>
      </p:pic>
      <p:sp>
        <p:nvSpPr>
          <p:cNvPr id="5" name="BlokTextu 4">
            <a:extLst>
              <a:ext uri="{FF2B5EF4-FFF2-40B4-BE49-F238E27FC236}">
                <a16:creationId xmlns:a16="http://schemas.microsoft.com/office/drawing/2014/main" id="{9F35C0D2-DFC7-42FE-8495-36071FA4D803}"/>
              </a:ext>
            </a:extLst>
          </p:cNvPr>
          <p:cNvSpPr txBox="1"/>
          <p:nvPr/>
        </p:nvSpPr>
        <p:spPr>
          <a:xfrm flipH="1">
            <a:off x="2151355" y="6266468"/>
            <a:ext cx="2571646" cy="338554"/>
          </a:xfrm>
          <a:prstGeom prst="rect">
            <a:avLst/>
          </a:prstGeom>
          <a:noFill/>
        </p:spPr>
        <p:txBody>
          <a:bodyPr wrap="square" rtlCol="0">
            <a:spAutoFit/>
          </a:bodyPr>
          <a:lstStyle/>
          <a:p>
            <a:r>
              <a:rPr lang="sk-SK" sz="1600" dirty="0"/>
              <a:t>Hybridná SPECT kamera</a:t>
            </a:r>
          </a:p>
        </p:txBody>
      </p:sp>
      <p:sp>
        <p:nvSpPr>
          <p:cNvPr id="7" name="BlokTextu 6">
            <a:extLst>
              <a:ext uri="{FF2B5EF4-FFF2-40B4-BE49-F238E27FC236}">
                <a16:creationId xmlns:a16="http://schemas.microsoft.com/office/drawing/2014/main" id="{75B6C0BD-1131-46B5-BAD7-E778688386B7}"/>
              </a:ext>
            </a:extLst>
          </p:cNvPr>
          <p:cNvSpPr txBox="1"/>
          <p:nvPr/>
        </p:nvSpPr>
        <p:spPr>
          <a:xfrm>
            <a:off x="5637402" y="1904301"/>
            <a:ext cx="5570290" cy="4616648"/>
          </a:xfrm>
          <a:prstGeom prst="rect">
            <a:avLst/>
          </a:prstGeom>
          <a:noFill/>
        </p:spPr>
        <p:txBody>
          <a:bodyPr wrap="square" rtlCol="0">
            <a:spAutoFit/>
          </a:bodyPr>
          <a:lstStyle/>
          <a:p>
            <a:pPr algn="ctr"/>
            <a:r>
              <a:rPr lang="sk-SK" sz="2400" b="1" dirty="0">
                <a:solidFill>
                  <a:srgbClr val="FF0000"/>
                </a:solidFill>
              </a:rPr>
              <a:t>Ako funguje SPECT</a:t>
            </a:r>
          </a:p>
          <a:p>
            <a:pPr marL="285750" indent="-285750" algn="ctr">
              <a:buFont typeface="Wingdings" panose="05000000000000000000" pitchFamily="2" charset="2"/>
              <a:buChar char="q"/>
            </a:pPr>
            <a:r>
              <a:rPr lang="sk-SK" b="1" dirty="0">
                <a:solidFill>
                  <a:srgbClr val="FF0000"/>
                </a:solidFill>
              </a:rPr>
              <a:t>Podanie </a:t>
            </a:r>
            <a:r>
              <a:rPr lang="sk-SK" b="1" dirty="0" err="1">
                <a:solidFill>
                  <a:srgbClr val="FF0000"/>
                </a:solidFill>
              </a:rPr>
              <a:t>rádiofarmaka</a:t>
            </a:r>
            <a:endParaRPr lang="sk-SK" b="1" dirty="0">
              <a:solidFill>
                <a:srgbClr val="FF0000"/>
              </a:solidFill>
            </a:endParaRPr>
          </a:p>
          <a:p>
            <a:pPr algn="just"/>
            <a:r>
              <a:rPr lang="sk-SK" dirty="0"/>
              <a:t>Pacientovi sa do tela aplikuje </a:t>
            </a:r>
            <a:r>
              <a:rPr lang="sk-SK" dirty="0" err="1"/>
              <a:t>rádiofarmakum</a:t>
            </a:r>
            <a:r>
              <a:rPr lang="sk-SK" dirty="0"/>
              <a:t>, zvyčajne injekčne. </a:t>
            </a:r>
            <a:r>
              <a:rPr lang="sk-SK" dirty="0" err="1"/>
              <a:t>Rádiofarmakum</a:t>
            </a:r>
            <a:r>
              <a:rPr lang="sk-SK" dirty="0"/>
              <a:t> je zlúčenina s viazaným rádioaktívnym izotopom (napríklad technécium-99m), ktorý sa v tele vychytáva v konkrétnom orgáne alebo tkanive</a:t>
            </a:r>
          </a:p>
          <a:p>
            <a:pPr marL="285750" indent="-285750" algn="ctr">
              <a:buFont typeface="Wingdings" panose="05000000000000000000" pitchFamily="2" charset="2"/>
              <a:buChar char="q"/>
            </a:pPr>
            <a:r>
              <a:rPr lang="sk-SK" b="1" dirty="0">
                <a:solidFill>
                  <a:srgbClr val="FF0000"/>
                </a:solidFill>
              </a:rPr>
              <a:t>Emisia gama žiarenia</a:t>
            </a:r>
          </a:p>
          <a:p>
            <a:pPr algn="just"/>
            <a:r>
              <a:rPr lang="sk-SK" dirty="0" err="1"/>
              <a:t>Rádiofarmakum</a:t>
            </a:r>
            <a:r>
              <a:rPr lang="sk-SK" dirty="0"/>
              <a:t> emituje gama žiarenie, ktoré gama kamery </a:t>
            </a:r>
            <a:r>
              <a:rPr lang="sk-SK" dirty="0" err="1"/>
              <a:t>detekujú</a:t>
            </a:r>
            <a:r>
              <a:rPr lang="sk-SK" dirty="0"/>
              <a:t>. Kamery sa pohybujú okolo tela pacienta a zaznamenávajú emisiu žiarenia z rôznych uhlov</a:t>
            </a:r>
          </a:p>
          <a:p>
            <a:pPr marL="285750" indent="-285750" algn="ctr">
              <a:buFont typeface="Wingdings" panose="05000000000000000000" pitchFamily="2" charset="2"/>
              <a:buChar char="q"/>
            </a:pPr>
            <a:r>
              <a:rPr lang="sk-SK" b="1" dirty="0">
                <a:solidFill>
                  <a:srgbClr val="FF0000"/>
                </a:solidFill>
              </a:rPr>
              <a:t>Počítačová rekonštrukcia obrazu</a:t>
            </a:r>
          </a:p>
          <a:p>
            <a:pPr algn="just"/>
            <a:r>
              <a:rPr lang="sk-SK" dirty="0"/>
              <a:t> Zaznamenané údaje sa pomocou softvéru pretransformujú do trojrozmerného obrazu, ktorý umožňuje zobraziť rozloženie </a:t>
            </a:r>
            <a:r>
              <a:rPr lang="sk-SK" dirty="0" err="1"/>
              <a:t>rádiofarmaka</a:t>
            </a:r>
            <a:r>
              <a:rPr lang="sk-SK" dirty="0"/>
              <a:t> a tým aj funkčné charakteristiky cieľového orgánu</a:t>
            </a:r>
          </a:p>
        </p:txBody>
      </p:sp>
      <p:cxnSp>
        <p:nvCxnSpPr>
          <p:cNvPr id="9" name="Rovná spojovacia šípka 8">
            <a:extLst>
              <a:ext uri="{FF2B5EF4-FFF2-40B4-BE49-F238E27FC236}">
                <a16:creationId xmlns:a16="http://schemas.microsoft.com/office/drawing/2014/main" id="{339229E7-6655-4DA9-932F-955A5C311E28}"/>
              </a:ext>
            </a:extLst>
          </p:cNvPr>
          <p:cNvCxnSpPr>
            <a:cxnSpLocks/>
          </p:cNvCxnSpPr>
          <p:nvPr/>
        </p:nvCxnSpPr>
        <p:spPr>
          <a:xfrm flipH="1" flipV="1">
            <a:off x="3665989" y="3129094"/>
            <a:ext cx="251670" cy="1342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BlokTextu 11">
            <a:extLst>
              <a:ext uri="{FF2B5EF4-FFF2-40B4-BE49-F238E27FC236}">
                <a16:creationId xmlns:a16="http://schemas.microsoft.com/office/drawing/2014/main" id="{7AD1FB90-C221-48A3-AF59-4424BDA1D4EF}"/>
              </a:ext>
            </a:extLst>
          </p:cNvPr>
          <p:cNvSpPr txBox="1"/>
          <p:nvPr/>
        </p:nvSpPr>
        <p:spPr>
          <a:xfrm>
            <a:off x="3284290" y="3112316"/>
            <a:ext cx="1391535" cy="369332"/>
          </a:xfrm>
          <a:prstGeom prst="rect">
            <a:avLst/>
          </a:prstGeom>
          <a:noFill/>
        </p:spPr>
        <p:txBody>
          <a:bodyPr wrap="none" rtlCol="0">
            <a:spAutoFit/>
          </a:bodyPr>
          <a:lstStyle/>
          <a:p>
            <a:r>
              <a:rPr lang="sk-SK" dirty="0" err="1"/>
              <a:t>gamakamera</a:t>
            </a:r>
            <a:endParaRPr lang="sk-SK" dirty="0"/>
          </a:p>
        </p:txBody>
      </p:sp>
      <p:cxnSp>
        <p:nvCxnSpPr>
          <p:cNvPr id="14" name="Rovná spojovacia šípka 13">
            <a:extLst>
              <a:ext uri="{FF2B5EF4-FFF2-40B4-BE49-F238E27FC236}">
                <a16:creationId xmlns:a16="http://schemas.microsoft.com/office/drawing/2014/main" id="{928DDFA4-F39D-4015-B4FD-1D5E0C0B6195}"/>
              </a:ext>
            </a:extLst>
          </p:cNvPr>
          <p:cNvCxnSpPr>
            <a:cxnSpLocks/>
          </p:cNvCxnSpPr>
          <p:nvPr/>
        </p:nvCxnSpPr>
        <p:spPr>
          <a:xfrm flipH="1" flipV="1">
            <a:off x="2432807" y="5234730"/>
            <a:ext cx="310393" cy="243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BlokTextu 16">
            <a:extLst>
              <a:ext uri="{FF2B5EF4-FFF2-40B4-BE49-F238E27FC236}">
                <a16:creationId xmlns:a16="http://schemas.microsoft.com/office/drawing/2014/main" id="{84C64EE5-24CE-4447-9E4E-82AA7C21EC4C}"/>
              </a:ext>
            </a:extLst>
          </p:cNvPr>
          <p:cNvSpPr txBox="1"/>
          <p:nvPr/>
        </p:nvSpPr>
        <p:spPr>
          <a:xfrm>
            <a:off x="2274454" y="5234730"/>
            <a:ext cx="1391535" cy="369332"/>
          </a:xfrm>
          <a:prstGeom prst="rect">
            <a:avLst/>
          </a:prstGeom>
          <a:noFill/>
        </p:spPr>
        <p:txBody>
          <a:bodyPr wrap="none" rtlCol="0">
            <a:spAutoFit/>
          </a:bodyPr>
          <a:lstStyle/>
          <a:p>
            <a:r>
              <a:rPr lang="sk-SK" dirty="0" err="1"/>
              <a:t>gamakamera</a:t>
            </a:r>
            <a:endParaRPr lang="sk-SK" dirty="0"/>
          </a:p>
        </p:txBody>
      </p:sp>
    </p:spTree>
    <p:extLst>
      <p:ext uri="{BB962C8B-B14F-4D97-AF65-F5344CB8AC3E}">
        <p14:creationId xmlns:p14="http://schemas.microsoft.com/office/powerpoint/2010/main" val="3496014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89C5742-69D2-4880-A5A5-3781384154C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PET</a:t>
            </a:r>
            <a:br>
              <a:rPr lang="sk-SK" sz="3600" b="1" dirty="0">
                <a:solidFill>
                  <a:srgbClr val="FF0000"/>
                </a:solidFill>
              </a:rPr>
            </a:br>
            <a:r>
              <a:rPr lang="sk-SK" sz="3600" b="1" dirty="0">
                <a:solidFill>
                  <a:srgbClr val="FF0000"/>
                </a:solidFill>
              </a:rPr>
              <a:t>/pozitrónová emisná tomografia/</a:t>
            </a:r>
          </a:p>
        </p:txBody>
      </p:sp>
      <p:pic>
        <p:nvPicPr>
          <p:cNvPr id="4" name="Zástupný objekt pre obsah 3">
            <a:extLst>
              <a:ext uri="{FF2B5EF4-FFF2-40B4-BE49-F238E27FC236}">
                <a16:creationId xmlns:a16="http://schemas.microsoft.com/office/drawing/2014/main" id="{3A006D5E-44DE-4FEB-BA09-1D6BF2A02F35}"/>
              </a:ext>
            </a:extLst>
          </p:cNvPr>
          <p:cNvPicPr>
            <a:picLocks noGrp="1" noChangeAspect="1"/>
          </p:cNvPicPr>
          <p:nvPr>
            <p:ph idx="1"/>
          </p:nvPr>
        </p:nvPicPr>
        <p:blipFill>
          <a:blip r:embed="rId2"/>
          <a:stretch>
            <a:fillRect/>
          </a:stretch>
        </p:blipFill>
        <p:spPr>
          <a:xfrm>
            <a:off x="142613" y="1690688"/>
            <a:ext cx="4882393" cy="2908575"/>
          </a:xfrm>
          <a:prstGeom prst="rect">
            <a:avLst/>
          </a:prstGeom>
        </p:spPr>
      </p:pic>
      <p:sp>
        <p:nvSpPr>
          <p:cNvPr id="5" name="BlokTextu 4">
            <a:extLst>
              <a:ext uri="{FF2B5EF4-FFF2-40B4-BE49-F238E27FC236}">
                <a16:creationId xmlns:a16="http://schemas.microsoft.com/office/drawing/2014/main" id="{796F51F0-A9F1-441D-B8F0-BB77B2B264B7}"/>
              </a:ext>
            </a:extLst>
          </p:cNvPr>
          <p:cNvSpPr txBox="1"/>
          <p:nvPr/>
        </p:nvSpPr>
        <p:spPr>
          <a:xfrm>
            <a:off x="5469622" y="1828800"/>
            <a:ext cx="4882393" cy="4708981"/>
          </a:xfrm>
          <a:prstGeom prst="rect">
            <a:avLst/>
          </a:prstGeom>
          <a:noFill/>
        </p:spPr>
        <p:txBody>
          <a:bodyPr wrap="square" rtlCol="0">
            <a:spAutoFit/>
          </a:bodyPr>
          <a:lstStyle/>
          <a:p>
            <a:pPr algn="ctr"/>
            <a:r>
              <a:rPr lang="sk-SK" sz="2400" b="1" dirty="0">
                <a:solidFill>
                  <a:srgbClr val="FF0000"/>
                </a:solidFill>
              </a:rPr>
              <a:t>Ako funguje PET</a:t>
            </a:r>
          </a:p>
          <a:p>
            <a:pPr marL="285750" indent="-285750">
              <a:buFont typeface="Wingdings" panose="05000000000000000000" pitchFamily="2" charset="2"/>
              <a:buChar char="q"/>
            </a:pPr>
            <a:r>
              <a:rPr lang="sk-SK" b="1" dirty="0">
                <a:solidFill>
                  <a:srgbClr val="FF0000"/>
                </a:solidFill>
              </a:rPr>
              <a:t>Podanie </a:t>
            </a:r>
            <a:r>
              <a:rPr lang="sk-SK" b="1" dirty="0" err="1">
                <a:solidFill>
                  <a:srgbClr val="FF0000"/>
                </a:solidFill>
              </a:rPr>
              <a:t>rádiofarmaka</a:t>
            </a:r>
            <a:endParaRPr lang="sk-SK" b="1" dirty="0">
              <a:solidFill>
                <a:srgbClr val="FF0000"/>
              </a:solidFill>
            </a:endParaRPr>
          </a:p>
          <a:p>
            <a:pPr algn="just"/>
            <a:r>
              <a:rPr lang="sk-SK" sz="1600" dirty="0"/>
              <a:t> Pacientovi sa do tela aplikuje </a:t>
            </a:r>
            <a:r>
              <a:rPr lang="sk-SK" sz="1600" dirty="0" err="1"/>
              <a:t>rádiofarmakum</a:t>
            </a:r>
            <a:r>
              <a:rPr lang="sk-SK" sz="1600" dirty="0"/>
              <a:t>, ktoré obsahuje pozitrónový žiarič (napríklad fluor-18 v zlúčenine FDG – </a:t>
            </a:r>
            <a:r>
              <a:rPr lang="sk-SK" sz="1600" dirty="0" err="1"/>
              <a:t>fluorodeoxyglukóza</a:t>
            </a:r>
            <a:r>
              <a:rPr lang="sk-SK" sz="1600" dirty="0"/>
              <a:t>). </a:t>
            </a:r>
            <a:r>
              <a:rPr lang="sk-SK" sz="1600" dirty="0" err="1"/>
              <a:t>Rádiofarmakum</a:t>
            </a:r>
            <a:r>
              <a:rPr lang="sk-SK" sz="1600" dirty="0"/>
              <a:t> sa dostane do krvi a vychytáva sa v aktívnych tkanivách, napríklad v nádoroch alebo oblastiach so zvýšeným metabolizmom.</a:t>
            </a:r>
          </a:p>
          <a:p>
            <a:pPr marL="285750" indent="-285750">
              <a:buFont typeface="Wingdings" panose="05000000000000000000" pitchFamily="2" charset="2"/>
              <a:buChar char="q"/>
            </a:pPr>
            <a:r>
              <a:rPr lang="sk-SK" b="1" dirty="0">
                <a:solidFill>
                  <a:srgbClr val="FF0000"/>
                </a:solidFill>
              </a:rPr>
              <a:t>Emisia pozitrónov a detekcia gama žiarenia</a:t>
            </a:r>
          </a:p>
          <a:p>
            <a:pPr algn="just"/>
            <a:r>
              <a:rPr lang="sk-SK" sz="1600" dirty="0" err="1"/>
              <a:t>Rádiofarmakum</a:t>
            </a:r>
            <a:r>
              <a:rPr lang="sk-SK" sz="1600" dirty="0"/>
              <a:t> emitujúce pozitróny sa rozpadá a pozitróny interagujú s elektrónmi v tkanive, čím sa generujú dva gama fotóny v opačných smeroch. Tieto gama fotóny sú zachytené detektormi v PET prístroji</a:t>
            </a:r>
          </a:p>
          <a:p>
            <a:pPr marL="285750" indent="-285750">
              <a:buFont typeface="Wingdings" panose="05000000000000000000" pitchFamily="2" charset="2"/>
              <a:buChar char="q"/>
            </a:pPr>
            <a:r>
              <a:rPr lang="sk-SK" b="1" dirty="0">
                <a:solidFill>
                  <a:srgbClr val="FF0000"/>
                </a:solidFill>
              </a:rPr>
              <a:t>Počítačová rekonštrukcia obrazu</a:t>
            </a:r>
          </a:p>
          <a:p>
            <a:pPr algn="just"/>
            <a:r>
              <a:rPr lang="sk-SK" sz="1600" dirty="0"/>
              <a:t>Zachytené gama fotóny sú spracované počítačom, ktorý rekonštruuje obraz a umožňuje vizualizovať distribúciu </a:t>
            </a:r>
            <a:r>
              <a:rPr lang="sk-SK" sz="1600" dirty="0" err="1"/>
              <a:t>rádiofarmaka</a:t>
            </a:r>
            <a:r>
              <a:rPr lang="sk-SK" sz="1600" dirty="0"/>
              <a:t> v tele. Výsledkom je 3D obraz, ktorý ukazuje metabolickú aktivitu v cieľových tkanivách.</a:t>
            </a:r>
          </a:p>
        </p:txBody>
      </p:sp>
      <p:pic>
        <p:nvPicPr>
          <p:cNvPr id="6" name="Obrázok 5">
            <a:extLst>
              <a:ext uri="{FF2B5EF4-FFF2-40B4-BE49-F238E27FC236}">
                <a16:creationId xmlns:a16="http://schemas.microsoft.com/office/drawing/2014/main" id="{A5FA82A8-9BCF-4CAF-BE88-8685CB2FD5CE}"/>
              </a:ext>
            </a:extLst>
          </p:cNvPr>
          <p:cNvPicPr>
            <a:picLocks noChangeAspect="1"/>
          </p:cNvPicPr>
          <p:nvPr/>
        </p:nvPicPr>
        <p:blipFill>
          <a:blip r:embed="rId3"/>
          <a:stretch>
            <a:fillRect/>
          </a:stretch>
        </p:blipFill>
        <p:spPr>
          <a:xfrm>
            <a:off x="142613" y="4599264"/>
            <a:ext cx="4269129" cy="2103540"/>
          </a:xfrm>
          <a:prstGeom prst="rect">
            <a:avLst/>
          </a:prstGeom>
        </p:spPr>
      </p:pic>
      <p:sp>
        <p:nvSpPr>
          <p:cNvPr id="7" name="BlokTextu 6">
            <a:extLst>
              <a:ext uri="{FF2B5EF4-FFF2-40B4-BE49-F238E27FC236}">
                <a16:creationId xmlns:a16="http://schemas.microsoft.com/office/drawing/2014/main" id="{1D4252AE-F957-49CF-8D85-34D9DF0EF6CE}"/>
              </a:ext>
            </a:extLst>
          </p:cNvPr>
          <p:cNvSpPr txBox="1"/>
          <p:nvPr/>
        </p:nvSpPr>
        <p:spPr>
          <a:xfrm>
            <a:off x="1839985" y="6702804"/>
            <a:ext cx="2438400" cy="246221"/>
          </a:xfrm>
          <a:prstGeom prst="rect">
            <a:avLst/>
          </a:prstGeom>
          <a:noFill/>
        </p:spPr>
        <p:txBody>
          <a:bodyPr wrap="square" rtlCol="0">
            <a:spAutoFit/>
          </a:bodyPr>
          <a:lstStyle/>
          <a:p>
            <a:pPr algn="ctr"/>
            <a:r>
              <a:rPr lang="sk-SK" sz="1000" b="1" dirty="0"/>
              <a:t>Princíp PET</a:t>
            </a:r>
          </a:p>
        </p:txBody>
      </p:sp>
    </p:spTree>
    <p:extLst>
      <p:ext uri="{BB962C8B-B14F-4D97-AF65-F5344CB8AC3E}">
        <p14:creationId xmlns:p14="http://schemas.microsoft.com/office/powerpoint/2010/main" val="1416044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13B9C3-5F00-4B6A-A6F7-E702D090C55F}"/>
              </a:ext>
            </a:extLst>
          </p:cNvPr>
          <p:cNvSpPr>
            <a:spLocks noGrp="1"/>
          </p:cNvSpPr>
          <p:nvPr>
            <p:ph type="title"/>
          </p:nvPr>
        </p:nvSpPr>
        <p:spPr>
          <a:pattFill prst="pct20">
            <a:fgClr>
              <a:schemeClr val="accent1"/>
            </a:fgClr>
            <a:bgClr>
              <a:schemeClr val="bg1"/>
            </a:bgClr>
          </a:pattFill>
        </p:spPr>
        <p:txBody>
          <a:bodyPr>
            <a:noAutofit/>
          </a:bodyPr>
          <a:lstStyle/>
          <a:p>
            <a:pPr algn="ctr"/>
            <a:r>
              <a:rPr lang="sk-SK" sz="3600" b="1" dirty="0">
                <a:solidFill>
                  <a:srgbClr val="FF0000"/>
                </a:solidFill>
              </a:rPr>
              <a:t>CT/PET a MR/PET</a:t>
            </a:r>
            <a:br>
              <a:rPr lang="sk-SK" sz="3600" b="1" dirty="0">
                <a:solidFill>
                  <a:srgbClr val="FF0000"/>
                </a:solidFill>
              </a:rPr>
            </a:br>
            <a:r>
              <a:rPr lang="sk-SK" sz="3600" b="1" dirty="0">
                <a:solidFill>
                  <a:srgbClr val="FF0000"/>
                </a:solidFill>
              </a:rPr>
              <a:t>/hybridné zobrazovanie/</a:t>
            </a:r>
            <a:br>
              <a:rPr lang="sk-SK" sz="3600" b="1" dirty="0">
                <a:solidFill>
                  <a:srgbClr val="FF0000"/>
                </a:solidFill>
              </a:rPr>
            </a:b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C7C41BEA-DDA1-45D8-8AEF-2671705EEE6C}"/>
              </a:ext>
            </a:extLst>
          </p:cNvPr>
          <p:cNvSpPr>
            <a:spLocks noGrp="1"/>
          </p:cNvSpPr>
          <p:nvPr>
            <p:ph idx="1"/>
          </p:nvPr>
        </p:nvSpPr>
        <p:spPr>
          <a:xfrm>
            <a:off x="838200" y="1468073"/>
            <a:ext cx="10515600" cy="4708890"/>
          </a:xfrm>
        </p:spPr>
        <p:txBody>
          <a:bodyPr>
            <a:normAutofit fontScale="25000" lnSpcReduction="20000"/>
          </a:bodyPr>
          <a:lstStyle/>
          <a:p>
            <a:pPr>
              <a:buFont typeface="Wingdings" panose="05000000000000000000" pitchFamily="2" charset="2"/>
              <a:buChar char="q"/>
            </a:pPr>
            <a:endParaRPr lang="sk-SK" dirty="0"/>
          </a:p>
          <a:p>
            <a:pPr>
              <a:buFont typeface="Wingdings" panose="05000000000000000000" pitchFamily="2" charset="2"/>
              <a:buChar char="q"/>
            </a:pPr>
            <a:endParaRPr lang="sk-SK" dirty="0"/>
          </a:p>
          <a:p>
            <a:pPr algn="just">
              <a:buFont typeface="Wingdings" panose="05000000000000000000" pitchFamily="2" charset="2"/>
              <a:buChar char="q"/>
            </a:pPr>
            <a:r>
              <a:rPr lang="sk-SK" sz="7200" b="1" i="1" dirty="0">
                <a:solidFill>
                  <a:srgbClr val="FF0000"/>
                </a:solidFill>
              </a:rPr>
              <a:t>PET/CT: Umožňuje kombinovať metabolické informácie s vysokým rozlíšením anatómie, čo zvyšuje presnosť lokalizácie nádorov alebo iných abnormalít</a:t>
            </a:r>
          </a:p>
          <a:p>
            <a:pPr algn="just">
              <a:buFont typeface="Wingdings" panose="05000000000000000000" pitchFamily="2" charset="2"/>
              <a:buChar char="q"/>
            </a:pPr>
            <a:endParaRPr lang="sk-SK" sz="7200" b="1" i="1" dirty="0">
              <a:solidFill>
                <a:srgbClr val="FF0000"/>
              </a:solidFill>
            </a:endParaRPr>
          </a:p>
          <a:p>
            <a:pPr algn="just">
              <a:buFont typeface="Wingdings" panose="05000000000000000000" pitchFamily="2" charset="2"/>
              <a:buChar char="q"/>
            </a:pPr>
            <a:r>
              <a:rPr lang="sk-SK" sz="7200" b="1" i="1" dirty="0">
                <a:solidFill>
                  <a:srgbClr val="FF0000"/>
                </a:solidFill>
              </a:rPr>
              <a:t>PET/MRI: Používa sa najmä v </a:t>
            </a:r>
            <a:r>
              <a:rPr lang="sk-SK" sz="7200" b="1" i="1" dirty="0" err="1">
                <a:solidFill>
                  <a:srgbClr val="FF0000"/>
                </a:solidFill>
              </a:rPr>
              <a:t>neurodiagnostike</a:t>
            </a:r>
            <a:r>
              <a:rPr lang="sk-SK" sz="7200" b="1" i="1" dirty="0">
                <a:solidFill>
                  <a:srgbClr val="FF0000"/>
                </a:solidFill>
              </a:rPr>
              <a:t> alebo pri zobrazení mäkkých tkanív, kde MRI poskytuje lepšie zobrazenie než CT</a:t>
            </a:r>
          </a:p>
          <a:p>
            <a:pPr algn="just"/>
            <a:endParaRPr lang="sk-SK" sz="7200" b="1" dirty="0"/>
          </a:p>
          <a:p>
            <a:pPr algn="just">
              <a:buFont typeface="Wingdings" panose="05000000000000000000" pitchFamily="2" charset="2"/>
              <a:buChar char="q"/>
            </a:pPr>
            <a:r>
              <a:rPr lang="sk-SK" sz="7200" b="1" i="1" dirty="0"/>
              <a:t>Výhody</a:t>
            </a:r>
          </a:p>
          <a:p>
            <a:pPr algn="just">
              <a:buFont typeface="Wingdings" panose="05000000000000000000" pitchFamily="2" charset="2"/>
              <a:buChar char="§"/>
            </a:pPr>
            <a:r>
              <a:rPr lang="sk-SK" sz="7200" b="1" i="1" dirty="0"/>
              <a:t>Vysoká citlivosť na metabolické zmeny: PET je citlivý na zmeny v metabolickej aktivite, čo umožňuje včasnú diagnostiku nádorov a iných chorôb ešte predtým, než sa prejavia anatomické zmeny</a:t>
            </a:r>
          </a:p>
          <a:p>
            <a:pPr algn="just">
              <a:buFont typeface="Wingdings" panose="05000000000000000000" pitchFamily="2" charset="2"/>
              <a:buChar char="§"/>
            </a:pPr>
            <a:r>
              <a:rPr lang="sk-SK" sz="7200" b="1" i="1" dirty="0"/>
              <a:t>Presná lokalizácia patologických procesov: V kombinácii s CT alebo MRI PET umožňuje detailné zobrazenie štruktúr, čo zlepšuje presnosť diagnózy</a:t>
            </a:r>
          </a:p>
          <a:p>
            <a:pPr algn="just">
              <a:buFont typeface="Wingdings" panose="05000000000000000000" pitchFamily="2" charset="2"/>
              <a:buChar char="q"/>
            </a:pPr>
            <a:endParaRPr lang="sk-SK" sz="7200" dirty="0"/>
          </a:p>
          <a:p>
            <a:pPr algn="just">
              <a:buFont typeface="Wingdings" panose="05000000000000000000" pitchFamily="2" charset="2"/>
              <a:buChar char="q"/>
            </a:pPr>
            <a:endParaRPr lang="sk-SK" sz="7200" dirty="0"/>
          </a:p>
          <a:p>
            <a:pPr algn="just">
              <a:buFont typeface="Wingdings" panose="05000000000000000000" pitchFamily="2" charset="2"/>
              <a:buChar char="q"/>
            </a:pPr>
            <a:r>
              <a:rPr lang="sk-SK" sz="7200" b="1" dirty="0"/>
              <a:t>Nevýhody</a:t>
            </a:r>
          </a:p>
          <a:p>
            <a:pPr marL="0" indent="0" algn="just">
              <a:buNone/>
            </a:pPr>
            <a:r>
              <a:rPr lang="sk-SK" sz="7200" b="1" i="1" dirty="0"/>
              <a:t>PET vyšetrenie je nákladné, keďže </a:t>
            </a:r>
            <a:r>
              <a:rPr lang="sk-SK" sz="7200" b="1" i="1" dirty="0" err="1"/>
              <a:t>rádiofarmaká</a:t>
            </a:r>
            <a:r>
              <a:rPr lang="sk-SK" sz="7200" b="1" i="1" dirty="0"/>
              <a:t>, ktoré sa používajú, majú krátky polčas rozpadu a musia sa vyrábať blízko miesta vyšetrenia</a:t>
            </a:r>
          </a:p>
        </p:txBody>
      </p:sp>
    </p:spTree>
    <p:extLst>
      <p:ext uri="{BB962C8B-B14F-4D97-AF65-F5344CB8AC3E}">
        <p14:creationId xmlns:p14="http://schemas.microsoft.com/office/powerpoint/2010/main" val="16208446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86CFF4-8913-4FCF-AAD8-3736A4E0651A}"/>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               CT/PET </a:t>
            </a:r>
            <a:r>
              <a:rPr lang="sk-SK" sz="3600" b="1" dirty="0" err="1">
                <a:solidFill>
                  <a:srgbClr val="FF0000"/>
                </a:solidFill>
              </a:rPr>
              <a:t>versus</a:t>
            </a:r>
            <a:r>
              <a:rPr lang="sk-SK" sz="3600" b="1" dirty="0">
                <a:solidFill>
                  <a:srgbClr val="FF0000"/>
                </a:solidFill>
              </a:rPr>
              <a:t> CT/MRI</a:t>
            </a:r>
          </a:p>
        </p:txBody>
      </p:sp>
      <p:pic>
        <p:nvPicPr>
          <p:cNvPr id="4" name="Zástupný objekt pre obsah 3">
            <a:extLst>
              <a:ext uri="{FF2B5EF4-FFF2-40B4-BE49-F238E27FC236}">
                <a16:creationId xmlns:a16="http://schemas.microsoft.com/office/drawing/2014/main" id="{7A8E90F5-9C01-4DF7-93AE-0F5AA0A07831}"/>
              </a:ext>
            </a:extLst>
          </p:cNvPr>
          <p:cNvPicPr>
            <a:picLocks noGrp="1" noChangeAspect="1"/>
          </p:cNvPicPr>
          <p:nvPr>
            <p:ph idx="1"/>
          </p:nvPr>
        </p:nvPicPr>
        <p:blipFill>
          <a:blip r:embed="rId2"/>
          <a:stretch>
            <a:fillRect/>
          </a:stretch>
        </p:blipFill>
        <p:spPr>
          <a:xfrm>
            <a:off x="2890684" y="1427670"/>
            <a:ext cx="7747819" cy="5055076"/>
          </a:xfrm>
          <a:prstGeom prst="rect">
            <a:avLst/>
          </a:prstGeom>
        </p:spPr>
      </p:pic>
      <p:sp>
        <p:nvSpPr>
          <p:cNvPr id="5" name="BlokTextu 4">
            <a:extLst>
              <a:ext uri="{FF2B5EF4-FFF2-40B4-BE49-F238E27FC236}">
                <a16:creationId xmlns:a16="http://schemas.microsoft.com/office/drawing/2014/main" id="{38AD6DED-6305-4A08-B6B9-0E9F315799F8}"/>
              </a:ext>
            </a:extLst>
          </p:cNvPr>
          <p:cNvSpPr txBox="1"/>
          <p:nvPr/>
        </p:nvSpPr>
        <p:spPr>
          <a:xfrm>
            <a:off x="4202885" y="6492875"/>
            <a:ext cx="3246540" cy="369332"/>
          </a:xfrm>
          <a:prstGeom prst="rect">
            <a:avLst/>
          </a:prstGeom>
          <a:noFill/>
        </p:spPr>
        <p:txBody>
          <a:bodyPr wrap="square" rtlCol="0">
            <a:spAutoFit/>
          </a:bodyPr>
          <a:lstStyle/>
          <a:p>
            <a:r>
              <a:rPr lang="sk-SK" dirty="0"/>
              <a:t>PET/CT                     PET/MRI</a:t>
            </a:r>
          </a:p>
        </p:txBody>
      </p:sp>
      <p:cxnSp>
        <p:nvCxnSpPr>
          <p:cNvPr id="7" name="Rovná spojovacia šípka 6">
            <a:extLst>
              <a:ext uri="{FF2B5EF4-FFF2-40B4-BE49-F238E27FC236}">
                <a16:creationId xmlns:a16="http://schemas.microsoft.com/office/drawing/2014/main" id="{A820AA67-F534-4A10-AA4B-749F493B49CF}"/>
              </a:ext>
            </a:extLst>
          </p:cNvPr>
          <p:cNvCxnSpPr/>
          <p:nvPr/>
        </p:nvCxnSpPr>
        <p:spPr>
          <a:xfrm flipV="1">
            <a:off x="4664279" y="6082018"/>
            <a:ext cx="0" cy="410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Rovná spojovacia šípka 8">
            <a:extLst>
              <a:ext uri="{FF2B5EF4-FFF2-40B4-BE49-F238E27FC236}">
                <a16:creationId xmlns:a16="http://schemas.microsoft.com/office/drawing/2014/main" id="{90F9593E-D73D-48D5-A388-76E69DB6F0D8}"/>
              </a:ext>
            </a:extLst>
          </p:cNvPr>
          <p:cNvCxnSpPr/>
          <p:nvPr/>
        </p:nvCxnSpPr>
        <p:spPr>
          <a:xfrm flipV="1">
            <a:off x="6509857" y="6082018"/>
            <a:ext cx="0" cy="410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581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280D650D-560E-4B0D-9ED5-CCA6F85CDD5E}"/>
              </a:ext>
            </a:extLst>
          </p:cNvPr>
          <p:cNvSpPr txBox="1"/>
          <p:nvPr/>
        </p:nvSpPr>
        <p:spPr>
          <a:xfrm>
            <a:off x="956346" y="2827090"/>
            <a:ext cx="10929702" cy="1200329"/>
          </a:xfrm>
          <a:prstGeom prst="rect">
            <a:avLst/>
          </a:prstGeom>
          <a:noFill/>
        </p:spPr>
        <p:txBody>
          <a:bodyPr wrap="square" rtlCol="0">
            <a:spAutoFit/>
          </a:bodyPr>
          <a:lstStyle/>
          <a:p>
            <a:pPr algn="ctr"/>
            <a:r>
              <a:rPr lang="sk-SK" sz="3600" b="1" dirty="0">
                <a:solidFill>
                  <a:srgbClr val="FF0000"/>
                </a:solidFill>
              </a:rPr>
              <a:t>Zobrazovacie metódy v rádiológii s využitím neionizujúceho žiarenia</a:t>
            </a:r>
          </a:p>
        </p:txBody>
      </p:sp>
    </p:spTree>
    <p:extLst>
      <p:ext uri="{BB962C8B-B14F-4D97-AF65-F5344CB8AC3E}">
        <p14:creationId xmlns:p14="http://schemas.microsoft.com/office/powerpoint/2010/main" val="33993325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DF271E-0057-4A33-8E8D-FF6128B2ED3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Ultrasonografia</a:t>
            </a:r>
          </a:p>
        </p:txBody>
      </p:sp>
      <p:sp>
        <p:nvSpPr>
          <p:cNvPr id="3" name="Zástupný objekt pre obsah 2">
            <a:extLst>
              <a:ext uri="{FF2B5EF4-FFF2-40B4-BE49-F238E27FC236}">
                <a16:creationId xmlns:a16="http://schemas.microsoft.com/office/drawing/2014/main" id="{F4D43C46-3081-4CAB-AE4A-8A64025DC79A}"/>
              </a:ext>
            </a:extLst>
          </p:cNvPr>
          <p:cNvSpPr>
            <a:spLocks noGrp="1"/>
          </p:cNvSpPr>
          <p:nvPr>
            <p:ph idx="1"/>
          </p:nvPr>
        </p:nvSpPr>
        <p:spPr/>
        <p:txBody>
          <a:bodyPr>
            <a:normAutofit fontScale="25000" lnSpcReduction="20000"/>
          </a:bodyPr>
          <a:lstStyle/>
          <a:p>
            <a:pPr algn="just"/>
            <a:r>
              <a:rPr lang="sk-SK" sz="8600" b="1" i="1" dirty="0"/>
              <a:t>Ultrasonografia alebo ultrazvukové vyšetrenie je zobrazovacia technika využívajúca vysokofrekvenčné zvukové vlny na vytvorenie obrazu vnútorných orgánov a štruktúr v tele, </a:t>
            </a:r>
            <a:r>
              <a:rPr lang="sk-SK" sz="8600" b="1" i="1" dirty="0" err="1">
                <a:solidFill>
                  <a:srgbClr val="FF0000"/>
                </a:solidFill>
              </a:rPr>
              <a:t>nevyuživa</a:t>
            </a:r>
            <a:r>
              <a:rPr lang="sk-SK" sz="8600" b="1" i="1" dirty="0">
                <a:solidFill>
                  <a:srgbClr val="FF0000"/>
                </a:solidFill>
              </a:rPr>
              <a:t> ionizujúce žiarenie !</a:t>
            </a:r>
          </a:p>
          <a:p>
            <a:endParaRPr lang="sk-SK" b="1" dirty="0">
              <a:solidFill>
                <a:srgbClr val="FF0000"/>
              </a:solidFill>
            </a:endParaRPr>
          </a:p>
          <a:p>
            <a:endParaRPr lang="sk-SK" b="1" dirty="0">
              <a:solidFill>
                <a:srgbClr val="FF0000"/>
              </a:solidFill>
            </a:endParaRPr>
          </a:p>
          <a:p>
            <a:pPr algn="ctr">
              <a:buFont typeface="Wingdings" panose="05000000000000000000" pitchFamily="2" charset="2"/>
              <a:buChar char="q"/>
            </a:pPr>
            <a:r>
              <a:rPr lang="sk-SK" sz="9600" b="1" dirty="0">
                <a:solidFill>
                  <a:srgbClr val="FF0000"/>
                </a:solidFill>
              </a:rPr>
              <a:t>Princíp fungovania ultrasonografie</a:t>
            </a:r>
          </a:p>
          <a:p>
            <a:pPr algn="just">
              <a:buFont typeface="Wingdings" panose="05000000000000000000" pitchFamily="2" charset="2"/>
              <a:buChar char="q"/>
            </a:pPr>
            <a:r>
              <a:rPr lang="sk-SK" sz="8000" b="1" i="1" dirty="0"/>
              <a:t>Zvukové vlny</a:t>
            </a:r>
          </a:p>
          <a:p>
            <a:pPr marL="0" indent="0" algn="just">
              <a:buNone/>
            </a:pPr>
            <a:r>
              <a:rPr lang="sk-SK" sz="8000" i="1" dirty="0"/>
              <a:t>Ultrasonografický prístroj vysiela vysokofrekvenčné zvukové vlny (zvyčajne 2–18 MHz) do tela pomocou špeciálneho zariadenia nazývaného sonda alebo </a:t>
            </a:r>
            <a:r>
              <a:rPr lang="sk-SK" sz="8000" i="1" dirty="0" err="1"/>
              <a:t>transduktor</a:t>
            </a:r>
            <a:r>
              <a:rPr lang="sk-SK" sz="8000" i="1" dirty="0"/>
              <a:t>.</a:t>
            </a:r>
          </a:p>
          <a:p>
            <a:pPr algn="just">
              <a:buFont typeface="Wingdings" panose="05000000000000000000" pitchFamily="2" charset="2"/>
              <a:buChar char="q"/>
            </a:pPr>
            <a:r>
              <a:rPr lang="sk-SK" sz="8000" b="1" i="1" dirty="0"/>
              <a:t>Odraz zvukových vĺn</a:t>
            </a:r>
          </a:p>
          <a:p>
            <a:pPr marL="0" indent="0" algn="just">
              <a:buNone/>
            </a:pPr>
            <a:r>
              <a:rPr lang="sk-SK" sz="8000" i="1" dirty="0"/>
              <a:t>Keď sa zvukové vlny dostanú do kontaktu s rôznymi tkanivami, časť z nich sa odrazí späť k sonde. Každý typ tkaniva odráža zvukové vlny iným spôsobom, čo umožňuje vytvoriť jasný obraz vnútorných štruktúr.</a:t>
            </a:r>
          </a:p>
          <a:p>
            <a:pPr algn="just">
              <a:buFont typeface="Wingdings" panose="05000000000000000000" pitchFamily="2" charset="2"/>
              <a:buChar char="q"/>
            </a:pPr>
            <a:r>
              <a:rPr lang="sk-SK" sz="8000" b="1" i="1" dirty="0"/>
              <a:t>Vytvorenie obrazu</a:t>
            </a:r>
          </a:p>
          <a:p>
            <a:pPr marL="0" indent="0" algn="just">
              <a:buNone/>
            </a:pPr>
            <a:r>
              <a:rPr lang="sk-SK" sz="8000" i="1" dirty="0"/>
              <a:t>Prístroj spracuje odrazené zvukové vlny a premení ich na obraz, ktorý sa zobrazuje na monitore. Lekár tak môže presne zobraziť štruktúry v tele a identifikovať prípadné abnormality.</a:t>
            </a:r>
          </a:p>
        </p:txBody>
      </p:sp>
    </p:spTree>
    <p:extLst>
      <p:ext uri="{BB962C8B-B14F-4D97-AF65-F5344CB8AC3E}">
        <p14:creationId xmlns:p14="http://schemas.microsoft.com/office/powerpoint/2010/main" val="16498506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5C15056-B090-4ED2-92A5-DC2EF5DE9A9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Zobrazovacie módy v ultrasonografii</a:t>
            </a:r>
          </a:p>
        </p:txBody>
      </p:sp>
      <p:pic>
        <p:nvPicPr>
          <p:cNvPr id="4" name="Zástupný objekt pre obsah 3">
            <a:extLst>
              <a:ext uri="{FF2B5EF4-FFF2-40B4-BE49-F238E27FC236}">
                <a16:creationId xmlns:a16="http://schemas.microsoft.com/office/drawing/2014/main" id="{BB5A87E1-0742-444E-98FC-2761B9DC777E}"/>
              </a:ext>
            </a:extLst>
          </p:cNvPr>
          <p:cNvPicPr>
            <a:picLocks noGrp="1" noChangeAspect="1"/>
          </p:cNvPicPr>
          <p:nvPr>
            <p:ph idx="1"/>
          </p:nvPr>
        </p:nvPicPr>
        <p:blipFill>
          <a:blip r:embed="rId2"/>
          <a:stretch>
            <a:fillRect/>
          </a:stretch>
        </p:blipFill>
        <p:spPr>
          <a:xfrm>
            <a:off x="397032" y="1861266"/>
            <a:ext cx="2095500" cy="829717"/>
          </a:xfrm>
          <a:prstGeom prst="rect">
            <a:avLst/>
          </a:prstGeom>
        </p:spPr>
      </p:pic>
      <p:sp>
        <p:nvSpPr>
          <p:cNvPr id="5" name="BlokTextu 4">
            <a:extLst>
              <a:ext uri="{FF2B5EF4-FFF2-40B4-BE49-F238E27FC236}">
                <a16:creationId xmlns:a16="http://schemas.microsoft.com/office/drawing/2014/main" id="{9A27E7E4-39DF-453C-AB35-CAAB52B817F1}"/>
              </a:ext>
            </a:extLst>
          </p:cNvPr>
          <p:cNvSpPr txBox="1"/>
          <p:nvPr/>
        </p:nvSpPr>
        <p:spPr>
          <a:xfrm>
            <a:off x="2718033" y="2390862"/>
            <a:ext cx="4781725" cy="369332"/>
          </a:xfrm>
          <a:prstGeom prst="rect">
            <a:avLst/>
          </a:prstGeom>
          <a:noFill/>
        </p:spPr>
        <p:txBody>
          <a:bodyPr wrap="square" rtlCol="0">
            <a:spAutoFit/>
          </a:bodyPr>
          <a:lstStyle/>
          <a:p>
            <a:r>
              <a:rPr lang="pl-PL" dirty="0"/>
              <a:t>Zobrazenie srdca v M móde</a:t>
            </a:r>
            <a:endParaRPr lang="sk-SK" dirty="0"/>
          </a:p>
        </p:txBody>
      </p:sp>
      <p:pic>
        <p:nvPicPr>
          <p:cNvPr id="6" name="Obrázok 5">
            <a:extLst>
              <a:ext uri="{FF2B5EF4-FFF2-40B4-BE49-F238E27FC236}">
                <a16:creationId xmlns:a16="http://schemas.microsoft.com/office/drawing/2014/main" id="{F9A14AE8-5427-4876-B9DF-4D117DCEB868}"/>
              </a:ext>
            </a:extLst>
          </p:cNvPr>
          <p:cNvPicPr>
            <a:picLocks noChangeAspect="1"/>
          </p:cNvPicPr>
          <p:nvPr/>
        </p:nvPicPr>
        <p:blipFill>
          <a:blip r:embed="rId3"/>
          <a:stretch>
            <a:fillRect/>
          </a:stretch>
        </p:blipFill>
        <p:spPr>
          <a:xfrm>
            <a:off x="397032" y="2845549"/>
            <a:ext cx="2095500" cy="1428750"/>
          </a:xfrm>
          <a:prstGeom prst="rect">
            <a:avLst/>
          </a:prstGeom>
        </p:spPr>
      </p:pic>
      <p:sp>
        <p:nvSpPr>
          <p:cNvPr id="7" name="BlokTextu 6">
            <a:extLst>
              <a:ext uri="{FF2B5EF4-FFF2-40B4-BE49-F238E27FC236}">
                <a16:creationId xmlns:a16="http://schemas.microsoft.com/office/drawing/2014/main" id="{A423D0CC-1340-4207-BA71-1BF914121A3C}"/>
              </a:ext>
            </a:extLst>
          </p:cNvPr>
          <p:cNvSpPr txBox="1"/>
          <p:nvPr/>
        </p:nvSpPr>
        <p:spPr>
          <a:xfrm>
            <a:off x="2718033" y="3980578"/>
            <a:ext cx="4546833" cy="369332"/>
          </a:xfrm>
          <a:prstGeom prst="rect">
            <a:avLst/>
          </a:prstGeom>
          <a:noFill/>
        </p:spPr>
        <p:txBody>
          <a:bodyPr wrap="square" rtlCol="0">
            <a:spAutoFit/>
          </a:bodyPr>
          <a:lstStyle/>
          <a:p>
            <a:r>
              <a:rPr lang="sk-SK" dirty="0"/>
              <a:t>Zobrazenie srdca v 2D </a:t>
            </a:r>
            <a:r>
              <a:rPr lang="sk-SK" dirty="0" err="1"/>
              <a:t>zobrazeni</a:t>
            </a:r>
            <a:endParaRPr lang="sk-SK" dirty="0"/>
          </a:p>
        </p:txBody>
      </p:sp>
      <p:pic>
        <p:nvPicPr>
          <p:cNvPr id="8" name="Obrázok 7">
            <a:extLst>
              <a:ext uri="{FF2B5EF4-FFF2-40B4-BE49-F238E27FC236}">
                <a16:creationId xmlns:a16="http://schemas.microsoft.com/office/drawing/2014/main" id="{D87568FA-7362-4CE5-8C50-CD9DD7F113D8}"/>
              </a:ext>
            </a:extLst>
          </p:cNvPr>
          <p:cNvPicPr>
            <a:picLocks noChangeAspect="1"/>
          </p:cNvPicPr>
          <p:nvPr/>
        </p:nvPicPr>
        <p:blipFill>
          <a:blip r:embed="rId4"/>
          <a:stretch>
            <a:fillRect/>
          </a:stretch>
        </p:blipFill>
        <p:spPr>
          <a:xfrm>
            <a:off x="737357" y="4428865"/>
            <a:ext cx="1414849" cy="1916477"/>
          </a:xfrm>
          <a:prstGeom prst="rect">
            <a:avLst/>
          </a:prstGeom>
        </p:spPr>
      </p:pic>
      <p:sp>
        <p:nvSpPr>
          <p:cNvPr id="9" name="BlokTextu 8">
            <a:extLst>
              <a:ext uri="{FF2B5EF4-FFF2-40B4-BE49-F238E27FC236}">
                <a16:creationId xmlns:a16="http://schemas.microsoft.com/office/drawing/2014/main" id="{BA2F9C2C-5B6D-4DD5-8652-019E1DA8A13F}"/>
              </a:ext>
            </a:extLst>
          </p:cNvPr>
          <p:cNvSpPr txBox="1"/>
          <p:nvPr/>
        </p:nvSpPr>
        <p:spPr>
          <a:xfrm>
            <a:off x="2416029" y="5788404"/>
            <a:ext cx="3800213" cy="646331"/>
          </a:xfrm>
          <a:prstGeom prst="rect">
            <a:avLst/>
          </a:prstGeom>
          <a:noFill/>
        </p:spPr>
        <p:txBody>
          <a:bodyPr wrap="square" rtlCol="0">
            <a:spAutoFit/>
          </a:bodyPr>
          <a:lstStyle/>
          <a:p>
            <a:endParaRPr lang="sk-SK" dirty="0"/>
          </a:p>
          <a:p>
            <a:r>
              <a:rPr lang="sk-SK" dirty="0"/>
              <a:t>3D zobrazenie plodu </a:t>
            </a:r>
          </a:p>
        </p:txBody>
      </p:sp>
      <p:pic>
        <p:nvPicPr>
          <p:cNvPr id="10" name="Obrázok 9">
            <a:extLst>
              <a:ext uri="{FF2B5EF4-FFF2-40B4-BE49-F238E27FC236}">
                <a16:creationId xmlns:a16="http://schemas.microsoft.com/office/drawing/2014/main" id="{78290AB9-647B-43B1-A7A1-47EE5CAE9A9D}"/>
              </a:ext>
            </a:extLst>
          </p:cNvPr>
          <p:cNvPicPr>
            <a:picLocks noChangeAspect="1"/>
          </p:cNvPicPr>
          <p:nvPr/>
        </p:nvPicPr>
        <p:blipFill>
          <a:blip r:embed="rId5"/>
          <a:stretch>
            <a:fillRect/>
          </a:stretch>
        </p:blipFill>
        <p:spPr>
          <a:xfrm>
            <a:off x="6216242" y="1392888"/>
            <a:ext cx="5425910" cy="2298391"/>
          </a:xfrm>
          <a:prstGeom prst="rect">
            <a:avLst/>
          </a:prstGeom>
        </p:spPr>
      </p:pic>
      <p:sp>
        <p:nvSpPr>
          <p:cNvPr id="11" name="BlokTextu 10">
            <a:extLst>
              <a:ext uri="{FF2B5EF4-FFF2-40B4-BE49-F238E27FC236}">
                <a16:creationId xmlns:a16="http://schemas.microsoft.com/office/drawing/2014/main" id="{0209AF2A-7C52-4942-BC1C-7897DF4DB215}"/>
              </a:ext>
            </a:extLst>
          </p:cNvPr>
          <p:cNvSpPr txBox="1"/>
          <p:nvPr/>
        </p:nvSpPr>
        <p:spPr>
          <a:xfrm>
            <a:off x="6979640" y="3892493"/>
            <a:ext cx="4160939" cy="3693319"/>
          </a:xfrm>
          <a:prstGeom prst="rect">
            <a:avLst/>
          </a:prstGeom>
          <a:noFill/>
        </p:spPr>
        <p:txBody>
          <a:bodyPr wrap="square" rtlCol="0">
            <a:spAutoFit/>
          </a:bodyPr>
          <a:lstStyle/>
          <a:p>
            <a:pPr marL="285750" indent="-285750" algn="just">
              <a:buFont typeface="Wingdings" panose="05000000000000000000" pitchFamily="2" charset="2"/>
              <a:buChar char="§"/>
            </a:pPr>
            <a:r>
              <a:rPr lang="sk-SK" b="1" dirty="0"/>
              <a:t>B-mód pre bežné štrukturálne zobrazenie</a:t>
            </a:r>
          </a:p>
          <a:p>
            <a:pPr marL="285750" indent="-285750" algn="just">
              <a:buFont typeface="Wingdings" panose="05000000000000000000" pitchFamily="2" charset="2"/>
              <a:buChar char="§"/>
            </a:pPr>
            <a:endParaRPr lang="sk-SK" b="1" dirty="0"/>
          </a:p>
          <a:p>
            <a:pPr marL="285750" indent="-285750" algn="just">
              <a:buFont typeface="Wingdings" panose="05000000000000000000" pitchFamily="2" charset="2"/>
              <a:buChar char="§"/>
            </a:pPr>
            <a:r>
              <a:rPr lang="sk-SK" b="1" dirty="0"/>
              <a:t>M-mód na posúdenie pohybu</a:t>
            </a:r>
          </a:p>
          <a:p>
            <a:pPr marL="285750" indent="-285750" algn="just">
              <a:buFont typeface="Wingdings" panose="05000000000000000000" pitchFamily="2" charset="2"/>
              <a:buChar char="§"/>
            </a:pPr>
            <a:endParaRPr lang="sk-SK" b="1" dirty="0"/>
          </a:p>
          <a:p>
            <a:pPr marL="285750" indent="-285750" algn="just">
              <a:buFont typeface="Wingdings" panose="05000000000000000000" pitchFamily="2" charset="2"/>
              <a:buChar char="§"/>
            </a:pPr>
            <a:r>
              <a:rPr lang="sk-SK" b="1" dirty="0" err="1"/>
              <a:t>Dopplerovské</a:t>
            </a:r>
            <a:r>
              <a:rPr lang="sk-SK" b="1" dirty="0"/>
              <a:t> režimy na sledovanie prietoku krvi</a:t>
            </a:r>
          </a:p>
          <a:p>
            <a:pPr marL="285750" indent="-285750" algn="just">
              <a:buFont typeface="Wingdings" panose="05000000000000000000" pitchFamily="2" charset="2"/>
              <a:buChar char="§"/>
            </a:pPr>
            <a:endParaRPr lang="sk-SK" b="1" dirty="0"/>
          </a:p>
          <a:p>
            <a:pPr marL="285750" indent="-285750" algn="just">
              <a:buFont typeface="Wingdings" panose="05000000000000000000" pitchFamily="2" charset="2"/>
              <a:buChar char="§"/>
            </a:pPr>
            <a:r>
              <a:rPr lang="sk-SK" b="1" dirty="0"/>
              <a:t>3D a 4D ultrazvuk pre priestorové zobrazenie a dynamiku</a:t>
            </a:r>
          </a:p>
          <a:p>
            <a:pPr marL="285750" indent="-285750" algn="just">
              <a:buFont typeface="Wingdings" panose="05000000000000000000" pitchFamily="2" charset="2"/>
              <a:buChar char="§"/>
            </a:pPr>
            <a:endParaRPr lang="sk-SK" b="1" dirty="0"/>
          </a:p>
          <a:p>
            <a:pPr marL="285750" indent="-285750" algn="just">
              <a:buFont typeface="Wingdings" panose="05000000000000000000" pitchFamily="2" charset="2"/>
              <a:buChar char="§"/>
            </a:pPr>
            <a:r>
              <a:rPr lang="sk-SK" b="1" dirty="0" err="1"/>
              <a:t>Elastografia</a:t>
            </a:r>
            <a:r>
              <a:rPr lang="sk-SK" b="1" dirty="0"/>
              <a:t> na hodnotenie tuhosti tkanív.</a:t>
            </a:r>
          </a:p>
        </p:txBody>
      </p:sp>
    </p:spTree>
    <p:extLst>
      <p:ext uri="{BB962C8B-B14F-4D97-AF65-F5344CB8AC3E}">
        <p14:creationId xmlns:p14="http://schemas.microsoft.com/office/powerpoint/2010/main" val="15438019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D178B4-C019-41C2-BC69-C949E45B4CD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2400" b="1" i="1" dirty="0">
                <a:solidFill>
                  <a:srgbClr val="FF0000"/>
                </a:solidFill>
              </a:rPr>
              <a:t>/!využíva neionizujúce žiarenie!/</a:t>
            </a:r>
          </a:p>
        </p:txBody>
      </p:sp>
      <p:sp>
        <p:nvSpPr>
          <p:cNvPr id="3" name="Zástupný objekt pre obsah 2">
            <a:extLst>
              <a:ext uri="{FF2B5EF4-FFF2-40B4-BE49-F238E27FC236}">
                <a16:creationId xmlns:a16="http://schemas.microsoft.com/office/drawing/2014/main" id="{8DC527DF-5304-4356-B0C8-4CEDC307DAA0}"/>
              </a:ext>
            </a:extLst>
          </p:cNvPr>
          <p:cNvSpPr>
            <a:spLocks noGrp="1"/>
          </p:cNvSpPr>
          <p:nvPr>
            <p:ph idx="1"/>
          </p:nvPr>
        </p:nvSpPr>
        <p:spPr/>
        <p:txBody>
          <a:bodyPr>
            <a:normAutofit fontScale="92500" lnSpcReduction="10000"/>
          </a:bodyPr>
          <a:lstStyle/>
          <a:p>
            <a:pPr marL="0" indent="0" algn="just">
              <a:lnSpc>
                <a:spcPct val="120000"/>
              </a:lnSpc>
              <a:buNone/>
            </a:pPr>
            <a:r>
              <a:rPr lang="sk-SK" sz="2600" b="1" i="1" dirty="0">
                <a:solidFill>
                  <a:srgbClr val="FF0000"/>
                </a:solidFill>
              </a:rPr>
              <a:t>Magnetická rezonancia (MR) je založená na tom, že pacient je uložený do</a:t>
            </a:r>
          </a:p>
          <a:p>
            <a:pPr marL="0" indent="0" algn="just">
              <a:lnSpc>
                <a:spcPct val="120000"/>
              </a:lnSpc>
              <a:buNone/>
            </a:pPr>
            <a:r>
              <a:rPr lang="sk-SK" sz="2600" b="1" i="1" dirty="0">
                <a:solidFill>
                  <a:srgbClr val="FF0000"/>
                </a:solidFill>
              </a:rPr>
              <a:t>veľmi silného magnetického poľa, do jeho tela je vysielaný krátky rádiofrekvenčný impulz z rádiofrekvenčnej cievky a po jeho skončení sa sníma signál, ktorý vytvárajú jadrá atómov v pacientovom tele. Tento signál sa meria a potom sa používa k rekonštrukcii obrazu.</a:t>
            </a:r>
            <a:endParaRPr lang="sk-SK" sz="2600" i="1" dirty="0">
              <a:solidFill>
                <a:srgbClr val="FF0000"/>
              </a:solidFill>
            </a:endParaRPr>
          </a:p>
          <a:p>
            <a:pPr marL="0" indent="0" algn="just">
              <a:buNone/>
            </a:pPr>
            <a:endParaRPr lang="sk-SK" sz="2600" i="1" dirty="0"/>
          </a:p>
          <a:p>
            <a:pPr marL="0" indent="0" algn="ctr">
              <a:buNone/>
            </a:pPr>
            <a:r>
              <a:rPr lang="sk-SK" b="1" dirty="0"/>
              <a:t>Výhody MR</a:t>
            </a:r>
          </a:p>
          <a:p>
            <a:pPr algn="just">
              <a:buFont typeface="Wingdings" panose="05000000000000000000" pitchFamily="2" charset="2"/>
              <a:buChar char="§"/>
            </a:pPr>
            <a:r>
              <a:rPr lang="sk-SK" dirty="0"/>
              <a:t>podrobnejšie zobrazenie mäkkých častí, vyšetrenie v troch </a:t>
            </a:r>
            <a:r>
              <a:rPr lang="pl-PL" dirty="0"/>
              <a:t>základných rovinách, zobrazenie mozgových ciev bez podania kontrastnej látky v základných rovinách </a:t>
            </a:r>
          </a:p>
          <a:p>
            <a:pPr algn="just">
              <a:buFont typeface="Wingdings" panose="05000000000000000000" pitchFamily="2" charset="2"/>
              <a:buChar char="§"/>
            </a:pPr>
            <a:endParaRPr lang="sk-SK" dirty="0"/>
          </a:p>
        </p:txBody>
      </p:sp>
    </p:spTree>
    <p:extLst>
      <p:ext uri="{BB962C8B-B14F-4D97-AF65-F5344CB8AC3E}">
        <p14:creationId xmlns:p14="http://schemas.microsoft.com/office/powerpoint/2010/main" val="14374288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AC8F9-A064-462B-9DFE-2CBDB3BB2C8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Prvý MR </a:t>
            </a:r>
            <a:r>
              <a:rPr lang="sk-SK" sz="3600" b="1" dirty="0" err="1">
                <a:solidFill>
                  <a:srgbClr val="FF0000"/>
                </a:solidFill>
              </a:rPr>
              <a:t>scan</a:t>
            </a:r>
            <a:r>
              <a:rPr lang="sk-SK" sz="3600" b="1" dirty="0">
                <a:solidFill>
                  <a:srgbClr val="FF0000"/>
                </a:solidFill>
              </a:rPr>
              <a:t> – </a:t>
            </a:r>
            <a:r>
              <a:rPr lang="sk-SK" sz="3600" b="1" dirty="0" err="1">
                <a:solidFill>
                  <a:srgbClr val="FF0000"/>
                </a:solidFill>
              </a:rPr>
              <a:t>scan</a:t>
            </a:r>
            <a:r>
              <a:rPr lang="sk-SK" sz="3600" b="1" dirty="0">
                <a:solidFill>
                  <a:srgbClr val="FF0000"/>
                </a:solidFill>
              </a:rPr>
              <a:t> papriky </a:t>
            </a:r>
            <a:r>
              <a:rPr lang="sk-SK" sz="3600" b="1" dirty="0" err="1">
                <a:solidFill>
                  <a:srgbClr val="FF0000"/>
                </a:solidFill>
              </a:rPr>
              <a:t>kápie</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BB896A07-2EDF-49B8-8DF9-7599C04A171B}"/>
              </a:ext>
            </a:extLst>
          </p:cNvPr>
          <p:cNvPicPr>
            <a:picLocks noGrp="1" noChangeAspect="1"/>
          </p:cNvPicPr>
          <p:nvPr>
            <p:ph idx="1"/>
          </p:nvPr>
        </p:nvPicPr>
        <p:blipFill>
          <a:blip r:embed="rId2"/>
          <a:stretch>
            <a:fillRect/>
          </a:stretch>
        </p:blipFill>
        <p:spPr>
          <a:xfrm>
            <a:off x="724624" y="1735122"/>
            <a:ext cx="5508022" cy="4693334"/>
          </a:xfrm>
          <a:prstGeom prst="rect">
            <a:avLst/>
          </a:prstGeom>
        </p:spPr>
      </p:pic>
      <p:pic>
        <p:nvPicPr>
          <p:cNvPr id="5" name="Obrázok 4">
            <a:extLst>
              <a:ext uri="{FF2B5EF4-FFF2-40B4-BE49-F238E27FC236}">
                <a16:creationId xmlns:a16="http://schemas.microsoft.com/office/drawing/2014/main" id="{2B075BF3-CED0-4410-BCEC-BD62330653A0}"/>
              </a:ext>
            </a:extLst>
          </p:cNvPr>
          <p:cNvPicPr>
            <a:picLocks noChangeAspect="1"/>
          </p:cNvPicPr>
          <p:nvPr/>
        </p:nvPicPr>
        <p:blipFill>
          <a:blip r:embed="rId3"/>
          <a:stretch>
            <a:fillRect/>
          </a:stretch>
        </p:blipFill>
        <p:spPr>
          <a:xfrm>
            <a:off x="6232646" y="1735122"/>
            <a:ext cx="5715000" cy="4648899"/>
          </a:xfrm>
          <a:prstGeom prst="rect">
            <a:avLst/>
          </a:prstGeom>
        </p:spPr>
      </p:pic>
    </p:spTree>
    <p:extLst>
      <p:ext uri="{BB962C8B-B14F-4D97-AF65-F5344CB8AC3E}">
        <p14:creationId xmlns:p14="http://schemas.microsoft.com/office/powerpoint/2010/main" val="35247422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BCE7CF-BD96-4393-8D5B-E9653ADA893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3600" b="1" dirty="0">
                <a:solidFill>
                  <a:srgbClr val="FF0000"/>
                </a:solidFill>
              </a:rPr>
              <a:t> /fyzikálny princíp/</a:t>
            </a:r>
          </a:p>
        </p:txBody>
      </p:sp>
      <p:sp>
        <p:nvSpPr>
          <p:cNvPr id="3" name="Zástupný objekt pre obsah 2">
            <a:extLst>
              <a:ext uri="{FF2B5EF4-FFF2-40B4-BE49-F238E27FC236}">
                <a16:creationId xmlns:a16="http://schemas.microsoft.com/office/drawing/2014/main" id="{E658D561-2FD2-44CD-8AFB-FFD3FA1FFB6D}"/>
              </a:ext>
            </a:extLst>
          </p:cNvPr>
          <p:cNvSpPr>
            <a:spLocks noGrp="1"/>
          </p:cNvSpPr>
          <p:nvPr>
            <p:ph idx="1"/>
          </p:nvPr>
        </p:nvSpPr>
        <p:spPr/>
        <p:txBody>
          <a:bodyPr>
            <a:noAutofit/>
          </a:bodyPr>
          <a:lstStyle/>
          <a:p>
            <a:pPr algn="just">
              <a:buFont typeface="Wingdings" panose="05000000000000000000" pitchFamily="2" charset="2"/>
              <a:buChar char="q"/>
            </a:pPr>
            <a:r>
              <a:rPr lang="sk-SK" sz="2000" b="1" dirty="0">
                <a:solidFill>
                  <a:srgbClr val="FF0000"/>
                </a:solidFill>
              </a:rPr>
              <a:t>Silné magnetické pole</a:t>
            </a:r>
          </a:p>
          <a:p>
            <a:pPr marL="0" indent="0" algn="just">
              <a:buNone/>
            </a:pPr>
            <a:r>
              <a:rPr lang="sk-SK" sz="2000" dirty="0"/>
              <a:t>pacient umiestni do silného magnetického poľa. Toto pole spôsobí, že jadrá atómov vodíka /nepárny počet protónov/ v tele sa orientujú do smeru magnetického poľa (spočiatku sú orientované náhodne)</a:t>
            </a:r>
          </a:p>
          <a:p>
            <a:pPr algn="just">
              <a:buFont typeface="Wingdings" panose="05000000000000000000" pitchFamily="2" charset="2"/>
              <a:buChar char="q"/>
            </a:pPr>
            <a:r>
              <a:rPr lang="sk-SK" sz="2000" b="1" dirty="0">
                <a:solidFill>
                  <a:srgbClr val="FF0000"/>
                </a:solidFill>
              </a:rPr>
              <a:t>Rádiofrekvenčný impulz</a:t>
            </a:r>
          </a:p>
          <a:p>
            <a:pPr marL="0" indent="0" algn="just">
              <a:buNone/>
            </a:pPr>
            <a:r>
              <a:rPr lang="sk-SK" sz="2000" dirty="0"/>
              <a:t>Na telo sa vyšle krátky rádiofrekvenčný impulz, ktorý spôsobí, že jadrá atómov vodíka absorbujú energiu a „preklopia“ sa do vyššej energetickej hladiny. Tento stav je však nestabilný</a:t>
            </a:r>
          </a:p>
          <a:p>
            <a:pPr algn="just">
              <a:buFont typeface="Wingdings" panose="05000000000000000000" pitchFamily="2" charset="2"/>
              <a:buChar char="q"/>
            </a:pPr>
            <a:r>
              <a:rPr lang="sk-SK" sz="2000" b="1" dirty="0">
                <a:solidFill>
                  <a:srgbClr val="FF0000"/>
                </a:solidFill>
              </a:rPr>
              <a:t>Relaxácia</a:t>
            </a:r>
          </a:p>
          <a:p>
            <a:pPr marL="0" indent="0" algn="just">
              <a:buNone/>
            </a:pPr>
            <a:r>
              <a:rPr lang="sk-SK" sz="2000" dirty="0"/>
              <a:t>Po skončení impulzu sa jadrá vrátia do svojej pôvodnej polohy (nižšej energetickej hladiny) a pritom uvoľnia energiu vo forme signálu. Tento signál sa líši podľa typu tkaniva a hustoty atómov vodíka v danej oblasti /vytvoria tzv. T1 a T2 vážený obraz</a:t>
            </a:r>
          </a:p>
          <a:p>
            <a:pPr algn="just">
              <a:buFont typeface="Wingdings" panose="05000000000000000000" pitchFamily="2" charset="2"/>
              <a:buChar char="q"/>
            </a:pPr>
            <a:r>
              <a:rPr lang="sk-SK" sz="2000" b="1" dirty="0">
                <a:solidFill>
                  <a:srgbClr val="FF0000"/>
                </a:solidFill>
              </a:rPr>
              <a:t>Zachytenie signálu</a:t>
            </a:r>
          </a:p>
          <a:p>
            <a:pPr marL="0" indent="0" algn="just">
              <a:buNone/>
            </a:pPr>
            <a:r>
              <a:rPr lang="sk-SK" sz="2000" dirty="0"/>
              <a:t>MR prístroj zachytí tento signál, ktorý je následne spracovaný počítačom. Z rozdielov v relaxačnom čase a množstve energie emitovanej rôznymi tkanivami je možné vytvoriť detailný obraz vnútorných štruktúr tela</a:t>
            </a:r>
          </a:p>
          <a:p>
            <a:pPr algn="just">
              <a:buFont typeface="Wingdings" panose="05000000000000000000" pitchFamily="2" charset="2"/>
              <a:buChar char="q"/>
            </a:pPr>
            <a:r>
              <a:rPr lang="sk-SK" sz="2000" b="1" dirty="0">
                <a:solidFill>
                  <a:srgbClr val="FF0000"/>
                </a:solidFill>
              </a:rPr>
              <a:t>Obraz tkanív</a:t>
            </a:r>
          </a:p>
          <a:p>
            <a:pPr marL="0" indent="0" algn="just">
              <a:buNone/>
            </a:pPr>
            <a:r>
              <a:rPr lang="sk-SK" sz="2000" dirty="0"/>
              <a:t>Na základe relaxačných časov (T1, T2) je možné zvýrazniť rôzne druhy tkanív</a:t>
            </a:r>
          </a:p>
        </p:txBody>
      </p:sp>
    </p:spTree>
    <p:extLst>
      <p:ext uri="{BB962C8B-B14F-4D97-AF65-F5344CB8AC3E}">
        <p14:creationId xmlns:p14="http://schemas.microsoft.com/office/powerpoint/2010/main" val="18791629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E21B554-13A4-4B9E-B2B4-DEA5D7B1E1A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Rozloženie protónov vodíka</a:t>
            </a:r>
          </a:p>
        </p:txBody>
      </p:sp>
      <p:pic>
        <p:nvPicPr>
          <p:cNvPr id="4" name="Zástupný objekt pre obsah 3">
            <a:extLst>
              <a:ext uri="{FF2B5EF4-FFF2-40B4-BE49-F238E27FC236}">
                <a16:creationId xmlns:a16="http://schemas.microsoft.com/office/drawing/2014/main" id="{314ED5C4-A5D9-4E1D-9E12-224AF73CAF5A}"/>
              </a:ext>
            </a:extLst>
          </p:cNvPr>
          <p:cNvPicPr>
            <a:picLocks noGrp="1" noChangeAspect="1"/>
          </p:cNvPicPr>
          <p:nvPr>
            <p:ph idx="1"/>
          </p:nvPr>
        </p:nvPicPr>
        <p:blipFill>
          <a:blip r:embed="rId2"/>
          <a:stretch>
            <a:fillRect/>
          </a:stretch>
        </p:blipFill>
        <p:spPr>
          <a:xfrm>
            <a:off x="2484539" y="1862356"/>
            <a:ext cx="7222921" cy="4907559"/>
          </a:xfrm>
          <a:prstGeom prst="rect">
            <a:avLst/>
          </a:prstGeom>
        </p:spPr>
      </p:pic>
    </p:spTree>
    <p:extLst>
      <p:ext uri="{BB962C8B-B14F-4D97-AF65-F5344CB8AC3E}">
        <p14:creationId xmlns:p14="http://schemas.microsoft.com/office/powerpoint/2010/main" val="21545488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2868DEFA-F71C-4826-A337-4218AB1E4DEC}"/>
              </a:ext>
            </a:extLst>
          </p:cNvPr>
          <p:cNvPicPr>
            <a:picLocks noChangeAspect="1"/>
          </p:cNvPicPr>
          <p:nvPr/>
        </p:nvPicPr>
        <p:blipFill>
          <a:blip r:embed="rId2"/>
          <a:stretch>
            <a:fillRect/>
          </a:stretch>
        </p:blipFill>
        <p:spPr>
          <a:xfrm>
            <a:off x="0" y="1090569"/>
            <a:ext cx="12046591" cy="4664279"/>
          </a:xfrm>
          <a:prstGeom prst="rect">
            <a:avLst/>
          </a:prstGeom>
        </p:spPr>
      </p:pic>
    </p:spTree>
    <p:extLst>
      <p:ext uri="{BB962C8B-B14F-4D97-AF65-F5344CB8AC3E}">
        <p14:creationId xmlns:p14="http://schemas.microsoft.com/office/powerpoint/2010/main" val="39929028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66B7FE-4488-4B1A-BC1F-4E41491C17B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Schéma prístroja magnetickej rezonancie</a:t>
            </a:r>
          </a:p>
        </p:txBody>
      </p:sp>
      <p:sp>
        <p:nvSpPr>
          <p:cNvPr id="3" name="Zástupný objekt pre obsah 2">
            <a:extLst>
              <a:ext uri="{FF2B5EF4-FFF2-40B4-BE49-F238E27FC236}">
                <a16:creationId xmlns:a16="http://schemas.microsoft.com/office/drawing/2014/main" id="{4C3B072D-2CFB-4F6E-AD50-A185C3D1C6DC}"/>
              </a:ext>
            </a:extLst>
          </p:cNvPr>
          <p:cNvSpPr>
            <a:spLocks noGrp="1"/>
          </p:cNvSpPr>
          <p:nvPr>
            <p:ph idx="1"/>
          </p:nvPr>
        </p:nvSpPr>
        <p:spPr>
          <a:xfrm>
            <a:off x="838200" y="1842403"/>
            <a:ext cx="10515600" cy="4351338"/>
          </a:xfrm>
        </p:spPr>
        <p:txBody>
          <a:bodyPr>
            <a:normAutofit fontScale="55000" lnSpcReduction="20000"/>
          </a:bodyPr>
          <a:lstStyle/>
          <a:p>
            <a:pPr>
              <a:buFont typeface="Wingdings" panose="05000000000000000000" pitchFamily="2" charset="2"/>
              <a:buChar char="q"/>
            </a:pPr>
            <a:r>
              <a:rPr lang="sk-SK" sz="3600" b="1" dirty="0">
                <a:solidFill>
                  <a:srgbClr val="FF0000"/>
                </a:solidFill>
              </a:rPr>
              <a:t>Hlavný magnet</a:t>
            </a:r>
          </a:p>
          <a:p>
            <a:pPr marL="0" indent="0">
              <a:buNone/>
            </a:pPr>
            <a:r>
              <a:rPr lang="sk-SK" sz="3300" dirty="0"/>
              <a:t>Veľký kruhový magnet, ktorý tvorí najväčšiu časť </a:t>
            </a:r>
            <a:r>
              <a:rPr lang="sk-SK" sz="3300" dirty="0" err="1"/>
              <a:t>zariadenia.Supervodivý</a:t>
            </a:r>
            <a:r>
              <a:rPr lang="sk-SK" sz="3300" dirty="0"/>
              <a:t> magnet obalený </a:t>
            </a:r>
            <a:r>
              <a:rPr lang="sk-SK" sz="3300" dirty="0" err="1"/>
              <a:t>kryogénnym</a:t>
            </a:r>
            <a:r>
              <a:rPr lang="sk-SK" sz="3300" dirty="0"/>
              <a:t> chladiacim systémom (napríklad s tekutým héliom), ktorý udržuje nízku teplotu na zabezpečenie </a:t>
            </a:r>
            <a:r>
              <a:rPr lang="sk-SK" sz="3300" dirty="0" err="1"/>
              <a:t>supervodivosti</a:t>
            </a:r>
            <a:endParaRPr lang="sk-SK" sz="3300" dirty="0"/>
          </a:p>
          <a:p>
            <a:pPr>
              <a:buFont typeface="Wingdings" panose="05000000000000000000" pitchFamily="2" charset="2"/>
              <a:buChar char="q"/>
            </a:pPr>
            <a:r>
              <a:rPr lang="sk-SK" sz="3300" b="1" dirty="0" err="1">
                <a:solidFill>
                  <a:srgbClr val="FF0000"/>
                </a:solidFill>
              </a:rPr>
              <a:t>Gradientné</a:t>
            </a:r>
            <a:r>
              <a:rPr lang="sk-SK" sz="3300" b="1" dirty="0">
                <a:solidFill>
                  <a:srgbClr val="FF0000"/>
                </a:solidFill>
              </a:rPr>
              <a:t> cievky</a:t>
            </a:r>
          </a:p>
          <a:p>
            <a:pPr marL="0" indent="0">
              <a:buNone/>
            </a:pPr>
            <a:r>
              <a:rPr lang="sk-SK" sz="3300" dirty="0"/>
              <a:t>Sústava menších cievok vo vnútri hlavného magnetu, ktoré generujú variabilné magnetické pole potrebné na lokalizáciu signálu.</a:t>
            </a:r>
          </a:p>
          <a:p>
            <a:pPr>
              <a:buFont typeface="Wingdings" panose="05000000000000000000" pitchFamily="2" charset="2"/>
              <a:buChar char="q"/>
            </a:pPr>
            <a:r>
              <a:rPr lang="sk-SK" sz="3300" b="1" dirty="0">
                <a:solidFill>
                  <a:srgbClr val="FF0000"/>
                </a:solidFill>
              </a:rPr>
              <a:t>Rádiofrekvenčné cievky</a:t>
            </a:r>
          </a:p>
          <a:p>
            <a:pPr marL="0" indent="0">
              <a:buNone/>
            </a:pPr>
            <a:r>
              <a:rPr lang="sk-SK" dirty="0"/>
              <a:t> </a:t>
            </a:r>
            <a:r>
              <a:rPr lang="sk-SK" sz="3300" dirty="0"/>
              <a:t>umiestnené blízko pacienta, ktoré vysielajú a prijímajú rádiové signály</a:t>
            </a:r>
          </a:p>
          <a:p>
            <a:pPr>
              <a:buFont typeface="Wingdings" panose="05000000000000000000" pitchFamily="2" charset="2"/>
              <a:buChar char="q"/>
            </a:pPr>
            <a:r>
              <a:rPr lang="sk-SK" sz="3300" b="1" dirty="0">
                <a:solidFill>
                  <a:srgbClr val="FF0000"/>
                </a:solidFill>
              </a:rPr>
              <a:t>Stôl pre pacienta</a:t>
            </a:r>
          </a:p>
          <a:p>
            <a:pPr marL="0" indent="0">
              <a:buNone/>
            </a:pPr>
            <a:r>
              <a:rPr lang="sk-SK" sz="3300" dirty="0"/>
              <a:t>Pohyblivý stôl, na ktorý sa pacient položí a ktorý sa zasúva do tunela hlavného magnetu</a:t>
            </a:r>
          </a:p>
          <a:p>
            <a:pPr>
              <a:buFont typeface="Wingdings" panose="05000000000000000000" pitchFamily="2" charset="2"/>
              <a:buChar char="q"/>
            </a:pPr>
            <a:r>
              <a:rPr lang="sk-SK" sz="3300" b="1" dirty="0">
                <a:solidFill>
                  <a:srgbClr val="FF0000"/>
                </a:solidFill>
              </a:rPr>
              <a:t>Tienenie</a:t>
            </a:r>
          </a:p>
          <a:p>
            <a:pPr marL="0" indent="0">
              <a:buNone/>
            </a:pPr>
            <a:r>
              <a:rPr lang="sk-SK" sz="3300" dirty="0"/>
              <a:t>Konštrukcia so špeciálnym RF tienením, ktorá zabraňuje vonkajším rádiovým signálom narušiť obraz</a:t>
            </a:r>
          </a:p>
          <a:p>
            <a:pPr>
              <a:buFont typeface="Wingdings" panose="05000000000000000000" pitchFamily="2" charset="2"/>
              <a:buChar char="q"/>
            </a:pPr>
            <a:r>
              <a:rPr lang="sk-SK" sz="3300" b="1" dirty="0">
                <a:solidFill>
                  <a:srgbClr val="FF0000"/>
                </a:solidFill>
              </a:rPr>
              <a:t>Ovládacie a zobrazovacie systémy</a:t>
            </a:r>
          </a:p>
          <a:p>
            <a:pPr marL="0" indent="0">
              <a:buNone/>
            </a:pPr>
            <a:r>
              <a:rPr lang="sk-SK" sz="3300" dirty="0"/>
              <a:t>Miestnosť vedľa MRI zariadenia so softvérom na analýzu údajov a ovládanie skeneru</a:t>
            </a:r>
          </a:p>
        </p:txBody>
      </p:sp>
    </p:spTree>
    <p:extLst>
      <p:ext uri="{BB962C8B-B14F-4D97-AF65-F5344CB8AC3E}">
        <p14:creationId xmlns:p14="http://schemas.microsoft.com/office/powerpoint/2010/main" val="2947240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7996A925-AA75-4529-9EB5-C195E0AFA96D}"/>
              </a:ext>
            </a:extLst>
          </p:cNvPr>
          <p:cNvPicPr>
            <a:picLocks noChangeAspect="1"/>
          </p:cNvPicPr>
          <p:nvPr/>
        </p:nvPicPr>
        <p:blipFill>
          <a:blip r:embed="rId2"/>
          <a:stretch>
            <a:fillRect/>
          </a:stretch>
        </p:blipFill>
        <p:spPr>
          <a:xfrm>
            <a:off x="1442906" y="0"/>
            <a:ext cx="9395670" cy="6568580"/>
          </a:xfrm>
          <a:prstGeom prst="rect">
            <a:avLst/>
          </a:prstGeom>
        </p:spPr>
      </p:pic>
    </p:spTree>
    <p:extLst>
      <p:ext uri="{BB962C8B-B14F-4D97-AF65-F5344CB8AC3E}">
        <p14:creationId xmlns:p14="http://schemas.microsoft.com/office/powerpoint/2010/main" val="30576647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47290AF3-3B75-4D38-B2E0-5C80FF37FECC}"/>
              </a:ext>
            </a:extLst>
          </p:cNvPr>
          <p:cNvPicPr>
            <a:picLocks noChangeAspect="1"/>
          </p:cNvPicPr>
          <p:nvPr/>
        </p:nvPicPr>
        <p:blipFill>
          <a:blip r:embed="rId2"/>
          <a:stretch>
            <a:fillRect/>
          </a:stretch>
        </p:blipFill>
        <p:spPr>
          <a:xfrm>
            <a:off x="1728133" y="0"/>
            <a:ext cx="8623882" cy="6858000"/>
          </a:xfrm>
          <a:prstGeom prst="rect">
            <a:avLst/>
          </a:prstGeom>
        </p:spPr>
      </p:pic>
    </p:spTree>
    <p:extLst>
      <p:ext uri="{BB962C8B-B14F-4D97-AF65-F5344CB8AC3E}">
        <p14:creationId xmlns:p14="http://schemas.microsoft.com/office/powerpoint/2010/main" val="12487601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A83949-7C55-4473-BF68-2C393210E06E}"/>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Gradientové cievky</a:t>
            </a:r>
          </a:p>
        </p:txBody>
      </p:sp>
      <p:pic>
        <p:nvPicPr>
          <p:cNvPr id="6" name="Zástupný objekt pre obsah 5">
            <a:extLst>
              <a:ext uri="{FF2B5EF4-FFF2-40B4-BE49-F238E27FC236}">
                <a16:creationId xmlns:a16="http://schemas.microsoft.com/office/drawing/2014/main" id="{682BA130-F6B9-4F76-A843-F65194044619}"/>
              </a:ext>
            </a:extLst>
          </p:cNvPr>
          <p:cNvPicPr>
            <a:picLocks noGrp="1" noChangeAspect="1"/>
          </p:cNvPicPr>
          <p:nvPr>
            <p:ph idx="1"/>
          </p:nvPr>
        </p:nvPicPr>
        <p:blipFill>
          <a:blip r:embed="rId2"/>
          <a:stretch>
            <a:fillRect/>
          </a:stretch>
        </p:blipFill>
        <p:spPr>
          <a:xfrm>
            <a:off x="6803472" y="1690688"/>
            <a:ext cx="4550328" cy="2671587"/>
          </a:xfrm>
          <a:prstGeom prst="rect">
            <a:avLst/>
          </a:prstGeom>
        </p:spPr>
      </p:pic>
      <p:pic>
        <p:nvPicPr>
          <p:cNvPr id="5" name="Obrázok 4">
            <a:extLst>
              <a:ext uri="{FF2B5EF4-FFF2-40B4-BE49-F238E27FC236}">
                <a16:creationId xmlns:a16="http://schemas.microsoft.com/office/drawing/2014/main" id="{645B2F57-FFCD-4EA0-B1E6-D03CBE3530AA}"/>
              </a:ext>
            </a:extLst>
          </p:cNvPr>
          <p:cNvPicPr>
            <a:picLocks noChangeAspect="1"/>
          </p:cNvPicPr>
          <p:nvPr/>
        </p:nvPicPr>
        <p:blipFill>
          <a:blip r:embed="rId3"/>
          <a:stretch>
            <a:fillRect/>
          </a:stretch>
        </p:blipFill>
        <p:spPr>
          <a:xfrm>
            <a:off x="167781" y="1690688"/>
            <a:ext cx="6635692" cy="4733689"/>
          </a:xfrm>
          <a:prstGeom prst="rect">
            <a:avLst/>
          </a:prstGeom>
        </p:spPr>
      </p:pic>
      <p:sp>
        <p:nvSpPr>
          <p:cNvPr id="7" name="BlokTextu 6">
            <a:extLst>
              <a:ext uri="{FF2B5EF4-FFF2-40B4-BE49-F238E27FC236}">
                <a16:creationId xmlns:a16="http://schemas.microsoft.com/office/drawing/2014/main" id="{44544DD3-114F-41AE-9E5D-683E170FBCF2}"/>
              </a:ext>
            </a:extLst>
          </p:cNvPr>
          <p:cNvSpPr txBox="1"/>
          <p:nvPr/>
        </p:nvSpPr>
        <p:spPr>
          <a:xfrm>
            <a:off x="6803472" y="4362275"/>
            <a:ext cx="3791823" cy="2308324"/>
          </a:xfrm>
          <a:prstGeom prst="rect">
            <a:avLst/>
          </a:prstGeom>
          <a:noFill/>
        </p:spPr>
        <p:txBody>
          <a:bodyPr wrap="square" rtlCol="0">
            <a:spAutoFit/>
          </a:bodyPr>
          <a:lstStyle/>
          <a:p>
            <a:pPr algn="just"/>
            <a:r>
              <a:rPr lang="sk-SK" sz="1600" b="1" dirty="0"/>
              <a:t>Gradientové cievky – špeciálne cievky upravujúce magnetické pole – umožňujú nastavenie miesta vyšetrenia; vďaka nim je prístroj schopný rozoznať presnú priestorovú polohu prichádzajúcich signálov a správne zrekonštruovať výsledný obraz. Sú tiež príčinou typického hluku, ktorý pri vyšetrovaní prístroj vydáva.</a:t>
            </a:r>
          </a:p>
        </p:txBody>
      </p:sp>
    </p:spTree>
    <p:extLst>
      <p:ext uri="{BB962C8B-B14F-4D97-AF65-F5344CB8AC3E}">
        <p14:creationId xmlns:p14="http://schemas.microsoft.com/office/powerpoint/2010/main" val="21467561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893404-BA79-494B-B479-E11720105FD1}"/>
              </a:ext>
            </a:extLst>
          </p:cNvPr>
          <p:cNvSpPr>
            <a:spLocks noGrp="1"/>
          </p:cNvSpPr>
          <p:nvPr>
            <p:ph type="title"/>
          </p:nvPr>
        </p:nvSpPr>
        <p:spPr/>
        <p:txBody>
          <a:bodyPr/>
          <a:lstStyle/>
          <a:p>
            <a:pPr algn="ctr"/>
            <a:r>
              <a:rPr lang="sk-SK" b="1" dirty="0">
                <a:solidFill>
                  <a:srgbClr val="FF0000"/>
                </a:solidFill>
              </a:rPr>
              <a:t>Gradientové cievky</a:t>
            </a:r>
          </a:p>
        </p:txBody>
      </p:sp>
      <p:pic>
        <p:nvPicPr>
          <p:cNvPr id="5" name="Zástupný objekt pre obsah 4">
            <a:extLst>
              <a:ext uri="{FF2B5EF4-FFF2-40B4-BE49-F238E27FC236}">
                <a16:creationId xmlns:a16="http://schemas.microsoft.com/office/drawing/2014/main" id="{AD1FBC54-3012-4ADF-A281-66396DB107F0}"/>
              </a:ext>
            </a:extLst>
          </p:cNvPr>
          <p:cNvPicPr>
            <a:picLocks noGrp="1" noChangeAspect="1"/>
          </p:cNvPicPr>
          <p:nvPr>
            <p:ph idx="1"/>
          </p:nvPr>
        </p:nvPicPr>
        <p:blipFill>
          <a:blip r:embed="rId2"/>
          <a:stretch>
            <a:fillRect/>
          </a:stretch>
        </p:blipFill>
        <p:spPr>
          <a:xfrm>
            <a:off x="3389152" y="1690688"/>
            <a:ext cx="5956184" cy="4903059"/>
          </a:xfrm>
        </p:spPr>
      </p:pic>
    </p:spTree>
    <p:extLst>
      <p:ext uri="{BB962C8B-B14F-4D97-AF65-F5344CB8AC3E}">
        <p14:creationId xmlns:p14="http://schemas.microsoft.com/office/powerpoint/2010/main" val="38733884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8BB248-0844-4640-BD8E-ACD294E2873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3600" b="1" dirty="0">
                <a:solidFill>
                  <a:srgbClr val="FF0000"/>
                </a:solidFill>
              </a:rPr>
              <a:t>/indikácie  kontraindikácie/</a:t>
            </a:r>
          </a:p>
        </p:txBody>
      </p:sp>
      <p:sp>
        <p:nvSpPr>
          <p:cNvPr id="3" name="Zástupný objekt pre obsah 2">
            <a:extLst>
              <a:ext uri="{FF2B5EF4-FFF2-40B4-BE49-F238E27FC236}">
                <a16:creationId xmlns:a16="http://schemas.microsoft.com/office/drawing/2014/main" id="{CCB3156F-C943-4AB9-8392-F844C1246DDA}"/>
              </a:ext>
            </a:extLst>
          </p:cNvPr>
          <p:cNvSpPr>
            <a:spLocks noGrp="1"/>
          </p:cNvSpPr>
          <p:nvPr>
            <p:ph idx="1"/>
          </p:nvPr>
        </p:nvSpPr>
        <p:spPr/>
        <p:txBody>
          <a:bodyPr>
            <a:normAutofit/>
          </a:bodyPr>
          <a:lstStyle/>
          <a:p>
            <a:pPr>
              <a:buFont typeface="Wingdings" panose="05000000000000000000" pitchFamily="2" charset="2"/>
              <a:buChar char="q"/>
            </a:pPr>
            <a:r>
              <a:rPr lang="sk-SK" sz="2000" b="1" i="1" dirty="0"/>
              <a:t>MR je veľmi užitočná pri diagnostike rôznych zdravotných stavov, najmä tam, kde je potrebný detailný pohľad na mäkké tkanivá a komplexné štruktúry</a:t>
            </a:r>
            <a:endParaRPr lang="sk-SK" sz="2400" dirty="0"/>
          </a:p>
          <a:p>
            <a:pPr algn="ctr">
              <a:buFont typeface="Wingdings" panose="05000000000000000000" pitchFamily="2" charset="2"/>
              <a:buChar char="q"/>
            </a:pPr>
            <a:r>
              <a:rPr lang="sk-SK" sz="2400" b="1" dirty="0">
                <a:solidFill>
                  <a:srgbClr val="FF0000"/>
                </a:solidFill>
              </a:rPr>
              <a:t>Indikácie </a:t>
            </a:r>
          </a:p>
          <a:p>
            <a:pPr algn="just">
              <a:buFont typeface="Wingdings" panose="05000000000000000000" pitchFamily="2" charset="2"/>
              <a:buChar char="q"/>
            </a:pPr>
            <a:r>
              <a:rPr lang="sk-SK" sz="1800" b="1" dirty="0">
                <a:solidFill>
                  <a:srgbClr val="FF0000"/>
                </a:solidFill>
              </a:rPr>
              <a:t>Neurologické ochorenia</a:t>
            </a:r>
          </a:p>
          <a:p>
            <a:pPr marL="0" indent="0" algn="just">
              <a:buNone/>
            </a:pPr>
            <a:r>
              <a:rPr lang="sk-SK" sz="1800" dirty="0"/>
              <a:t>Diagnostika nádorov, ischemických a </a:t>
            </a:r>
            <a:r>
              <a:rPr lang="sk-SK" sz="1800" dirty="0" err="1"/>
              <a:t>hemoragických</a:t>
            </a:r>
            <a:r>
              <a:rPr lang="sk-SK" sz="1800" dirty="0"/>
              <a:t> cievnych mozgových príhod (mŕtvice)Vyšetrenie roztrúsenej sklerózy a iných </a:t>
            </a:r>
            <a:r>
              <a:rPr lang="sk-SK" sz="1800" dirty="0" err="1"/>
              <a:t>demyelinizačných</a:t>
            </a:r>
            <a:r>
              <a:rPr lang="sk-SK" sz="1800" dirty="0"/>
              <a:t> </a:t>
            </a:r>
            <a:r>
              <a:rPr lang="sk-SK" sz="1800" dirty="0" err="1"/>
              <a:t>ochoreníDetailné</a:t>
            </a:r>
            <a:r>
              <a:rPr lang="sk-SK" sz="1800" dirty="0"/>
              <a:t> zobrazenie mozgových štruktúr, miechy a nervov</a:t>
            </a:r>
          </a:p>
          <a:p>
            <a:pPr algn="just">
              <a:buFont typeface="Wingdings" panose="05000000000000000000" pitchFamily="2" charset="2"/>
              <a:buChar char="q"/>
            </a:pPr>
            <a:r>
              <a:rPr lang="sk-SK" sz="1800" b="1" dirty="0">
                <a:solidFill>
                  <a:srgbClr val="FF0000"/>
                </a:solidFill>
              </a:rPr>
              <a:t>Ortopédia a pohybový aparát</a:t>
            </a:r>
          </a:p>
          <a:p>
            <a:pPr marL="0" indent="0" algn="just">
              <a:buNone/>
            </a:pPr>
            <a:r>
              <a:rPr lang="sk-SK" sz="1800" dirty="0"/>
              <a:t>Vyšetrenie kĺbov (rameno, koleno, bedrový kĺb) pri podozrení na poškodenie väzov, šliach a </a:t>
            </a:r>
            <a:r>
              <a:rPr lang="sk-SK" sz="1800" dirty="0" err="1"/>
              <a:t>chrupavky.Diagnostika</a:t>
            </a:r>
            <a:r>
              <a:rPr lang="sk-SK" sz="1800" dirty="0"/>
              <a:t> </a:t>
            </a:r>
            <a:r>
              <a:rPr lang="sk-SK" sz="1800" dirty="0" err="1"/>
              <a:t>hernie</a:t>
            </a:r>
            <a:r>
              <a:rPr lang="sk-SK" sz="1800" dirty="0"/>
              <a:t> medzistavcových platničiek a ochorení chrbtice</a:t>
            </a:r>
          </a:p>
          <a:p>
            <a:pPr algn="just">
              <a:buFont typeface="Wingdings" panose="05000000000000000000" pitchFamily="2" charset="2"/>
              <a:buChar char="q"/>
            </a:pPr>
            <a:r>
              <a:rPr lang="sk-SK" sz="1800" b="1" dirty="0">
                <a:solidFill>
                  <a:srgbClr val="FF0000"/>
                </a:solidFill>
              </a:rPr>
              <a:t>Onkológia</a:t>
            </a:r>
          </a:p>
          <a:p>
            <a:pPr marL="0" indent="0" algn="just">
              <a:buNone/>
            </a:pPr>
            <a:r>
              <a:rPr lang="sk-SK" sz="1800" dirty="0"/>
              <a:t>Lokalizácia a </a:t>
            </a:r>
            <a:r>
              <a:rPr lang="sk-SK" sz="1800" dirty="0" err="1"/>
              <a:t>staging</a:t>
            </a:r>
            <a:r>
              <a:rPr lang="sk-SK" sz="1800" dirty="0"/>
              <a:t> (</a:t>
            </a:r>
            <a:r>
              <a:rPr lang="sk-SK" sz="1800" dirty="0" err="1"/>
              <a:t>štádiovanie</a:t>
            </a:r>
            <a:r>
              <a:rPr lang="sk-SK" sz="1800" dirty="0"/>
              <a:t>) nádorov (napr. mozgu, pečene, prsníka)Monitorovanie odpovede na liečbu, kontrola metastáz</a:t>
            </a:r>
          </a:p>
        </p:txBody>
      </p:sp>
    </p:spTree>
    <p:extLst>
      <p:ext uri="{BB962C8B-B14F-4D97-AF65-F5344CB8AC3E}">
        <p14:creationId xmlns:p14="http://schemas.microsoft.com/office/powerpoint/2010/main" val="4237555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A5BCBB-8127-4612-9E1F-25B16960F8F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3600" b="1" dirty="0">
                <a:solidFill>
                  <a:srgbClr val="FF0000"/>
                </a:solidFill>
              </a:rPr>
              <a:t>/indikácie  kontraindikácie/</a:t>
            </a:r>
          </a:p>
        </p:txBody>
      </p:sp>
      <p:sp>
        <p:nvSpPr>
          <p:cNvPr id="3" name="Zástupný objekt pre obsah 2">
            <a:extLst>
              <a:ext uri="{FF2B5EF4-FFF2-40B4-BE49-F238E27FC236}">
                <a16:creationId xmlns:a16="http://schemas.microsoft.com/office/drawing/2014/main" id="{D3FA5FD5-BC47-4CE0-B701-F7F9FBAAA0B0}"/>
              </a:ext>
            </a:extLst>
          </p:cNvPr>
          <p:cNvSpPr>
            <a:spLocks noGrp="1"/>
          </p:cNvSpPr>
          <p:nvPr>
            <p:ph idx="1"/>
          </p:nvPr>
        </p:nvSpPr>
        <p:spPr/>
        <p:txBody>
          <a:bodyPr>
            <a:normAutofit fontScale="47500" lnSpcReduction="20000"/>
          </a:bodyPr>
          <a:lstStyle/>
          <a:p>
            <a:pPr algn="ctr">
              <a:buFont typeface="Wingdings" panose="05000000000000000000" pitchFamily="2" charset="2"/>
              <a:buChar char="q"/>
            </a:pPr>
            <a:r>
              <a:rPr lang="sk-SK" sz="3800" b="1" dirty="0"/>
              <a:t>Absolútne kontraindikácie</a:t>
            </a:r>
          </a:p>
          <a:p>
            <a:pPr>
              <a:buFont typeface="Wingdings" panose="05000000000000000000" pitchFamily="2" charset="2"/>
              <a:buChar char="§"/>
            </a:pPr>
            <a:r>
              <a:rPr lang="sk-SK" sz="3800" b="1" i="1" dirty="0">
                <a:solidFill>
                  <a:srgbClr val="FF0000"/>
                </a:solidFill>
              </a:rPr>
              <a:t>Kovové implantáty, ktoré nie sú MR kompatibilné (napr. niektoré kovové </a:t>
            </a:r>
            <a:r>
              <a:rPr lang="sk-SK" sz="3800" b="1" i="1" dirty="0" err="1">
                <a:solidFill>
                  <a:srgbClr val="FF0000"/>
                </a:solidFill>
              </a:rPr>
              <a:t>stenty</a:t>
            </a:r>
            <a:r>
              <a:rPr lang="sk-SK" sz="3800" b="1" i="1" dirty="0">
                <a:solidFill>
                  <a:srgbClr val="FF0000"/>
                </a:solidFill>
              </a:rPr>
              <a:t>, klipy v mozgových cievach, ktoré môžu byť magnetické)</a:t>
            </a:r>
          </a:p>
          <a:p>
            <a:pPr>
              <a:buFont typeface="Wingdings" panose="05000000000000000000" pitchFamily="2" charset="2"/>
              <a:buChar char="§"/>
            </a:pPr>
            <a:r>
              <a:rPr lang="sk-SK" sz="3800" b="1" i="1" dirty="0">
                <a:solidFill>
                  <a:srgbClr val="FF0000"/>
                </a:solidFill>
              </a:rPr>
              <a:t>Kardiostimulátory (</a:t>
            </a:r>
            <a:r>
              <a:rPr lang="sk-SK" sz="3800" b="1" i="1" dirty="0" err="1">
                <a:solidFill>
                  <a:srgbClr val="FF0000"/>
                </a:solidFill>
              </a:rPr>
              <a:t>pacemakery</a:t>
            </a:r>
            <a:r>
              <a:rPr lang="sk-SK" sz="3800" b="1" i="1" dirty="0">
                <a:solidFill>
                  <a:srgbClr val="FF0000"/>
                </a:solidFill>
              </a:rPr>
              <a:t>) a niektoré typy defibrilátorov – magnetické pole môže tieto prístroje poškodiť alebo zmeniť ich funkciu</a:t>
            </a:r>
          </a:p>
          <a:p>
            <a:pPr>
              <a:buFont typeface="Wingdings" panose="05000000000000000000" pitchFamily="2" charset="2"/>
              <a:buChar char="§"/>
            </a:pPr>
            <a:r>
              <a:rPr lang="sk-SK" sz="3800" b="1" i="1" dirty="0" err="1">
                <a:solidFill>
                  <a:srgbClr val="FF0000"/>
                </a:solidFill>
              </a:rPr>
              <a:t>Kochleárne</a:t>
            </a:r>
            <a:r>
              <a:rPr lang="sk-SK" sz="3800" b="1" i="1" dirty="0">
                <a:solidFill>
                  <a:srgbClr val="FF0000"/>
                </a:solidFill>
              </a:rPr>
              <a:t> implantáty (sluchové pomôcky umiestnené vo vnútri ucha)</a:t>
            </a:r>
          </a:p>
          <a:p>
            <a:pPr>
              <a:buFont typeface="Wingdings" panose="05000000000000000000" pitchFamily="2" charset="2"/>
              <a:buChar char="§"/>
            </a:pPr>
            <a:endParaRPr lang="sk-SK" sz="3800" b="1" i="1" dirty="0">
              <a:solidFill>
                <a:srgbClr val="FF0000"/>
              </a:solidFill>
            </a:endParaRPr>
          </a:p>
          <a:p>
            <a:pPr algn="ctr">
              <a:buFont typeface="Wingdings" panose="05000000000000000000" pitchFamily="2" charset="2"/>
              <a:buChar char="q"/>
            </a:pPr>
            <a:r>
              <a:rPr lang="sk-SK" sz="3800" b="1" dirty="0"/>
              <a:t>Relatívne kontraindikácie</a:t>
            </a:r>
          </a:p>
          <a:p>
            <a:pPr>
              <a:buFont typeface="Wingdings" panose="05000000000000000000" pitchFamily="2" charset="2"/>
              <a:buChar char="§"/>
            </a:pPr>
            <a:r>
              <a:rPr lang="sk-SK" sz="3800" dirty="0"/>
              <a:t>Tehotenstvo – MR sa považuje za bezpečnú, ale v prvom trimestri sa jej snažia vyhnúť, pokiaľ nie je nevyhnutná</a:t>
            </a:r>
          </a:p>
          <a:p>
            <a:pPr>
              <a:buFont typeface="Wingdings" panose="05000000000000000000" pitchFamily="2" charset="2"/>
              <a:buChar char="§"/>
            </a:pPr>
            <a:r>
              <a:rPr lang="sk-SK" sz="3800" dirty="0"/>
              <a:t>Klaustrofóbia – uzavretý priestor v prístroji môže vyvolať úzkosť; pre týchto pacientov je možné využiť </a:t>
            </a:r>
            <a:r>
              <a:rPr lang="sk-SK" sz="3800" dirty="0" err="1"/>
              <a:t>sedáciu</a:t>
            </a:r>
            <a:r>
              <a:rPr lang="sk-SK" sz="3800" dirty="0"/>
              <a:t> alebo otvorenú MR</a:t>
            </a:r>
          </a:p>
          <a:p>
            <a:pPr>
              <a:buFont typeface="Wingdings" panose="05000000000000000000" pitchFamily="2" charset="2"/>
              <a:buChar char="§"/>
            </a:pPr>
            <a:r>
              <a:rPr lang="sk-SK" sz="3800" dirty="0"/>
              <a:t>Prítomnosť kovových fragmentov – napríklad kovové úlomky v očiach alebo tele, ktoré by mohli zmeniť polohu alebo spôsobiť poškodenie tkaniva pri expozícii magnetickému poľu</a:t>
            </a:r>
          </a:p>
          <a:p>
            <a:pPr>
              <a:buFont typeface="Wingdings" panose="05000000000000000000" pitchFamily="2" charset="2"/>
              <a:buChar char="§"/>
            </a:pPr>
            <a:r>
              <a:rPr lang="sk-SK" sz="3800" dirty="0"/>
              <a:t>Tetovania a permanentný make-up – môžu obsahovať kovové častice, ktoré môžu spôsobiť podráždenie alebo pocit pálenia</a:t>
            </a:r>
          </a:p>
        </p:txBody>
      </p:sp>
    </p:spTree>
    <p:extLst>
      <p:ext uri="{BB962C8B-B14F-4D97-AF65-F5344CB8AC3E}">
        <p14:creationId xmlns:p14="http://schemas.microsoft.com/office/powerpoint/2010/main" val="30120670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5E47F5C-CE05-4D6C-98D0-1E93EE8DE41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MR </a:t>
            </a:r>
            <a:r>
              <a:rPr lang="sk-SK" sz="3600" b="1" dirty="0" err="1">
                <a:solidFill>
                  <a:srgbClr val="FF0000"/>
                </a:solidFill>
              </a:rPr>
              <a:t>spektroskopia</a:t>
            </a:r>
            <a:br>
              <a:rPr lang="sk-SK" sz="3600" b="1" dirty="0">
                <a:solidFill>
                  <a:srgbClr val="FF0000"/>
                </a:solidFill>
              </a:rPr>
            </a:br>
            <a:r>
              <a:rPr lang="sk-SK" sz="3600" b="1" dirty="0">
                <a:solidFill>
                  <a:srgbClr val="FF0000"/>
                </a:solidFill>
              </a:rPr>
              <a:t>/MRS/</a:t>
            </a:r>
          </a:p>
        </p:txBody>
      </p:sp>
      <p:sp>
        <p:nvSpPr>
          <p:cNvPr id="3" name="Zástupný objekt pre obsah 2">
            <a:extLst>
              <a:ext uri="{FF2B5EF4-FFF2-40B4-BE49-F238E27FC236}">
                <a16:creationId xmlns:a16="http://schemas.microsoft.com/office/drawing/2014/main" id="{28CC3276-4B95-468D-BBB0-220DD15562C2}"/>
              </a:ext>
            </a:extLst>
          </p:cNvPr>
          <p:cNvSpPr>
            <a:spLocks noGrp="1"/>
          </p:cNvSpPr>
          <p:nvPr>
            <p:ph idx="1"/>
          </p:nvPr>
        </p:nvSpPr>
        <p:spPr/>
        <p:txBody>
          <a:bodyPr>
            <a:normAutofit/>
          </a:bodyPr>
          <a:lstStyle/>
          <a:p>
            <a:pPr algn="just">
              <a:buFont typeface="Wingdings" panose="05000000000000000000" pitchFamily="2" charset="2"/>
              <a:buChar char="q"/>
            </a:pPr>
            <a:r>
              <a:rPr lang="sk-SK" sz="2400" b="1" i="1" dirty="0"/>
              <a:t>MRS využíva rovnaké magnetické pole ako MR, ale zameriava sa na signály špecifických jadier atómov, predovšetkým protónov (¹H), niekedy aj uhlíka (¹³C), fosforu (³¹P) alebo dusíka (¹⁵N).</a:t>
            </a:r>
          </a:p>
          <a:p>
            <a:pPr marL="0" indent="0" algn="just">
              <a:buNone/>
            </a:pPr>
            <a:r>
              <a:rPr lang="sk-SK" sz="2400" b="1" i="1" dirty="0">
                <a:solidFill>
                  <a:srgbClr val="FF0000"/>
                </a:solidFill>
              </a:rPr>
              <a:t>MRS analyzuje koncentrácie metabolitov, ktoré môžu naznačovať patologické zmeny</a:t>
            </a:r>
          </a:p>
          <a:p>
            <a:pPr algn="just">
              <a:buFont typeface="Wingdings" panose="05000000000000000000" pitchFamily="2" charset="2"/>
              <a:buChar char="q"/>
            </a:pPr>
            <a:r>
              <a:rPr lang="sk-SK" sz="2200" b="1" dirty="0"/>
              <a:t>N-</a:t>
            </a:r>
            <a:r>
              <a:rPr lang="sk-SK" sz="2200" b="1" dirty="0" err="1"/>
              <a:t>acetylaspartát</a:t>
            </a:r>
            <a:r>
              <a:rPr lang="sk-SK" sz="2200" b="1" dirty="0"/>
              <a:t> (NAA)</a:t>
            </a:r>
          </a:p>
          <a:p>
            <a:pPr marL="0" indent="0" algn="just">
              <a:buNone/>
            </a:pPr>
            <a:r>
              <a:rPr lang="sk-SK" sz="1700" i="1" dirty="0"/>
              <a:t>NAA je markerom zdravých neurónov. Zníženie jeho koncentrácie môže naznačovať neurónovú stratu alebo poškodenie, čo je typické pre neurodegeneratívne ochorenia, ako je roztrúsená skleróza alebo </a:t>
            </a:r>
            <a:r>
              <a:rPr lang="sk-SK" sz="1700" i="1" dirty="0" err="1"/>
              <a:t>Alzheimerova</a:t>
            </a:r>
            <a:r>
              <a:rPr lang="sk-SK" sz="1700" i="1" dirty="0"/>
              <a:t> choroba</a:t>
            </a:r>
          </a:p>
          <a:p>
            <a:pPr algn="just">
              <a:buFont typeface="Wingdings" panose="05000000000000000000" pitchFamily="2" charset="2"/>
              <a:buChar char="q"/>
            </a:pPr>
            <a:r>
              <a:rPr lang="sk-SK" sz="2200" b="1" dirty="0"/>
              <a:t>Cholín (</a:t>
            </a:r>
            <a:r>
              <a:rPr lang="sk-SK" sz="2200" b="1" dirty="0" err="1"/>
              <a:t>Cho</a:t>
            </a:r>
            <a:r>
              <a:rPr lang="sk-SK" sz="2200" b="1" dirty="0"/>
              <a:t>)</a:t>
            </a:r>
          </a:p>
          <a:p>
            <a:pPr marL="0" indent="0" algn="just">
              <a:buNone/>
            </a:pPr>
            <a:r>
              <a:rPr lang="sk-SK" sz="1800" i="1" dirty="0"/>
              <a:t>Cholín je spojený s bunkovým metabolizmom a množstvom membrán. Zvýšené hladiny cholínu môžu byť indikátorom nádorového rastu alebo zápalu, pretože nádory zvyčajne vykazujú vyššiu mieru bunkového obratu</a:t>
            </a:r>
          </a:p>
        </p:txBody>
      </p:sp>
    </p:spTree>
    <p:extLst>
      <p:ext uri="{BB962C8B-B14F-4D97-AF65-F5344CB8AC3E}">
        <p14:creationId xmlns:p14="http://schemas.microsoft.com/office/powerpoint/2010/main" val="36615327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80BE3E5-A39D-42F9-9F93-450BB4F1195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Ukážky MR zobrazení</a:t>
            </a:r>
          </a:p>
        </p:txBody>
      </p:sp>
      <p:pic>
        <p:nvPicPr>
          <p:cNvPr id="4" name="Zástupný objekt pre obsah 3">
            <a:extLst>
              <a:ext uri="{FF2B5EF4-FFF2-40B4-BE49-F238E27FC236}">
                <a16:creationId xmlns:a16="http://schemas.microsoft.com/office/drawing/2014/main" id="{7E8123EF-EBAA-4D5E-8CD6-E6EAA4075D75}"/>
              </a:ext>
            </a:extLst>
          </p:cNvPr>
          <p:cNvPicPr>
            <a:picLocks noGrp="1" noChangeAspect="1"/>
          </p:cNvPicPr>
          <p:nvPr>
            <p:ph idx="1"/>
          </p:nvPr>
        </p:nvPicPr>
        <p:blipFill>
          <a:blip r:embed="rId2"/>
          <a:stretch>
            <a:fillRect/>
          </a:stretch>
        </p:blipFill>
        <p:spPr>
          <a:xfrm>
            <a:off x="226799" y="1465137"/>
            <a:ext cx="4027415" cy="2872242"/>
          </a:xfrm>
          <a:prstGeom prst="rect">
            <a:avLst/>
          </a:prstGeom>
        </p:spPr>
      </p:pic>
      <p:sp>
        <p:nvSpPr>
          <p:cNvPr id="5" name="BlokTextu 4">
            <a:extLst>
              <a:ext uri="{FF2B5EF4-FFF2-40B4-BE49-F238E27FC236}">
                <a16:creationId xmlns:a16="http://schemas.microsoft.com/office/drawing/2014/main" id="{C1FF06F0-B6EC-4381-8DEB-65793F50A5F6}"/>
              </a:ext>
            </a:extLst>
          </p:cNvPr>
          <p:cNvSpPr txBox="1"/>
          <p:nvPr/>
        </p:nvSpPr>
        <p:spPr>
          <a:xfrm flipH="1">
            <a:off x="226798" y="4337380"/>
            <a:ext cx="4139267" cy="1169551"/>
          </a:xfrm>
          <a:prstGeom prst="rect">
            <a:avLst/>
          </a:prstGeom>
          <a:noFill/>
        </p:spPr>
        <p:txBody>
          <a:bodyPr wrap="square" rtlCol="0">
            <a:spAutoFit/>
          </a:bodyPr>
          <a:lstStyle/>
          <a:p>
            <a:pPr algn="just"/>
            <a:r>
              <a:rPr lang="sk-SK" sz="1400" b="1" dirty="0"/>
              <a:t>Vyšetrenie mozgu pomocou NMR</a:t>
            </a:r>
          </a:p>
          <a:p>
            <a:pPr algn="just"/>
            <a:r>
              <a:rPr lang="sk-SK" sz="1400" b="1" dirty="0"/>
              <a:t>Vľavo spektrum zdravého tkaniva, vpravo zvýšený obsah cholínu (</a:t>
            </a:r>
            <a:r>
              <a:rPr lang="sk-SK" sz="1400" b="1" dirty="0" err="1"/>
              <a:t>Cho</a:t>
            </a:r>
            <a:r>
              <a:rPr lang="sk-SK" sz="1400" b="1" dirty="0"/>
              <a:t>) a znížený obsah </a:t>
            </a:r>
            <a:r>
              <a:rPr lang="sk-SK" sz="1400" b="1" dirty="0" err="1"/>
              <a:t>Nacetylaspartátu</a:t>
            </a:r>
            <a:r>
              <a:rPr lang="sk-SK" sz="1400" b="1" dirty="0"/>
              <a:t> (NAA) indikuje začiatočné štádium </a:t>
            </a:r>
            <a:r>
              <a:rPr lang="sk-SK" sz="1400" b="1" dirty="0" err="1"/>
              <a:t>gliómu</a:t>
            </a:r>
            <a:r>
              <a:rPr lang="sk-SK" sz="1400" b="1" dirty="0"/>
              <a:t> (mozgového nádoru)</a:t>
            </a:r>
          </a:p>
        </p:txBody>
      </p:sp>
      <p:pic>
        <p:nvPicPr>
          <p:cNvPr id="6" name="Obrázok 5">
            <a:extLst>
              <a:ext uri="{FF2B5EF4-FFF2-40B4-BE49-F238E27FC236}">
                <a16:creationId xmlns:a16="http://schemas.microsoft.com/office/drawing/2014/main" id="{C8401665-1F0C-42A2-B67F-381DD37D5A98}"/>
              </a:ext>
            </a:extLst>
          </p:cNvPr>
          <p:cNvPicPr>
            <a:picLocks noChangeAspect="1"/>
          </p:cNvPicPr>
          <p:nvPr/>
        </p:nvPicPr>
        <p:blipFill>
          <a:blip r:embed="rId3"/>
          <a:stretch>
            <a:fillRect/>
          </a:stretch>
        </p:blipFill>
        <p:spPr>
          <a:xfrm>
            <a:off x="4371661" y="1448359"/>
            <a:ext cx="3950550" cy="2872242"/>
          </a:xfrm>
          <a:prstGeom prst="rect">
            <a:avLst/>
          </a:prstGeom>
        </p:spPr>
      </p:pic>
      <p:sp>
        <p:nvSpPr>
          <p:cNvPr id="7" name="BlokTextu 6">
            <a:extLst>
              <a:ext uri="{FF2B5EF4-FFF2-40B4-BE49-F238E27FC236}">
                <a16:creationId xmlns:a16="http://schemas.microsoft.com/office/drawing/2014/main" id="{EA1626DA-14F8-4665-AC22-BEB347638935}"/>
              </a:ext>
            </a:extLst>
          </p:cNvPr>
          <p:cNvSpPr txBox="1"/>
          <p:nvPr/>
        </p:nvSpPr>
        <p:spPr>
          <a:xfrm>
            <a:off x="4371663" y="4382226"/>
            <a:ext cx="3950548" cy="523220"/>
          </a:xfrm>
          <a:prstGeom prst="rect">
            <a:avLst/>
          </a:prstGeom>
          <a:noFill/>
        </p:spPr>
        <p:txBody>
          <a:bodyPr wrap="square" rtlCol="0">
            <a:spAutoFit/>
          </a:bodyPr>
          <a:lstStyle/>
          <a:p>
            <a:r>
              <a:rPr lang="sk-SK" sz="1400" b="1" dirty="0"/>
              <a:t>MR vyšetrenie oblúka aorty a ciev vystupujúcich z neho - MR - </a:t>
            </a:r>
            <a:r>
              <a:rPr lang="sk-SK" sz="1400" b="1" dirty="0" err="1"/>
              <a:t>angio</a:t>
            </a:r>
            <a:endParaRPr lang="sk-SK" sz="1400" b="1" dirty="0"/>
          </a:p>
        </p:txBody>
      </p:sp>
      <p:pic>
        <p:nvPicPr>
          <p:cNvPr id="8" name="Obrázok 7">
            <a:extLst>
              <a:ext uri="{FF2B5EF4-FFF2-40B4-BE49-F238E27FC236}">
                <a16:creationId xmlns:a16="http://schemas.microsoft.com/office/drawing/2014/main" id="{B72FA6BE-A441-46CD-B10E-96433C25E71B}"/>
              </a:ext>
            </a:extLst>
          </p:cNvPr>
          <p:cNvPicPr>
            <a:picLocks noChangeAspect="1"/>
          </p:cNvPicPr>
          <p:nvPr/>
        </p:nvPicPr>
        <p:blipFill>
          <a:blip r:embed="rId4"/>
          <a:stretch>
            <a:fillRect/>
          </a:stretch>
        </p:blipFill>
        <p:spPr>
          <a:xfrm>
            <a:off x="8439658" y="1448359"/>
            <a:ext cx="3187482" cy="1836953"/>
          </a:xfrm>
          <a:prstGeom prst="rect">
            <a:avLst/>
          </a:prstGeom>
        </p:spPr>
      </p:pic>
      <p:sp>
        <p:nvSpPr>
          <p:cNvPr id="9" name="BlokTextu 8">
            <a:extLst>
              <a:ext uri="{FF2B5EF4-FFF2-40B4-BE49-F238E27FC236}">
                <a16:creationId xmlns:a16="http://schemas.microsoft.com/office/drawing/2014/main" id="{BE91B52B-A783-47B1-8E35-B58E0758C72A}"/>
              </a:ext>
            </a:extLst>
          </p:cNvPr>
          <p:cNvSpPr txBox="1"/>
          <p:nvPr/>
        </p:nvSpPr>
        <p:spPr>
          <a:xfrm>
            <a:off x="8439658" y="3285312"/>
            <a:ext cx="3187481" cy="461665"/>
          </a:xfrm>
          <a:prstGeom prst="rect">
            <a:avLst/>
          </a:prstGeom>
          <a:noFill/>
        </p:spPr>
        <p:txBody>
          <a:bodyPr wrap="square" rtlCol="0">
            <a:spAutoFit/>
          </a:bodyPr>
          <a:lstStyle/>
          <a:p>
            <a:r>
              <a:rPr lang="pl-PL" sz="1200" dirty="0"/>
              <a:t>Výron krvi po mrtvici. T1-sken bez kontrastnej látky a s ňou</a:t>
            </a:r>
            <a:endParaRPr lang="sk-SK" sz="1200" dirty="0"/>
          </a:p>
        </p:txBody>
      </p:sp>
      <p:cxnSp>
        <p:nvCxnSpPr>
          <p:cNvPr id="11" name="Rovná spojovacia šípka 10">
            <a:extLst>
              <a:ext uri="{FF2B5EF4-FFF2-40B4-BE49-F238E27FC236}">
                <a16:creationId xmlns:a16="http://schemas.microsoft.com/office/drawing/2014/main" id="{72C2206F-5EC1-48D4-90BA-2F3831CB6742}"/>
              </a:ext>
            </a:extLst>
          </p:cNvPr>
          <p:cNvCxnSpPr>
            <a:cxnSpLocks/>
          </p:cNvCxnSpPr>
          <p:nvPr/>
        </p:nvCxnSpPr>
        <p:spPr>
          <a:xfrm>
            <a:off x="9886287" y="2439346"/>
            <a:ext cx="632283" cy="511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BlokTextu 13">
            <a:extLst>
              <a:ext uri="{FF2B5EF4-FFF2-40B4-BE49-F238E27FC236}">
                <a16:creationId xmlns:a16="http://schemas.microsoft.com/office/drawing/2014/main" id="{0A79B97E-D6BB-4777-A1D3-7BF323BED6D1}"/>
              </a:ext>
            </a:extLst>
          </p:cNvPr>
          <p:cNvSpPr txBox="1"/>
          <p:nvPr/>
        </p:nvSpPr>
        <p:spPr>
          <a:xfrm>
            <a:off x="8291119" y="3808602"/>
            <a:ext cx="3674081" cy="2862322"/>
          </a:xfrm>
          <a:prstGeom prst="rect">
            <a:avLst/>
          </a:prstGeom>
          <a:noFill/>
        </p:spPr>
        <p:txBody>
          <a:bodyPr wrap="square">
            <a:spAutoFit/>
          </a:bodyPr>
          <a:lstStyle/>
          <a:p>
            <a:endParaRPr lang="sk-SK" sz="1200" dirty="0"/>
          </a:p>
          <a:p>
            <a:pPr marL="171450" indent="-171450" algn="just">
              <a:buFont typeface="Wingdings" panose="05000000000000000000" pitchFamily="2" charset="2"/>
              <a:buChar char="§"/>
            </a:pPr>
            <a:r>
              <a:rPr lang="sk-SK" sz="1400" b="1" dirty="0"/>
              <a:t>T1 vážené obrazy zvýrazňujú tukové tkanivo, zatiaľ čo tekutiny, ako </a:t>
            </a:r>
            <a:r>
              <a:rPr lang="sk-SK" sz="1400" b="1" dirty="0" err="1"/>
              <a:t>mozgomiešny</a:t>
            </a:r>
            <a:r>
              <a:rPr lang="sk-SK" sz="1400" b="1" dirty="0"/>
              <a:t> mok, sú tmavé. Tieto snímky sú užitočné na zobrazenie anatómie a identifikáciu patologických oblastí, ktoré sa napĺňajú kontrastnou látkou. </a:t>
            </a:r>
          </a:p>
          <a:p>
            <a:pPr marL="171450" indent="-171450" algn="just">
              <a:buFont typeface="Wingdings" panose="05000000000000000000" pitchFamily="2" charset="2"/>
              <a:buChar char="§"/>
            </a:pPr>
            <a:r>
              <a:rPr lang="sk-SK" sz="1400" b="1" dirty="0"/>
              <a:t>T2 vážené obrazy zvýrazňujú tekutiny, preto je </a:t>
            </a:r>
            <a:r>
              <a:rPr lang="sk-SK" sz="1400" b="1" dirty="0" err="1"/>
              <a:t>mozgomiešny</a:t>
            </a:r>
            <a:r>
              <a:rPr lang="sk-SK" sz="1400" b="1" dirty="0"/>
              <a:t> mok svetlý a tukové tkanivo je tmavšie. T2 váženie je užitočné na detekciu edému, zápalu alebo poškodenia tkaniva, pretože tieto stavy zvyšujú obsah tekutiny.</a:t>
            </a:r>
          </a:p>
        </p:txBody>
      </p:sp>
      <p:cxnSp>
        <p:nvCxnSpPr>
          <p:cNvPr id="10" name="Rovná spojovacia šípka 9">
            <a:extLst>
              <a:ext uri="{FF2B5EF4-FFF2-40B4-BE49-F238E27FC236}">
                <a16:creationId xmlns:a16="http://schemas.microsoft.com/office/drawing/2014/main" id="{E2FD670B-A634-48AB-95EE-86C955D7DBD5}"/>
              </a:ext>
            </a:extLst>
          </p:cNvPr>
          <p:cNvCxnSpPr/>
          <p:nvPr/>
        </p:nvCxnSpPr>
        <p:spPr>
          <a:xfrm>
            <a:off x="11232859" y="1020520"/>
            <a:ext cx="0" cy="889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BlokTextu 11">
            <a:extLst>
              <a:ext uri="{FF2B5EF4-FFF2-40B4-BE49-F238E27FC236}">
                <a16:creationId xmlns:a16="http://schemas.microsoft.com/office/drawing/2014/main" id="{FC9F6245-E6E4-4D0B-8761-43D062070FCF}"/>
              </a:ext>
            </a:extLst>
          </p:cNvPr>
          <p:cNvSpPr txBox="1"/>
          <p:nvPr/>
        </p:nvSpPr>
        <p:spPr>
          <a:xfrm>
            <a:off x="10518570" y="763398"/>
            <a:ext cx="1840546" cy="307777"/>
          </a:xfrm>
          <a:prstGeom prst="rect">
            <a:avLst/>
          </a:prstGeom>
          <a:noFill/>
        </p:spPr>
        <p:txBody>
          <a:bodyPr wrap="square" rtlCol="0">
            <a:spAutoFit/>
          </a:bodyPr>
          <a:lstStyle/>
          <a:p>
            <a:r>
              <a:rPr lang="sk-SK" sz="1400" dirty="0"/>
              <a:t>S kontrastnou látkou</a:t>
            </a:r>
          </a:p>
        </p:txBody>
      </p:sp>
    </p:spTree>
    <p:extLst>
      <p:ext uri="{BB962C8B-B14F-4D97-AF65-F5344CB8AC3E}">
        <p14:creationId xmlns:p14="http://schemas.microsoft.com/office/powerpoint/2010/main" val="8884587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F15503EF-48F1-41B7-8AC9-0C01DA5E858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911404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A59C40-A576-436E-AC57-DDE398067165}"/>
              </a:ext>
            </a:extLst>
          </p:cNvPr>
          <p:cNvSpPr>
            <a:spLocks noGrp="1"/>
          </p:cNvSpPr>
          <p:nvPr>
            <p:ph type="title"/>
          </p:nvPr>
        </p:nvSpPr>
        <p:spPr/>
        <p:txBody>
          <a:bodyPr>
            <a:normAutofit fontScale="90000"/>
          </a:bodyPr>
          <a:lstStyle/>
          <a:p>
            <a:pPr algn="ctr"/>
            <a:br>
              <a:rPr lang="sk-SK" sz="6000" b="1" dirty="0">
                <a:solidFill>
                  <a:srgbClr val="FF0000"/>
                </a:solidFill>
              </a:rPr>
            </a:br>
            <a:br>
              <a:rPr lang="sk-SK" sz="6000" b="1" dirty="0">
                <a:solidFill>
                  <a:srgbClr val="FF0000"/>
                </a:solidFill>
              </a:rPr>
            </a:br>
            <a:r>
              <a:rPr lang="sk-SK" sz="6000" b="1" dirty="0">
                <a:solidFill>
                  <a:srgbClr val="FF0000"/>
                </a:solidFill>
              </a:rPr>
              <a:t>Ďakujem za pozornosť</a:t>
            </a:r>
            <a:br>
              <a:rPr lang="sk-SK" dirty="0"/>
            </a:br>
            <a:endParaRPr lang="sk-SK" dirty="0"/>
          </a:p>
        </p:txBody>
      </p:sp>
      <p:sp>
        <p:nvSpPr>
          <p:cNvPr id="3" name="Zástupný objekt pre obsah 2">
            <a:extLst>
              <a:ext uri="{FF2B5EF4-FFF2-40B4-BE49-F238E27FC236}">
                <a16:creationId xmlns:a16="http://schemas.microsoft.com/office/drawing/2014/main" id="{25EAD10F-F676-4036-AB1F-D88FA250D510}"/>
              </a:ext>
            </a:extLst>
          </p:cNvPr>
          <p:cNvSpPr>
            <a:spLocks noGrp="1"/>
          </p:cNvSpPr>
          <p:nvPr>
            <p:ph idx="1"/>
          </p:nvPr>
        </p:nvSpPr>
        <p:spPr/>
        <p:txBody>
          <a:bodyPr>
            <a:normAutofit/>
          </a:bodyPr>
          <a:lstStyle/>
          <a:p>
            <a:pPr marL="0" indent="0" algn="ctr">
              <a:buNone/>
            </a:pPr>
            <a:endParaRPr lang="sk-SK" sz="4400" dirty="0">
              <a:solidFill>
                <a:srgbClr val="FF0000"/>
              </a:solidFill>
            </a:endParaRPr>
          </a:p>
          <a:p>
            <a:pPr marL="0" indent="0" algn="ctr">
              <a:buNone/>
            </a:pPr>
            <a:endParaRPr lang="sk-SK" sz="4400" dirty="0">
              <a:solidFill>
                <a:srgbClr val="FF0000"/>
              </a:solidFill>
            </a:endParaRPr>
          </a:p>
          <a:p>
            <a:pPr marL="0" indent="0" algn="ctr">
              <a:buNone/>
            </a:pPr>
            <a:endParaRPr lang="sk-SK" sz="4400" dirty="0">
              <a:solidFill>
                <a:srgbClr val="FF0000"/>
              </a:solidFill>
            </a:endParaRPr>
          </a:p>
        </p:txBody>
      </p:sp>
      <p:pic>
        <p:nvPicPr>
          <p:cNvPr id="5" name="Obrázok 4">
            <a:extLst>
              <a:ext uri="{FF2B5EF4-FFF2-40B4-BE49-F238E27FC236}">
                <a16:creationId xmlns:a16="http://schemas.microsoft.com/office/drawing/2014/main" id="{B23A5A8C-0213-49A4-85F6-4F48CA020E88}"/>
              </a:ext>
            </a:extLst>
          </p:cNvPr>
          <p:cNvPicPr>
            <a:picLocks noChangeAspect="1"/>
          </p:cNvPicPr>
          <p:nvPr/>
        </p:nvPicPr>
        <p:blipFill>
          <a:blip r:embed="rId2"/>
          <a:stretch>
            <a:fillRect/>
          </a:stretch>
        </p:blipFill>
        <p:spPr>
          <a:xfrm>
            <a:off x="3008671" y="1825626"/>
            <a:ext cx="6174658" cy="5032374"/>
          </a:xfrm>
          <a:prstGeom prst="rect">
            <a:avLst/>
          </a:prstGeom>
        </p:spPr>
      </p:pic>
    </p:spTree>
    <p:extLst>
      <p:ext uri="{BB962C8B-B14F-4D97-AF65-F5344CB8AC3E}">
        <p14:creationId xmlns:p14="http://schemas.microsoft.com/office/powerpoint/2010/main" val="3830702732"/>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2826</TotalTime>
  <Words>6431</Words>
  <Application>Microsoft Office PowerPoint</Application>
  <PresentationFormat>Širokouhlá</PresentationFormat>
  <Paragraphs>597</Paragraphs>
  <Slides>92</Slides>
  <Notes>0</Notes>
  <HiddenSlides>0</HiddenSlides>
  <MMClips>0</MMClips>
  <ScaleCrop>false</ScaleCrop>
  <HeadingPairs>
    <vt:vector size="6" baseType="variant">
      <vt:variant>
        <vt:lpstr>Použité písma</vt:lpstr>
      </vt:variant>
      <vt:variant>
        <vt:i4>10</vt:i4>
      </vt:variant>
      <vt:variant>
        <vt:lpstr>Motív</vt:lpstr>
      </vt:variant>
      <vt:variant>
        <vt:i4>1</vt:i4>
      </vt:variant>
      <vt:variant>
        <vt:lpstr>Nadpisy snímok</vt:lpstr>
      </vt:variant>
      <vt:variant>
        <vt:i4>92</vt:i4>
      </vt:variant>
    </vt:vector>
  </HeadingPairs>
  <TitlesOfParts>
    <vt:vector size="103" baseType="lpstr">
      <vt:lpstr>Arial</vt:lpstr>
      <vt:lpstr>Calibri</vt:lpstr>
      <vt:lpstr>Calibri Light</vt:lpstr>
      <vt:lpstr>Open Sans</vt:lpstr>
      <vt:lpstr>Raleway</vt:lpstr>
      <vt:lpstr>Roboto</vt:lpstr>
      <vt:lpstr>Segoe UI</vt:lpstr>
      <vt:lpstr>system-ui</vt:lpstr>
      <vt:lpstr>Times New Roman</vt:lpstr>
      <vt:lpstr>Wingdings</vt:lpstr>
      <vt:lpstr>Motív Office</vt:lpstr>
      <vt:lpstr>Diagnostické metódy  v medicíne</vt:lpstr>
      <vt:lpstr>Klasifikácia diagnostických metód</vt:lpstr>
      <vt:lpstr>Klasifikácia diagnostických metód</vt:lpstr>
      <vt:lpstr>Podľa technológie a použitého zariadenia</vt:lpstr>
      <vt:lpstr>Klinické diagnostické metódy</vt:lpstr>
      <vt:lpstr>Mechanické diagnostické metódy </vt:lpstr>
      <vt:lpstr>Optické a optoelektrické diagnostické metódy Endoskopia</vt:lpstr>
      <vt:lpstr>Endoskopia</vt:lpstr>
      <vt:lpstr>Endoskopické zrkadlá</vt:lpstr>
      <vt:lpstr>Endoskopy s pevným tubusom</vt:lpstr>
      <vt:lpstr>Fibroskopy</vt:lpstr>
      <vt:lpstr>Fibroskopia  /základný princíp/</vt:lpstr>
      <vt:lpstr>Videoendoskop</vt:lpstr>
      <vt:lpstr>Bezdrôtová kapsulová endoskopia</vt:lpstr>
      <vt:lpstr>Prezentácia programu PowerPoint</vt:lpstr>
      <vt:lpstr>Virtuálna CT endoskopia /!na zobrazenie sliznice čreva využíva rtg žiarenie!/</vt:lpstr>
      <vt:lpstr>Svetelná mikroskopia </vt:lpstr>
      <vt:lpstr>Elektrónový mikroskop </vt:lpstr>
      <vt:lpstr>Konfokálna laserová mikroskopia</vt:lpstr>
      <vt:lpstr>Termografia</vt:lpstr>
      <vt:lpstr>Termografia</vt:lpstr>
      <vt:lpstr>Metódy elektrické</vt:lpstr>
      <vt:lpstr>Elektrokardiografia /EKG/</vt:lpstr>
      <vt:lpstr>Prezentácia programu PowerPoint</vt:lpstr>
      <vt:lpstr>Elektrokardiografia EKG krivka</vt:lpstr>
      <vt:lpstr>Elektroencefalografia /EEG/</vt:lpstr>
      <vt:lpstr>Elektroencefalografia – typy mozgových vĺn</vt:lpstr>
      <vt:lpstr>Iné elektrické metódy </vt:lpstr>
      <vt:lpstr>Rádiologické zobrazovacie metódy </vt:lpstr>
      <vt:lpstr>Zobrazovacie metódy v rádiológii</vt:lpstr>
      <vt:lpstr>Prezentácia programu PowerPoint</vt:lpstr>
      <vt:lpstr>Skiagrafia a skiaskopia</vt:lpstr>
      <vt:lpstr>Schéma rtg lampy a vznik rtg žiarenia</vt:lpstr>
      <vt:lpstr>RTG lampy</vt:lpstr>
      <vt:lpstr>Skiagrafia</vt:lpstr>
      <vt:lpstr>Digitálna skiagrafia</vt:lpstr>
      <vt:lpstr>Digitálna nepriama skiagrafia</vt:lpstr>
      <vt:lpstr>Digitálna nepriama skiagrafia</vt:lpstr>
      <vt:lpstr>Digitálna priama skiagrafia</vt:lpstr>
      <vt:lpstr>Digitálna priama skiagrafia</vt:lpstr>
      <vt:lpstr>Rádioviziografia</vt:lpstr>
      <vt:lpstr>Ortopantomografia</vt:lpstr>
      <vt:lpstr>Telerentgenografia</vt:lpstr>
      <vt:lpstr>Mamografia</vt:lpstr>
      <vt:lpstr>Mamografia /digitálna/</vt:lpstr>
      <vt:lpstr>Osteodenzitometria</vt:lpstr>
      <vt:lpstr>Skiaskopia</vt:lpstr>
      <vt:lpstr>Skiaskopické vyšetrovacie steny</vt:lpstr>
      <vt:lpstr>Tomografia /klasická/</vt:lpstr>
      <vt:lpstr>Počítačová tomografia  /CT/</vt:lpstr>
      <vt:lpstr>Počítačová tomografia</vt:lpstr>
      <vt:lpstr>Druhy počítačovej tomografie</vt:lpstr>
      <vt:lpstr>Počítačová tomografia</vt:lpstr>
      <vt:lpstr>Ako CT pracuje ?</vt:lpstr>
      <vt:lpstr>                                               Počítačová tomografia </vt:lpstr>
      <vt:lpstr>Počítačová tomografia </vt:lpstr>
      <vt:lpstr>Prezentácia programu PowerPoint</vt:lpstr>
      <vt:lpstr>Počítačová helikálna tomografia</vt:lpstr>
      <vt:lpstr>Vývoj v CT zobrazovaní </vt:lpstr>
      <vt:lpstr>EBCT/electron beam tomografia/</vt:lpstr>
      <vt:lpstr>Photon-counting CT /CT na počítanie fotónov/</vt:lpstr>
      <vt:lpstr>Schematický prehľad CT detektorov </vt:lpstr>
      <vt:lpstr>Angiografia /digitálna subtrakčná angiografia/</vt:lpstr>
      <vt:lpstr>Angiografia</vt:lpstr>
      <vt:lpstr> CT angiografia</vt:lpstr>
      <vt:lpstr>MR angiografia Táto metóda využíva neionizujúce žiarenie !  </vt:lpstr>
      <vt:lpstr>Zobrazovacie metódy v nukleárnej medicíne</vt:lpstr>
      <vt:lpstr>Diagnostické rádiofarmaká v nukleárnej medicíne</vt:lpstr>
      <vt:lpstr>Vyšetrenia v nukleárnej medicíne</vt:lpstr>
      <vt:lpstr>SPECT  / Single Photon Emission Computer Tomography / /jednofotónová emisná počítačová tomografia/</vt:lpstr>
      <vt:lpstr>PET /pozitrónová emisná tomografia/</vt:lpstr>
      <vt:lpstr>CT/PET a MR/PET /hybridné zobrazovanie/ </vt:lpstr>
      <vt:lpstr>               CT/PET versus CT/MRI</vt:lpstr>
      <vt:lpstr>Prezentácia programu PowerPoint</vt:lpstr>
      <vt:lpstr>Ultrasonografia</vt:lpstr>
      <vt:lpstr>Zobrazovacie módy v ultrasonografii</vt:lpstr>
      <vt:lpstr>Magnetická rezonancia /!využíva neionizujúce žiarenie!/</vt:lpstr>
      <vt:lpstr>Prvý MR scan – scan papriky kápie</vt:lpstr>
      <vt:lpstr>Magnetická rezonancia  /fyzikálny princíp/</vt:lpstr>
      <vt:lpstr>Rozloženie protónov vodíka</vt:lpstr>
      <vt:lpstr>Prezentácia programu PowerPoint</vt:lpstr>
      <vt:lpstr>Schéma prístroja magnetickej rezonancie</vt:lpstr>
      <vt:lpstr>Prezentácia programu PowerPoint</vt:lpstr>
      <vt:lpstr>Prezentácia programu PowerPoint</vt:lpstr>
      <vt:lpstr>Gradientové cievky</vt:lpstr>
      <vt:lpstr>Gradientové cievky</vt:lpstr>
      <vt:lpstr>Magnetická rezonancia /indikácie  kontraindikácie/</vt:lpstr>
      <vt:lpstr>Magnetická rezonancia /indikácie  kontraindikácie/</vt:lpstr>
      <vt:lpstr>MR spektroskopia /MRS/</vt:lpstr>
      <vt:lpstr>Ukážky MR zobrazení</vt:lpstr>
      <vt:lpstr>Prezentácia programu PowerPoint</vt:lpstr>
      <vt:lpstr>  Ďakujem za pozornosť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Diagnostické metódy v medicíne</dc:title>
  <dc:creator>jlfuk</dc:creator>
  <cp:lastModifiedBy>Višňovcová Nadežda</cp:lastModifiedBy>
  <cp:revision>187</cp:revision>
  <dcterms:created xsi:type="dcterms:W3CDTF">2024-10-28T07:27:16Z</dcterms:created>
  <dcterms:modified xsi:type="dcterms:W3CDTF">2025-04-09T09:15:21Z</dcterms:modified>
</cp:coreProperties>
</file>