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media/image51.bin" ContentType="image/unknown"/>
  <Override PartName="/ppt/notesSlides/notesSlide5.xml" ContentType="application/vnd.openxmlformats-officedocument.presentationml.notesSlide+xml"/>
  <Override PartName="/ppt/media/image65.bin" ContentType="image/unknown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70"/>
  </p:notesMasterIdLst>
  <p:sldIdLst>
    <p:sldId id="439" r:id="rId3"/>
    <p:sldId id="430" r:id="rId4"/>
    <p:sldId id="431" r:id="rId5"/>
    <p:sldId id="432" r:id="rId6"/>
    <p:sldId id="448" r:id="rId7"/>
    <p:sldId id="433" r:id="rId8"/>
    <p:sldId id="434" r:id="rId9"/>
    <p:sldId id="435" r:id="rId10"/>
    <p:sldId id="436" r:id="rId11"/>
    <p:sldId id="437" r:id="rId12"/>
    <p:sldId id="438" r:id="rId13"/>
    <p:sldId id="256" r:id="rId14"/>
    <p:sldId id="321" r:id="rId15"/>
    <p:sldId id="440" r:id="rId16"/>
    <p:sldId id="257" r:id="rId17"/>
    <p:sldId id="259" r:id="rId18"/>
    <p:sldId id="261" r:id="rId19"/>
    <p:sldId id="281" r:id="rId20"/>
    <p:sldId id="446" r:id="rId21"/>
    <p:sldId id="412" r:id="rId22"/>
    <p:sldId id="265" r:id="rId23"/>
    <p:sldId id="264" r:id="rId24"/>
    <p:sldId id="416" r:id="rId25"/>
    <p:sldId id="415" r:id="rId26"/>
    <p:sldId id="419" r:id="rId27"/>
    <p:sldId id="441" r:id="rId28"/>
    <p:sldId id="442" r:id="rId29"/>
    <p:sldId id="443" r:id="rId30"/>
    <p:sldId id="305" r:id="rId31"/>
    <p:sldId id="269" r:id="rId32"/>
    <p:sldId id="262" r:id="rId33"/>
    <p:sldId id="411" r:id="rId34"/>
    <p:sldId id="417" r:id="rId35"/>
    <p:sldId id="418" r:id="rId36"/>
    <p:sldId id="331" r:id="rId37"/>
    <p:sldId id="413" r:id="rId38"/>
    <p:sldId id="271" r:id="rId39"/>
    <p:sldId id="447" r:id="rId40"/>
    <p:sldId id="275" r:id="rId41"/>
    <p:sldId id="276" r:id="rId42"/>
    <p:sldId id="277" r:id="rId43"/>
    <p:sldId id="422" r:id="rId44"/>
    <p:sldId id="294" r:id="rId45"/>
    <p:sldId id="364" r:id="rId46"/>
    <p:sldId id="404" r:id="rId47"/>
    <p:sldId id="366" r:id="rId48"/>
    <p:sldId id="421" r:id="rId49"/>
    <p:sldId id="405" r:id="rId50"/>
    <p:sldId id="370" r:id="rId51"/>
    <p:sldId id="424" r:id="rId52"/>
    <p:sldId id="414" r:id="rId53"/>
    <p:sldId id="423" r:id="rId54"/>
    <p:sldId id="406" r:id="rId55"/>
    <p:sldId id="425" r:id="rId56"/>
    <p:sldId id="426" r:id="rId57"/>
    <p:sldId id="379" r:id="rId58"/>
    <p:sldId id="382" r:id="rId59"/>
    <p:sldId id="383" r:id="rId60"/>
    <p:sldId id="401" r:id="rId61"/>
    <p:sldId id="384" r:id="rId62"/>
    <p:sldId id="445" r:id="rId63"/>
    <p:sldId id="388" r:id="rId64"/>
    <p:sldId id="409" r:id="rId65"/>
    <p:sldId id="427" r:id="rId66"/>
    <p:sldId id="396" r:id="rId67"/>
    <p:sldId id="397" r:id="rId68"/>
    <p:sldId id="428" r:id="rId69"/>
  </p:sldIdLst>
  <p:sldSz cx="12192000" cy="6858000"/>
  <p:notesSz cx="6858000" cy="9144000"/>
  <p:defaultTextStyle>
    <a:defPPr>
      <a:defRPr lang="sk-SK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65605D"/>
    <a:srgbClr val="9E9E9E"/>
    <a:srgbClr val="CACACA"/>
    <a:srgbClr val="D7D7D7"/>
    <a:srgbClr val="00FF00"/>
    <a:srgbClr val="CCECF3"/>
    <a:srgbClr val="F3E3C1"/>
    <a:srgbClr val="CEEAED"/>
    <a:srgbClr val="FCCC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02" autoAdjust="0"/>
    <p:restoredTop sz="94660"/>
  </p:normalViewPr>
  <p:slideViewPr>
    <p:cSldViewPr>
      <p:cViewPr varScale="1">
        <p:scale>
          <a:sx n="101" d="100"/>
          <a:sy n="101" d="100"/>
        </p:scale>
        <p:origin x="1062" y="1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tableStyles" Target="tableStyle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viewProps" Target="view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7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>
            <a:extLst>
              <a:ext uri="{FF2B5EF4-FFF2-40B4-BE49-F238E27FC236}">
                <a16:creationId xmlns:a16="http://schemas.microsoft.com/office/drawing/2014/main" id="{959C79EE-73BF-4D3B-BB8C-AF67070DAED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3" name="Zástupný symbol dátumu 2">
            <a:extLst>
              <a:ext uri="{FF2B5EF4-FFF2-40B4-BE49-F238E27FC236}">
                <a16:creationId xmlns:a16="http://schemas.microsoft.com/office/drawing/2014/main" id="{DB338733-54A8-4B5F-9291-BFAFF872710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026C1A61-1E25-4191-8E5A-E815C741F7E2}" type="datetimeFigureOut">
              <a:rPr lang="sk-SK"/>
              <a:pPr>
                <a:defRPr/>
              </a:pPr>
              <a:t>19. 2. 2026</a:t>
            </a:fld>
            <a:endParaRPr lang="sk-SK"/>
          </a:p>
        </p:txBody>
      </p:sp>
      <p:sp>
        <p:nvSpPr>
          <p:cNvPr id="4" name="Zástupný symbol obrazu snímky 3">
            <a:extLst>
              <a:ext uri="{FF2B5EF4-FFF2-40B4-BE49-F238E27FC236}">
                <a16:creationId xmlns:a16="http://schemas.microsoft.com/office/drawing/2014/main" id="{8CB9D57A-0733-41F5-BBEA-1B5CEF5729C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sk-SK" noProof="0"/>
          </a:p>
        </p:txBody>
      </p:sp>
      <p:sp>
        <p:nvSpPr>
          <p:cNvPr id="5" name="Zástupný symbol poznámok 4">
            <a:extLst>
              <a:ext uri="{FF2B5EF4-FFF2-40B4-BE49-F238E27FC236}">
                <a16:creationId xmlns:a16="http://schemas.microsoft.com/office/drawing/2014/main" id="{00CE6074-F960-464F-86EF-ED4415D801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noProof="0"/>
              <a:t>Upravte štýl predlohy textu.</a:t>
            </a:r>
          </a:p>
          <a:p>
            <a:pPr lvl="1"/>
            <a:r>
              <a:rPr lang="sk-SK" noProof="0"/>
              <a:t>Druhá úroveň</a:t>
            </a:r>
          </a:p>
          <a:p>
            <a:pPr lvl="2"/>
            <a:r>
              <a:rPr lang="sk-SK" noProof="0"/>
              <a:t>Tretia úroveň</a:t>
            </a:r>
          </a:p>
          <a:p>
            <a:pPr lvl="3"/>
            <a:r>
              <a:rPr lang="sk-SK" noProof="0"/>
              <a:t>Štvrtá úroveň</a:t>
            </a:r>
          </a:p>
          <a:p>
            <a:pPr lvl="4"/>
            <a:r>
              <a:rPr lang="sk-SK" noProof="0"/>
              <a:t>Piata úroveň</a:t>
            </a:r>
          </a:p>
        </p:txBody>
      </p:sp>
      <p:sp>
        <p:nvSpPr>
          <p:cNvPr id="6" name="Zástupný symbol päty 5">
            <a:extLst>
              <a:ext uri="{FF2B5EF4-FFF2-40B4-BE49-F238E27FC236}">
                <a16:creationId xmlns:a16="http://schemas.microsoft.com/office/drawing/2014/main" id="{46017DD2-81EF-4013-B903-4A8E90186DF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Zástupný symbol čísla snímky 6">
            <a:extLst>
              <a:ext uri="{FF2B5EF4-FFF2-40B4-BE49-F238E27FC236}">
                <a16:creationId xmlns:a16="http://schemas.microsoft.com/office/drawing/2014/main" id="{3AFFC70A-AAA2-4765-9ED6-75E2CC5D53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C67A4E8C-8F16-442F-AF22-A5840152572A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Zástupný objekt pre obrázok snímky 1">
            <a:extLst>
              <a:ext uri="{FF2B5EF4-FFF2-40B4-BE49-F238E27FC236}">
                <a16:creationId xmlns:a16="http://schemas.microsoft.com/office/drawing/2014/main" id="{C45287A8-3FAB-46AE-B355-89A89AD87B3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Zástupný objekt pre poznámky 2">
            <a:extLst>
              <a:ext uri="{FF2B5EF4-FFF2-40B4-BE49-F238E27FC236}">
                <a16:creationId xmlns:a16="http://schemas.microsoft.com/office/drawing/2014/main" id="{4405421D-1280-45CB-9EB7-554E7076DB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k-SK" altLang="sk-SK"/>
          </a:p>
        </p:txBody>
      </p:sp>
      <p:sp>
        <p:nvSpPr>
          <p:cNvPr id="7172" name="Zástupný objekt pre číslo snímky 3">
            <a:extLst>
              <a:ext uri="{FF2B5EF4-FFF2-40B4-BE49-F238E27FC236}">
                <a16:creationId xmlns:a16="http://schemas.microsoft.com/office/drawing/2014/main" id="{21C0CFA8-D0B0-46F1-B431-B774BC6375D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845173-01DE-45D0-91B2-3AD5864919DE}" type="slidenum">
              <a:rPr kumimoji="0" lang="sk-SK" altLang="sk-S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sk-SK" altLang="sk-S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Zástupný objekt pre obrázok snímky 1">
            <a:extLst>
              <a:ext uri="{FF2B5EF4-FFF2-40B4-BE49-F238E27FC236}">
                <a16:creationId xmlns:a16="http://schemas.microsoft.com/office/drawing/2014/main" id="{D1E22112-0A40-4752-BEA4-1680E13C6BD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Zástupný objekt pre poznámky 2">
            <a:extLst>
              <a:ext uri="{FF2B5EF4-FFF2-40B4-BE49-F238E27FC236}">
                <a16:creationId xmlns:a16="http://schemas.microsoft.com/office/drawing/2014/main" id="{6BA7D29C-135A-4A93-A11F-38B97BDE03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k-SK" altLang="sk-SK"/>
          </a:p>
        </p:txBody>
      </p:sp>
      <p:sp>
        <p:nvSpPr>
          <p:cNvPr id="11268" name="Zástupný objekt pre číslo snímky 3">
            <a:extLst>
              <a:ext uri="{FF2B5EF4-FFF2-40B4-BE49-F238E27FC236}">
                <a16:creationId xmlns:a16="http://schemas.microsoft.com/office/drawing/2014/main" id="{0847BEBA-3541-4CA0-BF8E-001C3647BA9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9387FE9-BF62-43E6-9323-D663464F46EB}" type="slidenum">
              <a:rPr lang="sk-SK" altLang="sk-SK" smtClean="0"/>
              <a:pPr/>
              <a:t>22</a:t>
            </a:fld>
            <a:endParaRPr lang="sk-SK" altLang="sk-SK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Zástupný objekt pre obrázok snímky 1">
            <a:extLst>
              <a:ext uri="{FF2B5EF4-FFF2-40B4-BE49-F238E27FC236}">
                <a16:creationId xmlns:a16="http://schemas.microsoft.com/office/drawing/2014/main" id="{B9F60E06-2A36-4AA7-8DB7-041D400AB7F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Zástupný objekt pre poznámky 2">
            <a:extLst>
              <a:ext uri="{FF2B5EF4-FFF2-40B4-BE49-F238E27FC236}">
                <a16:creationId xmlns:a16="http://schemas.microsoft.com/office/drawing/2014/main" id="{7E1FC2F2-7802-4A1E-A502-43DEA73E9F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k-SK" altLang="sk-SK"/>
          </a:p>
        </p:txBody>
      </p:sp>
      <p:sp>
        <p:nvSpPr>
          <p:cNvPr id="14340" name="Zástupný objekt pre číslo snímky 3">
            <a:extLst>
              <a:ext uri="{FF2B5EF4-FFF2-40B4-BE49-F238E27FC236}">
                <a16:creationId xmlns:a16="http://schemas.microsoft.com/office/drawing/2014/main" id="{FC22A613-6620-4AE0-B02B-3EEFE7A8824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CB17B85-6A0C-4A3D-80D6-6B87AA23ACD4}" type="slidenum">
              <a:rPr lang="sk-SK" altLang="sk-SK" smtClean="0"/>
              <a:pPr/>
              <a:t>24</a:t>
            </a:fld>
            <a:endParaRPr lang="sk-SK" altLang="sk-SK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5A12689-AEEB-4B5A-A03B-715FE241BF55}" type="slidenum">
              <a:rPr lang="sk-SK" altLang="sk-SK" smtClean="0"/>
              <a:pPr>
                <a:defRPr/>
              </a:pPr>
              <a:t>38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22561691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Zástupný symbol obrazu snímky 1">
            <a:extLst>
              <a:ext uri="{FF2B5EF4-FFF2-40B4-BE49-F238E27FC236}">
                <a16:creationId xmlns:a16="http://schemas.microsoft.com/office/drawing/2014/main" id="{7DC39BB7-3FF9-4A01-88D4-1411B928610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Zástupný symbol poznámok 2">
            <a:extLst>
              <a:ext uri="{FF2B5EF4-FFF2-40B4-BE49-F238E27FC236}">
                <a16:creationId xmlns:a16="http://schemas.microsoft.com/office/drawing/2014/main" id="{F8E7C545-8A8B-437B-B030-9E9F679B9D9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k-SK" altLang="sk-SK"/>
          </a:p>
        </p:txBody>
      </p:sp>
      <p:sp>
        <p:nvSpPr>
          <p:cNvPr id="35844" name="Zástupný symbol čísla snímky 3">
            <a:extLst>
              <a:ext uri="{FF2B5EF4-FFF2-40B4-BE49-F238E27FC236}">
                <a16:creationId xmlns:a16="http://schemas.microsoft.com/office/drawing/2014/main" id="{8C1AE44C-0E68-488E-9B65-4B24BACDD3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E2A0692-E9CA-4F1D-A157-7010EF3F8581}" type="slidenum">
              <a:rPr lang="sk-SK" altLang="sk-SK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46</a:t>
            </a:fld>
            <a:endParaRPr lang="sk-SK" altLang="sk-SK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sk-SK"/>
              <a:t>Kliknite sem a upravte štýl predlohy podnadpisov.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820FE40-460A-49DD-90B1-9D602BC7A8F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426E023-FCCC-4462-94E5-A6663EB4073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E538F31-9D02-4B1A-B04A-5A1BBF9DF48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801A2B-5E32-4D52-8A4A-4DA44E809F82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7415433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92BD961-EA11-4358-9098-7193EADA17B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278A3C4-7E7B-49E1-BA5E-4AC6A4E161B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9786934-5739-49DE-B3E8-A4A1781DDDE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B1E24C-388E-415B-AFFC-7B2A76708FA1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24786481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15DD1D5-D18D-4B40-AEA7-2C03827333B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4EBD5C8-2D3D-4B12-B2F2-5E25CBF34D0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422E8D8-1A57-42C5-AB34-96AEBD38348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25B36E-3137-4D1B-A69F-804D8AF912BF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4132863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95392B-8812-4266-B031-1AB42314A27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2654F64-3A1A-45EC-8388-E50A8383DD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B0F1DA-16A6-4E53-880F-082F8EA3115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51A0DC-B350-4972-9990-A79480E5B1FB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2445286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F3EAEB5-EC71-4464-8B2D-8DB7E4EB86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18E30C2-A346-4B13-9DB0-6E446C58BF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326AEE5-B543-4D22-92CC-649F871440C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54A2D1-36FD-4F69-88CD-1ACB5EDF130E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1453789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C62279E-2854-4CA9-B0BE-90A5BF56CF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F5974C7-8DE4-47B1-8BEA-124CB9118B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4CE5CA6A-F65C-432D-BC6E-4537FD2F06F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2D58A9-EABB-4FD1-B7A1-70CCB536EEB5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4282158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428C44AD-5770-44DC-BC82-B967B0B744E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A67125E-A28A-4AEB-B7BA-E65809314E3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07E1340-ECDC-4EB9-9CB5-3970F6195E0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F30A25-8FD2-41A0-841D-47D7BB82661F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1219005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A0470F2-E8C3-4F56-8F4E-2EA64173887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496850C-DB1D-469F-AA8B-8B1544AE89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A275623-76AF-4B35-A9B0-0856CDA56CC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339D6A-AB17-4076-AD22-C6CC65113165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1523758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k-SK" noProof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1FE427-21CD-417C-9DE2-64FF85BB71E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4A97226-CB27-43C6-985A-7A1FFEE76C7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E71524-6720-4D90-A747-8671E55F6AF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9B7C6F-58CA-447C-9A48-9C2B3FC3AA1C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7108163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BE6A2D9-87A8-46AA-B28A-7962E125A82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26BB7A3-9D40-4061-9E3B-5DFCA17EA1E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4184223-B66C-4CD6-A6FE-7BACEFC48E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29B724-A821-4545-839D-561146719978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1459565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46F24F2-01C2-416B-9BB4-D7BFC6F4BC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8B60F89-D2B2-446A-A0B5-41F513FBC5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C6D7EC2-B219-4B4A-91F4-1BFBC47A16F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7D3C52-A3B6-4FB0-B397-C77F1E626EF7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30463571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2227" y="4039820"/>
            <a:ext cx="10791154" cy="1334849"/>
          </a:xfrm>
          <a:effectLst/>
        </p:spPr>
        <p:txBody>
          <a:bodyPr/>
          <a:lstStyle>
            <a:lvl1pPr algn="r">
              <a:defRPr sz="432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65000"/>
                    </a:prstClr>
                  </a:outerShdw>
                </a:effectLst>
              </a:defRPr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227" y="2360067"/>
            <a:ext cx="10791152" cy="1068935"/>
          </a:xfrm>
        </p:spPr>
        <p:txBody>
          <a:bodyPr/>
          <a:lstStyle>
            <a:lvl1pPr marL="0" indent="0" algn="r">
              <a:buNone/>
              <a:defRPr sz="3360">
                <a:solidFill>
                  <a:schemeClr val="tx1"/>
                </a:solidFill>
                <a:effectLst/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</a:t>
            </a:r>
          </a:p>
          <a:p>
            <a:r>
              <a:rPr lang="en-US" dirty="0"/>
              <a:t>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ECA08A-D8C4-4E81-A577-644B6631B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C1BBC5-0434-415A-B880-82E3AFCBA692}" type="datetimeFigureOut">
              <a:rPr lang="en-US"/>
              <a:pPr>
                <a:defRPr/>
              </a:pPr>
              <a:t>2/19/2026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AE00B9-8938-49C2-9DF7-9737A9B10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54AB70-C739-41A4-BFB7-FCFDB1CE6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C9AE0B-8271-48D6-86F7-792ED0D92C4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55313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3868" y="985723"/>
            <a:ext cx="9569512" cy="763525"/>
          </a:xfrm>
        </p:spPr>
        <p:txBody>
          <a:bodyPr/>
          <a:lstStyle>
            <a:lvl1pPr algn="r">
              <a:defRPr sz="4320">
                <a:solidFill>
                  <a:srgbClr val="006C1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2227" y="1901951"/>
            <a:ext cx="10791155" cy="3970330"/>
          </a:xfrm>
        </p:spPr>
        <p:txBody>
          <a:bodyPr/>
          <a:lstStyle>
            <a:lvl1pPr algn="l">
              <a:defRPr sz="3360">
                <a:solidFill>
                  <a:schemeClr val="tx1"/>
                </a:solidFill>
              </a:defRPr>
            </a:lvl1pPr>
            <a:lvl2pPr algn="l">
              <a:defRPr>
                <a:solidFill>
                  <a:schemeClr val="tx1"/>
                </a:solidFill>
              </a:defRPr>
            </a:lvl2pPr>
            <a:lvl3pPr algn="l">
              <a:defRPr>
                <a:solidFill>
                  <a:schemeClr val="tx1"/>
                </a:solidFill>
              </a:defRPr>
            </a:lvl3pPr>
            <a:lvl4pPr algn="l">
              <a:defRPr>
                <a:solidFill>
                  <a:schemeClr val="tx1"/>
                </a:solidFill>
              </a:defRPr>
            </a:lvl4pPr>
            <a:lvl5pPr algn="l"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6CF3FE-8077-41D2-8475-01865F7C5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31B0F8-22FE-46F9-8B84-4000807B9205}" type="datetimeFigureOut">
              <a:rPr lang="en-US"/>
              <a:pPr>
                <a:defRPr/>
              </a:pPr>
              <a:t>2/19/2026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DFEEB1-303C-4E5D-A3EE-13EEF1127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65ECD1-887E-4794-A657-CEF685B38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C7620C-5BB5-44C1-9213-6A5C6B45B0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5708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2448" y="424250"/>
            <a:ext cx="8486498" cy="763525"/>
          </a:xfrm>
        </p:spPr>
        <p:txBody>
          <a:bodyPr/>
          <a:lstStyle>
            <a:lvl1pPr algn="l">
              <a:defRPr sz="4320">
                <a:solidFill>
                  <a:srgbClr val="006C1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42448" y="1291132"/>
            <a:ext cx="8486498" cy="4733855"/>
          </a:xfrm>
        </p:spPr>
        <p:txBody>
          <a:bodyPr/>
          <a:lstStyle>
            <a:lvl1pPr>
              <a:defRPr sz="336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1F5F47-CB88-4DF8-B57E-86704055B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188864-70E0-4A37-8BD8-F80C1AC849A1}" type="datetimeFigureOut">
              <a:rPr lang="en-US"/>
              <a:pPr>
                <a:defRPr/>
              </a:pPr>
              <a:t>2/19/2026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40BA7E-B798-47D9-8BF6-D3A690C2C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709F5F-8DE9-4021-A9CD-EB3F1F634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EEBFBD-5426-482B-A499-2F45B51B48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7321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6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BE6DA6-977F-4239-B1E6-C5FF223D7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6D68CB-80BC-4BE7-8B82-9409A8E39740}" type="datetimeFigureOut">
              <a:rPr lang="en-US"/>
              <a:pPr>
                <a:defRPr/>
              </a:pPr>
              <a:t>2/19/2026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968203-FC45-4F44-ADBA-C6A734335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3F6118-2E31-4F0C-A8DA-1DAC49414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3CCC16-507F-4652-BB48-3758257049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6014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33015"/>
            <a:ext cx="10972800" cy="58462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25963"/>
          </a:xfrm>
        </p:spPr>
        <p:txBody>
          <a:bodyPr/>
          <a:lstStyle>
            <a:lvl1pPr>
              <a:defRPr sz="3360"/>
            </a:lvl1pPr>
            <a:lvl2pPr>
              <a:defRPr sz="2880"/>
            </a:lvl2pPr>
            <a:lvl3pPr>
              <a:defRPr sz="2400"/>
            </a:lvl3pPr>
            <a:lvl4pPr>
              <a:defRPr sz="2160"/>
            </a:lvl4pPr>
            <a:lvl5pPr>
              <a:defRPr sz="2160"/>
            </a:lvl5pPr>
            <a:lvl6pPr>
              <a:defRPr sz="2160"/>
            </a:lvl6pPr>
            <a:lvl7pPr>
              <a:defRPr sz="2160"/>
            </a:lvl7pPr>
            <a:lvl8pPr>
              <a:defRPr sz="2160"/>
            </a:lvl8pPr>
            <a:lvl9pPr>
              <a:defRPr sz="216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1" y="1600200"/>
            <a:ext cx="5384800" cy="4525963"/>
          </a:xfrm>
        </p:spPr>
        <p:txBody>
          <a:bodyPr/>
          <a:lstStyle>
            <a:lvl1pPr>
              <a:defRPr sz="3360"/>
            </a:lvl1pPr>
            <a:lvl2pPr>
              <a:defRPr sz="2880"/>
            </a:lvl2pPr>
            <a:lvl3pPr>
              <a:defRPr sz="2400"/>
            </a:lvl3pPr>
            <a:lvl4pPr>
              <a:defRPr sz="2160"/>
            </a:lvl4pPr>
            <a:lvl5pPr>
              <a:defRPr sz="2160"/>
            </a:lvl5pPr>
            <a:lvl6pPr>
              <a:defRPr sz="2160"/>
            </a:lvl6pPr>
            <a:lvl7pPr>
              <a:defRPr sz="2160"/>
            </a:lvl7pPr>
            <a:lvl8pPr>
              <a:defRPr sz="2160"/>
            </a:lvl8pPr>
            <a:lvl9pPr>
              <a:defRPr sz="216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BD7F6E6-11FB-4DD9-B573-33BA0756C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C2E9A0-E216-476A-9236-44D1FCAFF90A}" type="datetimeFigureOut">
              <a:rPr lang="en-US"/>
              <a:pPr>
                <a:defRPr/>
              </a:pPr>
              <a:t>2/19/2026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FA144A2-0614-40E0-9548-A3D7CC4CD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DCF4CFF-A3F9-4509-8B6E-EEA0E40B2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02A51A-FEE2-463B-9721-9651EFFC5A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2356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0261" y="985723"/>
            <a:ext cx="9976727" cy="610820"/>
          </a:xfrm>
        </p:spPr>
        <p:txBody>
          <a:bodyPr/>
          <a:lstStyle>
            <a:lvl1pPr algn="r">
              <a:defRPr sz="4320">
                <a:solidFill>
                  <a:srgbClr val="006C1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5570" y="1965507"/>
            <a:ext cx="5497380" cy="571630"/>
          </a:xfrm>
        </p:spPr>
        <p:txBody>
          <a:bodyPr anchor="b"/>
          <a:lstStyle>
            <a:lvl1pPr marL="0" indent="0" algn="ctr">
              <a:buNone/>
              <a:defRPr sz="2880" b="1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5570" y="2576328"/>
            <a:ext cx="5497380" cy="3359512"/>
          </a:xfrm>
        </p:spPr>
        <p:txBody>
          <a:bodyPr/>
          <a:lstStyle>
            <a:lvl1pPr algn="ctr">
              <a:defRPr sz="2880">
                <a:solidFill>
                  <a:schemeClr val="tx1"/>
                </a:solidFill>
              </a:defRPr>
            </a:lvl1pPr>
            <a:lvl2pPr algn="ctr">
              <a:defRPr sz="2400">
                <a:solidFill>
                  <a:schemeClr val="tx1"/>
                </a:solidFill>
              </a:defRPr>
            </a:lvl2pPr>
            <a:lvl3pPr algn="ctr">
              <a:defRPr sz="2160">
                <a:solidFill>
                  <a:schemeClr val="tx1"/>
                </a:solidFill>
              </a:defRPr>
            </a:lvl3pPr>
            <a:lvl4pPr algn="ctr">
              <a:defRPr sz="1920">
                <a:solidFill>
                  <a:schemeClr val="tx1"/>
                </a:solidFill>
              </a:defRPr>
            </a:lvl4pPr>
            <a:lvl5pPr algn="ctr">
              <a:defRPr sz="1920">
                <a:solidFill>
                  <a:schemeClr val="tx1"/>
                </a:solidFill>
              </a:defRPr>
            </a:lvl5pPr>
            <a:lvl6pPr>
              <a:defRPr sz="1920"/>
            </a:lvl6pPr>
            <a:lvl7pPr>
              <a:defRPr sz="1920"/>
            </a:lvl7pPr>
            <a:lvl8pPr>
              <a:defRPr sz="1920"/>
            </a:lvl8pPr>
            <a:lvl9pPr>
              <a:defRPr sz="192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2951" y="1965509"/>
            <a:ext cx="5475421" cy="571630"/>
          </a:xfrm>
        </p:spPr>
        <p:txBody>
          <a:bodyPr anchor="b"/>
          <a:lstStyle>
            <a:lvl1pPr marL="0" indent="0" algn="ctr">
              <a:buNone/>
              <a:defRPr sz="2880" b="1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2948" y="2576328"/>
            <a:ext cx="5475421" cy="3359512"/>
          </a:xfrm>
        </p:spPr>
        <p:txBody>
          <a:bodyPr/>
          <a:lstStyle>
            <a:lvl1pPr algn="ctr">
              <a:defRPr sz="2880">
                <a:solidFill>
                  <a:schemeClr val="tx1"/>
                </a:solidFill>
              </a:defRPr>
            </a:lvl1pPr>
            <a:lvl2pPr algn="ctr">
              <a:defRPr sz="2400">
                <a:solidFill>
                  <a:schemeClr val="tx1"/>
                </a:solidFill>
              </a:defRPr>
            </a:lvl2pPr>
            <a:lvl3pPr algn="ctr">
              <a:defRPr sz="2160">
                <a:solidFill>
                  <a:schemeClr val="tx1"/>
                </a:solidFill>
              </a:defRPr>
            </a:lvl3pPr>
            <a:lvl4pPr algn="ctr">
              <a:defRPr sz="1920">
                <a:solidFill>
                  <a:schemeClr val="tx1"/>
                </a:solidFill>
              </a:defRPr>
            </a:lvl4pPr>
            <a:lvl5pPr algn="ctr">
              <a:defRPr sz="1920">
                <a:solidFill>
                  <a:schemeClr val="tx1"/>
                </a:solidFill>
              </a:defRPr>
            </a:lvl5pPr>
            <a:lvl6pPr>
              <a:defRPr sz="1920"/>
            </a:lvl6pPr>
            <a:lvl7pPr>
              <a:defRPr sz="1920"/>
            </a:lvl7pPr>
            <a:lvl8pPr>
              <a:defRPr sz="1920"/>
            </a:lvl8pPr>
            <a:lvl9pPr>
              <a:defRPr sz="192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990ED87C-B35E-4541-B10A-3F92CAECD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6E80FE-C39C-4D0D-B92B-EC364A59E9CC}" type="datetimeFigureOut">
              <a:rPr lang="en-US"/>
              <a:pPr>
                <a:defRPr/>
              </a:pPr>
              <a:t>2/19/2026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C321FAC2-606B-4668-B0E2-C865F3719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0113C45-07B7-4920-B393-4B2CD2A24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F850EF-5759-40A1-BFEA-C0B6D4684E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0940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1E537CF0-C137-4DB4-9B04-07AA0A0848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8570E1-ACF1-4080-AFE9-93A519C5330B}" type="datetimeFigureOut">
              <a:rPr lang="en-US"/>
              <a:pPr>
                <a:defRPr/>
              </a:pPr>
              <a:t>2/19/2026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6D24899-6B70-48DC-9FB7-5B070B96D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1D849EB-C215-46FA-A0D9-5EC5EF984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DEBD59-B5BB-4E52-BDB8-AD05AE1C66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0904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FAED6EF3-ECD9-4215-BEAF-BD97E94175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608A13-AA7A-499C-9B1A-EEF03F59ADA1}" type="datetimeFigureOut">
              <a:rPr lang="en-US"/>
              <a:pPr>
                <a:defRPr/>
              </a:pPr>
              <a:t>2/19/2026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77ACAD86-5F23-4C77-899B-1359B61BD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3709FFF-2B94-465F-A734-9B1C395BE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1E5EDE-7E6E-4157-90E4-BBEE5630BE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6341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2"/>
            <a:ext cx="4011084" cy="1162050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4" y="273050"/>
            <a:ext cx="6815666" cy="5853113"/>
          </a:xfrm>
        </p:spPr>
        <p:txBody>
          <a:bodyPr/>
          <a:lstStyle>
            <a:lvl1pPr>
              <a:defRPr sz="3840"/>
            </a:lvl1pPr>
            <a:lvl2pPr>
              <a:defRPr sz="3360"/>
            </a:lvl2pPr>
            <a:lvl3pPr>
              <a:defRPr sz="288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68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2D42629-7A43-4206-9863-E8B764381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3AC7F4-FF8B-4AC7-91F0-1ADC566C5567}" type="datetimeFigureOut">
              <a:rPr lang="en-US"/>
              <a:pPr>
                <a:defRPr/>
              </a:pPr>
              <a:t>2/19/2026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DD51054-BA1C-4856-9BF3-35E73CF2D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74F0113-CF52-4052-A61A-62F79BF07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A3EB5D-3F96-44D6-ACAB-CE2A55AEFF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8890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840"/>
            </a:lvl1pPr>
            <a:lvl2pPr marL="548640" indent="0">
              <a:buNone/>
              <a:defRPr sz="3360"/>
            </a:lvl2pPr>
            <a:lvl3pPr marL="1097280" indent="0">
              <a:buNone/>
              <a:defRPr sz="2880"/>
            </a:lvl3pPr>
            <a:lvl4pPr marL="1645920" indent="0">
              <a:buNone/>
              <a:defRPr sz="2400"/>
            </a:lvl4pPr>
            <a:lvl5pPr marL="2194560" indent="0">
              <a:buNone/>
              <a:defRPr sz="2400"/>
            </a:lvl5pPr>
            <a:lvl6pPr marL="2743200" indent="0">
              <a:buNone/>
              <a:defRPr sz="2400"/>
            </a:lvl6pPr>
            <a:lvl7pPr marL="3291840" indent="0">
              <a:buNone/>
              <a:defRPr sz="2400"/>
            </a:lvl7pPr>
            <a:lvl8pPr marL="3840480" indent="0">
              <a:buNone/>
              <a:defRPr sz="2400"/>
            </a:lvl8pPr>
            <a:lvl9pPr marL="4389120" indent="0">
              <a:buNone/>
              <a:defRPr sz="24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68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00FE4A1-B88C-4007-8447-EB9CFB1BD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93035A-2CF9-4F07-A10D-FAD0A2CC1B63}" type="datetimeFigureOut">
              <a:rPr lang="en-US"/>
              <a:pPr>
                <a:defRPr/>
              </a:pPr>
              <a:t>2/19/2026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22A3666-7026-4B16-981C-FE5844C5A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40E5441-008E-47DE-8A2E-33887D49E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E6D436-062F-408F-A56E-58B1CFBB3A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3748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933575-1973-43EE-92EB-3A4D77806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076A4B-F8BA-4BE1-83FB-2F3BBD20FA8C}" type="datetimeFigureOut">
              <a:rPr lang="en-US"/>
              <a:pPr>
                <a:defRPr/>
              </a:pPr>
              <a:t>2/19/2026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F854C-7B3A-4951-A110-15B20C5CEE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0A2785-DD8F-4034-8C05-24AAD9B88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AFD243-8FA9-4090-A745-4A6A18AA07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6682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1" y="274640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9DCFCB-8AB5-4891-B41C-2982DDDA8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E406A8-6241-48AB-928C-9FE233BFCFAC}" type="datetimeFigureOut">
              <a:rPr lang="en-US"/>
              <a:pPr>
                <a:defRPr/>
              </a:pPr>
              <a:t>2/19/2026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EBA917-C9DD-4EF9-B5B7-FB3086865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822A50-C0A2-4497-A4A6-F282B5E6B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5F19C-2688-440D-A52A-897B19BA1F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181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C6FE4B14-E451-46DB-A023-A716714ADD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k-SK" altLang="sk-SK"/>
              <a:t>Kliknite sem a upravte štýl predlohy nadpisov.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27BBBFF-1381-45A8-8278-E4443DEFA0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k-SK" altLang="sk-SK"/>
              <a:t>Kliknite sem a upravte štýly predlohy textu.</a:t>
            </a:r>
          </a:p>
          <a:p>
            <a:pPr lvl="1"/>
            <a:r>
              <a:rPr lang="sk-SK" altLang="sk-SK"/>
              <a:t>Druhá úroveň</a:t>
            </a:r>
          </a:p>
          <a:p>
            <a:pPr lvl="2"/>
            <a:r>
              <a:rPr lang="sk-SK" altLang="sk-SK"/>
              <a:t>Tretia úroveň</a:t>
            </a:r>
          </a:p>
          <a:p>
            <a:pPr lvl="3"/>
            <a:r>
              <a:rPr lang="sk-SK" altLang="sk-SK"/>
              <a:t>Štvrtá úroveň</a:t>
            </a:r>
          </a:p>
          <a:p>
            <a:pPr lvl="4"/>
            <a:r>
              <a:rPr lang="sk-SK" altLang="sk-SK"/>
              <a:t>Piata úroveň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26C29BEC-BAFD-4400-8C86-4ABD7916BE3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B4EEB0F-7AEC-404C-B494-A8F753D912A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8C543AC-5D56-447B-B430-07F1C4C0F59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A519871A-6E1E-4EDC-A4B5-19C6079ED410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02AC4E6F-95CB-402B-AEBD-B635DF509E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k-SK"/>
              <a:t>Click to edit Master title style</a:t>
            </a:r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86B15BA4-FBB6-4289-95CC-3718CCEFA4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k-SK"/>
              <a:t>Click to edit Master text styles</a:t>
            </a:r>
          </a:p>
          <a:p>
            <a:pPr lvl="1"/>
            <a:r>
              <a:rPr lang="en-US" altLang="sk-SK"/>
              <a:t>Second level</a:t>
            </a:r>
          </a:p>
          <a:p>
            <a:pPr lvl="2"/>
            <a:r>
              <a:rPr lang="en-US" altLang="sk-SK"/>
              <a:t>Third level</a:t>
            </a:r>
          </a:p>
          <a:p>
            <a:pPr lvl="3"/>
            <a:r>
              <a:rPr lang="en-US" altLang="sk-SK"/>
              <a:t>Fourth level</a:t>
            </a:r>
          </a:p>
          <a:p>
            <a:pPr lvl="4"/>
            <a:r>
              <a:rPr lang="en-US" altLang="sk-SK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65142E-5CAC-4403-B450-39483DB49C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07834F2-94C5-4468-87E9-4CE0C717D420}" type="datetimeFigureOut">
              <a:rPr lang="en-US"/>
              <a:pPr>
                <a:defRPr/>
              </a:pPr>
              <a:t>2/19/2026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9CE1FC-6EA9-4645-9DCE-A4060C472C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D302FD-8B87-4091-BB40-561063A8AE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99BBEC8-29A9-4FA5-8221-E356980CBA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50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1096963" rtl="0" eaLnBrk="0" fontAlgn="base" hangingPunct="0">
        <a:spcBef>
          <a:spcPct val="0"/>
        </a:spcBef>
        <a:spcAft>
          <a:spcPct val="0"/>
        </a:spcAft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096963" rtl="0" eaLnBrk="0" fontAlgn="base" hangingPunct="0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anose="020F0502020204030204" pitchFamily="34" charset="0"/>
        </a:defRPr>
      </a:lvl2pPr>
      <a:lvl3pPr algn="ctr" defTabSz="1096963" rtl="0" eaLnBrk="0" fontAlgn="base" hangingPunct="0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anose="020F0502020204030204" pitchFamily="34" charset="0"/>
        </a:defRPr>
      </a:lvl3pPr>
      <a:lvl4pPr algn="ctr" defTabSz="1096963" rtl="0" eaLnBrk="0" fontAlgn="base" hangingPunct="0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anose="020F0502020204030204" pitchFamily="34" charset="0"/>
        </a:defRPr>
      </a:lvl4pPr>
      <a:lvl5pPr algn="ctr" defTabSz="1096963" rtl="0" eaLnBrk="0" fontAlgn="base" hangingPunct="0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anose="020F0502020204030204" pitchFamily="34" charset="0"/>
        </a:defRPr>
      </a:lvl5pPr>
      <a:lvl6pPr marL="457200" algn="ctr" defTabSz="1096963" rtl="0" fontAlgn="base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anose="020F0502020204030204" pitchFamily="34" charset="0"/>
        </a:defRPr>
      </a:lvl6pPr>
      <a:lvl7pPr marL="914400" algn="ctr" defTabSz="1096963" rtl="0" fontAlgn="base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anose="020F0502020204030204" pitchFamily="34" charset="0"/>
        </a:defRPr>
      </a:lvl7pPr>
      <a:lvl8pPr marL="1371600" algn="ctr" defTabSz="1096963" rtl="0" fontAlgn="base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anose="020F0502020204030204" pitchFamily="34" charset="0"/>
        </a:defRPr>
      </a:lvl8pPr>
      <a:lvl9pPr marL="1828800" algn="ctr" defTabSz="1096963" rtl="0" fontAlgn="base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411163" indent="-411163" algn="l" defTabSz="109696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90588" indent="-342900" algn="l" defTabSz="109696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273050" algn="l" defTabSz="109696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919288" indent="-273050" algn="l" defTabSz="109696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68563" indent="-273050" algn="l" defTabSz="109696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fmed.uniba.sk/pracoviska/vedecko-pedagogicke-pracoviska/teoreticke-ustavy/ustav-lekarskej-biofyziky/informacie-pre-studentov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bin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sv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gif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7.gif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gif"/><Relationship Id="rId2" Type="http://schemas.openxmlformats.org/officeDocument/2006/relationships/image" Target="../media/image60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62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gif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bin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hyperlink" Target="http://upload.wikimedia.org/wikipedia/en/b/b2/SynapseIllustration2.png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gif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gif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hyperlink" Target="http://upload.wikimedia.org/wikipedia/commons/6/6b/Synapse_diag6.png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2.png"/><Relationship Id="rId4" Type="http://schemas.openxmlformats.org/officeDocument/2006/relationships/hyperlink" Target="http://upload.wikimedia.org/wikipedia/commons/4/4c/Synapse_diag5.png" TargetMode="Externa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hyperlink" Target="http://www.google.sk/url?sa=i&amp;rct=j&amp;q=&amp;esrc=s&amp;source=images&amp;cd=&amp;cad=rja&amp;docid=UUdut0EQc4UMZM&amp;tbnid=VT-txDWg6kMmGM:&amp;ved=0CAUQjRw&amp;url=http%3A%2F%2Faktuality.fitexpres.sk%2Ftrening%2Ffyziologia-svalu.html&amp;ei=Ouz9UrnQH8-c0wW924DYAQ&amp;psig=AFQjCNGYqwGFYFRVUOqp4ynif-di6RK_vA&amp;ust=1392459173348636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hyperlink" Target="file:///D:\Documents\Vyu&#269;ba\Prednasky\prednasky\Predn&#225;&#353;ky%20O&#352;E\svalova%20kontrakcia%20video.swf" TargetMode="Externa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9D1BD-C866-4018-81D7-438AFA9483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6063" y="3803650"/>
            <a:ext cx="5595937" cy="1679575"/>
          </a:xfrm>
        </p:spPr>
        <p:txBody>
          <a:bodyPr rtlCol="0">
            <a:noAutofit/>
          </a:bodyPr>
          <a:lstStyle/>
          <a:p>
            <a:pPr algn="ctr" defTabSz="1097280" eaLnBrk="1" fontAlgn="auto" hangingPunct="1">
              <a:spcAft>
                <a:spcPts val="0"/>
              </a:spcAft>
              <a:defRPr/>
            </a:pPr>
            <a:r>
              <a:rPr lang="sk-SK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doc. RNDr. Michal Šimera, PhD.</a:t>
            </a:r>
            <a:endParaRPr lang="en-US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FCD997-7F7F-4B38-9808-D1259A8CD8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8620" y="2100465"/>
            <a:ext cx="10972800" cy="1740838"/>
          </a:xfrm>
          <a:solidFill>
            <a:schemeClr val="bg1">
              <a:alpha val="76000"/>
            </a:schemeClr>
          </a:solidFill>
          <a:effectLst>
            <a:glow rad="63500">
              <a:schemeClr val="bg1">
                <a:lumMod val="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>
            <a:noAutofit/>
          </a:bodyPr>
          <a:lstStyle/>
          <a:p>
            <a:pPr algn="ctr" defTabSz="1097280" eaLnBrk="1" fontAlgn="auto" hangingPunct="1">
              <a:spcAft>
                <a:spcPts val="0"/>
              </a:spcAft>
              <a:defRPr/>
            </a:pPr>
            <a:endParaRPr lang="sk-SK" b="1" dirty="0">
              <a:latin typeface="Corbel" panose="020B0503020204020204" pitchFamily="34" charset="0"/>
            </a:endParaRPr>
          </a:p>
          <a:p>
            <a:pPr algn="ctr" defTabSz="109728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sk-SK" sz="4000" b="1" dirty="0">
                <a:solidFill>
                  <a:srgbClr val="006C12"/>
                </a:solidFill>
                <a:latin typeface="Corbel" panose="020B0503020204020204" pitchFamily="34" charset="0"/>
              </a:rPr>
              <a:t>Úvod do štúdia predmetu</a:t>
            </a:r>
          </a:p>
          <a:p>
            <a:pPr algn="ctr" defTabSz="109728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sk-SK" sz="4000" b="1" dirty="0">
                <a:solidFill>
                  <a:srgbClr val="006C12"/>
                </a:solidFill>
                <a:latin typeface="Corbel" panose="020B0503020204020204" pitchFamily="34" charset="0"/>
              </a:rPr>
              <a:t>BIOFYZIKA</a:t>
            </a:r>
          </a:p>
          <a:p>
            <a:pPr algn="ctr" defTabSz="109728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sk-SK" sz="4000" b="1" dirty="0">
                <a:solidFill>
                  <a:srgbClr val="006C12"/>
                </a:solidFill>
                <a:latin typeface="Corbel" panose="020B0503020204020204" pitchFamily="34" charset="0"/>
              </a:rPr>
              <a:t>(Biofyzika bunky)</a:t>
            </a:r>
            <a:br>
              <a:rPr lang="sk-SK" sz="4000" b="1" dirty="0"/>
            </a:br>
            <a:endParaRPr lang="en-US" dirty="0"/>
          </a:p>
        </p:txBody>
      </p:sp>
      <p:pic>
        <p:nvPicPr>
          <p:cNvPr id="6150" name="Obrázok 5">
            <a:extLst>
              <a:ext uri="{FF2B5EF4-FFF2-40B4-BE49-F238E27FC236}">
                <a16:creationId xmlns:a16="http://schemas.microsoft.com/office/drawing/2014/main" id="{782D0832-5176-4821-B49E-1ECBC10734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39" t="25430" r="18867" b="23706"/>
          <a:stretch>
            <a:fillRect/>
          </a:stretch>
        </p:blipFill>
        <p:spPr bwMode="auto">
          <a:xfrm>
            <a:off x="7378700" y="201613"/>
            <a:ext cx="4557713" cy="160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1" name="Title 1">
            <a:extLst>
              <a:ext uri="{FF2B5EF4-FFF2-40B4-BE49-F238E27FC236}">
                <a16:creationId xmlns:a16="http://schemas.microsoft.com/office/drawing/2014/main" id="{918BE557-BD4E-47CF-8872-4D31832A48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545138"/>
            <a:ext cx="12192000" cy="1312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1096963">
              <a:spcBef>
                <a:spcPct val="20000"/>
              </a:spcBef>
              <a:buFont typeface="Arial" panose="020B0604020202020204" pitchFamily="34" charset="0"/>
              <a:buChar char="•"/>
              <a:defRPr sz="3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096963">
              <a:spcBef>
                <a:spcPct val="20000"/>
              </a:spcBef>
              <a:buFont typeface="Arial" panose="020B0604020202020204" pitchFamily="34" charset="0"/>
              <a:buChar char="–"/>
              <a:defRPr sz="33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096963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096963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096963">
              <a:spcBef>
                <a:spcPct val="20000"/>
              </a:spcBef>
              <a:buFont typeface="Arial" panose="020B0604020202020204" pitchFamily="34" charset="0"/>
              <a:buChar char="»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0969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0969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0969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0969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1096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altLang="sk-SK" sz="4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Ústav lekárskej biofyziky</a:t>
            </a:r>
            <a:endParaRPr kumimoji="0" lang="en-US" altLang="sk-SK" sz="4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Zástupný objekt pre obsah 4">
            <a:extLst>
              <a:ext uri="{FF2B5EF4-FFF2-40B4-BE49-F238E27FC236}">
                <a16:creationId xmlns:a16="http://schemas.microsoft.com/office/drawing/2014/main" id="{269AE915-6FF0-4D76-9C62-DAAADA5665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847"/>
          <a:stretch>
            <a:fillRect/>
          </a:stretch>
        </p:blipFill>
        <p:spPr bwMode="auto">
          <a:xfrm>
            <a:off x="4763" y="0"/>
            <a:ext cx="121793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 descr="Obrázok, na ktorom je ošatenie, osoba, ľudská tvár, úsmev&#10;&#10;Obsah vygenerovaný umelou inteligenciou môže byť nesprávny.">
            <a:extLst>
              <a:ext uri="{FF2B5EF4-FFF2-40B4-BE49-F238E27FC236}">
                <a16:creationId xmlns:a16="http://schemas.microsoft.com/office/drawing/2014/main" id="{A60A7B1E-ECD2-CC12-65E2-0F67628450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0"/>
            <a:ext cx="9268523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Nadpis 1">
            <a:extLst>
              <a:ext uri="{FF2B5EF4-FFF2-40B4-BE49-F238E27FC236}">
                <a16:creationId xmlns:a16="http://schemas.microsoft.com/office/drawing/2014/main" id="{5C37F104-E57B-402A-988E-84FFD17CA5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76200"/>
            <a:ext cx="12268200" cy="1143000"/>
          </a:xfrm>
        </p:spPr>
        <p:txBody>
          <a:bodyPr/>
          <a:lstStyle/>
          <a:p>
            <a:r>
              <a:rPr lang="sk-SK" altLang="sk-SK" b="1">
                <a:solidFill>
                  <a:srgbClr val="0000FF"/>
                </a:solidFill>
                <a:latin typeface="Corbel" panose="020B0503020204020204" pitchFamily="34" charset="0"/>
              </a:rPr>
              <a:t>Predmet Biofyzika a rádiológia – kreditný systém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212BFB7-7972-489E-89ED-C10F6BB688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41437"/>
            <a:ext cx="12192000" cy="45259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  <a:defRPr/>
            </a:pPr>
            <a:r>
              <a:rPr lang="sk-SK" dirty="0">
                <a:latin typeface="Corbel" panose="020B0503020204020204" pitchFamily="34" charset="0"/>
              </a:rPr>
              <a:t> </a:t>
            </a:r>
            <a:r>
              <a:rPr lang="sk-SK" b="1" dirty="0">
                <a:solidFill>
                  <a:srgbClr val="0000FF"/>
                </a:solidFill>
                <a:latin typeface="Corbel" panose="020B0503020204020204" pitchFamily="34" charset="0"/>
              </a:rPr>
              <a:t>2 kredity: </a:t>
            </a:r>
            <a:r>
              <a:rPr lang="sk-SK" dirty="0">
                <a:latin typeface="Corbel" panose="020B0503020204020204" pitchFamily="34" charset="0"/>
              </a:rPr>
              <a:t>2 h</a:t>
            </a:r>
            <a:r>
              <a:rPr lang="sk-SK" b="1" dirty="0">
                <a:solidFill>
                  <a:srgbClr val="0000FF"/>
                </a:solidFill>
                <a:latin typeface="Corbel" panose="020B0503020204020204" pitchFamily="34" charset="0"/>
              </a:rPr>
              <a:t> </a:t>
            </a:r>
            <a:r>
              <a:rPr lang="sk-SK" dirty="0">
                <a:latin typeface="Corbel" panose="020B0503020204020204" pitchFamily="34" charset="0"/>
              </a:rPr>
              <a:t>prednáška (každý druhý týždeň), 2 h praktické cvičenia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endParaRPr lang="sk-SK" sz="1800" dirty="0">
              <a:latin typeface="Corbel" panose="020B0503020204020204" pitchFamily="34" charset="0"/>
            </a:endParaRP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sk-SK" dirty="0">
                <a:latin typeface="Corbel" panose="020B0503020204020204" pitchFamily="34" charset="0"/>
              </a:rPr>
              <a:t> účasť študenta na prednáškach je </a:t>
            </a:r>
            <a:r>
              <a:rPr lang="sk-SK" b="1" dirty="0">
                <a:solidFill>
                  <a:srgbClr val="0000FF"/>
                </a:solidFill>
                <a:latin typeface="Corbel" panose="020B0503020204020204" pitchFamily="34" charset="0"/>
              </a:rPr>
              <a:t>nepovinná (ALE odporúčaná).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endParaRPr lang="sk-SK" sz="1200" dirty="0">
              <a:latin typeface="Corbel" panose="020B0503020204020204" pitchFamily="34" charset="0"/>
            </a:endParaRP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pl-PL" dirty="0">
                <a:latin typeface="Corbel" panose="020B0503020204020204" pitchFamily="34" charset="0"/>
              </a:rPr>
              <a:t>účasť študenta na praktických cvičeniach </a:t>
            </a:r>
            <a:r>
              <a:rPr lang="pl-PL" b="1" dirty="0">
                <a:solidFill>
                  <a:srgbClr val="0000FF"/>
                </a:solidFill>
                <a:latin typeface="Corbel" panose="020B0503020204020204" pitchFamily="34" charset="0"/>
              </a:rPr>
              <a:t>je povinná</a:t>
            </a:r>
          </a:p>
          <a:p>
            <a:pPr marL="0" indent="0">
              <a:buFontTx/>
              <a:buNone/>
              <a:defRPr/>
            </a:pPr>
            <a:r>
              <a:rPr lang="pl-PL" b="1" dirty="0">
                <a:solidFill>
                  <a:srgbClr val="0000FF"/>
                </a:solidFill>
                <a:latin typeface="Corbel" panose="020B0503020204020204" pitchFamily="34" charset="0"/>
              </a:rPr>
              <a:t>    (v prípade vymeškania, povinná náhrada, neplatí pre sviatky,</a:t>
            </a:r>
          </a:p>
          <a:p>
            <a:pPr marL="0" indent="0">
              <a:buFontTx/>
              <a:buNone/>
              <a:defRPr/>
            </a:pPr>
            <a:r>
              <a:rPr lang="pl-PL" b="1" dirty="0">
                <a:solidFill>
                  <a:srgbClr val="0000FF"/>
                </a:solidFill>
                <a:latin typeface="Corbel" panose="020B0503020204020204" pitchFamily="34" charset="0"/>
              </a:rPr>
              <a:t>    dekanské, rektorské a iné voľné dni...)</a:t>
            </a:r>
          </a:p>
          <a:p>
            <a:pPr marL="0" indent="0">
              <a:buFontTx/>
              <a:buNone/>
              <a:defRPr/>
            </a:pPr>
            <a:endParaRPr lang="pl-PL" sz="1200" b="1" dirty="0">
              <a:solidFill>
                <a:srgbClr val="0000FF"/>
              </a:solidFill>
              <a:latin typeface="Corbel" panose="020B0503020204020204" pitchFamily="34" charset="0"/>
            </a:endParaRP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pl-PL" sz="3000" b="1" dirty="0">
                <a:solidFill>
                  <a:srgbClr val="0000FF"/>
                </a:solidFill>
                <a:latin typeface="Corbel" panose="020B0503020204020204" pitchFamily="34" charset="0"/>
              </a:rPr>
              <a:t>Bodový systém na praktických cvičeniach:                                                                           5 bodov aktivita na cvičeniach (13 * 5 = 65 bodov)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endParaRPr lang="pl-PL" sz="1000" b="1" dirty="0">
              <a:solidFill>
                <a:srgbClr val="0000FF"/>
              </a:solidFill>
              <a:latin typeface="Corbel" panose="020B0503020204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D916962-A0C1-6B1B-42D6-A668E6704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143000"/>
          </a:xfrm>
        </p:spPr>
        <p:txBody>
          <a:bodyPr/>
          <a:lstStyle/>
          <a:p>
            <a:r>
              <a:rPr lang="pl-PL" sz="4400" b="1" dirty="0">
                <a:solidFill>
                  <a:srgbClr val="FF0000"/>
                </a:solidFill>
                <a:latin typeface="Corbel" panose="020B0503020204020204" pitchFamily="34" charset="0"/>
              </a:rPr>
              <a:t>Celkové hodnotenie predmetu</a:t>
            </a:r>
            <a:endParaRPr lang="sk-SK" dirty="0">
              <a:solidFill>
                <a:srgbClr val="FF0000"/>
              </a:solidFill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5EEDF95-22D1-360C-D20B-0C1B2DEC9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65237"/>
            <a:ext cx="10972800" cy="45259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pl-PL" sz="3200" b="1" dirty="0">
                <a:solidFill>
                  <a:srgbClr val="FF0000"/>
                </a:solidFill>
                <a:latin typeface="Corbel" panose="020B0503020204020204" pitchFamily="34" charset="0"/>
              </a:rPr>
              <a:t>Celkové hodnotenie predmetu Lekárska biofyzika pozostáva z hodnotenia za semester a z 2 skúškových otázok.</a:t>
            </a:r>
          </a:p>
          <a:p>
            <a:pPr marL="0" indent="0">
              <a:buNone/>
            </a:pPr>
            <a:r>
              <a:rPr lang="pl-PL" sz="3200" b="1" dirty="0">
                <a:solidFill>
                  <a:srgbClr val="0000FF"/>
                </a:solidFill>
                <a:latin typeface="Corbel" panose="020B0503020204020204" pitchFamily="34" charset="0"/>
              </a:rPr>
              <a:t>Hodnotenie za semester: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sz="4000" b="1" dirty="0">
                <a:solidFill>
                  <a:srgbClr val="FF0000"/>
                </a:solidFill>
                <a:latin typeface="Corbel" panose="020B0503020204020204" pitchFamily="34" charset="0"/>
              </a:rPr>
              <a:t>A ≥ 40, B ≥ 33, C ≥ 25, D ≥ 18, E ≥ 10, Fx &lt; 10</a:t>
            </a:r>
          </a:p>
          <a:p>
            <a:pPr>
              <a:buFont typeface="Wingdings" panose="05000000000000000000" pitchFamily="2" charset="2"/>
              <a:buChar char="ü"/>
            </a:pPr>
            <a:endParaRPr lang="pl-PL" sz="1400" b="1" dirty="0">
              <a:solidFill>
                <a:srgbClr val="FF0000"/>
              </a:solidFill>
              <a:latin typeface="Corbel" panose="020B050302020402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pl-PL" b="1" dirty="0">
                <a:solidFill>
                  <a:srgbClr val="0000FF"/>
                </a:solidFill>
                <a:latin typeface="Corbel" panose="020B0503020204020204" pitchFamily="34" charset="0"/>
              </a:rPr>
              <a:t>2 otázky napr.: a) Povrchové napätie kvapalín, viskozita</a:t>
            </a:r>
          </a:p>
          <a:p>
            <a:pPr marL="0" indent="0">
              <a:buNone/>
            </a:pPr>
            <a:r>
              <a:rPr lang="pl-PL" b="1" dirty="0">
                <a:solidFill>
                  <a:srgbClr val="0000FF"/>
                </a:solidFill>
                <a:latin typeface="Corbel" panose="020B0503020204020204" pitchFamily="34" charset="0"/>
              </a:rPr>
              <a:t>                                    b) Základný tvar EKG krivky</a:t>
            </a:r>
          </a:p>
          <a:p>
            <a:pPr marL="0" indent="0">
              <a:buNone/>
            </a:pPr>
            <a:endParaRPr lang="pl-PL" sz="1600" b="1" dirty="0">
              <a:solidFill>
                <a:srgbClr val="0000FF"/>
              </a:solidFill>
              <a:latin typeface="Corbel" panose="020B050302020402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pl-PL" b="1">
                <a:solidFill>
                  <a:srgbClr val="0000FF"/>
                </a:solidFill>
                <a:latin typeface="Corbel" panose="020B0503020204020204" pitchFamily="34" charset="0"/>
              </a:rPr>
              <a:t>s</a:t>
            </a:r>
            <a:r>
              <a:rPr lang="pl-PL" sz="3200" b="1">
                <a:solidFill>
                  <a:srgbClr val="0000FF"/>
                </a:solidFill>
                <a:latin typeface="Corbel" panose="020B0503020204020204" pitchFamily="34" charset="0"/>
              </a:rPr>
              <a:t>kúška máj </a:t>
            </a:r>
            <a:r>
              <a:rPr lang="pl-PL" sz="3200" b="1" dirty="0">
                <a:solidFill>
                  <a:srgbClr val="0000FF"/>
                </a:solidFill>
                <a:latin typeface="Corbel" panose="020B0503020204020204" pitchFamily="34" charset="0"/>
              </a:rPr>
              <a:t>– jún (termíny zverejníme pred koncom LS)</a:t>
            </a:r>
            <a:br>
              <a:rPr lang="pl-PL" sz="3200" b="1" dirty="0">
                <a:solidFill>
                  <a:srgbClr val="0000FF"/>
                </a:solidFill>
                <a:latin typeface="Corbel" panose="020B0503020204020204" pitchFamily="34" charset="0"/>
              </a:rPr>
            </a:b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4998093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Nadpis 1">
            <a:extLst>
              <a:ext uri="{FF2B5EF4-FFF2-40B4-BE49-F238E27FC236}">
                <a16:creationId xmlns:a16="http://schemas.microsoft.com/office/drawing/2014/main" id="{6664C80B-7D6D-41AA-8C68-B47641FD8B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10972800" cy="11430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sk-SK" altLang="sk-SK" b="1">
                <a:solidFill>
                  <a:srgbClr val="0000FF"/>
                </a:solidFill>
                <a:latin typeface="Corbel" panose="020B0503020204020204" pitchFamily="34" charset="0"/>
              </a:rPr>
              <a:t>Všetky potrebné informácia nájdem tu:</a:t>
            </a:r>
          </a:p>
        </p:txBody>
      </p:sp>
      <p:pic>
        <p:nvPicPr>
          <p:cNvPr id="11267" name="Zástupný objekt pre obsah 4">
            <a:extLst>
              <a:ext uri="{FF2B5EF4-FFF2-40B4-BE49-F238E27FC236}">
                <a16:creationId xmlns:a16="http://schemas.microsoft.com/office/drawing/2014/main" id="{FAE2581B-E00A-466C-8A5A-6DDDFB2F7FA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29150" y="1828800"/>
            <a:ext cx="2933700" cy="2933700"/>
          </a:xfrm>
        </p:spPr>
      </p:pic>
      <p:sp>
        <p:nvSpPr>
          <p:cNvPr id="11268" name="BlokTextu 5">
            <a:extLst>
              <a:ext uri="{FF2B5EF4-FFF2-40B4-BE49-F238E27FC236}">
                <a16:creationId xmlns:a16="http://schemas.microsoft.com/office/drawing/2014/main" id="{B32F8E16-00DD-4AF6-91D6-30CDDBFF9D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14400"/>
            <a:ext cx="12192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sk-SK" altLang="sk-SK" sz="2400">
                <a:latin typeface="Corbel" panose="020B0503020204020204" pitchFamily="34" charset="0"/>
                <a:hlinkClick r:id="rId3"/>
              </a:rPr>
              <a:t>https://www.jfmed.uniba.sk/pracoviska/vedecko-pedagogicke-pracoviska/teoreticke-ustavy/ustav-lekarskej-biofyziky/informacie-pre-studentov/</a:t>
            </a:r>
            <a:endParaRPr lang="sk-SK" altLang="sk-SK" sz="2400"/>
          </a:p>
        </p:txBody>
      </p:sp>
      <p:sp>
        <p:nvSpPr>
          <p:cNvPr id="7" name="Nadpis 1">
            <a:extLst>
              <a:ext uri="{FF2B5EF4-FFF2-40B4-BE49-F238E27FC236}">
                <a16:creationId xmlns:a16="http://schemas.microsoft.com/office/drawing/2014/main" id="{C396836A-C305-4E4F-A75B-E49464EC03E4}"/>
              </a:ext>
            </a:extLst>
          </p:cNvPr>
          <p:cNvSpPr txBox="1">
            <a:spLocks/>
          </p:cNvSpPr>
          <p:nvPr/>
        </p:nvSpPr>
        <p:spPr bwMode="auto">
          <a:xfrm>
            <a:off x="0" y="5181600"/>
            <a:ext cx="12192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spcAft>
                <a:spcPts val="1200"/>
              </a:spcAft>
              <a:defRPr/>
            </a:pPr>
            <a:r>
              <a:rPr lang="sk-SK" b="1" kern="0" dirty="0">
                <a:solidFill>
                  <a:srgbClr val="0000FF"/>
                </a:solidFill>
                <a:latin typeface="Corbel" panose="020B0503020204020204" pitchFamily="34" charset="0"/>
              </a:rPr>
              <a:t>alebo kontaktujem:</a:t>
            </a:r>
          </a:p>
          <a:p>
            <a:pPr algn="l">
              <a:spcAft>
                <a:spcPts val="1200"/>
              </a:spcAft>
              <a:defRPr/>
            </a:pPr>
            <a:r>
              <a:rPr lang="sk-SK" sz="2800" b="1" kern="0" dirty="0">
                <a:solidFill>
                  <a:srgbClr val="0000FF"/>
                </a:solidFill>
                <a:latin typeface="Corbel" panose="020B0503020204020204" pitchFamily="34" charset="0"/>
              </a:rPr>
              <a:t>doc. RNDr. Michal Šimera, PhD. (vedúci ústavu):  </a:t>
            </a:r>
            <a:r>
              <a:rPr lang="sk-SK" sz="2800" kern="0" dirty="0">
                <a:solidFill>
                  <a:schemeClr val="tx1"/>
                </a:solidFill>
                <a:latin typeface="Corbel" panose="020B0503020204020204" pitchFamily="34" charset="0"/>
              </a:rPr>
              <a:t>michal.simera@uniba.sk</a:t>
            </a:r>
          </a:p>
          <a:p>
            <a:pPr algn="l">
              <a:spcAft>
                <a:spcPts val="1200"/>
              </a:spcAft>
              <a:defRPr/>
            </a:pPr>
            <a:r>
              <a:rPr lang="sk-SK" sz="2800" b="1" kern="0" dirty="0">
                <a:solidFill>
                  <a:srgbClr val="0000FF"/>
                </a:solidFill>
                <a:latin typeface="Corbel" panose="020B0503020204020204" pitchFamily="34" charset="0"/>
              </a:rPr>
              <a:t>prof. RNDr. Ivan </a:t>
            </a:r>
            <a:r>
              <a:rPr lang="sk-SK" sz="2800" b="1" kern="0" dirty="0" err="1">
                <a:solidFill>
                  <a:srgbClr val="0000FF"/>
                </a:solidFill>
                <a:latin typeface="Corbel" panose="020B0503020204020204" pitchFamily="34" charset="0"/>
              </a:rPr>
              <a:t>Poliaček</a:t>
            </a:r>
            <a:r>
              <a:rPr lang="sk-SK" sz="2800" b="1" kern="0" dirty="0">
                <a:solidFill>
                  <a:srgbClr val="0000FF"/>
                </a:solidFill>
                <a:latin typeface="Corbel" panose="020B0503020204020204" pitchFamily="34" charset="0"/>
              </a:rPr>
              <a:t>, PhD. (zástupca vedúceho): </a:t>
            </a:r>
            <a:r>
              <a:rPr lang="sk-SK" sz="2800" kern="0" dirty="0">
                <a:solidFill>
                  <a:schemeClr val="tx1"/>
                </a:solidFill>
                <a:latin typeface="Corbel" panose="020B0503020204020204" pitchFamily="34" charset="0"/>
              </a:rPr>
              <a:t>ivan.poliacek@uniba.sk 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Nadpis 1">
            <a:extLst>
              <a:ext uri="{FF2B5EF4-FFF2-40B4-BE49-F238E27FC236}">
                <a16:creationId xmlns:a16="http://schemas.microsoft.com/office/drawing/2014/main" id="{3E8D86A0-C5E7-47D1-BFE2-92B2F23CBA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sk-SK" altLang="sk-SK"/>
          </a:p>
        </p:txBody>
      </p:sp>
      <p:sp>
        <p:nvSpPr>
          <p:cNvPr id="12291" name="Zástupný objekt pre obsah 2">
            <a:extLst>
              <a:ext uri="{FF2B5EF4-FFF2-40B4-BE49-F238E27FC236}">
                <a16:creationId xmlns:a16="http://schemas.microsoft.com/office/drawing/2014/main" id="{D18D76BC-E3CA-4255-B241-7B2DF4161E1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sk-SK" altLang="sk-SK"/>
          </a:p>
        </p:txBody>
      </p:sp>
      <p:pic>
        <p:nvPicPr>
          <p:cNvPr id="72706" name="Picture 2" descr="Kniha Medicínská biofyzika - 2. vydání (Leoš Navrátil, Jozef Rosina,  Kolektív autorov) | Panta Rhei">
            <a:extLst>
              <a:ext uri="{FF2B5EF4-FFF2-40B4-BE49-F238E27FC236}">
                <a16:creationId xmlns:a16="http://schemas.microsoft.com/office/drawing/2014/main" id="{D16DA998-FC2C-4EC9-B31A-C8A955F4C7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459" y="1773053"/>
            <a:ext cx="2909458" cy="418025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Obrázok 8">
            <a:extLst>
              <a:ext uri="{FF2B5EF4-FFF2-40B4-BE49-F238E27FC236}">
                <a16:creationId xmlns:a16="http://schemas.microsoft.com/office/drawing/2014/main" id="{CE6C64CB-D784-4815-B89B-B8F6F0B732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4117" y="524973"/>
            <a:ext cx="3743765" cy="580805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2294" name="Image 5" descr="VÃ½sledok vyhÄ¾adÃ¡vania obrÃ¡zkov pre dopyt Å ajter">
            <a:extLst>
              <a:ext uri="{FF2B5EF4-FFF2-40B4-BE49-F238E27FC236}">
                <a16:creationId xmlns:a16="http://schemas.microsoft.com/office/drawing/2014/main" id="{36AD0CB7-5D5D-4BCA-B4A6-90A0B9D703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1600200"/>
            <a:ext cx="4865688" cy="489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ázok 3">
            <a:extLst>
              <a:ext uri="{FF2B5EF4-FFF2-40B4-BE49-F238E27FC236}">
                <a16:creationId xmlns:a16="http://schemas.microsoft.com/office/drawing/2014/main" id="{0B9DB3E5-1C2C-4067-8558-6CC37F1C7C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950" y="228600"/>
            <a:ext cx="10452100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Obrázok 7">
            <a:extLst>
              <a:ext uri="{FF2B5EF4-FFF2-40B4-BE49-F238E27FC236}">
                <a16:creationId xmlns:a16="http://schemas.microsoft.com/office/drawing/2014/main" id="{7E8CDD44-43E1-4F1D-9C27-681E711C8E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3962400"/>
            <a:ext cx="20574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BlokTextu 8">
            <a:extLst>
              <a:ext uri="{FF2B5EF4-FFF2-40B4-BE49-F238E27FC236}">
                <a16:creationId xmlns:a16="http://schemas.microsoft.com/office/drawing/2014/main" id="{6378BDAE-A257-438F-A274-2B624F39F7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91600" y="4648200"/>
            <a:ext cx="2209800" cy="584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sk-SK" altLang="sk-SK" b="1">
                <a:latin typeface="Corbel" panose="020B0503020204020204" pitchFamily="34" charset="0"/>
              </a:rPr>
              <a:t>Biofyzika</a:t>
            </a:r>
          </a:p>
        </p:txBody>
      </p:sp>
      <p:pic>
        <p:nvPicPr>
          <p:cNvPr id="10" name="Obrázok 9">
            <a:extLst>
              <a:ext uri="{FF2B5EF4-FFF2-40B4-BE49-F238E27FC236}">
                <a16:creationId xmlns:a16="http://schemas.microsoft.com/office/drawing/2014/main" id="{1F255309-3826-4A23-A2EE-6EF45C16A9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914400"/>
            <a:ext cx="1887538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BlokTextu 10">
            <a:extLst>
              <a:ext uri="{FF2B5EF4-FFF2-40B4-BE49-F238E27FC236}">
                <a16:creationId xmlns:a16="http://schemas.microsoft.com/office/drawing/2014/main" id="{6BC6D5E3-C008-4C1D-8EFF-DDA3FBC6B6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498600"/>
            <a:ext cx="2209800" cy="584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sk-SK" altLang="sk-SK" b="1">
                <a:latin typeface="Corbel" panose="020B0503020204020204" pitchFamily="34" charset="0"/>
              </a:rPr>
              <a:t>Biochémia</a:t>
            </a:r>
          </a:p>
        </p:txBody>
      </p:sp>
      <p:pic>
        <p:nvPicPr>
          <p:cNvPr id="12" name="Obrázok 11">
            <a:extLst>
              <a:ext uri="{FF2B5EF4-FFF2-40B4-BE49-F238E27FC236}">
                <a16:creationId xmlns:a16="http://schemas.microsoft.com/office/drawing/2014/main" id="{3554AD54-926E-48BB-B8A5-692A677C3C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4210050"/>
            <a:ext cx="1752600" cy="183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BlokTextu 12">
            <a:extLst>
              <a:ext uri="{FF2B5EF4-FFF2-40B4-BE49-F238E27FC236}">
                <a16:creationId xmlns:a16="http://schemas.microsoft.com/office/drawing/2014/main" id="{3C038EF8-55A5-4B34-B9A6-531021A447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775200"/>
            <a:ext cx="2209800" cy="10763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sk-SK" altLang="sk-SK" b="1">
                <a:latin typeface="Corbel" panose="020B0503020204020204" pitchFamily="34" charset="0"/>
              </a:rPr>
              <a:t>Lekárska fyziológia</a:t>
            </a:r>
          </a:p>
        </p:txBody>
      </p:sp>
      <p:sp>
        <p:nvSpPr>
          <p:cNvPr id="15" name="BlokTextu 14">
            <a:extLst>
              <a:ext uri="{FF2B5EF4-FFF2-40B4-BE49-F238E27FC236}">
                <a16:creationId xmlns:a16="http://schemas.microsoft.com/office/drawing/2014/main" id="{B227F80F-0D8D-4C9A-8106-52B852AF06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2663" y="3197225"/>
            <a:ext cx="2209800" cy="584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sk-SK" altLang="sk-SK" b="1">
              <a:latin typeface="Corbel" panose="020B0503020204020204" pitchFamily="34" charset="0"/>
            </a:endParaRPr>
          </a:p>
        </p:txBody>
      </p:sp>
      <p:sp>
        <p:nvSpPr>
          <p:cNvPr id="14" name="BlokTextu 13">
            <a:extLst>
              <a:ext uri="{FF2B5EF4-FFF2-40B4-BE49-F238E27FC236}">
                <a16:creationId xmlns:a16="http://schemas.microsoft.com/office/drawing/2014/main" id="{BEFBCE01-6045-4743-B181-61D80A4E28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2951163"/>
            <a:ext cx="1887538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sk-SK" altLang="sk-SK" b="1">
                <a:latin typeface="Corbel" panose="020B0503020204020204" pitchFamily="34" charset="0"/>
              </a:rPr>
              <a:t>Lekárska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sk-SK" altLang="sk-SK" b="1">
                <a:latin typeface="Corbel" panose="020B0503020204020204" pitchFamily="34" charset="0"/>
              </a:rPr>
              <a:t>biofyzika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3" grpId="0" animBg="1"/>
      <p:bldP spid="15" grpId="0" animBg="1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Obrázok 3">
            <a:extLst>
              <a:ext uri="{FF2B5EF4-FFF2-40B4-BE49-F238E27FC236}">
                <a16:creationId xmlns:a16="http://schemas.microsoft.com/office/drawing/2014/main" id="{EDC00B25-9115-44D3-AB9D-F7330104AF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38" y="192088"/>
            <a:ext cx="10982325" cy="662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Obrázok 3">
            <a:extLst>
              <a:ext uri="{FF2B5EF4-FFF2-40B4-BE49-F238E27FC236}">
                <a16:creationId xmlns:a16="http://schemas.microsoft.com/office/drawing/2014/main" id="{58FD09B7-9234-4B1E-915B-061289D2C5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48"/>
          <a:stretch>
            <a:fillRect/>
          </a:stretch>
        </p:blipFill>
        <p:spPr bwMode="auto">
          <a:xfrm>
            <a:off x="1676400" y="295275"/>
            <a:ext cx="9220200" cy="574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BlokTextu 4">
            <a:extLst>
              <a:ext uri="{FF2B5EF4-FFF2-40B4-BE49-F238E27FC236}">
                <a16:creationId xmlns:a16="http://schemas.microsoft.com/office/drawing/2014/main" id="{479DEB2F-E6FD-404E-B0E8-723444E351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5842000"/>
            <a:ext cx="56975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sk-SK" altLang="sk-SK" sz="4000" b="1">
                <a:latin typeface="Corbel" panose="020B0503020204020204" pitchFamily="34" charset="0"/>
              </a:rPr>
              <a:t>Lekárska biofyzika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Nadpis 1">
            <a:extLst>
              <a:ext uri="{FF2B5EF4-FFF2-40B4-BE49-F238E27FC236}">
                <a16:creationId xmlns:a16="http://schemas.microsoft.com/office/drawing/2014/main" id="{2969B7D6-463E-423B-BDC4-B1690A9D43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411163"/>
            <a:ext cx="10972800" cy="731837"/>
          </a:xfrm>
        </p:spPr>
        <p:txBody>
          <a:bodyPr/>
          <a:lstStyle/>
          <a:p>
            <a:r>
              <a:rPr lang="sk-SK" altLang="sk-SK" b="1">
                <a:solidFill>
                  <a:srgbClr val="0000FF"/>
                </a:solidFill>
                <a:latin typeface="Corbel" panose="020B0503020204020204" pitchFamily="34" charset="0"/>
              </a:rPr>
              <a:t>Na čo je biofyzika a rádiológia?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7C0618BD-8502-4947-8A17-BE2EB5EEAE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46238"/>
            <a:ext cx="10972800" cy="4525962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sk-SK" b="1" dirty="0">
                <a:solidFill>
                  <a:srgbClr val="0000FF"/>
                </a:solidFill>
                <a:latin typeface="Corbel" panose="020B0503020204020204" pitchFamily="34" charset="0"/>
              </a:rPr>
              <a:t>Biofyzika</a:t>
            </a:r>
            <a:r>
              <a:rPr lang="sk-SK" dirty="0">
                <a:latin typeface="Corbel" panose="020B0503020204020204" pitchFamily="34" charset="0"/>
              </a:rPr>
              <a:t> je interdisciplinárny odbor, ktorý využíva princípy a zákony fyzikálnych vied na opis a skúmanie biologických procesov na účely medicínskeho využitia.</a:t>
            </a:r>
          </a:p>
          <a:p>
            <a:pPr marL="0" indent="0" algn="just">
              <a:buFontTx/>
              <a:buNone/>
              <a:defRPr/>
            </a:pPr>
            <a:r>
              <a:rPr lang="sk-SK" dirty="0">
                <a:latin typeface="Corbel" panose="020B0503020204020204" pitchFamily="34" charset="0"/>
              </a:rPr>
              <a:t>  </a:t>
            </a:r>
          </a:p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sk-SK" b="1" dirty="0">
                <a:solidFill>
                  <a:srgbClr val="0000FF"/>
                </a:solidFill>
                <a:latin typeface="Corbel" panose="020B0503020204020204" pitchFamily="34" charset="0"/>
              </a:rPr>
              <a:t>Rádiológia </a:t>
            </a:r>
            <a:r>
              <a:rPr lang="sk-SK" dirty="0">
                <a:latin typeface="Corbel" panose="020B0503020204020204" pitchFamily="34" charset="0"/>
              </a:rPr>
              <a:t>je medicínsky odbor, ktorý využíva zobrazovacie techniky na diagnostiku a liečbu rôznych zdravotných stavov. Tieto techniky môžu zahŕňať: Röntgenové lúče, MRI, CT, SONO, </a:t>
            </a:r>
            <a:r>
              <a:rPr lang="sk-SK" dirty="0" err="1">
                <a:latin typeface="Corbel" panose="020B0503020204020204" pitchFamily="34" charset="0"/>
              </a:rPr>
              <a:t>Audiometria</a:t>
            </a:r>
            <a:r>
              <a:rPr lang="sk-SK" dirty="0">
                <a:latin typeface="Corbel" panose="020B0503020204020204" pitchFamily="34" charset="0"/>
              </a:rPr>
              <a:t> a iné.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F5E5CC96-3BBC-4429-9D91-849FE6225F0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-15875" y="990600"/>
            <a:ext cx="12192000" cy="990600"/>
          </a:xfrm>
        </p:spPr>
        <p:txBody>
          <a:bodyPr/>
          <a:lstStyle/>
          <a:p>
            <a:pPr eaLnBrk="1" hangingPunct="1"/>
            <a:r>
              <a:rPr lang="en-US" altLang="sk-SK" sz="8000" b="1">
                <a:solidFill>
                  <a:srgbClr val="00A20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Biofyzika bunky</a:t>
            </a:r>
            <a:endParaRPr lang="sk-SK" altLang="sk-SK" sz="4800" b="1" i="1"/>
          </a:p>
        </p:txBody>
      </p:sp>
      <p:pic>
        <p:nvPicPr>
          <p:cNvPr id="17411" name="Picture 7" descr="PlasmaMembraneModel">
            <a:extLst>
              <a:ext uri="{FF2B5EF4-FFF2-40B4-BE49-F238E27FC236}">
                <a16:creationId xmlns:a16="http://schemas.microsoft.com/office/drawing/2014/main" id="{EF73BA34-9B8E-4B4F-8E1F-36244F5845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3" y="2057400"/>
            <a:ext cx="12093575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Zástupný symbol obsahu 2">
            <a:extLst>
              <a:ext uri="{FF2B5EF4-FFF2-40B4-BE49-F238E27FC236}">
                <a16:creationId xmlns:a16="http://schemas.microsoft.com/office/drawing/2014/main" id="{BA30A92B-0442-46BB-8669-6D42617AA6E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718175" y="1557338"/>
            <a:ext cx="1906588" cy="2520950"/>
          </a:xfrm>
        </p:spPr>
        <p:txBody>
          <a:bodyPr/>
          <a:lstStyle/>
          <a:p>
            <a:pPr marL="0" indent="0">
              <a:buFontTx/>
              <a:buNone/>
            </a:pPr>
            <a:endParaRPr lang="sk-SK" altLang="sk-SK"/>
          </a:p>
          <a:p>
            <a:pPr marL="0" indent="0">
              <a:buFontTx/>
              <a:buNone/>
            </a:pPr>
            <a:r>
              <a:rPr lang="sk-SK" altLang="sk-SK" sz="8800" b="1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 ⇒</a:t>
            </a:r>
            <a:endParaRPr lang="sk-SK" altLang="sk-SK" sz="8800" b="1">
              <a:solidFill>
                <a:srgbClr val="0000CC"/>
              </a:solidFill>
            </a:endParaRPr>
          </a:p>
          <a:p>
            <a:pPr marL="0" indent="0">
              <a:buFontTx/>
              <a:buNone/>
            </a:pPr>
            <a:endParaRPr lang="sk-SK" altLang="sk-SK"/>
          </a:p>
          <a:p>
            <a:pPr marL="0" indent="0">
              <a:buFontTx/>
              <a:buNone/>
            </a:pPr>
            <a:r>
              <a:rPr lang="sk-SK" altLang="sk-SK"/>
              <a:t>				</a:t>
            </a:r>
            <a:r>
              <a:rPr lang="sk-SK" altLang="sk-SK" sz="8000"/>
              <a:t>    </a:t>
            </a:r>
            <a:endParaRPr lang="sk-SK" altLang="sk-SK"/>
          </a:p>
        </p:txBody>
      </p:sp>
      <p:sp>
        <p:nvSpPr>
          <p:cNvPr id="18435" name="BlokTextu 4">
            <a:extLst>
              <a:ext uri="{FF2B5EF4-FFF2-40B4-BE49-F238E27FC236}">
                <a16:creationId xmlns:a16="http://schemas.microsoft.com/office/drawing/2014/main" id="{F2A787F8-5871-42DE-9704-81538DE207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8163" y="2060575"/>
            <a:ext cx="4752975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k-SK" altLang="sk-SK" sz="7200" b="1">
                <a:solidFill>
                  <a:srgbClr val="FF0000"/>
                </a:solidFill>
                <a:latin typeface="Corbel" panose="020B0503020204020204" pitchFamily="34" charset="0"/>
              </a:rPr>
              <a:t>DOBRÉ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k-SK" altLang="sk-SK" sz="7200" b="1">
                <a:solidFill>
                  <a:srgbClr val="FF0000"/>
                </a:solidFill>
                <a:latin typeface="Corbel" panose="020B0503020204020204" pitchFamily="34" charset="0"/>
              </a:rPr>
              <a:t>VEDIEŤ !!!</a:t>
            </a:r>
          </a:p>
        </p:txBody>
      </p:sp>
      <p:pic>
        <p:nvPicPr>
          <p:cNvPr id="18436" name="Picture 6" descr="Working Memory and Cognitive Load - LD@school">
            <a:extLst>
              <a:ext uri="{FF2B5EF4-FFF2-40B4-BE49-F238E27FC236}">
                <a16:creationId xmlns:a16="http://schemas.microsoft.com/office/drawing/2014/main" id="{31631531-6681-4786-9694-D474DF1074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550863" y="1403350"/>
            <a:ext cx="5400675" cy="448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Nadpis 1">
            <a:extLst>
              <a:ext uri="{FF2B5EF4-FFF2-40B4-BE49-F238E27FC236}">
                <a16:creationId xmlns:a16="http://schemas.microsoft.com/office/drawing/2014/main" id="{8C543C0E-FBB1-4156-9119-408054F2D4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12192000" cy="1143000"/>
          </a:xfrm>
        </p:spPr>
        <p:txBody>
          <a:bodyPr/>
          <a:lstStyle/>
          <a:p>
            <a:r>
              <a:rPr lang="sk-SK" altLang="sk-SK" b="1">
                <a:solidFill>
                  <a:srgbClr val="0000FF"/>
                </a:solidFill>
              </a:rPr>
              <a:t>Čo bude na skúške? 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345CEC6-6841-4FB6-A579-31677F5C3D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0972800" cy="45259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  <a:defRPr/>
            </a:pPr>
            <a:r>
              <a:rPr lang="pl-PL" sz="2800" dirty="0">
                <a:latin typeface="Corbel" panose="020B0503020204020204" pitchFamily="34" charset="0"/>
                <a:cs typeface="Calibri" panose="020F0502020204030204" pitchFamily="34" charset="0"/>
              </a:rPr>
              <a:t>Význam iónov pre funkcie bunky</a:t>
            </a:r>
          </a:p>
          <a:p>
            <a:pPr>
              <a:buFont typeface="Wingdings" panose="05000000000000000000" pitchFamily="2" charset="2"/>
              <a:buChar char="ü"/>
              <a:defRPr/>
            </a:pPr>
            <a:r>
              <a:rPr lang="pl-PL" sz="2800" dirty="0">
                <a:latin typeface="Corbel" panose="020B0503020204020204" pitchFamily="34" charset="0"/>
                <a:cs typeface="Calibri" panose="020F0502020204030204" pitchFamily="34" charset="0"/>
              </a:rPr>
              <a:t>Zloženie a funkcia bunkovej membrány</a:t>
            </a:r>
          </a:p>
          <a:p>
            <a:pPr>
              <a:buFont typeface="Wingdings" panose="05000000000000000000" pitchFamily="2" charset="2"/>
              <a:buChar char="ü"/>
              <a:defRPr/>
            </a:pPr>
            <a:r>
              <a:rPr lang="en-US" sz="2800" dirty="0" err="1">
                <a:latin typeface="Corbel" panose="020B0503020204020204" pitchFamily="34" charset="0"/>
                <a:cs typeface="Calibri" panose="020F0502020204030204" pitchFamily="34" charset="0"/>
              </a:rPr>
              <a:t>Pasívne</a:t>
            </a:r>
            <a:r>
              <a:rPr lang="en-US" sz="2800" dirty="0">
                <a:latin typeface="Corbel" panose="020B0503020204020204" pitchFamily="34" charset="0"/>
                <a:cs typeface="Calibri" panose="020F0502020204030204" pitchFamily="34" charset="0"/>
              </a:rPr>
              <a:t> a </a:t>
            </a:r>
            <a:r>
              <a:rPr lang="en-US" sz="2800" dirty="0" err="1">
                <a:latin typeface="Corbel" panose="020B0503020204020204" pitchFamily="34" charset="0"/>
                <a:cs typeface="Calibri" panose="020F0502020204030204" pitchFamily="34" charset="0"/>
              </a:rPr>
              <a:t>aktívne</a:t>
            </a:r>
            <a:r>
              <a:rPr lang="en-US" sz="2800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orbel" panose="020B0503020204020204" pitchFamily="34" charset="0"/>
                <a:cs typeface="Calibri" panose="020F0502020204030204" pitchFamily="34" charset="0"/>
              </a:rPr>
              <a:t>transportné</a:t>
            </a:r>
            <a:r>
              <a:rPr lang="en-US" sz="2800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orbel" panose="020B0503020204020204" pitchFamily="34" charset="0"/>
                <a:cs typeface="Calibri" panose="020F0502020204030204" pitchFamily="34" charset="0"/>
              </a:rPr>
              <a:t>mechanizmy</a:t>
            </a:r>
            <a:endParaRPr lang="sk-SK" sz="2800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ü"/>
              <a:defRPr/>
            </a:pPr>
            <a:r>
              <a:rPr lang="en-US" sz="2800" dirty="0" err="1">
                <a:latin typeface="Corbel" panose="020B0503020204020204" pitchFamily="34" charset="0"/>
                <a:cs typeface="Calibri" panose="020F0502020204030204" pitchFamily="34" charset="0"/>
              </a:rPr>
              <a:t>Pokojový</a:t>
            </a:r>
            <a:r>
              <a:rPr lang="en-US" sz="2800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orbel" panose="020B0503020204020204" pitchFamily="34" charset="0"/>
                <a:cs typeface="Calibri" panose="020F0502020204030204" pitchFamily="34" charset="0"/>
              </a:rPr>
              <a:t>membránový</a:t>
            </a:r>
            <a:r>
              <a:rPr lang="en-US" sz="2800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orbel" panose="020B0503020204020204" pitchFamily="34" charset="0"/>
                <a:cs typeface="Calibri" panose="020F0502020204030204" pitchFamily="34" charset="0"/>
              </a:rPr>
              <a:t>potenciál</a:t>
            </a:r>
            <a:r>
              <a:rPr lang="en-US" sz="2800" dirty="0">
                <a:latin typeface="Corbel" panose="020B0503020204020204" pitchFamily="34" charset="0"/>
                <a:cs typeface="Calibri" panose="020F0502020204030204" pitchFamily="34" charset="0"/>
              </a:rPr>
              <a:t>, </a:t>
            </a:r>
            <a:r>
              <a:rPr lang="en-US" sz="2800" dirty="0" err="1">
                <a:latin typeface="Corbel" panose="020B0503020204020204" pitchFamily="34" charset="0"/>
                <a:cs typeface="Calibri" panose="020F0502020204030204" pitchFamily="34" charset="0"/>
              </a:rPr>
              <a:t>zmeny</a:t>
            </a:r>
            <a:r>
              <a:rPr lang="en-US" sz="2800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endParaRPr lang="sk-SK" sz="2800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marL="0" indent="0">
              <a:buFontTx/>
              <a:buNone/>
              <a:defRPr/>
            </a:pPr>
            <a:r>
              <a:rPr lang="sk-SK" sz="2800" dirty="0">
                <a:latin typeface="Corbel" panose="020B0503020204020204" pitchFamily="34" charset="0"/>
                <a:cs typeface="Calibri" panose="020F0502020204030204" pitchFamily="34" charset="0"/>
              </a:rPr>
              <a:t>     </a:t>
            </a:r>
            <a:r>
              <a:rPr lang="en-US" sz="2800" dirty="0" err="1">
                <a:latin typeface="Corbel" panose="020B0503020204020204" pitchFamily="34" charset="0"/>
                <a:cs typeface="Calibri" panose="020F0502020204030204" pitchFamily="34" charset="0"/>
              </a:rPr>
              <a:t>membránového</a:t>
            </a:r>
            <a:r>
              <a:rPr lang="en-US" sz="2800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orbel" panose="020B0503020204020204" pitchFamily="34" charset="0"/>
                <a:cs typeface="Calibri" panose="020F0502020204030204" pitchFamily="34" charset="0"/>
              </a:rPr>
              <a:t>potenciálu</a:t>
            </a:r>
            <a:r>
              <a:rPr lang="en-US" sz="2800" dirty="0">
                <a:latin typeface="Corbel" panose="020B0503020204020204" pitchFamily="34" charset="0"/>
                <a:cs typeface="Calibri" panose="020F0502020204030204" pitchFamily="34" charset="0"/>
              </a:rPr>
              <a:t>, </a:t>
            </a:r>
            <a:r>
              <a:rPr lang="sk-SK" sz="2800" dirty="0" err="1">
                <a:latin typeface="Corbel" panose="020B0503020204020204" pitchFamily="34" charset="0"/>
                <a:cs typeface="Calibri" panose="020F0502020204030204" pitchFamily="34" charset="0"/>
              </a:rPr>
              <a:t>depolar</a:t>
            </a:r>
            <a:r>
              <a:rPr lang="sk-SK" sz="2800" dirty="0">
                <a:latin typeface="Corbel" panose="020B0503020204020204" pitchFamily="34" charset="0"/>
                <a:cs typeface="Calibri" panose="020F0502020204030204" pitchFamily="34" charset="0"/>
              </a:rPr>
              <a:t>., </a:t>
            </a:r>
            <a:r>
              <a:rPr lang="sk-SK" sz="2800" dirty="0" err="1">
                <a:latin typeface="Corbel" panose="020B0503020204020204" pitchFamily="34" charset="0"/>
                <a:cs typeface="Calibri" panose="020F0502020204030204" pitchFamily="34" charset="0"/>
              </a:rPr>
              <a:t>repolar</a:t>
            </a:r>
            <a:r>
              <a:rPr lang="sk-SK" sz="2800" dirty="0">
                <a:latin typeface="Corbel" panose="020B0503020204020204" pitchFamily="34" charset="0"/>
                <a:cs typeface="Calibri" panose="020F0502020204030204" pitchFamily="34" charset="0"/>
              </a:rPr>
              <a:t>., </a:t>
            </a:r>
            <a:r>
              <a:rPr lang="sk-SK" sz="2800" dirty="0" err="1">
                <a:latin typeface="Corbel" panose="020B0503020204020204" pitchFamily="34" charset="0"/>
                <a:cs typeface="Calibri" panose="020F0502020204030204" pitchFamily="34" charset="0"/>
              </a:rPr>
              <a:t>hyperpolar</a:t>
            </a:r>
            <a:r>
              <a:rPr lang="sk-SK" sz="2800" dirty="0">
                <a:latin typeface="Corbel" panose="020B0503020204020204" pitchFamily="34" charset="0"/>
                <a:cs typeface="Calibri" panose="020F0502020204030204" pitchFamily="34" charset="0"/>
              </a:rPr>
              <a:t>. </a:t>
            </a:r>
          </a:p>
          <a:p>
            <a:pPr>
              <a:buFont typeface="Wingdings" panose="05000000000000000000" pitchFamily="2" charset="2"/>
              <a:buChar char="ü"/>
              <a:defRPr/>
            </a:pPr>
            <a:r>
              <a:rPr lang="en-US" sz="2800" dirty="0" err="1">
                <a:latin typeface="Corbel" panose="020B0503020204020204" pitchFamily="34" charset="0"/>
                <a:cs typeface="Calibri" panose="020F0502020204030204" pitchFamily="34" charset="0"/>
              </a:rPr>
              <a:t>Sodíková</a:t>
            </a:r>
            <a:r>
              <a:rPr lang="en-US" sz="2800" dirty="0">
                <a:latin typeface="Corbel" panose="020B0503020204020204" pitchFamily="34" charset="0"/>
                <a:cs typeface="Calibri" panose="020F0502020204030204" pitchFamily="34" charset="0"/>
              </a:rPr>
              <a:t> a </a:t>
            </a:r>
            <a:r>
              <a:rPr lang="en-US" sz="2800" dirty="0" err="1">
                <a:latin typeface="Corbel" panose="020B0503020204020204" pitchFamily="34" charset="0"/>
                <a:cs typeface="Calibri" panose="020F0502020204030204" pitchFamily="34" charset="0"/>
              </a:rPr>
              <a:t>iné</a:t>
            </a:r>
            <a:r>
              <a:rPr lang="en-US" sz="2800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orbel" panose="020B0503020204020204" pitchFamily="34" charset="0"/>
                <a:cs typeface="Calibri" panose="020F0502020204030204" pitchFamily="34" charset="0"/>
              </a:rPr>
              <a:t>pumpy</a:t>
            </a:r>
            <a:endParaRPr lang="sk-SK" sz="2800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ü"/>
              <a:defRPr/>
            </a:pPr>
            <a:r>
              <a:rPr lang="en-US" sz="2800" dirty="0" err="1">
                <a:latin typeface="Corbel" panose="020B0503020204020204" pitchFamily="34" charset="0"/>
                <a:cs typeface="Calibri" panose="020F0502020204030204" pitchFamily="34" charset="0"/>
              </a:rPr>
              <a:t>Pokojový</a:t>
            </a:r>
            <a:r>
              <a:rPr lang="en-US" sz="2800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orbel" panose="020B0503020204020204" pitchFamily="34" charset="0"/>
                <a:cs typeface="Calibri" panose="020F0502020204030204" pitchFamily="34" charset="0"/>
              </a:rPr>
              <a:t>membránový</a:t>
            </a:r>
            <a:r>
              <a:rPr lang="en-US" sz="2800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orbel" panose="020B0503020204020204" pitchFamily="34" charset="0"/>
                <a:cs typeface="Calibri" panose="020F0502020204030204" pitchFamily="34" charset="0"/>
              </a:rPr>
              <a:t>potenciál</a:t>
            </a:r>
            <a:endParaRPr lang="sk-SK" sz="2800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ü"/>
              <a:defRPr/>
            </a:pPr>
            <a:r>
              <a:rPr lang="en-US" sz="2800" dirty="0" err="1">
                <a:latin typeface="Corbel" panose="020B0503020204020204" pitchFamily="34" charset="0"/>
                <a:cs typeface="Calibri" panose="020F0502020204030204" pitchFamily="34" charset="0"/>
              </a:rPr>
              <a:t>Sodíková</a:t>
            </a:r>
            <a:r>
              <a:rPr lang="en-US" sz="2800" dirty="0">
                <a:latin typeface="Corbel" panose="020B0503020204020204" pitchFamily="34" charset="0"/>
                <a:cs typeface="Calibri" panose="020F0502020204030204" pitchFamily="34" charset="0"/>
              </a:rPr>
              <a:t> a </a:t>
            </a:r>
            <a:r>
              <a:rPr lang="en-US" sz="2800" dirty="0" err="1">
                <a:latin typeface="Corbel" panose="020B0503020204020204" pitchFamily="34" charset="0"/>
                <a:cs typeface="Calibri" panose="020F0502020204030204" pitchFamily="34" charset="0"/>
              </a:rPr>
              <a:t>iné</a:t>
            </a:r>
            <a:r>
              <a:rPr lang="en-US" sz="2800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orbel" panose="020B0503020204020204" pitchFamily="34" charset="0"/>
                <a:cs typeface="Calibri" panose="020F0502020204030204" pitchFamily="34" charset="0"/>
              </a:rPr>
              <a:t>pumpy</a:t>
            </a:r>
            <a:endParaRPr lang="sk-SK" sz="2800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ü"/>
              <a:defRPr/>
            </a:pPr>
            <a:r>
              <a:rPr lang="sk-SK" sz="2800" dirty="0" err="1">
                <a:latin typeface="Corbel" panose="020B0503020204020204" pitchFamily="34" charset="0"/>
                <a:cs typeface="Calibri" panose="020F0502020204030204" pitchFamily="34" charset="0"/>
              </a:rPr>
              <a:t>Saltatórne</a:t>
            </a:r>
            <a:r>
              <a:rPr lang="sk-SK" sz="2800" dirty="0">
                <a:latin typeface="Corbel" panose="020B0503020204020204" pitchFamily="34" charset="0"/>
                <a:cs typeface="Calibri" panose="020F0502020204030204" pitchFamily="34" charset="0"/>
              </a:rPr>
              <a:t> a kontinuálne šírenie akčného potenciálu</a:t>
            </a:r>
          </a:p>
          <a:p>
            <a:pPr>
              <a:buFont typeface="Wingdings" panose="05000000000000000000" pitchFamily="2" charset="2"/>
              <a:buChar char="ü"/>
              <a:defRPr/>
            </a:pPr>
            <a:r>
              <a:rPr lang="sk-SK" sz="2800" dirty="0" err="1">
                <a:latin typeface="Corbel" panose="020B0503020204020204" pitchFamily="34" charset="0"/>
              </a:rPr>
              <a:t>Synapsa</a:t>
            </a:r>
            <a:r>
              <a:rPr lang="sk-SK" sz="2800" dirty="0">
                <a:latin typeface="Corbel" panose="020B0503020204020204" pitchFamily="34" charset="0"/>
              </a:rPr>
              <a:t> a synaptický prenos</a:t>
            </a:r>
            <a:endParaRPr lang="sk-SK" sz="2800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endParaRPr lang="sk-SK" sz="2800" dirty="0"/>
          </a:p>
        </p:txBody>
      </p:sp>
      <p:pic>
        <p:nvPicPr>
          <p:cNvPr id="19460" name="Obrázok 1">
            <a:extLst>
              <a:ext uri="{FF2B5EF4-FFF2-40B4-BE49-F238E27FC236}">
                <a16:creationId xmlns:a16="http://schemas.microsoft.com/office/drawing/2014/main" id="{9418E86F-5CEC-4DCE-8790-BC5E2A96549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6950" y="6350"/>
            <a:ext cx="3709988" cy="371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Obrázok 5">
            <a:extLst>
              <a:ext uri="{FF2B5EF4-FFF2-40B4-BE49-F238E27FC236}">
                <a16:creationId xmlns:a16="http://schemas.microsoft.com/office/drawing/2014/main" id="{2F21837E-DC90-48E4-9A56-F085FCB6F8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71" r="22200"/>
          <a:stretch>
            <a:fillRect/>
          </a:stretch>
        </p:blipFill>
        <p:spPr bwMode="auto">
          <a:xfrm>
            <a:off x="8959850" y="3702050"/>
            <a:ext cx="3167063" cy="302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E2435A24-0D7B-4420-BF98-BB9B6FB3C4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1143000"/>
          </a:xfrm>
        </p:spPr>
        <p:txBody>
          <a:bodyPr/>
          <a:lstStyle/>
          <a:p>
            <a:pPr eaLnBrk="1" hangingPunct="1"/>
            <a:r>
              <a:rPr lang="sk-SK" altLang="sk-SK" b="1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BUNKA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E1B47633-0412-4AED-B01E-B77300C3E2C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8600" y="1295400"/>
            <a:ext cx="6934200" cy="5334000"/>
          </a:xfrm>
        </p:spPr>
        <p:txBody>
          <a:bodyPr rtlCol="0">
            <a:normAutofit fontScale="25000" lnSpcReduction="20000"/>
          </a:bodyPr>
          <a:lstStyle/>
          <a:p>
            <a:pPr marL="380992" indent="-380992" algn="ctr" eaLnBrk="1" fontAlgn="auto" hangingPunct="1">
              <a:spcBef>
                <a:spcPct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sk-SK" altLang="sk-SK" sz="3111" b="1" u="sng" dirty="0">
              <a:latin typeface="+mj-lt"/>
            </a:endParaRPr>
          </a:p>
          <a:p>
            <a:pPr marL="380992" indent="-380992" eaLnBrk="1" fontAlgn="auto" hangingPunct="1">
              <a:spcBef>
                <a:spcPct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sk-SK" altLang="sk-SK" sz="14222" b="1" dirty="0">
                <a:latin typeface="Corbel" panose="020B0503020204020204" pitchFamily="34" charset="0"/>
                <a:cs typeface="Calibri" panose="020F0502020204030204" pitchFamily="34" charset="0"/>
              </a:rPr>
              <a:t>otvorený systém </a:t>
            </a:r>
            <a:r>
              <a:rPr lang="sk-SK" altLang="sk-SK" sz="14222" i="1" dirty="0">
                <a:latin typeface="Corbel" panose="020B0503020204020204" pitchFamily="34" charset="0"/>
                <a:cs typeface="Calibri" panose="020F0502020204030204" pitchFamily="34" charset="0"/>
              </a:rPr>
              <a:t>(komunikácia,      výmena    látok, energie a informácie)</a:t>
            </a:r>
          </a:p>
          <a:p>
            <a:pPr marL="0" indent="0" eaLnBrk="1" fontAlgn="auto" hangingPunct="1">
              <a:spcBef>
                <a:spcPct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sk-SK" altLang="sk-SK" sz="14222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marL="380992" indent="-380992" eaLnBrk="1" fontAlgn="auto" hangingPunct="1">
              <a:spcBef>
                <a:spcPct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sk-SK" altLang="sk-SK" sz="14222" b="1" dirty="0">
                <a:latin typeface="Corbel" panose="020B0503020204020204" pitchFamily="34" charset="0"/>
                <a:cs typeface="Calibri" panose="020F0502020204030204" pitchFamily="34" charset="0"/>
              </a:rPr>
              <a:t>  veľkosť:</a:t>
            </a:r>
            <a:r>
              <a:rPr lang="sk-SK" altLang="sk-SK" sz="14222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el-GR" altLang="sk-SK" sz="14222" dirty="0">
                <a:latin typeface="Corbel" panose="020B0503020204020204" pitchFamily="34" charset="0"/>
                <a:cs typeface="Calibri" panose="020F0502020204030204" pitchFamily="34" charset="0"/>
              </a:rPr>
              <a:t>2 - 120 μ</a:t>
            </a:r>
            <a:r>
              <a:rPr lang="sk-SK" altLang="sk-SK" sz="14222" dirty="0">
                <a:latin typeface="Corbel" panose="020B0503020204020204" pitchFamily="34" charset="0"/>
                <a:cs typeface="Calibri" panose="020F0502020204030204" pitchFamily="34" charset="0"/>
              </a:rPr>
              <a:t>m </a:t>
            </a:r>
          </a:p>
          <a:p>
            <a:pPr marL="380992" indent="-380992" eaLnBrk="1" fontAlgn="auto" hangingPunct="1">
              <a:spcBef>
                <a:spcPct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sk-SK" altLang="sk-SK" sz="14222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marL="380992" indent="-380992" eaLnBrk="1" fontAlgn="auto" hangingPunct="1">
              <a:spcBef>
                <a:spcPct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sk-SK" altLang="sk-SK" sz="14222" b="1" dirty="0">
                <a:latin typeface="Corbel" panose="020B0503020204020204" pitchFamily="34" charset="0"/>
                <a:cs typeface="Calibri" panose="020F0502020204030204" pitchFamily="34" charset="0"/>
              </a:rPr>
              <a:t>  tvar:</a:t>
            </a:r>
            <a:r>
              <a:rPr lang="sk-SK" altLang="sk-SK" sz="14222" dirty="0">
                <a:latin typeface="Corbel" panose="020B0503020204020204" pitchFamily="34" charset="0"/>
                <a:cs typeface="Calibri" panose="020F0502020204030204" pitchFamily="34" charset="0"/>
              </a:rPr>
              <a:t> rôzny</a:t>
            </a:r>
          </a:p>
          <a:p>
            <a:pPr marL="380992" indent="-380992" eaLnBrk="1" fontAlgn="auto" hangingPunct="1">
              <a:spcBef>
                <a:spcPct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sk-SK" altLang="sk-SK" sz="14222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marL="380992" indent="-380992" eaLnBrk="1" fontAlgn="auto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sk-SK" altLang="sk-SK" sz="14222" b="1" dirty="0">
                <a:latin typeface="Corbel" panose="020B0503020204020204" pitchFamily="34" charset="0"/>
                <a:cs typeface="Calibri" panose="020F0502020204030204" pitchFamily="34" charset="0"/>
              </a:rPr>
              <a:t>  Stavba:</a:t>
            </a:r>
            <a:r>
              <a:rPr lang="sk-SK" altLang="sk-SK" sz="14222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sk-SK" altLang="sk-SK" sz="14222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cytoplazma</a:t>
            </a:r>
            <a:r>
              <a:rPr lang="sk-SK" altLang="sk-SK" sz="14222" dirty="0">
                <a:latin typeface="Corbel" panose="020B0503020204020204" pitchFamily="34" charset="0"/>
                <a:cs typeface="Calibri" panose="020F0502020204030204" pitchFamily="34" charset="0"/>
              </a:rPr>
              <a:t> + </a:t>
            </a:r>
            <a:r>
              <a:rPr lang="sk-SK" altLang="sk-SK" sz="14222" dirty="0" err="1">
                <a:latin typeface="Corbel" panose="020B0503020204020204" pitchFamily="34" charset="0"/>
                <a:cs typeface="Calibri" panose="020F0502020204030204" pitchFamily="34" charset="0"/>
              </a:rPr>
              <a:t>organely</a:t>
            </a:r>
            <a:endParaRPr lang="sk-SK" altLang="sk-SK" sz="14222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marL="0" indent="0" eaLnBrk="1" fontAlgn="auto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sk-SK" altLang="sk-SK" sz="14222" dirty="0">
                <a:latin typeface="Corbel" panose="020B0503020204020204" pitchFamily="34" charset="0"/>
                <a:cs typeface="Calibri" panose="020F0502020204030204" pitchFamily="34" charset="0"/>
              </a:rPr>
              <a:t>	              </a:t>
            </a:r>
            <a:r>
              <a:rPr lang="sk-SK" altLang="sk-SK" sz="14222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bunková membrána</a:t>
            </a:r>
          </a:p>
          <a:p>
            <a:pPr marL="380992" indent="-380992" algn="ctr" eaLnBrk="1" fontAlgn="auto" hangingPunct="1">
              <a:spcBef>
                <a:spcPct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sk-SK" altLang="sk-SK" sz="3111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marL="380992" indent="-380992" algn="ctr" eaLnBrk="1" fontAlgn="auto" hangingPunct="1">
              <a:spcBef>
                <a:spcPct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sk-SK" altLang="sk-SK" sz="3111" dirty="0">
              <a:latin typeface="Corbel" panose="020B0503020204020204" pitchFamily="34" charset="0"/>
            </a:endParaRPr>
          </a:p>
          <a:p>
            <a:pPr marL="380992" indent="-380992" algn="ctr" eaLnBrk="1" fontAlgn="auto" hangingPunct="1">
              <a:spcBef>
                <a:spcPct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sk-SK" altLang="sk-SK" sz="3111" dirty="0">
              <a:latin typeface="+mj-lt"/>
            </a:endParaRPr>
          </a:p>
          <a:p>
            <a:pPr marL="380992" indent="-380992" algn="ctr" eaLnBrk="1" fontAlgn="auto" hangingPunct="1">
              <a:spcBef>
                <a:spcPct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sk-SK" altLang="sk-SK" sz="3111" dirty="0">
              <a:latin typeface="+mj-lt"/>
            </a:endParaRPr>
          </a:p>
          <a:p>
            <a:pPr marL="380992" indent="-380992" eaLnBrk="1" fontAlgn="auto" hangingPunct="1">
              <a:spcBef>
                <a:spcPct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sk-SK" altLang="sk-SK" sz="3111" dirty="0">
              <a:latin typeface="+mj-lt"/>
            </a:endParaRPr>
          </a:p>
          <a:p>
            <a:pPr marL="380992" indent="-380992"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sk-SK" altLang="sk-SK" sz="3111" b="1" i="1" dirty="0">
                <a:latin typeface="+mj-lt"/>
                <a:sym typeface="Symbol" pitchFamily="18" charset="2"/>
              </a:rPr>
              <a:t>							    			</a:t>
            </a:r>
          </a:p>
          <a:p>
            <a:pPr marL="380992" indent="-380992"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sk-SK" altLang="sk-SK" sz="3111" b="1" i="1" dirty="0">
                <a:latin typeface="+mj-lt"/>
                <a:sym typeface="Symbol" pitchFamily="18" charset="2"/>
              </a:rPr>
              <a:t>		</a:t>
            </a:r>
          </a:p>
          <a:p>
            <a:pPr marL="380992" indent="-380992"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sk-SK" altLang="sk-SK" sz="1333" b="1" i="1" dirty="0">
              <a:latin typeface="+mj-lt"/>
              <a:sym typeface="Symbol" pitchFamily="18" charset="2"/>
            </a:endParaRPr>
          </a:p>
          <a:p>
            <a:pPr marL="380992" indent="-380992" eaLnBrk="1" fontAlgn="auto" hangingPunct="1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sk-SK" altLang="sk-SK" sz="3111" b="1" dirty="0">
              <a:solidFill>
                <a:srgbClr val="FF0000"/>
              </a:solidFill>
              <a:latin typeface="+mj-lt"/>
              <a:sym typeface="Symbol" pitchFamily="18" charset="2"/>
            </a:endParaRPr>
          </a:p>
          <a:p>
            <a:pPr marL="380992" indent="-380992" eaLnBrk="1" fontAlgn="auto" hangingPunct="1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sk-SK" altLang="sk-SK" sz="3111" b="1" i="1" dirty="0">
              <a:latin typeface="+mj-lt"/>
            </a:endParaRPr>
          </a:p>
        </p:txBody>
      </p:sp>
      <p:grpSp>
        <p:nvGrpSpPr>
          <p:cNvPr id="4100" name="Skupina 2">
            <a:extLst>
              <a:ext uri="{FF2B5EF4-FFF2-40B4-BE49-F238E27FC236}">
                <a16:creationId xmlns:a16="http://schemas.microsoft.com/office/drawing/2014/main" id="{F1DE9CE0-6C73-4EA9-A367-E0DE049475BE}"/>
              </a:ext>
            </a:extLst>
          </p:cNvPr>
          <p:cNvGrpSpPr>
            <a:grpSpLocks/>
          </p:cNvGrpSpPr>
          <p:nvPr/>
        </p:nvGrpSpPr>
        <p:grpSpPr bwMode="auto">
          <a:xfrm>
            <a:off x="6973888" y="1295400"/>
            <a:ext cx="5211762" cy="5362575"/>
            <a:chOff x="6974141" y="1295400"/>
            <a:chExt cx="5211763" cy="5362575"/>
          </a:xfrm>
        </p:grpSpPr>
        <p:pic>
          <p:nvPicPr>
            <p:cNvPr id="4101" name="Picture 6" descr="How many different shapes of cells are there? - Quora">
              <a:extLst>
                <a:ext uri="{FF2B5EF4-FFF2-40B4-BE49-F238E27FC236}">
                  <a16:creationId xmlns:a16="http://schemas.microsoft.com/office/drawing/2014/main" id="{CF260BA2-637D-4077-8C17-158CCB22CC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74141" y="1295400"/>
              <a:ext cx="5211763" cy="533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02" name="BlokTextu 1">
              <a:extLst>
                <a:ext uri="{FF2B5EF4-FFF2-40B4-BE49-F238E27FC236}">
                  <a16:creationId xmlns:a16="http://schemas.microsoft.com/office/drawing/2014/main" id="{E87EB8D0-7691-4852-981A-42001166D2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01000" y="2409825"/>
              <a:ext cx="1219200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sk-SK" altLang="sk-SK" sz="1800" b="1">
                  <a:latin typeface="Corbel" panose="020B0503020204020204" pitchFamily="34" charset="0"/>
                </a:rPr>
                <a:t>Krvinky</a:t>
              </a:r>
            </a:p>
          </p:txBody>
        </p:sp>
        <p:sp>
          <p:nvSpPr>
            <p:cNvPr id="4103" name="BlokTextu 5">
              <a:extLst>
                <a:ext uri="{FF2B5EF4-FFF2-40B4-BE49-F238E27FC236}">
                  <a16:creationId xmlns:a16="http://schemas.microsoft.com/office/drawing/2014/main" id="{5FBE0E9B-B8B5-43A4-B11F-EDFAA36E36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80022" y="2333625"/>
              <a:ext cx="2383378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sk-SK" altLang="sk-SK" sz="1800" b="1">
                  <a:latin typeface="Corbel" panose="020B0503020204020204" pitchFamily="34" charset="0"/>
                </a:rPr>
                <a:t>Bunky epitelu</a:t>
              </a:r>
            </a:p>
          </p:txBody>
        </p:sp>
        <p:sp>
          <p:nvSpPr>
            <p:cNvPr id="4104" name="BlokTextu 7">
              <a:extLst>
                <a:ext uri="{FF2B5EF4-FFF2-40B4-BE49-F238E27FC236}">
                  <a16:creationId xmlns:a16="http://schemas.microsoft.com/office/drawing/2014/main" id="{CBD33A04-6979-4824-9284-3BCFC76C1A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780047" y="3731657"/>
              <a:ext cx="2383378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sk-SK" altLang="sk-SK" sz="1800" b="1">
                  <a:latin typeface="Corbel" panose="020B0503020204020204" pitchFamily="34" charset="0"/>
                </a:rPr>
                <a:t>Svalové bunky</a:t>
              </a:r>
            </a:p>
          </p:txBody>
        </p:sp>
        <p:sp>
          <p:nvSpPr>
            <p:cNvPr id="4105" name="BlokTextu 8">
              <a:extLst>
                <a:ext uri="{FF2B5EF4-FFF2-40B4-BE49-F238E27FC236}">
                  <a16:creationId xmlns:a16="http://schemas.microsoft.com/office/drawing/2014/main" id="{BB343FE2-8D8F-488E-820B-66B4B388E4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74141" y="4533900"/>
              <a:ext cx="1676400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sk-SK" altLang="sk-SK" sz="1800" b="1">
                  <a:latin typeface="Corbel" panose="020B0503020204020204" pitchFamily="34" charset="0"/>
                </a:rPr>
                <a:t>Vajíčko</a:t>
              </a:r>
            </a:p>
          </p:txBody>
        </p:sp>
        <p:sp>
          <p:nvSpPr>
            <p:cNvPr id="4106" name="BlokTextu 9">
              <a:extLst>
                <a:ext uri="{FF2B5EF4-FFF2-40B4-BE49-F238E27FC236}">
                  <a16:creationId xmlns:a16="http://schemas.microsoft.com/office/drawing/2014/main" id="{76C471D6-45FF-4063-A0E6-629E69D2E3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72600" y="5091589"/>
              <a:ext cx="1676400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sk-SK" altLang="sk-SK" sz="1800" b="1">
                  <a:latin typeface="Corbel" panose="020B0503020204020204" pitchFamily="34" charset="0"/>
                </a:rPr>
                <a:t>Kostná bunka</a:t>
              </a:r>
            </a:p>
          </p:txBody>
        </p:sp>
        <p:sp>
          <p:nvSpPr>
            <p:cNvPr id="4107" name="BlokTextu 10">
              <a:extLst>
                <a:ext uri="{FF2B5EF4-FFF2-40B4-BE49-F238E27FC236}">
                  <a16:creationId xmlns:a16="http://schemas.microsoft.com/office/drawing/2014/main" id="{74FEBA0D-2FB6-401B-862B-9A61C6A296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91475" y="6288643"/>
              <a:ext cx="1676400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sk-SK" altLang="sk-SK" sz="1800" b="1">
                  <a:latin typeface="Corbel" panose="020B0503020204020204" pitchFamily="34" charset="0"/>
                </a:rPr>
                <a:t>Neurón</a:t>
              </a:r>
            </a:p>
          </p:txBody>
        </p:sp>
        <p:sp>
          <p:nvSpPr>
            <p:cNvPr id="4108" name="BlokTextu 11">
              <a:extLst>
                <a:ext uri="{FF2B5EF4-FFF2-40B4-BE49-F238E27FC236}">
                  <a16:creationId xmlns:a16="http://schemas.microsoft.com/office/drawing/2014/main" id="{9279B91E-AB6F-466E-9319-1993FF214C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469039" y="6266855"/>
              <a:ext cx="1113361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>
                <a:spcBef>
                  <a:spcPct val="0"/>
                </a:spcBef>
                <a:buFontTx/>
                <a:buNone/>
              </a:pPr>
              <a:r>
                <a:rPr lang="sk-SK" altLang="sk-SK" sz="1800" b="1">
                  <a:latin typeface="Corbel" panose="020B0503020204020204" pitchFamily="34" charset="0"/>
                </a:rPr>
                <a:t>Spermia</a:t>
              </a: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FC80D1B4-1E18-4124-B0CF-8B0ACD8311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4763"/>
            <a:ext cx="12192000" cy="833437"/>
          </a:xfrm>
        </p:spPr>
        <p:txBody>
          <a:bodyPr/>
          <a:lstStyle/>
          <a:p>
            <a:pPr eaLnBrk="1" hangingPunct="1"/>
            <a:r>
              <a:rPr lang="sk-SK" altLang="sk-SK" b="1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Cytoplazma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F75F2653-5D34-4661-863E-1E48864891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914400"/>
            <a:ext cx="7162800" cy="4525963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ü"/>
            </a:pPr>
            <a:r>
              <a:rPr lang="sk-SK" altLang="sk-SK" sz="2400">
                <a:latin typeface="Corbel" panose="020B0503020204020204" pitchFamily="34" charset="0"/>
                <a:cs typeface="Calibri" panose="020F0502020204030204" pitchFamily="34" charset="0"/>
              </a:rPr>
              <a:t>je elastická,  viskózna, (bezfarebná), slabo kyslá (pH=6,8) tekutina, je izotropná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sk-SK" altLang="sk-SK" sz="2400">
                <a:latin typeface="Corbel" panose="020B0503020204020204" pitchFamily="34" charset="0"/>
                <a:cs typeface="Calibri" panose="020F0502020204030204" pitchFamily="34" charset="0"/>
              </a:rPr>
              <a:t>tvorí základné prostredie bunky (nie je to však iba amorfná hmota, ktorá vyplňuje priestor bunky → hyaloplazma a granuloplazma)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sk-SK" altLang="sk-SK" sz="2400">
                <a:latin typeface="Corbel" panose="020B0503020204020204" pitchFamily="34" charset="0"/>
                <a:cs typeface="Calibri" panose="020F0502020204030204" pitchFamily="34" charset="0"/>
              </a:rPr>
              <a:t>má statické mechanické vlastnosti (pevnosť a pružnosť → gel </a:t>
            </a:r>
            <a:r>
              <a:rPr lang="sk-SK" altLang="sk-SK" sz="2400" i="1">
                <a:latin typeface="Corbel" panose="020B0503020204020204" pitchFamily="34" charset="0"/>
                <a:cs typeface="Calibri" panose="020F0502020204030204" pitchFamily="34" charset="0"/>
              </a:rPr>
              <a:t>vs</a:t>
            </a:r>
            <a:r>
              <a:rPr lang="sk-SK" altLang="sk-SK" sz="2400">
                <a:latin typeface="Corbel" panose="020B0503020204020204" pitchFamily="34" charset="0"/>
                <a:cs typeface="Calibri" panose="020F0502020204030204" pitchFamily="34" charset="0"/>
              </a:rPr>
              <a:t> cytosól)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sk-SK" altLang="sk-SK" sz="2400">
                <a:latin typeface="Corbel" panose="020B0503020204020204" pitchFamily="34" charset="0"/>
                <a:cs typeface="Calibri" panose="020F0502020204030204" pitchFamily="34" charset="0"/>
              </a:rPr>
              <a:t>má dynamické vlastnosti → kontraktilita, pohyb</a:t>
            </a:r>
          </a:p>
        </p:txBody>
      </p:sp>
      <p:sp>
        <p:nvSpPr>
          <p:cNvPr id="5124" name="BlokTextu 4">
            <a:extLst>
              <a:ext uri="{FF2B5EF4-FFF2-40B4-BE49-F238E27FC236}">
                <a16:creationId xmlns:a16="http://schemas.microsoft.com/office/drawing/2014/main" id="{BCE8670A-74CA-4BB6-8ED7-99BA3FA09D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5251450"/>
            <a:ext cx="118872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k-SK" altLang="sk-SK" sz="2800" dirty="0">
                <a:latin typeface="Corbel" panose="020B0503020204020204" pitchFamily="34" charset="0"/>
                <a:cs typeface="Calibri" panose="020F0502020204030204" pitchFamily="34" charset="0"/>
              </a:rPr>
              <a:t>Obsahuje cca </a:t>
            </a:r>
            <a:r>
              <a:rPr lang="sk-SK" altLang="sk-SK" sz="2800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75 - 80 % vody </a:t>
            </a:r>
            <a:r>
              <a:rPr lang="sk-SK" altLang="sk-SK" sz="2800" dirty="0">
                <a:latin typeface="Corbel" panose="020B0503020204020204" pitchFamily="34" charset="0"/>
                <a:cs typeface="Calibri" panose="020F0502020204030204" pitchFamily="34" charset="0"/>
              </a:rPr>
              <a:t>ďalej sú tu uložené rôzne zásobné a </a:t>
            </a:r>
            <a:r>
              <a:rPr lang="sk-SK" altLang="sk-SK" sz="2800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anorganické látky, aminokyseliny, enzýmy </a:t>
            </a:r>
            <a:r>
              <a:rPr lang="sk-SK" altLang="sk-SK" sz="2800" b="1" dirty="0" err="1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a.i</a:t>
            </a:r>
            <a:r>
              <a:rPr lang="sk-SK" altLang="sk-SK" sz="2800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. </a:t>
            </a:r>
            <a:r>
              <a:rPr lang="sk-SK" altLang="sk-SK" sz="2800" dirty="0">
                <a:latin typeface="Corbel" panose="020B0503020204020204" pitchFamily="34" charset="0"/>
                <a:cs typeface="Calibri" panose="020F0502020204030204" pitchFamily="34" charset="0"/>
              </a:rPr>
              <a:t>Prebiehajú to mnohé dôležité procesy ako napr. </a:t>
            </a:r>
            <a:r>
              <a:rPr lang="sk-SK" altLang="sk-SK" sz="2800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štiepenie niektorých sacharidov.</a:t>
            </a:r>
          </a:p>
        </p:txBody>
      </p:sp>
      <p:pic>
        <p:nvPicPr>
          <p:cNvPr id="5125" name="Obrázok 2">
            <a:extLst>
              <a:ext uri="{FF2B5EF4-FFF2-40B4-BE49-F238E27FC236}">
                <a16:creationId xmlns:a16="http://schemas.microsoft.com/office/drawing/2014/main" id="{79CC7BBD-2E24-48BF-BC38-3C0DA176B4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3588" y="1066800"/>
            <a:ext cx="5091112" cy="382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BlokTextu 3">
            <a:extLst>
              <a:ext uri="{FF2B5EF4-FFF2-40B4-BE49-F238E27FC236}">
                <a16:creationId xmlns:a16="http://schemas.microsoft.com/office/drawing/2014/main" id="{6D69A20C-261E-43A7-9B9E-276BDA5F1791}"/>
              </a:ext>
            </a:extLst>
          </p:cNvPr>
          <p:cNvSpPr txBox="1"/>
          <p:nvPr/>
        </p:nvSpPr>
        <p:spPr>
          <a:xfrm>
            <a:off x="0" y="4208463"/>
            <a:ext cx="7162800" cy="1231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 eaLnBrk="1" hangingPunct="1">
              <a:buFont typeface="Wingdings" panose="05000000000000000000" pitchFamily="2" charset="2"/>
              <a:buChar char="ü"/>
              <a:defRPr/>
            </a:pP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viskozita (závislá od teploty, vyššia ako voda, mení sa počas rôznych bunkových štádií)</a:t>
            </a:r>
          </a:p>
          <a:p>
            <a:pPr eaLnBrk="1" hangingPunct="1">
              <a:defRPr/>
            </a:pPr>
            <a:endParaRPr lang="sk-SK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9BDC780B-1DF7-41B2-9C15-BF800B01EA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1143000"/>
          </a:xfrm>
        </p:spPr>
        <p:txBody>
          <a:bodyPr/>
          <a:lstStyle/>
          <a:p>
            <a:pPr eaLnBrk="1" hangingPunct="1"/>
            <a:r>
              <a:rPr lang="sk-SK" altLang="sk-SK" b="1">
                <a:solidFill>
                  <a:srgbClr val="00B050"/>
                </a:solidFill>
                <a:latin typeface="Corbel" panose="020B0503020204020204" pitchFamily="34" charset="0"/>
              </a:rPr>
              <a:t>Bunková membrána - stavba 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5FFA845E-2C4C-46D0-9B45-54B669256C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143000"/>
            <a:ext cx="12192000" cy="515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571500" indent="-571500" eaLnBrk="1" hangingPunct="1">
              <a:lnSpc>
                <a:spcPct val="80000"/>
              </a:lnSpc>
              <a:buFont typeface="Wingdings" panose="05000000000000000000" pitchFamily="2" charset="2"/>
              <a:buChar char="ü"/>
              <a:defRPr/>
            </a:pPr>
            <a:r>
              <a:rPr lang="sk-SK" altLang="sk-SK" sz="3600" b="1" dirty="0">
                <a:latin typeface="Corbel" panose="020B0503020204020204" pitchFamily="34" charset="0"/>
                <a:cs typeface="Calibri" panose="020F0502020204030204" pitchFamily="34" charset="0"/>
              </a:rPr>
              <a:t>hrúbka cca 7 nm </a:t>
            </a:r>
          </a:p>
          <a:p>
            <a:pPr marL="571500" indent="-571500" eaLnBrk="1" hangingPunct="1">
              <a:lnSpc>
                <a:spcPct val="80000"/>
              </a:lnSpc>
              <a:buFont typeface="Wingdings" panose="05000000000000000000" pitchFamily="2" charset="2"/>
              <a:buChar char="ü"/>
              <a:defRPr/>
            </a:pPr>
            <a:endParaRPr lang="sk-SK" altLang="sk-SK" sz="2800" b="1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marL="571500" indent="-571500" eaLnBrk="1" hangingPunct="1">
              <a:lnSpc>
                <a:spcPct val="80000"/>
              </a:lnSpc>
              <a:buFont typeface="Wingdings" panose="05000000000000000000" pitchFamily="2" charset="2"/>
              <a:buChar char="ü"/>
              <a:defRPr/>
            </a:pPr>
            <a:r>
              <a:rPr lang="sk-SK" altLang="sk-SK" sz="3600" dirty="0" err="1">
                <a:latin typeface="Corbel" panose="020B0503020204020204" pitchFamily="34" charset="0"/>
                <a:cs typeface="Calibri" panose="020F0502020204030204" pitchFamily="34" charset="0"/>
              </a:rPr>
              <a:t>dvojvrstva</a:t>
            </a:r>
            <a:r>
              <a:rPr lang="sk-SK" altLang="sk-SK" sz="3600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en-US" altLang="sk-SK" sz="3600" dirty="0" err="1">
                <a:latin typeface="Corbel" panose="020B0503020204020204" pitchFamily="34" charset="0"/>
                <a:cs typeface="Calibri" panose="020F0502020204030204" pitchFamily="34" charset="0"/>
              </a:rPr>
              <a:t>fosfo</a:t>
            </a:r>
            <a:r>
              <a:rPr lang="sk-SK" altLang="sk-SK" sz="3600" dirty="0" err="1">
                <a:latin typeface="Corbel" panose="020B0503020204020204" pitchFamily="34" charset="0"/>
                <a:cs typeface="Calibri" panose="020F0502020204030204" pitchFamily="34" charset="0"/>
              </a:rPr>
              <a:t>lipidov</a:t>
            </a:r>
            <a:r>
              <a:rPr lang="sk-SK" altLang="sk-SK" sz="3600" dirty="0">
                <a:latin typeface="Corbel" panose="020B0503020204020204" pitchFamily="34" charset="0"/>
                <a:cs typeface="Calibri" panose="020F0502020204030204" pitchFamily="34" charset="0"/>
              </a:rPr>
              <a:t> s</a:t>
            </a:r>
            <a:r>
              <a:rPr lang="en-US" altLang="sk-SK" sz="3600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sk-SK" altLang="sk-SK" sz="3600" dirty="0">
                <a:latin typeface="Corbel" panose="020B0503020204020204" pitchFamily="34" charset="0"/>
                <a:cs typeface="Calibri" panose="020F0502020204030204" pitchFamily="34" charset="0"/>
              </a:rPr>
              <a:t>cholesterol</a:t>
            </a:r>
            <a:r>
              <a:rPr lang="en-US" altLang="sk-SK" sz="3600" dirty="0">
                <a:latin typeface="Corbel" panose="020B0503020204020204" pitchFamily="34" charset="0"/>
                <a:cs typeface="Calibri" panose="020F0502020204030204" pitchFamily="34" charset="0"/>
              </a:rPr>
              <a:t>om</a:t>
            </a:r>
            <a:endParaRPr lang="sk-SK" altLang="sk-SK" sz="3600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marL="571500" indent="-571500" eaLnBrk="1" hangingPunct="1">
              <a:lnSpc>
                <a:spcPct val="80000"/>
              </a:lnSpc>
              <a:buFont typeface="Wingdings" panose="05000000000000000000" pitchFamily="2" charset="2"/>
              <a:buChar char="ü"/>
              <a:defRPr/>
            </a:pPr>
            <a:endParaRPr lang="sk-SK" altLang="sk-SK" sz="2400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marL="571500" indent="-571500" eaLnBrk="1" hangingPunct="1">
              <a:lnSpc>
                <a:spcPct val="80000"/>
              </a:lnSpc>
              <a:buFont typeface="Wingdings" panose="05000000000000000000" pitchFamily="2" charset="2"/>
              <a:buChar char="ü"/>
              <a:defRPr/>
            </a:pPr>
            <a:r>
              <a:rPr lang="sk-SK" altLang="sk-SK" sz="3600" dirty="0">
                <a:latin typeface="Corbel" panose="020B0503020204020204" pitchFamily="34" charset="0"/>
                <a:cs typeface="Calibri" panose="020F0502020204030204" pitchFamily="34" charset="0"/>
              </a:rPr>
              <a:t>fosfolipidy = molekuly tyčinkovitého tvaru</a:t>
            </a:r>
          </a:p>
          <a:p>
            <a:pPr marL="1333473" lvl="1" indent="-507990" eaLnBrk="1" hangingPunct="1">
              <a:lnSpc>
                <a:spcPct val="80000"/>
              </a:lnSpc>
              <a:buFont typeface="Wingdings" panose="05000000000000000000" pitchFamily="2" charset="2"/>
              <a:buChar char="Ø"/>
              <a:defRPr/>
            </a:pPr>
            <a:r>
              <a:rPr lang="sk-SK" altLang="sk-SK" b="1" dirty="0" err="1">
                <a:latin typeface="Corbel" panose="020B0503020204020204" pitchFamily="34" charset="0"/>
                <a:cs typeface="Calibri" panose="020F0502020204030204" pitchFamily="34" charset="0"/>
              </a:rPr>
              <a:t>hydrofilná</a:t>
            </a:r>
            <a:r>
              <a:rPr lang="sk-SK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 polárna hlavička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 (s elektrickým nábojom) </a:t>
            </a:r>
          </a:p>
          <a:p>
            <a:pPr marL="1333473" lvl="1" indent="-507990" eaLnBrk="1" hangingPunct="1">
              <a:lnSpc>
                <a:spcPct val="80000"/>
              </a:lnSpc>
              <a:buFont typeface="Wingdings" panose="05000000000000000000" pitchFamily="2" charset="2"/>
              <a:buChar char="Ø"/>
              <a:defRPr/>
            </a:pPr>
            <a:r>
              <a:rPr lang="sk-SK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nepolárna hydrofóbna časť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 dva reťazce mastných kyselín</a:t>
            </a:r>
          </a:p>
          <a:p>
            <a:pPr marL="825483" lvl="1" indent="0" eaLnBrk="1" hangingPunct="1">
              <a:lnSpc>
                <a:spcPct val="80000"/>
              </a:lnSpc>
              <a:buFontTx/>
              <a:buNone/>
              <a:defRPr/>
            </a:pPr>
            <a:endParaRPr lang="sk-SK" altLang="sk-SK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marL="571500" indent="-571500" eaLnBrk="1" hangingPunct="1">
              <a:lnSpc>
                <a:spcPct val="80000"/>
              </a:lnSpc>
              <a:buFont typeface="Wingdings" panose="05000000000000000000" pitchFamily="2" charset="2"/>
              <a:buChar char="ü"/>
              <a:defRPr/>
            </a:pPr>
            <a:r>
              <a:rPr lang="sk-SK" altLang="sk-SK" sz="3600" dirty="0">
                <a:latin typeface="Corbel" panose="020B0503020204020204" pitchFamily="34" charset="0"/>
                <a:cs typeface="Calibri" panose="020F0502020204030204" pitchFamily="34" charset="0"/>
              </a:rPr>
              <a:t>zabudované proteíny (rôzna funkcia)</a:t>
            </a:r>
          </a:p>
          <a:p>
            <a:pPr marL="1333473" lvl="1" indent="-507990" eaLnBrk="1" hangingPunct="1"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sk-SK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periférne proteíny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 - plnia predovšetkým </a:t>
            </a:r>
            <a:r>
              <a:rPr lang="sk-SK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funkciu enzýmov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   </a:t>
            </a:r>
          </a:p>
          <a:p>
            <a:pPr marL="1333473" lvl="1" indent="-507990" eaLnBrk="1" hangingPunct="1"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sk-SK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integrálne proteíny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 - stavebné kamene  </a:t>
            </a:r>
            <a:r>
              <a:rPr lang="sk-SK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membránových kanálov</a:t>
            </a:r>
            <a:endParaRPr lang="sk-SK" altLang="sk-SK" dirty="0">
              <a:latin typeface="Corbel" panose="020B050302020402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6" descr="Working Memory and Cognitive Load - LD@school">
            <a:extLst>
              <a:ext uri="{FF2B5EF4-FFF2-40B4-BE49-F238E27FC236}">
                <a16:creationId xmlns:a16="http://schemas.microsoft.com/office/drawing/2014/main" id="{40C9DC5B-1CEE-4521-B83E-6AFFE1D26B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277600" y="34925"/>
            <a:ext cx="820738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B1E1B111-F0CE-4238-96BF-4032591A29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8575"/>
            <a:ext cx="12192000" cy="1143000"/>
          </a:xfrm>
        </p:spPr>
        <p:txBody>
          <a:bodyPr/>
          <a:lstStyle/>
          <a:p>
            <a:pPr eaLnBrk="1" hangingPunct="1"/>
            <a:r>
              <a:rPr lang="sk-SK" altLang="sk-SK" b="1" u="sng">
                <a:solidFill>
                  <a:srgbClr val="00B050"/>
                </a:solidFill>
              </a:rPr>
              <a:t>Membrána</a:t>
            </a:r>
          </a:p>
        </p:txBody>
      </p:sp>
      <p:pic>
        <p:nvPicPr>
          <p:cNvPr id="7171" name="Picture 9">
            <a:extLst>
              <a:ext uri="{FF2B5EF4-FFF2-40B4-BE49-F238E27FC236}">
                <a16:creationId xmlns:a16="http://schemas.microsoft.com/office/drawing/2014/main" id="{34904AC1-6D5A-4D06-8668-48150D6A8C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63" y="38100"/>
            <a:ext cx="10987087" cy="618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2" name="BlokTextu 2">
            <a:extLst>
              <a:ext uri="{FF2B5EF4-FFF2-40B4-BE49-F238E27FC236}">
                <a16:creationId xmlns:a16="http://schemas.microsoft.com/office/drawing/2014/main" id="{71491D3C-3E05-4075-96EA-C9692488EC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8163" y="6248400"/>
            <a:ext cx="38179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sk-SK" altLang="sk-SK" sz="2800" b="1">
                <a:latin typeface="Corbel" panose="020B0503020204020204" pitchFamily="34" charset="0"/>
              </a:rPr>
              <a:t>periférna bielkovina</a:t>
            </a:r>
          </a:p>
        </p:txBody>
      </p:sp>
      <p:cxnSp>
        <p:nvCxnSpPr>
          <p:cNvPr id="5" name="Rovná spojovacia šípka 4">
            <a:extLst>
              <a:ext uri="{FF2B5EF4-FFF2-40B4-BE49-F238E27FC236}">
                <a16:creationId xmlns:a16="http://schemas.microsoft.com/office/drawing/2014/main" id="{5B88770B-33CC-40EE-9306-2646A86764A5}"/>
              </a:ext>
            </a:extLst>
          </p:cNvPr>
          <p:cNvCxnSpPr>
            <a:cxnSpLocks/>
          </p:cNvCxnSpPr>
          <p:nvPr/>
        </p:nvCxnSpPr>
        <p:spPr>
          <a:xfrm flipH="1" flipV="1">
            <a:off x="9290050" y="5738813"/>
            <a:ext cx="528638" cy="53340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74" name="BlokTextu 15">
            <a:extLst>
              <a:ext uri="{FF2B5EF4-FFF2-40B4-BE49-F238E27FC236}">
                <a16:creationId xmlns:a16="http://schemas.microsoft.com/office/drawing/2014/main" id="{84C84470-4841-4DF3-9626-04E4B59645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93688" y="6248400"/>
            <a:ext cx="3924301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sk-SK" altLang="sk-SK" sz="2800" b="1">
                <a:latin typeface="Corbel" panose="020B0503020204020204" pitchFamily="34" charset="0"/>
              </a:rPr>
              <a:t>integrálna bielkovina</a:t>
            </a:r>
          </a:p>
        </p:txBody>
      </p:sp>
      <p:cxnSp>
        <p:nvCxnSpPr>
          <p:cNvPr id="17" name="Rovná spojovacia šípka 16">
            <a:extLst>
              <a:ext uri="{FF2B5EF4-FFF2-40B4-BE49-F238E27FC236}">
                <a16:creationId xmlns:a16="http://schemas.microsoft.com/office/drawing/2014/main" id="{583EDE64-D8E3-4FD9-8BE5-894E1EE6349A}"/>
              </a:ext>
            </a:extLst>
          </p:cNvPr>
          <p:cNvCxnSpPr/>
          <p:nvPr/>
        </p:nvCxnSpPr>
        <p:spPr>
          <a:xfrm flipV="1">
            <a:off x="2636838" y="5795963"/>
            <a:ext cx="493712" cy="53340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ovná spojovacia šípka 18">
            <a:extLst>
              <a:ext uri="{FF2B5EF4-FFF2-40B4-BE49-F238E27FC236}">
                <a16:creationId xmlns:a16="http://schemas.microsoft.com/office/drawing/2014/main" id="{F54C77BB-0EDE-4BC1-9742-07DE88E31ECA}"/>
              </a:ext>
            </a:extLst>
          </p:cNvPr>
          <p:cNvCxnSpPr>
            <a:cxnSpLocks/>
          </p:cNvCxnSpPr>
          <p:nvPr/>
        </p:nvCxnSpPr>
        <p:spPr>
          <a:xfrm>
            <a:off x="5548313" y="973138"/>
            <a:ext cx="1157287" cy="276225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77" name="BlokTextu 19">
            <a:extLst>
              <a:ext uri="{FF2B5EF4-FFF2-40B4-BE49-F238E27FC236}">
                <a16:creationId xmlns:a16="http://schemas.microsoft.com/office/drawing/2014/main" id="{4061617D-C201-4488-A19B-55450BA63B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15313" y="1230313"/>
            <a:ext cx="320833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2800" b="1">
                <a:latin typeface="Corbel" panose="020B0503020204020204" pitchFamily="34" charset="0"/>
              </a:rPr>
              <a:t>hydrofóbna časť</a:t>
            </a:r>
          </a:p>
        </p:txBody>
      </p:sp>
      <p:cxnSp>
        <p:nvCxnSpPr>
          <p:cNvPr id="21" name="Rovná spojovacia šípka 20">
            <a:extLst>
              <a:ext uri="{FF2B5EF4-FFF2-40B4-BE49-F238E27FC236}">
                <a16:creationId xmlns:a16="http://schemas.microsoft.com/office/drawing/2014/main" id="{99D457E6-F99D-40BF-88DA-C43E064C30DD}"/>
              </a:ext>
            </a:extLst>
          </p:cNvPr>
          <p:cNvCxnSpPr>
            <a:cxnSpLocks/>
          </p:cNvCxnSpPr>
          <p:nvPr/>
        </p:nvCxnSpPr>
        <p:spPr>
          <a:xfrm>
            <a:off x="9753600" y="1811338"/>
            <a:ext cx="762000" cy="2684462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79" name="BlokTextu 24">
            <a:extLst>
              <a:ext uri="{FF2B5EF4-FFF2-40B4-BE49-F238E27FC236}">
                <a16:creationId xmlns:a16="http://schemas.microsoft.com/office/drawing/2014/main" id="{0CCED71C-E922-4571-8594-D6EAE6E903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52888" y="5884863"/>
            <a:ext cx="32083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2800" b="1">
                <a:latin typeface="Corbel" panose="020B0503020204020204" pitchFamily="34" charset="0"/>
              </a:rPr>
              <a:t>hydrofilná časť</a:t>
            </a:r>
          </a:p>
        </p:txBody>
      </p:sp>
      <p:cxnSp>
        <p:nvCxnSpPr>
          <p:cNvPr id="26" name="Rovná spojovacia šípka 25">
            <a:extLst>
              <a:ext uri="{FF2B5EF4-FFF2-40B4-BE49-F238E27FC236}">
                <a16:creationId xmlns:a16="http://schemas.microsoft.com/office/drawing/2014/main" id="{4E8348AD-D3B2-49E4-AFF4-35CAD18FC2AA}"/>
              </a:ext>
            </a:extLst>
          </p:cNvPr>
          <p:cNvCxnSpPr>
            <a:cxnSpLocks/>
          </p:cNvCxnSpPr>
          <p:nvPr/>
        </p:nvCxnSpPr>
        <p:spPr>
          <a:xfrm flipV="1">
            <a:off x="5410200" y="5181600"/>
            <a:ext cx="850900" cy="762000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81" name="BlokTextu 27">
            <a:extLst>
              <a:ext uri="{FF2B5EF4-FFF2-40B4-BE49-F238E27FC236}">
                <a16:creationId xmlns:a16="http://schemas.microsoft.com/office/drawing/2014/main" id="{5C6B771E-E71B-445F-9B49-6E0B9DEA7F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05238" y="390525"/>
            <a:ext cx="19097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2800" b="1">
                <a:latin typeface="Corbel" panose="020B0503020204020204" pitchFamily="34" charset="0"/>
              </a:rPr>
              <a:t>glykokalyx</a:t>
            </a:r>
          </a:p>
        </p:txBody>
      </p:sp>
      <p:pic>
        <p:nvPicPr>
          <p:cNvPr id="14" name="Picture 6" descr="Working Memory and Cognitive Load - LD@school">
            <a:extLst>
              <a:ext uri="{FF2B5EF4-FFF2-40B4-BE49-F238E27FC236}">
                <a16:creationId xmlns:a16="http://schemas.microsoft.com/office/drawing/2014/main" id="{2DCB06A5-D22E-4DEB-8E92-34B5195DFC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277600" y="34925"/>
            <a:ext cx="820738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4">
            <a:extLst>
              <a:ext uri="{FF2B5EF4-FFF2-40B4-BE49-F238E27FC236}">
                <a16:creationId xmlns:a16="http://schemas.microsoft.com/office/drawing/2014/main" id="{B8A5F43B-F6B0-4DF6-A464-2D555C8F5B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0"/>
            <a:ext cx="5105400" cy="689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AQO5hBFboXQ3eOxMoFuR4FQVhVvGOXsdRssdBqVCuJndKuVbsMMjFxSYMgKgFw_LCBv4FAsr75fIDASB7jhSweki">
            <a:hlinkClick r:id="" action="ppaction://media"/>
            <a:extLst>
              <a:ext uri="{FF2B5EF4-FFF2-40B4-BE49-F238E27FC236}">
                <a16:creationId xmlns:a16="http://schemas.microsoft.com/office/drawing/2014/main" id="{903A916C-0A98-4BDD-BFCD-7A0DA011F5F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t="32214" b="32786"/>
          <a:stretch/>
        </p:blipFill>
        <p:spPr>
          <a:xfrm>
            <a:off x="5204786" y="1066800"/>
            <a:ext cx="6975022" cy="4340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316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72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ell Membrane: lipid bilayer Cell membrane, Plasma membrane, Fluid mosaic model, lipid bilayer, 3DS Max, Scientific animation, Medical Animation, phospholipid GIF">
            <a:extLst>
              <a:ext uri="{FF2B5EF4-FFF2-40B4-BE49-F238E27FC236}">
                <a16:creationId xmlns:a16="http://schemas.microsoft.com/office/drawing/2014/main" id="{2A3D10BB-DFD3-4562-82E5-36707DC852C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8225" y="3962400"/>
            <a:ext cx="4803775" cy="276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Rectangle 2">
            <a:extLst>
              <a:ext uri="{FF2B5EF4-FFF2-40B4-BE49-F238E27FC236}">
                <a16:creationId xmlns:a16="http://schemas.microsoft.com/office/drawing/2014/main" id="{CA250B09-8E9C-44D0-83EE-62E4918DD4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1143000"/>
          </a:xfrm>
        </p:spPr>
        <p:txBody>
          <a:bodyPr/>
          <a:lstStyle/>
          <a:p>
            <a:pPr eaLnBrk="1" hangingPunct="1"/>
            <a:r>
              <a:rPr lang="sk-SK" altLang="sk-SK" b="1">
                <a:solidFill>
                  <a:srgbClr val="00B050"/>
                </a:solidFill>
                <a:latin typeface="Corbel" panose="020B0503020204020204" pitchFamily="34" charset="0"/>
              </a:rPr>
              <a:t>Bunková membrána - funkcia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EE94757-4635-471D-AD74-02A9B9362B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146175"/>
            <a:ext cx="10058400" cy="538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sk-SK" altLang="sk-SK" sz="3111" b="1" dirty="0">
                <a:solidFill>
                  <a:srgbClr val="00B050"/>
                </a:solidFill>
                <a:latin typeface="Corbel" panose="020B0503020204020204" pitchFamily="34" charset="0"/>
              </a:rPr>
              <a:t>oddeľuje</a:t>
            </a:r>
            <a:r>
              <a:rPr lang="sk-SK" altLang="sk-SK" sz="3111" dirty="0">
                <a:latin typeface="Corbel" panose="020B0503020204020204" pitchFamily="34" charset="0"/>
              </a:rPr>
              <a:t> </a:t>
            </a:r>
            <a:r>
              <a:rPr lang="sk-SK" altLang="sk-SK" sz="3111" dirty="0">
                <a:solidFill>
                  <a:srgbClr val="00B050"/>
                </a:solidFill>
                <a:latin typeface="Corbel" panose="020B0503020204020204" pitchFamily="34" charset="0"/>
              </a:rPr>
              <a:t>a</a:t>
            </a:r>
            <a:r>
              <a:rPr lang="sk-SK" altLang="sk-SK" sz="3111" dirty="0">
                <a:latin typeface="Corbel" panose="020B0503020204020204" pitchFamily="34" charset="0"/>
              </a:rPr>
              <a:t> </a:t>
            </a:r>
            <a:r>
              <a:rPr lang="sk-SK" altLang="sk-SK" sz="3111" b="1" dirty="0">
                <a:solidFill>
                  <a:srgbClr val="00B050"/>
                </a:solidFill>
                <a:latin typeface="Corbel" panose="020B0503020204020204" pitchFamily="34" charset="0"/>
              </a:rPr>
              <a:t>chráni </a:t>
            </a:r>
            <a:r>
              <a:rPr lang="sk-SK" altLang="sk-SK" sz="3111" dirty="0">
                <a:latin typeface="Corbel" panose="020B0503020204020204" pitchFamily="34" charset="0"/>
              </a:rPr>
              <a:t>vnútro bunky od vonkajšieho prostredia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sk-SK" altLang="sk-SK" sz="3111" b="1" dirty="0">
                <a:solidFill>
                  <a:srgbClr val="00B050"/>
                </a:solidFill>
                <a:latin typeface="Corbel" panose="020B0503020204020204" pitchFamily="34" charset="0"/>
              </a:rPr>
              <a:t>zabezpečuje tvar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sk-SK" altLang="sk-SK" sz="3111" b="1" dirty="0">
                <a:solidFill>
                  <a:srgbClr val="00B050"/>
                </a:solidFill>
                <a:latin typeface="Corbel" panose="020B0503020204020204" pitchFamily="34" charset="0"/>
              </a:rPr>
              <a:t>dráždivosť, imunita, rozmnožovanie ...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sk-SK" altLang="sk-SK" sz="3111" b="1" dirty="0" err="1">
                <a:solidFill>
                  <a:srgbClr val="00B050"/>
                </a:solidFill>
                <a:latin typeface="Corbel" panose="020B0503020204020204" pitchFamily="34" charset="0"/>
              </a:rPr>
              <a:t>polopriepustnosť</a:t>
            </a:r>
            <a:r>
              <a:rPr lang="sk-SK" altLang="sk-SK" sz="3111" b="1" dirty="0">
                <a:latin typeface="Corbel" panose="020B0503020204020204" pitchFamily="34" charset="0"/>
              </a:rPr>
              <a:t> </a:t>
            </a:r>
            <a:r>
              <a:rPr lang="sk-SK" altLang="sk-SK" sz="3111" dirty="0">
                <a:latin typeface="Corbel" panose="020B0503020204020204" pitchFamily="34" charset="0"/>
              </a:rPr>
              <a:t>(vyberá si čo pustí dnu alebo von) </a:t>
            </a:r>
            <a:endParaRPr lang="sk-SK" altLang="sk-SK" sz="3111" b="1" dirty="0">
              <a:solidFill>
                <a:srgbClr val="00B050"/>
              </a:solidFill>
              <a:latin typeface="Corbel" panose="020B0503020204020204" pitchFamily="34" charset="0"/>
            </a:endParaRP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sk-SK" altLang="sk-SK" sz="3111" b="1" dirty="0">
                <a:solidFill>
                  <a:srgbClr val="00B050"/>
                </a:solidFill>
                <a:latin typeface="Corbel" panose="020B0503020204020204" pitchFamily="34" charset="0"/>
              </a:rPr>
              <a:t>bunkový transport</a:t>
            </a:r>
            <a:r>
              <a:rPr lang="sk-SK" altLang="sk-SK" sz="3111" dirty="0">
                <a:latin typeface="Corbel" panose="020B0503020204020204" pitchFamily="34" charset="0"/>
              </a:rPr>
              <a:t> (výmena látok, energie ...)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ü"/>
              <a:defRPr/>
            </a:pP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stabilná vďaka hydrofóbnym interakciám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sk-SK" altLang="sk-SK" b="1" dirty="0">
                <a:solidFill>
                  <a:srgbClr val="FF0000"/>
                </a:solidFill>
                <a:latin typeface="Corbel" panose="020B0503020204020204" pitchFamily="34" charset="0"/>
              </a:rPr>
              <a:t>elektricky polarizovaná  (udržuje PMP)   </a:t>
            </a:r>
            <a:endParaRPr lang="sk-SK" altLang="sk-SK" dirty="0">
              <a:solidFill>
                <a:srgbClr val="FF0000"/>
              </a:solidFill>
              <a:latin typeface="Corbel" panose="020B0503020204020204" pitchFamily="34" charset="0"/>
            </a:endParaRP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endParaRPr lang="sk-SK" altLang="sk-SK" sz="3111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endParaRPr lang="sk-SK" altLang="sk-SK" sz="3111" dirty="0"/>
          </a:p>
        </p:txBody>
      </p:sp>
      <p:pic>
        <p:nvPicPr>
          <p:cNvPr id="8197" name="Obrázok 7">
            <a:extLst>
              <a:ext uri="{FF2B5EF4-FFF2-40B4-BE49-F238E27FC236}">
                <a16:creationId xmlns:a16="http://schemas.microsoft.com/office/drawing/2014/main" id="{D47A5D8F-EACB-41BD-B2B6-3E6DBCA58F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9225" y="4870450"/>
            <a:ext cx="608013" cy="60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Obrázok 8">
            <a:extLst>
              <a:ext uri="{FF2B5EF4-FFF2-40B4-BE49-F238E27FC236}">
                <a16:creationId xmlns:a16="http://schemas.microsoft.com/office/drawing/2014/main" id="{567E1068-F5AA-4DE3-A379-F6073B42F3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9225" y="5651500"/>
            <a:ext cx="608013" cy="60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BlokTextu 9">
            <a:extLst>
              <a:ext uri="{FF2B5EF4-FFF2-40B4-BE49-F238E27FC236}">
                <a16:creationId xmlns:a16="http://schemas.microsoft.com/office/drawing/2014/main" id="{8A7AEB43-D570-4356-9D15-52546E8959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2188" y="4870450"/>
            <a:ext cx="3600450" cy="135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r>
              <a:rPr lang="sk-SK" altLang="sk-SK" sz="3556" b="1" dirty="0">
                <a:solidFill>
                  <a:srgbClr val="FF0000"/>
                </a:solidFill>
                <a:latin typeface="Calibri" panose="020F0502020204030204" pitchFamily="34" charset="0"/>
              </a:rPr>
              <a:t>nabitá vonku</a:t>
            </a:r>
          </a:p>
          <a:p>
            <a:pPr eaLnBrk="1" hangingPunct="1">
              <a:defRPr/>
            </a:pPr>
            <a:endParaRPr lang="sk-SK" altLang="sk-SK" sz="1100" b="1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eaLnBrk="1" hangingPunct="1">
              <a:defRPr/>
            </a:pPr>
            <a:r>
              <a:rPr lang="sk-SK" altLang="sk-SK" sz="3556" b="1" dirty="0">
                <a:solidFill>
                  <a:srgbClr val="0000FF"/>
                </a:solidFill>
                <a:latin typeface="Calibri" panose="020F0502020204030204" pitchFamily="34" charset="0"/>
              </a:rPr>
              <a:t>nabitá dnu</a:t>
            </a:r>
            <a:endParaRPr lang="sk-SK" altLang="sk-SK" sz="3556" b="1" dirty="0">
              <a:solidFill>
                <a:srgbClr val="0000FF"/>
              </a:solidFill>
            </a:endParaRPr>
          </a:p>
        </p:txBody>
      </p:sp>
      <p:pic>
        <p:nvPicPr>
          <p:cNvPr id="8" name="Picture 6" descr="Working Memory and Cognitive Load - LD@school">
            <a:extLst>
              <a:ext uri="{FF2B5EF4-FFF2-40B4-BE49-F238E27FC236}">
                <a16:creationId xmlns:a16="http://schemas.microsoft.com/office/drawing/2014/main" id="{5B3AEE0C-A50A-4984-B1BD-0703E401FE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277600" y="34925"/>
            <a:ext cx="820738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AAC55440-503C-48EF-9277-3ACDEBEE72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1143000"/>
          </a:xfrm>
        </p:spPr>
        <p:txBody>
          <a:bodyPr/>
          <a:lstStyle/>
          <a:p>
            <a:pPr eaLnBrk="1" hangingPunct="1"/>
            <a:r>
              <a:rPr lang="sk-SK" altLang="sk-SK" b="1">
                <a:solidFill>
                  <a:srgbClr val="00B050"/>
                </a:solidFill>
                <a:latin typeface="Corbel" panose="020B0503020204020204" pitchFamily="34" charset="0"/>
              </a:rPr>
              <a:t>Bunkový transport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213DD3FA-95F2-4D48-9D40-013BEBDE85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219200"/>
            <a:ext cx="7696200" cy="4133850"/>
          </a:xfrm>
          <a:ln w="50800">
            <a:miter lim="800000"/>
            <a:headEnd/>
            <a:tailEnd/>
          </a:ln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ü"/>
              <a:defRPr/>
            </a:pPr>
            <a:r>
              <a:rPr lang="sk-SK" altLang="sk-SK" b="1" dirty="0" err="1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paracelulárne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 – pomedzi bunky - štrbinové spojenie medzi bunkami (</a:t>
            </a:r>
            <a:r>
              <a:rPr lang="sk-SK" altLang="sk-SK" dirty="0" err="1">
                <a:latin typeface="Corbel" panose="020B0503020204020204" pitchFamily="34" charset="0"/>
                <a:cs typeface="Calibri" panose="020F0502020204030204" pitchFamily="34" charset="0"/>
              </a:rPr>
              <a:t>gap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sk-SK" altLang="sk-SK" dirty="0" err="1">
                <a:latin typeface="Corbel" panose="020B0503020204020204" pitchFamily="34" charset="0"/>
                <a:cs typeface="Calibri" panose="020F0502020204030204" pitchFamily="34" charset="0"/>
              </a:rPr>
              <a:t>junction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)</a:t>
            </a:r>
          </a:p>
          <a:p>
            <a:pPr eaLnBrk="1" hangingPunct="1">
              <a:buFont typeface="Wingdings" panose="05000000000000000000" pitchFamily="2" charset="2"/>
              <a:buChar char="ü"/>
              <a:defRPr/>
            </a:pPr>
            <a:endParaRPr lang="sk-SK" altLang="sk-SK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eaLnBrk="1" hangingPunct="1">
              <a:buFont typeface="Wingdings" panose="05000000000000000000" pitchFamily="2" charset="2"/>
              <a:buChar char="ü"/>
              <a:defRPr/>
            </a:pPr>
            <a:r>
              <a:rPr lang="sk-SK" altLang="sk-SK" b="1" dirty="0" err="1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transcelulárne</a:t>
            </a:r>
            <a:r>
              <a:rPr lang="sk-SK" altLang="sk-SK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(cez bunkovú membránu) </a:t>
            </a:r>
            <a:r>
              <a:rPr lang="sk-SK" altLang="sk-SK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pasívne alebo aktívne</a:t>
            </a:r>
          </a:p>
          <a:p>
            <a:pPr lvl="1" eaLnBrk="1" hangingPunct="1">
              <a:buFont typeface="Wingdings" panose="05000000000000000000" pitchFamily="2" charset="2"/>
              <a:buChar char="ü"/>
              <a:defRPr/>
            </a:pPr>
            <a:r>
              <a:rPr lang="sk-SK" altLang="sk-SK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pasívne (bez ATP):</a:t>
            </a:r>
            <a:r>
              <a:rPr lang="sk-SK" altLang="sk-SK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filtrácia,</a:t>
            </a:r>
            <a:r>
              <a:rPr lang="sk-SK" altLang="sk-SK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difúzia, uľahčená</a:t>
            </a:r>
            <a:r>
              <a:rPr lang="sk-SK" altLang="sk-SK" sz="3200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difúzia, difúzia cez kanály, osmóza</a:t>
            </a:r>
          </a:p>
          <a:p>
            <a:pPr lvl="1" eaLnBrk="1" hangingPunct="1">
              <a:buClr>
                <a:srgbClr val="00B050"/>
              </a:buClr>
              <a:buFont typeface="Wingdings" panose="05000000000000000000" pitchFamily="2" charset="2"/>
              <a:buChar char="ü"/>
              <a:defRPr/>
            </a:pP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sk-SK" altLang="sk-SK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aktívne (s ATP): </a:t>
            </a:r>
            <a:r>
              <a:rPr lang="sk-SK" altLang="sk-SK" dirty="0" err="1">
                <a:latin typeface="Corbel" panose="020B0503020204020204" pitchFamily="34" charset="0"/>
                <a:cs typeface="Calibri" panose="020F0502020204030204" pitchFamily="34" charset="0"/>
              </a:rPr>
              <a:t>exocytóza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 a </a:t>
            </a:r>
            <a:r>
              <a:rPr lang="sk-SK" altLang="sk-SK" dirty="0" err="1">
                <a:latin typeface="Corbel" panose="020B0503020204020204" pitchFamily="34" charset="0"/>
                <a:cs typeface="Calibri" panose="020F0502020204030204" pitchFamily="34" charset="0"/>
              </a:rPr>
              <a:t>endocytóza</a:t>
            </a:r>
            <a:endParaRPr lang="sk-SK" altLang="sk-SK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lvl="1" eaLnBrk="1" hangingPunct="1">
              <a:buFont typeface="Wingdings" panose="05000000000000000000" pitchFamily="2" charset="2"/>
              <a:buChar char="ü"/>
              <a:defRPr/>
            </a:pPr>
            <a:endParaRPr lang="sk-SK" altLang="sk-SK" b="1" dirty="0">
              <a:solidFill>
                <a:srgbClr val="00B050"/>
              </a:solidFill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eaLnBrk="1" hangingPunct="1">
              <a:defRPr/>
            </a:pPr>
            <a:endParaRPr lang="sk-SK" altLang="sk-SK" dirty="0"/>
          </a:p>
          <a:p>
            <a:pPr marL="0" indent="0" eaLnBrk="1" hangingPunct="1">
              <a:buFontTx/>
              <a:buNone/>
              <a:defRPr/>
            </a:pPr>
            <a:endParaRPr lang="sk-SK" altLang="sk-SK" dirty="0">
              <a:solidFill>
                <a:srgbClr val="00B050"/>
              </a:solidFill>
            </a:endParaRPr>
          </a:p>
          <a:p>
            <a:pPr eaLnBrk="1" hangingPunct="1">
              <a:defRPr/>
            </a:pPr>
            <a:endParaRPr lang="sk-SK" altLang="sk-SK" b="1" dirty="0"/>
          </a:p>
          <a:p>
            <a:pPr eaLnBrk="1" hangingPunct="1">
              <a:defRPr/>
            </a:pPr>
            <a:endParaRPr lang="sk-SK" altLang="sk-SK" b="1" dirty="0"/>
          </a:p>
          <a:p>
            <a:pPr eaLnBrk="1" hangingPunct="1">
              <a:defRPr/>
            </a:pPr>
            <a:endParaRPr lang="sk-SK" altLang="sk-SK" b="1" dirty="0"/>
          </a:p>
          <a:p>
            <a:pPr marL="0" indent="0" eaLnBrk="1" hangingPunct="1">
              <a:buFontTx/>
              <a:buNone/>
              <a:defRPr/>
            </a:pPr>
            <a:endParaRPr lang="sk-SK" altLang="sk-SK" b="1" dirty="0"/>
          </a:p>
        </p:txBody>
      </p:sp>
      <p:pic>
        <p:nvPicPr>
          <p:cNvPr id="26628" name="Obrázok 1">
            <a:extLst>
              <a:ext uri="{FF2B5EF4-FFF2-40B4-BE49-F238E27FC236}">
                <a16:creationId xmlns:a16="http://schemas.microsoft.com/office/drawing/2014/main" id="{BD7F470A-14F5-4205-8717-434C784497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914400"/>
            <a:ext cx="3124200" cy="168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629" name="Skupina 4">
            <a:extLst>
              <a:ext uri="{FF2B5EF4-FFF2-40B4-BE49-F238E27FC236}">
                <a16:creationId xmlns:a16="http://schemas.microsoft.com/office/drawing/2014/main" id="{3C208DE8-831B-45B2-B1D2-509C02FD3209}"/>
              </a:ext>
            </a:extLst>
          </p:cNvPr>
          <p:cNvGrpSpPr>
            <a:grpSpLocks/>
          </p:cNvGrpSpPr>
          <p:nvPr/>
        </p:nvGrpSpPr>
        <p:grpSpPr bwMode="auto">
          <a:xfrm>
            <a:off x="7696200" y="2903538"/>
            <a:ext cx="4343400" cy="3844925"/>
            <a:chOff x="7315200" y="2904093"/>
            <a:chExt cx="4343400" cy="3843961"/>
          </a:xfrm>
        </p:grpSpPr>
        <p:pic>
          <p:nvPicPr>
            <p:cNvPr id="26631" name="Obrázok 1">
              <a:extLst>
                <a:ext uri="{FF2B5EF4-FFF2-40B4-BE49-F238E27FC236}">
                  <a16:creationId xmlns:a16="http://schemas.microsoft.com/office/drawing/2014/main" id="{3AF28D1F-D014-4E89-AAFB-92F0CD2143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15200" y="2983774"/>
              <a:ext cx="4343400" cy="3764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632" name="BlokTextu 2">
              <a:extLst>
                <a:ext uri="{FF2B5EF4-FFF2-40B4-BE49-F238E27FC236}">
                  <a16:creationId xmlns:a16="http://schemas.microsoft.com/office/drawing/2014/main" id="{43841607-DD7D-4EE6-8CA8-E162A0AAA2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20000" y="2916793"/>
              <a:ext cx="1289050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sk-SK" altLang="sk-SK" sz="1800" b="1">
                  <a:latin typeface="Corbel" panose="020B0503020204020204" pitchFamily="34" charset="0"/>
                </a:rPr>
                <a:t>Exocytóza </a:t>
              </a:r>
            </a:p>
          </p:txBody>
        </p:sp>
        <p:sp>
          <p:nvSpPr>
            <p:cNvPr id="26633" name="BlokTextu 8">
              <a:extLst>
                <a:ext uri="{FF2B5EF4-FFF2-40B4-BE49-F238E27FC236}">
                  <a16:creationId xmlns:a16="http://schemas.microsoft.com/office/drawing/2014/main" id="{54263327-DD33-49A6-886B-DE1BBAB040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823450" y="2904093"/>
              <a:ext cx="1377950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sk-SK" altLang="sk-SK" sz="1800" b="1">
                  <a:latin typeface="Corbel" panose="020B0503020204020204" pitchFamily="34" charset="0"/>
                </a:rPr>
                <a:t>Endocytóza </a:t>
              </a:r>
            </a:p>
          </p:txBody>
        </p:sp>
      </p:grpSp>
      <p:pic>
        <p:nvPicPr>
          <p:cNvPr id="26630" name="Picture 6" descr="Working Memory and Cognitive Load - LD@school">
            <a:extLst>
              <a:ext uri="{FF2B5EF4-FFF2-40B4-BE49-F238E27FC236}">
                <a16:creationId xmlns:a16="http://schemas.microsoft.com/office/drawing/2014/main" id="{3C6D676B-89BB-4223-973D-401CDD7DFD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277600" y="34925"/>
            <a:ext cx="820738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7302614D-313C-4581-9EC7-B4F74A51B5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838200"/>
          </a:xfrm>
        </p:spPr>
        <p:txBody>
          <a:bodyPr/>
          <a:lstStyle/>
          <a:p>
            <a:pPr eaLnBrk="1" hangingPunct="1"/>
            <a:r>
              <a:rPr lang="sk-SK" altLang="sk-SK" b="1">
                <a:solidFill>
                  <a:srgbClr val="00B050"/>
                </a:solidFill>
                <a:latin typeface="Corbel" panose="020B0503020204020204" pitchFamily="34" charset="0"/>
              </a:rPr>
              <a:t>Polopriepustnosť (Semipermeabilita)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6DC9BE34-FAD3-440F-81F5-6647848566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838200"/>
            <a:ext cx="12192000" cy="3886200"/>
          </a:xfrm>
          <a:extLs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ü"/>
            </a:pPr>
            <a:r>
              <a:rPr lang="sk-SK" altLang="sk-SK" sz="2400"/>
              <a:t> </a:t>
            </a:r>
            <a:r>
              <a:rPr lang="en-US" altLang="sk-SK" sz="2400">
                <a:latin typeface="Corbel" panose="020B0503020204020204" pitchFamily="34" charset="0"/>
                <a:cs typeface="Calibri" panose="020F0502020204030204" pitchFamily="34" charset="0"/>
              </a:rPr>
              <a:t>samovo</a:t>
            </a:r>
            <a:r>
              <a:rPr lang="sk-SK" altLang="sk-SK" sz="2400">
                <a:latin typeface="Corbel" panose="020B0503020204020204" pitchFamily="34" charset="0"/>
                <a:cs typeface="Calibri" panose="020F0502020204030204" pitchFamily="34" charset="0"/>
              </a:rPr>
              <a:t>ľný prechod (prestup) látok</a:t>
            </a:r>
            <a:endParaRPr lang="en-US" altLang="sk-SK" sz="240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sk-SK" altLang="sk-SK" sz="2400">
                <a:latin typeface="Corbel" panose="020B0503020204020204" pitchFamily="34" charset="0"/>
                <a:cs typeface="Calibri" panose="020F0502020204030204" pitchFamily="34" charset="0"/>
              </a:rPr>
              <a:t> difúziou (koeficient závisí od permeability)</a:t>
            </a:r>
          </a:p>
          <a:p>
            <a:pPr lvl="1" eaLnBrk="1" hangingPunct="1">
              <a:buFont typeface="Wingdings" panose="05000000000000000000" pitchFamily="2" charset="2"/>
              <a:buChar char="ü"/>
            </a:pPr>
            <a:r>
              <a:rPr lang="sk-SK" altLang="sk-SK" sz="240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sk-SK" altLang="sk-SK" sz="2400" b="1">
                <a:latin typeface="Corbel" panose="020B0503020204020204" pitchFamily="34" charset="0"/>
                <a:cs typeface="Calibri" panose="020F0502020204030204" pitchFamily="34" charset="0"/>
              </a:rPr>
              <a:t>prechádzajú ľahko:</a:t>
            </a:r>
            <a:r>
              <a:rPr lang="sk-SK" altLang="sk-SK" sz="2400">
                <a:latin typeface="Corbel" panose="020B0503020204020204" pitchFamily="34" charset="0"/>
                <a:cs typeface="Calibri" panose="020F0502020204030204" pitchFamily="34" charset="0"/>
              </a:rPr>
              <a:t> voda, malé ióny ako K</a:t>
            </a:r>
            <a:r>
              <a:rPr lang="sk-SK" altLang="sk-SK" sz="2400" baseline="30000">
                <a:latin typeface="Corbel" panose="020B0503020204020204" pitchFamily="34" charset="0"/>
                <a:cs typeface="Calibri" panose="020F0502020204030204" pitchFamily="34" charset="0"/>
              </a:rPr>
              <a:t>+</a:t>
            </a:r>
            <a:r>
              <a:rPr lang="sk-SK" altLang="sk-SK" sz="2400">
                <a:latin typeface="Corbel" panose="020B0503020204020204" pitchFamily="34" charset="0"/>
                <a:cs typeface="Calibri" panose="020F0502020204030204" pitchFamily="34" charset="0"/>
              </a:rPr>
              <a:t>, Cl</a:t>
            </a:r>
            <a:r>
              <a:rPr lang="sk-SK" altLang="sk-SK" sz="2400" baseline="30000">
                <a:latin typeface="Corbel" panose="020B0503020204020204" pitchFamily="34" charset="0"/>
                <a:cs typeface="Calibri" panose="020F0502020204030204" pitchFamily="34" charset="0"/>
              </a:rPr>
              <a:t>-</a:t>
            </a:r>
          </a:p>
          <a:p>
            <a:pPr lvl="1" eaLnBrk="1" hangingPunct="1">
              <a:buFont typeface="Wingdings" panose="05000000000000000000" pitchFamily="2" charset="2"/>
              <a:buChar char="ü"/>
            </a:pPr>
            <a:r>
              <a:rPr lang="sk-SK" altLang="sk-SK" sz="2400">
                <a:latin typeface="Corbel" panose="020B0503020204020204" pitchFamily="34" charset="0"/>
                <a:cs typeface="Calibri" panose="020F0502020204030204" pitchFamily="34" charset="0"/>
              </a:rPr>
              <a:t> v tukoch rozpustné látky</a:t>
            </a:r>
            <a:endParaRPr lang="sk-SK" altLang="sk-SK" sz="2400" u="sng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lvl="1" eaLnBrk="1" hangingPunct="1">
              <a:buFont typeface="Wingdings" panose="05000000000000000000" pitchFamily="2" charset="2"/>
              <a:buChar char="ü"/>
            </a:pPr>
            <a:r>
              <a:rPr lang="sk-SK" altLang="sk-SK" sz="240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sk-SK" altLang="sk-SK" sz="2400" b="1">
                <a:latin typeface="Corbel" panose="020B0503020204020204" pitchFamily="34" charset="0"/>
                <a:cs typeface="Calibri" panose="020F0502020204030204" pitchFamily="34" charset="0"/>
              </a:rPr>
              <a:t>prechádzajú ťažko: </a:t>
            </a:r>
            <a:r>
              <a:rPr lang="sk-SK" altLang="sk-SK" sz="2400">
                <a:latin typeface="Corbel" panose="020B0503020204020204" pitchFamily="34" charset="0"/>
                <a:cs typeface="Calibri" panose="020F0502020204030204" pitchFamily="34" charset="0"/>
              </a:rPr>
              <a:t>Na</a:t>
            </a:r>
            <a:r>
              <a:rPr lang="sk-SK" altLang="sk-SK" sz="2400" baseline="30000">
                <a:latin typeface="Corbel" panose="020B0503020204020204" pitchFamily="34" charset="0"/>
                <a:cs typeface="Calibri" panose="020F0502020204030204" pitchFamily="34" charset="0"/>
              </a:rPr>
              <a:t>+</a:t>
            </a:r>
            <a:r>
              <a:rPr lang="sk-SK" altLang="sk-SK" sz="2400">
                <a:latin typeface="Corbel" panose="020B0503020204020204" pitchFamily="34" charset="0"/>
                <a:cs typeface="Calibri" panose="020F0502020204030204" pitchFamily="34" charset="0"/>
              </a:rPr>
              <a:t>, Ca</a:t>
            </a:r>
            <a:r>
              <a:rPr lang="sk-SK" altLang="sk-SK" sz="2400" baseline="30000">
                <a:latin typeface="Corbel" panose="020B0503020204020204" pitchFamily="34" charset="0"/>
                <a:cs typeface="Calibri" panose="020F0502020204030204" pitchFamily="34" charset="0"/>
              </a:rPr>
              <a:t>2+</a:t>
            </a:r>
            <a:r>
              <a:rPr lang="sk-SK" altLang="sk-SK" sz="2400">
                <a:latin typeface="Corbel" panose="020B0503020204020204" pitchFamily="34" charset="0"/>
                <a:cs typeface="Calibri" panose="020F0502020204030204" pitchFamily="34" charset="0"/>
              </a:rPr>
              <a:t>, Mg</a:t>
            </a:r>
            <a:r>
              <a:rPr lang="sk-SK" altLang="sk-SK" sz="2400" baseline="30000">
                <a:latin typeface="Corbel" panose="020B0503020204020204" pitchFamily="34" charset="0"/>
                <a:cs typeface="Calibri" panose="020F0502020204030204" pitchFamily="34" charset="0"/>
              </a:rPr>
              <a:t>2+</a:t>
            </a:r>
            <a:r>
              <a:rPr lang="sk-SK" altLang="sk-SK" sz="2400">
                <a:latin typeface="Corbel" panose="020B0503020204020204" pitchFamily="34" charset="0"/>
                <a:cs typeface="Calibri" panose="020F0502020204030204" pitchFamily="34" charset="0"/>
              </a:rPr>
              <a:t>,</a:t>
            </a:r>
          </a:p>
          <a:p>
            <a:pPr eaLnBrk="1" hangingPunct="1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sk-SK" altLang="sk-SK" sz="240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sk-SK" altLang="sk-SK" sz="240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neprechádzajú vôbec: veľké nabité (ióny) a polárne molekuly napr. proteíny</a:t>
            </a:r>
          </a:p>
        </p:txBody>
      </p:sp>
      <p:grpSp>
        <p:nvGrpSpPr>
          <p:cNvPr id="10244" name="Skupina 1">
            <a:extLst>
              <a:ext uri="{FF2B5EF4-FFF2-40B4-BE49-F238E27FC236}">
                <a16:creationId xmlns:a16="http://schemas.microsoft.com/office/drawing/2014/main" id="{B0529C00-83FE-4B42-B9F1-44B6614BD362}"/>
              </a:ext>
            </a:extLst>
          </p:cNvPr>
          <p:cNvGrpSpPr>
            <a:grpSpLocks/>
          </p:cNvGrpSpPr>
          <p:nvPr/>
        </p:nvGrpSpPr>
        <p:grpSpPr bwMode="auto">
          <a:xfrm>
            <a:off x="3124200" y="3630613"/>
            <a:ext cx="5732463" cy="3201987"/>
            <a:chOff x="3124200" y="3630168"/>
            <a:chExt cx="5732049" cy="3203007"/>
          </a:xfrm>
        </p:grpSpPr>
        <p:pic>
          <p:nvPicPr>
            <p:cNvPr id="10245" name="Picture 3">
              <a:extLst>
                <a:ext uri="{FF2B5EF4-FFF2-40B4-BE49-F238E27FC236}">
                  <a16:creationId xmlns:a16="http://schemas.microsoft.com/office/drawing/2014/main" id="{EA188D32-7ADE-469A-BF6B-31BC0484450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24200" y="3630168"/>
              <a:ext cx="5732049" cy="31516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46" name="BlokTextu 1">
              <a:extLst>
                <a:ext uri="{FF2B5EF4-FFF2-40B4-BE49-F238E27FC236}">
                  <a16:creationId xmlns:a16="http://schemas.microsoft.com/office/drawing/2014/main" id="{947DF6C9-D782-4275-BF55-BDE5C83D64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0" y="6248400"/>
              <a:ext cx="2362200" cy="5847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sk-SK" altLang="sk-SK" sz="1600" b="1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Selektívne priepustné 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sk-SK" altLang="sk-SK" sz="1600" b="1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proteínové kanály</a:t>
              </a:r>
            </a:p>
          </p:txBody>
        </p:sp>
      </p:grpSp>
      <p:pic>
        <p:nvPicPr>
          <p:cNvPr id="7" name="Picture 6" descr="Working Memory and Cognitive Load - LD@school">
            <a:extLst>
              <a:ext uri="{FF2B5EF4-FFF2-40B4-BE49-F238E27FC236}">
                <a16:creationId xmlns:a16="http://schemas.microsoft.com/office/drawing/2014/main" id="{28BB8AC3-809C-45FF-96B8-BB011217BF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277600" y="34925"/>
            <a:ext cx="820738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Nadpis 1">
            <a:extLst>
              <a:ext uri="{FF2B5EF4-FFF2-40B4-BE49-F238E27FC236}">
                <a16:creationId xmlns:a16="http://schemas.microsoft.com/office/drawing/2014/main" id="{6EFB0B85-06B0-4A79-BEE1-14EB9D0D9A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sk-SK" altLang="sk-SK"/>
          </a:p>
        </p:txBody>
      </p:sp>
      <p:sp>
        <p:nvSpPr>
          <p:cNvPr id="12291" name="Zástupný objekt pre obsah 2">
            <a:extLst>
              <a:ext uri="{FF2B5EF4-FFF2-40B4-BE49-F238E27FC236}">
                <a16:creationId xmlns:a16="http://schemas.microsoft.com/office/drawing/2014/main" id="{BFAD4B44-93C5-4B9C-AA0E-FEE9063B3AE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sk-SK" altLang="sk-SK"/>
          </a:p>
        </p:txBody>
      </p:sp>
      <p:grpSp>
        <p:nvGrpSpPr>
          <p:cNvPr id="12292" name="Skupina 4">
            <a:extLst>
              <a:ext uri="{FF2B5EF4-FFF2-40B4-BE49-F238E27FC236}">
                <a16:creationId xmlns:a16="http://schemas.microsoft.com/office/drawing/2014/main" id="{AEA4F0C7-4633-4284-8563-D10FE4B01776}"/>
              </a:ext>
            </a:extLst>
          </p:cNvPr>
          <p:cNvGrpSpPr>
            <a:grpSpLocks/>
          </p:cNvGrpSpPr>
          <p:nvPr/>
        </p:nvGrpSpPr>
        <p:grpSpPr bwMode="auto">
          <a:xfrm>
            <a:off x="914400" y="33338"/>
            <a:ext cx="10363200" cy="6942137"/>
            <a:chOff x="914400" y="32657"/>
            <a:chExt cx="10363200" cy="6942985"/>
          </a:xfrm>
        </p:grpSpPr>
        <p:pic>
          <p:nvPicPr>
            <p:cNvPr id="12293" name="Picture 2" descr="The Permeability of the Plasma Membrane - ppt download">
              <a:extLst>
                <a:ext uri="{FF2B5EF4-FFF2-40B4-BE49-F238E27FC236}">
                  <a16:creationId xmlns:a16="http://schemas.microsoft.com/office/drawing/2014/main" id="{A0CAC478-6EBD-42A7-93FF-C9387CDD13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670"/>
            <a:stretch>
              <a:fillRect/>
            </a:stretch>
          </p:blipFill>
          <p:spPr bwMode="auto">
            <a:xfrm>
              <a:off x="914400" y="32657"/>
              <a:ext cx="10363200" cy="69429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294" name="BlokTextu 3">
              <a:extLst>
                <a:ext uri="{FF2B5EF4-FFF2-40B4-BE49-F238E27FC236}">
                  <a16:creationId xmlns:a16="http://schemas.microsoft.com/office/drawing/2014/main" id="{9E1E9FCD-B5C5-45D3-97F6-AFBAB5CAFE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57600" y="685800"/>
              <a:ext cx="3581400" cy="5232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sk-SK" altLang="sk-SK" sz="2800" b="1">
                  <a:latin typeface="Calibri" panose="020F0502020204030204" pitchFamily="34" charset="0"/>
                  <a:cs typeface="Calibri" panose="020F0502020204030204" pitchFamily="34" charset="0"/>
                </a:rPr>
                <a:t>neutrálne molekuly </a:t>
              </a:r>
            </a:p>
          </p:txBody>
        </p:sp>
        <p:sp>
          <p:nvSpPr>
            <p:cNvPr id="12295" name="BlokTextu 5">
              <a:extLst>
                <a:ext uri="{FF2B5EF4-FFF2-40B4-BE49-F238E27FC236}">
                  <a16:creationId xmlns:a16="http://schemas.microsoft.com/office/drawing/2014/main" id="{74A10EE7-3EA4-4822-91B1-37E5F27632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763000" y="569893"/>
              <a:ext cx="1600200" cy="95410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sk-SK" altLang="sk-SK" sz="2800" b="1">
                  <a:latin typeface="Calibri" panose="020F0502020204030204" pitchFamily="34" charset="0"/>
                  <a:cs typeface="Calibri" panose="020F0502020204030204" pitchFamily="34" charset="0"/>
                </a:rPr>
                <a:t>nabité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sk-SK" altLang="sk-SK" sz="2800" b="1">
                  <a:latin typeface="Calibri" panose="020F0502020204030204" pitchFamily="34" charset="0"/>
                  <a:cs typeface="Calibri" panose="020F0502020204030204" pitchFamily="34" charset="0"/>
                </a:rPr>
                <a:t>molekuly</a:t>
              </a:r>
            </a:p>
          </p:txBody>
        </p:sp>
        <p:sp>
          <p:nvSpPr>
            <p:cNvPr id="12296" name="BlokTextu 6">
              <a:extLst>
                <a:ext uri="{FF2B5EF4-FFF2-40B4-BE49-F238E27FC236}">
                  <a16:creationId xmlns:a16="http://schemas.microsoft.com/office/drawing/2014/main" id="{7522D5F7-2EAC-460F-B3B7-5F5C02A96C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14600" y="1539495"/>
              <a:ext cx="2667000" cy="5232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sk-SK" altLang="sk-SK" sz="2800" b="1">
                  <a:latin typeface="Calibri" panose="020F0502020204030204" pitchFamily="34" charset="0"/>
                  <a:cs typeface="Calibri" panose="020F0502020204030204" pitchFamily="34" charset="0"/>
                </a:rPr>
                <a:t>makromolekuly</a:t>
              </a:r>
            </a:p>
          </p:txBody>
        </p:sp>
        <p:sp>
          <p:nvSpPr>
            <p:cNvPr id="12297" name="BlokTextu 7">
              <a:extLst>
                <a:ext uri="{FF2B5EF4-FFF2-40B4-BE49-F238E27FC236}">
                  <a16:creationId xmlns:a16="http://schemas.microsoft.com/office/drawing/2014/main" id="{055145A8-293B-4EBB-9B7C-72D1E7237F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19200" y="3863181"/>
              <a:ext cx="1981200" cy="95410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sk-SK" altLang="sk-SK" sz="2800" b="1">
                  <a:latin typeface="Calibri" panose="020F0502020204030204" pitchFamily="34" charset="0"/>
                  <a:cs typeface="Calibri" panose="020F0502020204030204" pitchFamily="34" charset="0"/>
                </a:rPr>
                <a:t>plasmatická membrána</a:t>
              </a: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Researchers seek universal treatments to impede coronavirus | Cornell  University College of Veterinary Medicine">
            <a:extLst>
              <a:ext uri="{FF2B5EF4-FFF2-40B4-BE49-F238E27FC236}">
                <a16:creationId xmlns:a16="http://schemas.microsoft.com/office/drawing/2014/main" id="{51E4D3A7-BA12-47E7-86FA-B4609BA59A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62"/>
          <a:stretch>
            <a:fillRect/>
          </a:stretch>
        </p:blipFill>
        <p:spPr bwMode="auto">
          <a:xfrm>
            <a:off x="0" y="-55563"/>
            <a:ext cx="7491413" cy="691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Obrázok 3">
            <a:extLst>
              <a:ext uri="{FF2B5EF4-FFF2-40B4-BE49-F238E27FC236}">
                <a16:creationId xmlns:a16="http://schemas.microsoft.com/office/drawing/2014/main" id="{93567694-57F2-40FC-8437-E852C8AE2D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66" r="30000"/>
          <a:stretch>
            <a:fillRect/>
          </a:stretch>
        </p:blipFill>
        <p:spPr bwMode="auto">
          <a:xfrm>
            <a:off x="7496175" y="-55563"/>
            <a:ext cx="4419600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BlokTextu 4">
            <a:extLst>
              <a:ext uri="{FF2B5EF4-FFF2-40B4-BE49-F238E27FC236}">
                <a16:creationId xmlns:a16="http://schemas.microsoft.com/office/drawing/2014/main" id="{518D6680-8931-4ACE-8ED9-EEADD9CD58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392113"/>
            <a:ext cx="3352800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sk-SK" altLang="sk-SK" sz="1800" b="1">
                <a:latin typeface="Corbel" panose="020B0503020204020204" pitchFamily="34" charset="0"/>
              </a:rPr>
              <a:t>Periférny proteín (Spike proteín)</a:t>
            </a:r>
          </a:p>
        </p:txBody>
      </p:sp>
      <p:sp>
        <p:nvSpPr>
          <p:cNvPr id="13317" name="BlokTextu 6">
            <a:extLst>
              <a:ext uri="{FF2B5EF4-FFF2-40B4-BE49-F238E27FC236}">
                <a16:creationId xmlns:a16="http://schemas.microsoft.com/office/drawing/2014/main" id="{11F7A229-E2CE-4181-8E0F-1EE51F275D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1687513"/>
            <a:ext cx="1447800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sk-SK" altLang="sk-SK" sz="1800" b="1">
                <a:latin typeface="Corbel" panose="020B0503020204020204" pitchFamily="34" charset="0"/>
              </a:rPr>
              <a:t>Väzba vírusu</a:t>
            </a:r>
          </a:p>
        </p:txBody>
      </p:sp>
      <p:sp>
        <p:nvSpPr>
          <p:cNvPr id="13318" name="BlokTextu 7">
            <a:extLst>
              <a:ext uri="{FF2B5EF4-FFF2-40B4-BE49-F238E27FC236}">
                <a16:creationId xmlns:a16="http://schemas.microsoft.com/office/drawing/2014/main" id="{D179FFE7-20C3-4146-B6EF-F33C9A4667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505200"/>
            <a:ext cx="1219200" cy="9239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sk-SK" altLang="sk-SK" sz="1800" b="1">
                <a:latin typeface="Corbel" panose="020B0503020204020204" pitchFamily="34" charset="0"/>
              </a:rPr>
              <a:t>Periférne proteíny (hostiteľ)</a:t>
            </a:r>
          </a:p>
        </p:txBody>
      </p:sp>
      <p:sp>
        <p:nvSpPr>
          <p:cNvPr id="13319" name="BlokTextu 8">
            <a:extLst>
              <a:ext uri="{FF2B5EF4-FFF2-40B4-BE49-F238E27FC236}">
                <a16:creationId xmlns:a16="http://schemas.microsoft.com/office/drawing/2014/main" id="{750EBC7F-6F84-4AD7-9CCE-80066B8B25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14700" y="2173288"/>
            <a:ext cx="1790700" cy="6461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sk-SK" altLang="sk-SK" sz="1800" b="1">
                <a:latin typeface="Corbel" panose="020B0503020204020204" pitchFamily="34" charset="0"/>
              </a:rPr>
              <a:t>fúzia membrán (vírus + hostiteľ)</a:t>
            </a:r>
          </a:p>
        </p:txBody>
      </p:sp>
      <p:sp>
        <p:nvSpPr>
          <p:cNvPr id="13320" name="BlokTextu 9">
            <a:extLst>
              <a:ext uri="{FF2B5EF4-FFF2-40B4-BE49-F238E27FC236}">
                <a16:creationId xmlns:a16="http://schemas.microsoft.com/office/drawing/2014/main" id="{538EDD9B-734F-47CC-87D2-CDD714D506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3321050"/>
            <a:ext cx="1066800" cy="3683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sk-SK" altLang="sk-SK" sz="1800" b="1">
                <a:latin typeface="Corbel" panose="020B0503020204020204" pitchFamily="34" charset="0"/>
              </a:rPr>
              <a:t>Ióny Ca</a:t>
            </a:r>
            <a:r>
              <a:rPr lang="sk-SK" altLang="sk-SK" sz="1800" b="1" baseline="30000">
                <a:latin typeface="Corbel" panose="020B0503020204020204" pitchFamily="34" charset="0"/>
              </a:rPr>
              <a:t>2+</a:t>
            </a:r>
          </a:p>
        </p:txBody>
      </p:sp>
      <p:sp>
        <p:nvSpPr>
          <p:cNvPr id="13321" name="BlokTextu 10">
            <a:extLst>
              <a:ext uri="{FF2B5EF4-FFF2-40B4-BE49-F238E27FC236}">
                <a16:creationId xmlns:a16="http://schemas.microsoft.com/office/drawing/2014/main" id="{B2ACEFE3-1B4F-4E2D-A100-FF43AB4122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4572000"/>
            <a:ext cx="1811338" cy="923925"/>
          </a:xfrm>
          <a:prstGeom prst="rect">
            <a:avLst/>
          </a:prstGeom>
          <a:solidFill>
            <a:srgbClr val="CEEAE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sk-SK" altLang="sk-SK" sz="1800" b="1">
                <a:latin typeface="Corbel" panose="020B0503020204020204" pitchFamily="34" charset="0"/>
              </a:rPr>
              <a:t>Vypustenie vírusového genómu</a:t>
            </a:r>
            <a:endParaRPr lang="sk-SK" altLang="sk-SK" sz="1800" b="1" baseline="30000">
              <a:latin typeface="Corbel" panose="020B0503020204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Nadpis 1">
            <a:extLst>
              <a:ext uri="{FF2B5EF4-FFF2-40B4-BE49-F238E27FC236}">
                <a16:creationId xmlns:a16="http://schemas.microsoft.com/office/drawing/2014/main" id="{7FAB2334-2059-4FB3-881C-0E39483BEC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sk-SK" altLang="sk-SK"/>
          </a:p>
        </p:txBody>
      </p:sp>
      <p:sp>
        <p:nvSpPr>
          <p:cNvPr id="15363" name="Zástupný objekt pre obsah 2">
            <a:extLst>
              <a:ext uri="{FF2B5EF4-FFF2-40B4-BE49-F238E27FC236}">
                <a16:creationId xmlns:a16="http://schemas.microsoft.com/office/drawing/2014/main" id="{EA211F1C-D6C4-4E83-AF6F-912D5C063939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sk-SK" altLang="sk-SK"/>
          </a:p>
        </p:txBody>
      </p:sp>
      <p:pic>
        <p:nvPicPr>
          <p:cNvPr id="15364" name="Picture 2" descr="Cell Transportation: Are You In or Out? Educational Resources K12 Learning,  Life Science, Science Lesson Plans, Activities, Experiments, Homeschool Help">
            <a:extLst>
              <a:ext uri="{FF2B5EF4-FFF2-40B4-BE49-F238E27FC236}">
                <a16:creationId xmlns:a16="http://schemas.microsoft.com/office/drawing/2014/main" id="{CF34BDFB-059D-49C6-82F2-7C315613F0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6200"/>
            <a:ext cx="12192000" cy="855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66F64AA8-39CC-4A8C-B54D-986232BC4E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743200"/>
            <a:ext cx="12192000" cy="1524000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noFill/>
          </a:ln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k-SK" altLang="sk-SK" sz="8000" b="1" kern="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 pitchFamily="34" charset="0"/>
              </a:rPr>
              <a:t>Transportné mechanizmy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37BDF838-2A80-4D4C-919D-E09F448BE1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38200"/>
            <a:ext cx="12201525" cy="4525963"/>
          </a:xfrm>
        </p:spPr>
        <p:txBody>
          <a:bodyPr/>
          <a:lstStyle/>
          <a:p>
            <a:pPr marL="0" indent="0" algn="ctr">
              <a:buFontTx/>
              <a:buNone/>
              <a:defRPr/>
            </a:pPr>
            <a:r>
              <a:rPr lang="sk-SK" altLang="sk-SK" sz="2800" b="1" dirty="0">
                <a:solidFill>
                  <a:srgbClr val="00B050"/>
                </a:solidFill>
                <a:latin typeface="Corbel" panose="020B0503020204020204" pitchFamily="34" charset="0"/>
              </a:rPr>
              <a:t>Pasívny transport, oddeľovanie nerozpustných tuhých látok od kvapalín alebo plynov v závislosti od rozdielnej veľkosti častíc, el. náboja alebo typu častice na základe tlakového gradientu (hydrostatického tlaku) </a:t>
            </a:r>
          </a:p>
          <a:p>
            <a:pPr marL="0" indent="0" algn="ctr">
              <a:buFontTx/>
              <a:buNone/>
              <a:defRPr/>
            </a:pPr>
            <a:r>
              <a:rPr lang="sk-SK" altLang="sk-SK" sz="2800" b="1" dirty="0">
                <a:solidFill>
                  <a:srgbClr val="FF0000"/>
                </a:solidFill>
                <a:latin typeface="Corbel" panose="020B0503020204020204" pitchFamily="34" charset="0"/>
              </a:rPr>
              <a:t>Nie koncentračného gradientu !!!</a:t>
            </a:r>
          </a:p>
          <a:p>
            <a:pPr marL="0" indent="0" algn="ctr">
              <a:buFontTx/>
              <a:buNone/>
              <a:defRPr/>
            </a:pPr>
            <a:endParaRPr lang="sk-SK" altLang="sk-SK" sz="2800" b="1" dirty="0">
              <a:solidFill>
                <a:srgbClr val="FF0000"/>
              </a:solidFill>
              <a:latin typeface="Corbel" panose="020B0503020204020204" pitchFamily="34" charset="0"/>
            </a:endParaRP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r>
              <a:rPr lang="sk-SK" altLang="sk-SK" sz="2800" b="1" dirty="0">
                <a:latin typeface="Corbel" panose="020B0503020204020204" pitchFamily="34" charset="0"/>
              </a:rPr>
              <a:t>Filtrácia závisí od: </a:t>
            </a:r>
            <a:r>
              <a:rPr lang="sk-SK" altLang="sk-SK" sz="2800" dirty="0">
                <a:latin typeface="Corbel" panose="020B0503020204020204" pitchFamily="34" charset="0"/>
              </a:rPr>
              <a:t>veľkosti častíc (</a:t>
            </a:r>
            <a:r>
              <a:rPr lang="sk-SK" altLang="sk-SK" sz="2800" dirty="0" err="1">
                <a:latin typeface="Corbel" panose="020B0503020204020204" pitchFamily="34" charset="0"/>
              </a:rPr>
              <a:t>mikrofiltrácia</a:t>
            </a:r>
            <a:r>
              <a:rPr lang="sk-SK" altLang="sk-SK" sz="2800" dirty="0">
                <a:latin typeface="Corbel" panose="020B0503020204020204" pitchFamily="34" charset="0"/>
              </a:rPr>
              <a:t>, </a:t>
            </a:r>
            <a:r>
              <a:rPr lang="sk-SK" altLang="sk-SK" sz="2800" dirty="0" err="1">
                <a:latin typeface="Corbel" panose="020B0503020204020204" pitchFamily="34" charset="0"/>
              </a:rPr>
              <a:t>ultrafiltrácia</a:t>
            </a:r>
            <a:r>
              <a:rPr lang="sk-SK" altLang="sk-SK" sz="2800" dirty="0">
                <a:latin typeface="Corbel" panose="020B0503020204020204" pitchFamily="34" charset="0"/>
              </a:rPr>
              <a:t>, </a:t>
            </a:r>
            <a:r>
              <a:rPr lang="sk-SK" altLang="sk-SK" sz="2800" dirty="0" err="1">
                <a:latin typeface="Corbel" panose="020B0503020204020204" pitchFamily="34" charset="0"/>
              </a:rPr>
              <a:t>nano</a:t>
            </a:r>
            <a:r>
              <a:rPr lang="sk-SK" altLang="sk-SK" sz="2800" dirty="0">
                <a:latin typeface="Corbel" panose="020B0503020204020204" pitchFamily="34" charset="0"/>
              </a:rPr>
              <a:t> ...)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r>
              <a:rPr lang="sk-SK" altLang="sk-SK" sz="2800" dirty="0">
                <a:latin typeface="Corbel" panose="020B0503020204020204" pitchFamily="34" charset="0"/>
              </a:rPr>
              <a:t> 			od veľkosti a počtu pórov vo filtračnej vrstve; 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r>
              <a:rPr lang="sk-SK" altLang="sk-SK" sz="2800" dirty="0">
                <a:latin typeface="Corbel" panose="020B0503020204020204" pitchFamily="34" charset="0"/>
              </a:rPr>
              <a:t>			od povrchového náboja na filtračnej vrstve</a:t>
            </a:r>
          </a:p>
          <a:p>
            <a:pPr marL="0" indent="0" algn="ctr">
              <a:buFontTx/>
              <a:buNone/>
              <a:defRPr/>
            </a:pPr>
            <a:endParaRPr lang="sk-SK" altLang="sk-SK" sz="2800" b="1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>
              <a:defRPr/>
            </a:pPr>
            <a:endParaRPr lang="sk-SK" dirty="0"/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DB153828-0E92-4313-8DB3-91F625434F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201525" cy="715963"/>
          </a:xfrm>
        </p:spPr>
        <p:txBody>
          <a:bodyPr/>
          <a:lstStyle/>
          <a:p>
            <a:pPr eaLnBrk="1" hangingPunct="1"/>
            <a:r>
              <a:rPr lang="sk-SK" altLang="sk-SK" b="1" u="sng">
                <a:solidFill>
                  <a:srgbClr val="00B050"/>
                </a:solidFill>
                <a:latin typeface="Corbel" panose="020B0503020204020204" pitchFamily="34" charset="0"/>
              </a:rPr>
              <a:t>Filtrácia</a:t>
            </a:r>
          </a:p>
        </p:txBody>
      </p:sp>
      <p:pic>
        <p:nvPicPr>
          <p:cNvPr id="33796" name="Picture 6" descr="Working Memory and Cognitive Load - LD@school">
            <a:extLst>
              <a:ext uri="{FF2B5EF4-FFF2-40B4-BE49-F238E27FC236}">
                <a16:creationId xmlns:a16="http://schemas.microsoft.com/office/drawing/2014/main" id="{59BECE7A-4C75-45F6-A3E5-A857C29027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277600" y="95250"/>
            <a:ext cx="820738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7" name="Obdĺžnik 5">
            <a:extLst>
              <a:ext uri="{FF2B5EF4-FFF2-40B4-BE49-F238E27FC236}">
                <a16:creationId xmlns:a16="http://schemas.microsoft.com/office/drawing/2014/main" id="{4D20547F-B12B-4A55-8ADA-8A7313B7C9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4800600"/>
            <a:ext cx="70866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sk-SK" altLang="sk-SK" sz="2800" b="1" i="1">
                <a:latin typeface="Corbel" panose="020B0503020204020204" pitchFamily="34" charset="0"/>
              </a:rPr>
              <a:t>Príklady:</a:t>
            </a:r>
            <a:r>
              <a:rPr lang="en-US" altLang="sk-SK" sz="2800" b="1" i="1">
                <a:latin typeface="Corbel" panose="020B0503020204020204" pitchFamily="34" charset="0"/>
              </a:rPr>
              <a:t> </a:t>
            </a:r>
            <a:r>
              <a:rPr lang="sk-SK" altLang="sk-SK" sz="2800" b="1" i="1">
                <a:latin typeface="Corbel" panose="020B0503020204020204" pitchFamily="34" charset="0"/>
              </a:rPr>
              <a:t>kapilárna filtrácia, </a:t>
            </a:r>
          </a:p>
          <a:p>
            <a:pPr algn="ctr" eaLnBrk="1" hangingPunct="1"/>
            <a:r>
              <a:rPr lang="sk-SK" altLang="sk-SK" sz="2800" b="1" i="1">
                <a:latin typeface="Corbel" panose="020B0503020204020204" pitchFamily="34" charset="0"/>
              </a:rPr>
              <a:t>glomerulárna filtrácia, </a:t>
            </a:r>
          </a:p>
          <a:p>
            <a:pPr algn="ctr" eaLnBrk="1" hangingPunct="1"/>
            <a:r>
              <a:rPr lang="sk-SK" altLang="sk-SK" sz="2800" b="1" i="1">
                <a:latin typeface="Corbel" panose="020B0503020204020204" pitchFamily="34" charset="0"/>
              </a:rPr>
              <a:t>filtrácia vody, plynov, </a:t>
            </a:r>
          </a:p>
          <a:p>
            <a:pPr algn="ctr" eaLnBrk="1" hangingPunct="1"/>
            <a:r>
              <a:rPr lang="sk-SK" altLang="sk-SK" sz="2800" b="1" i="1">
                <a:latin typeface="Corbel" panose="020B0503020204020204" pitchFamily="34" charset="0"/>
              </a:rPr>
              <a:t>respirátory ...</a:t>
            </a:r>
          </a:p>
        </p:txBody>
      </p:sp>
      <p:pic>
        <p:nvPicPr>
          <p:cNvPr id="33798" name="Obrázok 6">
            <a:extLst>
              <a:ext uri="{FF2B5EF4-FFF2-40B4-BE49-F238E27FC236}">
                <a16:creationId xmlns:a16="http://schemas.microsoft.com/office/drawing/2014/main" id="{D6B7E4EB-86E2-4764-B905-468A1C2625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543425"/>
            <a:ext cx="2659063" cy="207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9" name="Obrázok 1">
            <a:extLst>
              <a:ext uri="{FF2B5EF4-FFF2-40B4-BE49-F238E27FC236}">
                <a16:creationId xmlns:a16="http://schemas.microsoft.com/office/drawing/2014/main" id="{AA9F5885-63E7-4871-BE53-281C15EE1D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2813" y="3768725"/>
            <a:ext cx="2376487" cy="315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How Filtrations Systems Can Help Reduce the Spread of Infection in  Hospitals - LWS Knowledge Center">
            <a:extLst>
              <a:ext uri="{FF2B5EF4-FFF2-40B4-BE49-F238E27FC236}">
                <a16:creationId xmlns:a16="http://schemas.microsoft.com/office/drawing/2014/main" id="{AA03DB19-F02E-4047-93D5-505FBA5B69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99" b="23714"/>
          <a:stretch>
            <a:fillRect/>
          </a:stretch>
        </p:blipFill>
        <p:spPr bwMode="auto">
          <a:xfrm>
            <a:off x="1462088" y="609600"/>
            <a:ext cx="85725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9" name="Obdĺžnik 11">
            <a:extLst>
              <a:ext uri="{FF2B5EF4-FFF2-40B4-BE49-F238E27FC236}">
                <a16:creationId xmlns:a16="http://schemas.microsoft.com/office/drawing/2014/main" id="{0FFA7EA5-8D68-47DD-B8BA-F26B4DED8B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2400"/>
            <a:ext cx="12192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sk-SK" altLang="sk-SK" sz="2800" b="1">
                <a:solidFill>
                  <a:srgbClr val="3278DF"/>
                </a:solidFill>
                <a:latin typeface="Corbel" panose="020B0503020204020204" pitchFamily="34" charset="0"/>
              </a:rPr>
              <a:t>Filtráciu vzduchu v nemocniciach</a:t>
            </a:r>
          </a:p>
        </p:txBody>
      </p:sp>
      <p:sp>
        <p:nvSpPr>
          <p:cNvPr id="13" name="Obdĺžnik 12">
            <a:extLst>
              <a:ext uri="{FF2B5EF4-FFF2-40B4-BE49-F238E27FC236}">
                <a16:creationId xmlns:a16="http://schemas.microsoft.com/office/drawing/2014/main" id="{F8471060-987D-480F-8F58-1217D56F972B}"/>
              </a:ext>
            </a:extLst>
          </p:cNvPr>
          <p:cNvSpPr/>
          <p:nvPr/>
        </p:nvSpPr>
        <p:spPr>
          <a:xfrm>
            <a:off x="0" y="4038600"/>
            <a:ext cx="12192000" cy="2754313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ts val="3500"/>
              </a:lnSpc>
              <a:buFont typeface="Wingdings" panose="05000000000000000000" pitchFamily="2" charset="2"/>
              <a:buChar char="Ø"/>
            </a:pPr>
            <a:r>
              <a:rPr lang="sk-SK" altLang="sk-SK" sz="2400" b="1">
                <a:solidFill>
                  <a:srgbClr val="3278DF"/>
                </a:solidFill>
                <a:latin typeface="Corbel" panose="020B0503020204020204" pitchFamily="34" charset="0"/>
              </a:rPr>
              <a:t>Pre-Filter:</a:t>
            </a:r>
            <a:r>
              <a:rPr lang="sk-SK" altLang="sk-SK" sz="2400">
                <a:solidFill>
                  <a:srgbClr val="040C28"/>
                </a:solidFill>
                <a:latin typeface="Corbel" panose="020B0503020204020204" pitchFamily="34" charset="0"/>
              </a:rPr>
              <a:t> p</a:t>
            </a:r>
            <a:r>
              <a:rPr lang="sk-SK" altLang="sk-SK" sz="2400">
                <a:latin typeface="Corbel" panose="020B0503020204020204" pitchFamily="34" charset="0"/>
              </a:rPr>
              <a:t>rvá línia filtrácie, filter z hrubých vlákien , zachytáva veľké častice</a:t>
            </a:r>
            <a:endParaRPr lang="sk-SK" altLang="sk-SK" sz="2000">
              <a:latin typeface="Corbel" panose="020B0503020204020204" pitchFamily="34" charset="0"/>
            </a:endParaRPr>
          </a:p>
          <a:p>
            <a:pPr>
              <a:lnSpc>
                <a:spcPts val="3500"/>
              </a:lnSpc>
              <a:buFont typeface="Wingdings" panose="05000000000000000000" pitchFamily="2" charset="2"/>
              <a:buChar char="Ø"/>
            </a:pPr>
            <a:r>
              <a:rPr lang="sk-SK" altLang="sk-SK" sz="2400" b="1">
                <a:solidFill>
                  <a:srgbClr val="3278DF"/>
                </a:solidFill>
                <a:latin typeface="Corbel" panose="020B0503020204020204" pitchFamily="34" charset="0"/>
              </a:rPr>
              <a:t>Carbon Filter (uhlíkový filter): </a:t>
            </a:r>
            <a:r>
              <a:rPr lang="sk-SK" altLang="sk-SK" sz="2400">
                <a:solidFill>
                  <a:srgbClr val="040C28"/>
                </a:solidFill>
                <a:latin typeface="Corbel" panose="020B0503020204020204" pitchFamily="34" charset="0"/>
              </a:rPr>
              <a:t>elektricky negatívne nabitá vrstva aktívneho uhlia, ktorá priťahuje pozitívne nabité molekuly ako napr. toxíny, plyny ... </a:t>
            </a:r>
          </a:p>
          <a:p>
            <a:pPr>
              <a:lnSpc>
                <a:spcPts val="3500"/>
              </a:lnSpc>
              <a:buFont typeface="Wingdings" panose="05000000000000000000" pitchFamily="2" charset="2"/>
              <a:buChar char="Ø"/>
            </a:pPr>
            <a:r>
              <a:rPr lang="sk-SK" altLang="sk-SK" sz="2400" b="1">
                <a:solidFill>
                  <a:srgbClr val="3278DF"/>
                </a:solidFill>
                <a:latin typeface="Corbel" panose="020B0503020204020204" pitchFamily="34" charset="0"/>
              </a:rPr>
              <a:t>HEPA Filter (High Efficiency Particulate Air):</a:t>
            </a:r>
            <a:r>
              <a:rPr lang="sk-SK" altLang="sk-SK" sz="2400" b="1">
                <a:latin typeface="Corbel" panose="020B0503020204020204" pitchFamily="34" charset="0"/>
              </a:rPr>
              <a:t> </a:t>
            </a:r>
            <a:r>
              <a:rPr lang="sk-SK" altLang="sk-SK" sz="2400">
                <a:latin typeface="Corbel" panose="020B0503020204020204" pitchFamily="34" charset="0"/>
              </a:rPr>
              <a:t>borosilikátové sklenené vlákno</a:t>
            </a:r>
            <a:r>
              <a:rPr lang="en-US" altLang="sk-SK" sz="2400">
                <a:latin typeface="Corbel" panose="020B0503020204020204" pitchFamily="34" charset="0"/>
              </a:rPr>
              <a:t> </a:t>
            </a:r>
            <a:r>
              <a:rPr lang="sk-SK" altLang="sk-SK" sz="2400">
                <a:latin typeface="Corbel" panose="020B0503020204020204" pitchFamily="34" charset="0"/>
              </a:rPr>
              <a:t>+ </a:t>
            </a:r>
          </a:p>
          <a:p>
            <a:pPr>
              <a:lnSpc>
                <a:spcPts val="3500"/>
              </a:lnSpc>
            </a:pPr>
            <a:r>
              <a:rPr lang="sk-SK" altLang="sk-SK" sz="2400">
                <a:latin typeface="Corbel" panose="020B0503020204020204" pitchFamily="34" charset="0"/>
              </a:rPr>
              <a:t>	</a:t>
            </a:r>
            <a:r>
              <a:rPr lang="en-US" altLang="sk-SK" sz="2400">
                <a:latin typeface="Corbel" panose="020B0503020204020204" pitchFamily="34" charset="0"/>
              </a:rPr>
              <a:t>polypropyl</a:t>
            </a:r>
            <a:r>
              <a:rPr lang="sk-SK" altLang="sk-SK" sz="2400">
                <a:latin typeface="Corbel" panose="020B0503020204020204" pitchFamily="34" charset="0"/>
              </a:rPr>
              <a:t>én,</a:t>
            </a:r>
            <a:r>
              <a:rPr lang="sk-SK" altLang="sk-SK" sz="2400" b="1">
                <a:latin typeface="Corbel" panose="020B0503020204020204" pitchFamily="34" charset="0"/>
              </a:rPr>
              <a:t> najjemnejší filter, teoreticky zadrží až 99,97 </a:t>
            </a:r>
            <a:r>
              <a:rPr lang="sk-SK" altLang="sk-SK" sz="2400">
                <a:latin typeface="Corbel" panose="020B0503020204020204" pitchFamily="34" charset="0"/>
              </a:rPr>
              <a:t>% častíc ako prach, peľ, plesne, 	baktérie a akékoľvek častice prenášané vzduchom s veľkosťou 0,3 µm.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4">
            <a:extLst>
              <a:ext uri="{FF2B5EF4-FFF2-40B4-BE49-F238E27FC236}">
                <a16:creationId xmlns:a16="http://schemas.microsoft.com/office/drawing/2014/main" id="{43EEE967-E064-4FF9-A5A9-A227B7FC3F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38" y="715963"/>
            <a:ext cx="12192000" cy="138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k-SK" altLang="sk-SK" sz="2800" b="1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Difúzia je  samovoľný pasívny pohyb molekúl po koncentračnom gradiente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k-SK" altLang="sk-SK" sz="2800" b="1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(z miest s vyššou koncentráciou do miesta s nižšou koncentráciou)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k-SK" altLang="sk-SK" sz="2800" b="1">
                <a:solidFill>
                  <a:srgbClr val="FF000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(nedochádza k zmene objemu roztoku) </a:t>
            </a:r>
          </a:p>
        </p:txBody>
      </p:sp>
      <p:sp>
        <p:nvSpPr>
          <p:cNvPr id="35843" name="Rectangle 2">
            <a:extLst>
              <a:ext uri="{FF2B5EF4-FFF2-40B4-BE49-F238E27FC236}">
                <a16:creationId xmlns:a16="http://schemas.microsoft.com/office/drawing/2014/main" id="{4328D212-5230-471F-B706-0D1CD66877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838200"/>
          </a:xfrm>
        </p:spPr>
        <p:txBody>
          <a:bodyPr/>
          <a:lstStyle/>
          <a:p>
            <a:pPr eaLnBrk="1" hangingPunct="1"/>
            <a:r>
              <a:rPr lang="sk-SK" altLang="sk-SK" b="1">
                <a:solidFill>
                  <a:srgbClr val="00B050"/>
                </a:solidFill>
                <a:latin typeface="Corbel" panose="020B0503020204020204" pitchFamily="34" charset="0"/>
              </a:rPr>
              <a:t>Jednoduchá difúzia</a:t>
            </a:r>
          </a:p>
        </p:txBody>
      </p:sp>
      <p:sp>
        <p:nvSpPr>
          <p:cNvPr id="5" name="Zástupný objekt pre obsah 4">
            <a:extLst>
              <a:ext uri="{FF2B5EF4-FFF2-40B4-BE49-F238E27FC236}">
                <a16:creationId xmlns:a16="http://schemas.microsoft.com/office/drawing/2014/main" id="{A812A608-02A6-42EC-B258-8BCB702413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5394325"/>
            <a:ext cx="11582400" cy="24384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ü"/>
              <a:defRPr/>
            </a:pPr>
            <a:r>
              <a:rPr lang="sk-SK" altLang="sk-SK" sz="2400" b="1" dirty="0"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sk-SK" alt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 je difúzny koeficient (závisí od teploty, viskozity, polomeru molekúl)</a:t>
            </a:r>
          </a:p>
          <a:p>
            <a:pPr eaLnBrk="1" hangingPunct="1">
              <a:buFont typeface="Wingdings" panose="05000000000000000000" pitchFamily="2" charset="2"/>
              <a:buChar char="ü"/>
              <a:defRPr/>
            </a:pPr>
            <a:r>
              <a:rPr lang="sk-SK" altLang="sk-SK" sz="2400" b="1" dirty="0"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sk-SK" alt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 je difúzna plocha</a:t>
            </a:r>
          </a:p>
          <a:p>
            <a:pPr eaLnBrk="1" hangingPunct="1">
              <a:buFont typeface="Wingdings" panose="05000000000000000000" pitchFamily="2" charset="2"/>
              <a:buChar char="ü"/>
              <a:defRPr/>
            </a:pPr>
            <a:r>
              <a:rPr lang="el-GR" altLang="sk-SK" sz="2400" b="1" dirty="0">
                <a:latin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sk-SK" altLang="sk-SK" sz="2400" b="1" dirty="0"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sk-SK" alt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 je rozdiel </a:t>
            </a:r>
            <a:r>
              <a:rPr lang="sk-SK" altLang="sk-SK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molárnych</a:t>
            </a:r>
            <a:r>
              <a:rPr lang="sk-SK" altLang="sk-SK" sz="2400" dirty="0">
                <a:latin typeface="Calibri" panose="020F0502020204030204" pitchFamily="34" charset="0"/>
                <a:cs typeface="Calibri" panose="020F0502020204030204" pitchFamily="34" charset="0"/>
              </a:rPr>
              <a:t> koncentrácií dvoch prostredí vzdialených od seba </a:t>
            </a:r>
            <a:r>
              <a:rPr lang="el-GR" altLang="sk-SK" sz="2400" b="1" dirty="0">
                <a:latin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sk-SK" altLang="sk-SK" sz="2400" b="1" dirty="0"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endParaRPr lang="sk-SK" altLang="sk-SK" sz="12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Tx/>
              <a:buNone/>
              <a:defRPr/>
            </a:pPr>
            <a:endParaRPr lang="sk-SK" dirty="0"/>
          </a:p>
        </p:txBody>
      </p:sp>
      <p:sp>
        <p:nvSpPr>
          <p:cNvPr id="35845" name="BlokTextu 5">
            <a:extLst>
              <a:ext uri="{FF2B5EF4-FFF2-40B4-BE49-F238E27FC236}">
                <a16:creationId xmlns:a16="http://schemas.microsoft.com/office/drawing/2014/main" id="{FEA2144F-5892-4009-BC51-1D2D4A80EC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38" y="2351088"/>
            <a:ext cx="1219200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k-SK" altLang="sk-SK">
                <a:latin typeface="Calibri" panose="020F0502020204030204" pitchFamily="34" charset="0"/>
                <a:cs typeface="Calibri" panose="020F0502020204030204" pitchFamily="34" charset="0"/>
              </a:rPr>
              <a:t>Difúziu opisujú Fickove zákony: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k-SK" altLang="sk-SK">
                <a:latin typeface="Calibri" panose="020F0502020204030204" pitchFamily="34" charset="0"/>
                <a:cs typeface="Calibri" panose="020F0502020204030204" pitchFamily="34" charset="0"/>
              </a:rPr>
              <a:t>1. Fickov zákon: hustota difúzneho toku </a:t>
            </a:r>
            <a:r>
              <a:rPr lang="sk-SK" altLang="sk-SK" b="1">
                <a:latin typeface="Calibri" panose="020F0502020204030204" pitchFamily="34" charset="0"/>
                <a:cs typeface="Calibri" panose="020F0502020204030204" pitchFamily="34" charset="0"/>
              </a:rPr>
              <a:t>J </a:t>
            </a:r>
            <a:r>
              <a:rPr lang="sk-SK" altLang="sk-SK">
                <a:latin typeface="Calibri" panose="020F0502020204030204" pitchFamily="34" charset="0"/>
                <a:cs typeface="Calibri" panose="020F0502020204030204" pitchFamily="34" charset="0"/>
              </a:rPr>
              <a:t>je úmerná zápornému gradientu koncentrácie </a:t>
            </a:r>
          </a:p>
        </p:txBody>
      </p:sp>
      <p:sp>
        <p:nvSpPr>
          <p:cNvPr id="3" name="BlokTextu 2">
            <a:extLst>
              <a:ext uri="{FF2B5EF4-FFF2-40B4-BE49-F238E27FC236}">
                <a16:creationId xmlns:a16="http://schemas.microsoft.com/office/drawing/2014/main" id="{475C23A3-AB18-40C7-94AA-45E97F4924E3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962400" y="3987224"/>
            <a:ext cx="4536000" cy="1332000"/>
          </a:xfrm>
          <a:prstGeom prst="rect">
            <a:avLst/>
          </a:prstGeom>
          <a:blipFill>
            <a:blip r:embed="rId2"/>
            <a:stretch>
              <a:fillRect l="-4667" t="-1333" b="-4889"/>
            </a:stretch>
          </a:blipFill>
          <a:ln w="38100">
            <a:solidFill>
              <a:srgbClr val="FF0000"/>
            </a:solidFill>
          </a:ln>
        </p:spPr>
        <p:txBody>
          <a:bodyPr/>
          <a:lstStyle/>
          <a:p>
            <a:pPr>
              <a:defRPr/>
            </a:pPr>
            <a:r>
              <a:rPr lang="sk-SK">
                <a:noFill/>
              </a:rPr>
              <a:t> </a:t>
            </a:r>
          </a:p>
        </p:txBody>
      </p:sp>
      <p:sp>
        <p:nvSpPr>
          <p:cNvPr id="35847" name="BlokTextu 3">
            <a:extLst>
              <a:ext uri="{FF2B5EF4-FFF2-40B4-BE49-F238E27FC236}">
                <a16:creationId xmlns:a16="http://schemas.microsoft.com/office/drawing/2014/main" id="{4CA5637E-8DAB-4722-B232-2D05E42089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9063" y="3503613"/>
            <a:ext cx="32004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k-SK" altLang="sk-SK" sz="2400" b="1">
                <a:latin typeface="Calibri" panose="020F0502020204030204" pitchFamily="34" charset="0"/>
                <a:cs typeface="Calibri" panose="020F0502020204030204" pitchFamily="34" charset="0"/>
              </a:rPr>
              <a:t>Difúzia závisí od: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k-SK" altLang="sk-SK" sz="24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teploty</a:t>
            </a:r>
            <a:r>
              <a:rPr lang="sk-SK" altLang="sk-SK" sz="2400" b="1"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</a:t>
            </a:r>
            <a:r>
              <a:rPr lang="sk-SK" altLang="sk-SK" sz="2400" b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veľkosti molekúl </a:t>
            </a:r>
            <a:r>
              <a:rPr lang="sk-SK" altLang="sk-SK" sz="2400" b="1"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sk-SK" altLang="sk-SK" sz="2400" b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veľkosti difúznej plochy</a:t>
            </a:r>
            <a:r>
              <a:rPr lang="sk-SK" altLang="sk-SK" sz="2400" b="1">
                <a:latin typeface="Calibri" panose="020F0502020204030204" pitchFamily="34" charset="0"/>
                <a:cs typeface="Calibri" panose="020F0502020204030204" pitchFamily="34" charset="0"/>
              </a:rPr>
              <a:t>                        </a:t>
            </a:r>
            <a:r>
              <a:rPr lang="sk-SK" altLang="sk-SK" sz="2400" b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koncentrácie</a:t>
            </a:r>
            <a:r>
              <a:rPr lang="sk-SK" altLang="sk-SK" sz="2400" b="1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k-SK" altLang="sk-SK" sz="2400" b="1">
                <a:solidFill>
                  <a:srgbClr val="FF99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vzdialenosti</a:t>
            </a:r>
            <a:endParaRPr lang="sk-SK" altLang="sk-SK" sz="1800" b="1">
              <a:solidFill>
                <a:srgbClr val="FF99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5848" name="Picture 6" descr="Working Memory and Cognitive Load - LD@school">
            <a:extLst>
              <a:ext uri="{FF2B5EF4-FFF2-40B4-BE49-F238E27FC236}">
                <a16:creationId xmlns:a16="http://schemas.microsoft.com/office/drawing/2014/main" id="{3675DF39-34AE-41CA-929C-8C06A8E7FB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277600" y="34925"/>
            <a:ext cx="820738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Image:Simple difussion in cell membrane.svg">
            <a:extLst>
              <a:ext uri="{FF2B5EF4-FFF2-40B4-BE49-F238E27FC236}">
                <a16:creationId xmlns:a16="http://schemas.microsoft.com/office/drawing/2014/main" id="{F108829E-19C9-42B0-913D-782BFA4B0E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066800"/>
            <a:ext cx="9144000" cy="582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Rectangle 5">
            <a:extLst>
              <a:ext uri="{FF2B5EF4-FFF2-40B4-BE49-F238E27FC236}">
                <a16:creationId xmlns:a16="http://schemas.microsoft.com/office/drawing/2014/main" id="{E08357F0-5315-433F-B629-B86A898F5E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k-SK" altLang="sk-SK" b="1">
                <a:solidFill>
                  <a:srgbClr val="00B050"/>
                </a:solidFill>
                <a:latin typeface="Corbel" panose="020B0503020204020204" pitchFamily="34" charset="0"/>
              </a:rPr>
              <a:t>DIFÚZIA  cez  membránu</a:t>
            </a:r>
          </a:p>
        </p:txBody>
      </p:sp>
      <p:sp>
        <p:nvSpPr>
          <p:cNvPr id="17412" name="BlokTextu 3">
            <a:extLst>
              <a:ext uri="{FF2B5EF4-FFF2-40B4-BE49-F238E27FC236}">
                <a16:creationId xmlns:a16="http://schemas.microsoft.com/office/drawing/2014/main" id="{E90D4AEA-CEDA-48B2-B5E9-0215B32EA5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6324600"/>
            <a:ext cx="1066800" cy="5238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k-SK" altLang="sk-SK" sz="2800" b="1">
                <a:solidFill>
                  <a:srgbClr val="0070C0"/>
                </a:solidFill>
              </a:rPr>
              <a:t>ČAS</a:t>
            </a:r>
          </a:p>
        </p:txBody>
      </p:sp>
      <p:sp>
        <p:nvSpPr>
          <p:cNvPr id="17413" name="BlokTextu 6">
            <a:extLst>
              <a:ext uri="{FF2B5EF4-FFF2-40B4-BE49-F238E27FC236}">
                <a16:creationId xmlns:a16="http://schemas.microsoft.com/office/drawing/2014/main" id="{327E5092-17C6-4FDD-A417-A519FAFADE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5692775"/>
            <a:ext cx="2362200" cy="708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k-SK" altLang="sk-SK" sz="2000" b="1">
                <a:solidFill>
                  <a:srgbClr val="0070C0"/>
                </a:solidFill>
              </a:rPr>
              <a:t>Intracelulárny priestor</a:t>
            </a:r>
          </a:p>
        </p:txBody>
      </p:sp>
      <p:sp>
        <p:nvSpPr>
          <p:cNvPr id="17414" name="BlokTextu 7">
            <a:extLst>
              <a:ext uri="{FF2B5EF4-FFF2-40B4-BE49-F238E27FC236}">
                <a16:creationId xmlns:a16="http://schemas.microsoft.com/office/drawing/2014/main" id="{488B5489-9D9D-4CF9-B068-9BB5DBEC01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712788"/>
            <a:ext cx="2362200" cy="708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k-SK" altLang="sk-SK" sz="2000" b="1">
                <a:solidFill>
                  <a:srgbClr val="0070C0"/>
                </a:solidFill>
              </a:rPr>
              <a:t>Extracelulárny priestor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E4CAB429-F969-4521-AF2D-32BBD56AA2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12192000" cy="838200"/>
          </a:xfrm>
        </p:spPr>
        <p:txBody>
          <a:bodyPr/>
          <a:lstStyle/>
          <a:p>
            <a:pPr eaLnBrk="1" hangingPunct="1"/>
            <a:r>
              <a:rPr lang="sk-SK" altLang="sk-SK" sz="4000" b="1" dirty="0">
                <a:solidFill>
                  <a:srgbClr val="00B050"/>
                </a:solidFill>
                <a:latin typeface="Corbel" panose="020B0503020204020204" pitchFamily="34" charset="0"/>
              </a:rPr>
              <a:t>Uľahčená (</a:t>
            </a:r>
            <a:r>
              <a:rPr lang="sk-SK" altLang="sk-SK" sz="4000" b="1" dirty="0" err="1">
                <a:solidFill>
                  <a:srgbClr val="00B050"/>
                </a:solidFill>
                <a:latin typeface="Corbel" panose="020B0503020204020204" pitchFamily="34" charset="0"/>
              </a:rPr>
              <a:t>facilitovaná</a:t>
            </a:r>
            <a:r>
              <a:rPr lang="sk-SK" altLang="sk-SK" sz="4000" b="1" dirty="0">
                <a:solidFill>
                  <a:srgbClr val="00B050"/>
                </a:solidFill>
                <a:latin typeface="Corbel" panose="020B0503020204020204" pitchFamily="34" charset="0"/>
              </a:rPr>
              <a:t>) difúzia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2083595C-0845-4C89-B9B6-25D4BDCCA9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295400"/>
            <a:ext cx="8534400" cy="4525963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ü"/>
            </a:pP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ióny, glukóza, aminokyseliny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selektívny, pasívny transport  </a:t>
            </a:r>
            <a:r>
              <a:rPr lang="sk-SK" altLang="sk-SK" b="1" u="sng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prenášačom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         v  membráne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interakcia molekuly a  prenášača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závislosť od koncentračného gradientu                     aj od  počtu prenášačov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môže byť </a:t>
            </a:r>
            <a:r>
              <a:rPr lang="sk-SK" altLang="sk-SK" dirty="0" err="1">
                <a:latin typeface="Corbel" panose="020B0503020204020204" pitchFamily="34" charset="0"/>
                <a:cs typeface="Calibri" panose="020F0502020204030204" pitchFamily="34" charset="0"/>
              </a:rPr>
              <a:t>facilitovaná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 aktívne</a:t>
            </a:r>
          </a:p>
        </p:txBody>
      </p:sp>
      <p:pic>
        <p:nvPicPr>
          <p:cNvPr id="18436" name="Obrázok 1">
            <a:extLst>
              <a:ext uri="{FF2B5EF4-FFF2-40B4-BE49-F238E27FC236}">
                <a16:creationId xmlns:a16="http://schemas.microsoft.com/office/drawing/2014/main" id="{11C65C35-177A-490F-AD7E-80BDEA625C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73" r="2318" b="10419"/>
          <a:stretch>
            <a:fillRect/>
          </a:stretch>
        </p:blipFill>
        <p:spPr bwMode="auto">
          <a:xfrm>
            <a:off x="8001000" y="1046163"/>
            <a:ext cx="4135438" cy="543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 descr="Working Memory and Cognitive Load - LD@school">
            <a:extLst>
              <a:ext uri="{FF2B5EF4-FFF2-40B4-BE49-F238E27FC236}">
                <a16:creationId xmlns:a16="http://schemas.microsoft.com/office/drawing/2014/main" id="{1C223F8B-F8F0-4BD6-BC3B-AD28E31CE5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277600" y="34925"/>
            <a:ext cx="820738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C253EC80-F989-40D4-BCCD-B2E5C1BF85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762000"/>
          </a:xfrm>
        </p:spPr>
        <p:txBody>
          <a:bodyPr/>
          <a:lstStyle/>
          <a:p>
            <a:pPr eaLnBrk="1" hangingPunct="1"/>
            <a:r>
              <a:rPr lang="sk-SK" altLang="sk-SK" b="1">
                <a:solidFill>
                  <a:srgbClr val="00B050"/>
                </a:solidFill>
                <a:latin typeface="Corbel" panose="020B0503020204020204" pitchFamily="34" charset="0"/>
              </a:rPr>
              <a:t>Difúzia cez kanály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5B174AC7-D17E-411D-A070-480A240A95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914400"/>
            <a:ext cx="7715250" cy="4419600"/>
          </a:xfrm>
          <a:extLs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sk-SK" altLang="sk-SK" sz="16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sk-SK" altLang="sk-SK" sz="3300" b="1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transport látok cez transmembránové proteíny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sk-SK" altLang="sk-SK" sz="3300">
                <a:latin typeface="Corbel" panose="020B0503020204020204" pitchFamily="34" charset="0"/>
                <a:cs typeface="Calibri" panose="020F0502020204030204" pitchFamily="34" charset="0"/>
              </a:rPr>
              <a:t>je to selektívny transport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sk-SK" altLang="sk-SK" sz="3300">
                <a:latin typeface="Corbel" panose="020B0503020204020204" pitchFamily="34" charset="0"/>
                <a:cs typeface="Calibri" panose="020F0502020204030204" pitchFamily="34" charset="0"/>
              </a:rPr>
              <a:t>možná regulácia –  </a:t>
            </a:r>
            <a:r>
              <a:rPr lang="sk-SK" altLang="sk-SK" sz="3300" u="sng">
                <a:latin typeface="Corbel" panose="020B0503020204020204" pitchFamily="34" charset="0"/>
                <a:cs typeface="Calibri" panose="020F0502020204030204" pitchFamily="34" charset="0"/>
              </a:rPr>
              <a:t>gating</a:t>
            </a:r>
            <a:r>
              <a:rPr lang="sk-SK" altLang="sk-SK" sz="3300">
                <a:latin typeface="Corbel" panose="020B0503020204020204" pitchFamily="34" charset="0"/>
                <a:cs typeface="Calibri" panose="020F0502020204030204" pitchFamily="34" charset="0"/>
              </a:rPr>
              <a:t> (konformačná zmena)</a:t>
            </a:r>
          </a:p>
          <a:p>
            <a:pPr lvl="1" eaLnBrk="1" hangingPunct="1">
              <a:buFont typeface="Wingdings" panose="05000000000000000000" pitchFamily="2" charset="2"/>
              <a:buChar char="ü"/>
            </a:pPr>
            <a:r>
              <a:rPr lang="sk-SK" altLang="sk-SK" sz="3300" b="1" u="sng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Voltage </a:t>
            </a:r>
            <a:r>
              <a:rPr lang="sk-SK" altLang="sk-SK" sz="3300">
                <a:latin typeface="Corbel" panose="020B0503020204020204" pitchFamily="34" charset="0"/>
                <a:cs typeface="Calibri" panose="020F0502020204030204" pitchFamily="34" charset="0"/>
              </a:rPr>
              <a:t>(zmena polarity membrány)</a:t>
            </a:r>
          </a:p>
          <a:p>
            <a:pPr lvl="1" eaLnBrk="1" hangingPunct="1">
              <a:buFont typeface="Wingdings" panose="05000000000000000000" pitchFamily="2" charset="2"/>
              <a:buChar char="ü"/>
            </a:pPr>
            <a:r>
              <a:rPr lang="sk-SK" altLang="sk-SK" sz="3300" b="1" u="sng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Ligand </a:t>
            </a:r>
            <a:r>
              <a:rPr lang="sk-SK" altLang="sk-SK" sz="3300">
                <a:latin typeface="Corbel" panose="020B0503020204020204" pitchFamily="34" charset="0"/>
                <a:cs typeface="Calibri" panose="020F0502020204030204" pitchFamily="34" charset="0"/>
              </a:rPr>
              <a:t>(otvorenie kanála „kľúčom“)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sk-SK" altLang="sk-SK" sz="3300">
                <a:latin typeface="Corbel" panose="020B0503020204020204" pitchFamily="34" charset="0"/>
                <a:cs typeface="Calibri" panose="020F0502020204030204" pitchFamily="34" charset="0"/>
              </a:rPr>
              <a:t>pre K</a:t>
            </a:r>
            <a:r>
              <a:rPr lang="sk-SK" altLang="sk-SK" sz="3300" baseline="30000">
                <a:latin typeface="Corbel" panose="020B0503020204020204" pitchFamily="34" charset="0"/>
                <a:cs typeface="Calibri" panose="020F0502020204030204" pitchFamily="34" charset="0"/>
              </a:rPr>
              <a:t>+</a:t>
            </a:r>
            <a:r>
              <a:rPr lang="sk-SK" altLang="sk-SK" sz="3300">
                <a:latin typeface="Corbel" panose="020B0503020204020204" pitchFamily="34" charset="0"/>
                <a:cs typeface="Calibri" panose="020F0502020204030204" pitchFamily="34" charset="0"/>
              </a:rPr>
              <a:t>, Na</a:t>
            </a:r>
            <a:r>
              <a:rPr lang="sk-SK" altLang="sk-SK" sz="3300" baseline="30000">
                <a:latin typeface="Corbel" panose="020B0503020204020204" pitchFamily="34" charset="0"/>
                <a:cs typeface="Calibri" panose="020F0502020204030204" pitchFamily="34" charset="0"/>
              </a:rPr>
              <a:t>+</a:t>
            </a:r>
            <a:r>
              <a:rPr lang="sk-SK" altLang="sk-SK" sz="3300">
                <a:latin typeface="Corbel" panose="020B0503020204020204" pitchFamily="34" charset="0"/>
                <a:cs typeface="Calibri" panose="020F0502020204030204" pitchFamily="34" charset="0"/>
              </a:rPr>
              <a:t>, Ca</a:t>
            </a:r>
            <a:r>
              <a:rPr lang="sk-SK" altLang="sk-SK" sz="3300" baseline="30000">
                <a:latin typeface="Corbel" panose="020B0503020204020204" pitchFamily="34" charset="0"/>
                <a:cs typeface="Calibri" panose="020F0502020204030204" pitchFamily="34" charset="0"/>
              </a:rPr>
              <a:t>2+</a:t>
            </a:r>
            <a:endParaRPr lang="sk-SK" altLang="sk-SK" sz="3300">
              <a:latin typeface="Corbel" panose="020B0503020204020204" pitchFamily="34" charset="0"/>
              <a:cs typeface="Calibri" panose="020F0502020204030204" pitchFamily="34" charset="0"/>
            </a:endParaRPr>
          </a:p>
        </p:txBody>
      </p:sp>
      <p:pic>
        <p:nvPicPr>
          <p:cNvPr id="19460" name="Picture 5" descr="What are the differences and similarities between diffusion, facilitated  diffusion, osmosis and active transport? | Socratic">
            <a:extLst>
              <a:ext uri="{FF2B5EF4-FFF2-40B4-BE49-F238E27FC236}">
                <a16:creationId xmlns:a16="http://schemas.microsoft.com/office/drawing/2014/main" id="{34F5C178-8662-4B6E-AE05-FC932D9B73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10724"/>
          <a:stretch>
            <a:fillRect/>
          </a:stretch>
        </p:blipFill>
        <p:spPr bwMode="auto">
          <a:xfrm>
            <a:off x="7715250" y="914400"/>
            <a:ext cx="4476750" cy="512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 descr="Working Memory and Cognitive Load - LD@school">
            <a:extLst>
              <a:ext uri="{FF2B5EF4-FFF2-40B4-BE49-F238E27FC236}">
                <a16:creationId xmlns:a16="http://schemas.microsoft.com/office/drawing/2014/main" id="{EB997E50-25D3-490C-A83D-5E8E662994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277600" y="34925"/>
            <a:ext cx="820738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Nadpis 1">
            <a:extLst>
              <a:ext uri="{FF2B5EF4-FFF2-40B4-BE49-F238E27FC236}">
                <a16:creationId xmlns:a16="http://schemas.microsoft.com/office/drawing/2014/main" id="{A4B23EF2-CACD-4C08-9B65-68D8DEED78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9688"/>
            <a:ext cx="12187238" cy="646112"/>
          </a:xfrm>
        </p:spPr>
        <p:txBody>
          <a:bodyPr/>
          <a:lstStyle/>
          <a:p>
            <a:r>
              <a:rPr lang="sk-SK" altLang="sk-SK" b="1" dirty="0" err="1">
                <a:solidFill>
                  <a:srgbClr val="00B050"/>
                </a:solidFill>
                <a:latin typeface="Corbel" panose="020B0503020204020204" pitchFamily="34" charset="0"/>
              </a:rPr>
              <a:t>Ligandové</a:t>
            </a:r>
            <a:r>
              <a:rPr lang="sk-SK" altLang="sk-SK" b="1" dirty="0">
                <a:solidFill>
                  <a:srgbClr val="00B050"/>
                </a:solidFill>
                <a:latin typeface="Corbel" panose="020B0503020204020204" pitchFamily="34" charset="0"/>
              </a:rPr>
              <a:t> </a:t>
            </a:r>
            <a:r>
              <a:rPr lang="sk-SK" altLang="sk-SK" b="1" dirty="0" err="1">
                <a:solidFill>
                  <a:srgbClr val="00B050"/>
                </a:solidFill>
                <a:latin typeface="Corbel" panose="020B0503020204020204" pitchFamily="34" charset="0"/>
              </a:rPr>
              <a:t>vrátkovanie</a:t>
            </a:r>
            <a:r>
              <a:rPr lang="sk-SK" altLang="sk-SK" b="1" dirty="0">
                <a:solidFill>
                  <a:srgbClr val="00B050"/>
                </a:solidFill>
                <a:latin typeface="Corbel" panose="020B0503020204020204" pitchFamily="34" charset="0"/>
              </a:rPr>
              <a:t> – riadené chemicky</a:t>
            </a:r>
          </a:p>
        </p:txBody>
      </p:sp>
      <p:grpSp>
        <p:nvGrpSpPr>
          <p:cNvPr id="20483" name="Skupina 3">
            <a:extLst>
              <a:ext uri="{FF2B5EF4-FFF2-40B4-BE49-F238E27FC236}">
                <a16:creationId xmlns:a16="http://schemas.microsoft.com/office/drawing/2014/main" id="{300FE8CA-35EF-4F9E-9E23-259F8828E8F1}"/>
              </a:ext>
            </a:extLst>
          </p:cNvPr>
          <p:cNvGrpSpPr>
            <a:grpSpLocks/>
          </p:cNvGrpSpPr>
          <p:nvPr/>
        </p:nvGrpSpPr>
        <p:grpSpPr bwMode="auto">
          <a:xfrm>
            <a:off x="0" y="685800"/>
            <a:ext cx="9626600" cy="6342063"/>
            <a:chOff x="1676400" y="306722"/>
            <a:chExt cx="9627222" cy="6342571"/>
          </a:xfrm>
        </p:grpSpPr>
        <p:pic>
          <p:nvPicPr>
            <p:cNvPr id="20485" name="Picture 6">
              <a:extLst>
                <a:ext uri="{FF2B5EF4-FFF2-40B4-BE49-F238E27FC236}">
                  <a16:creationId xmlns:a16="http://schemas.microsoft.com/office/drawing/2014/main" id="{4EFC6508-A08A-4979-838B-0F82AB9083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2" b="52026"/>
            <a:stretch>
              <a:fillRect/>
            </a:stretch>
          </p:blipFill>
          <p:spPr bwMode="auto">
            <a:xfrm>
              <a:off x="1676400" y="306722"/>
              <a:ext cx="9627222" cy="63425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486" name="BlokTextu 2">
              <a:extLst>
                <a:ext uri="{FF2B5EF4-FFF2-40B4-BE49-F238E27FC236}">
                  <a16:creationId xmlns:a16="http://schemas.microsoft.com/office/drawing/2014/main" id="{4C71DA86-AD08-43E3-93E3-63C0412EB0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05000" y="5752800"/>
              <a:ext cx="3810000" cy="648000"/>
            </a:xfrm>
            <a:prstGeom prst="rect">
              <a:avLst/>
            </a:prstGeom>
            <a:solidFill>
              <a:srgbClr val="F3E3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sk-SK" altLang="sk-SK" sz="3200" b="1"/>
                <a:t>Kanál je uzavretý</a:t>
              </a:r>
            </a:p>
          </p:txBody>
        </p:sp>
        <p:sp>
          <p:nvSpPr>
            <p:cNvPr id="20487" name="BlokTextu 12">
              <a:extLst>
                <a:ext uri="{FF2B5EF4-FFF2-40B4-BE49-F238E27FC236}">
                  <a16:creationId xmlns:a16="http://schemas.microsoft.com/office/drawing/2014/main" id="{0C673D20-4B30-4207-990F-BD85B1F448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15000" y="2706469"/>
              <a:ext cx="1524000" cy="6463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sk-SK" altLang="sk-SK" sz="1800" b="1">
                  <a:solidFill>
                    <a:srgbClr val="FF0000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Chemická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sk-SK" altLang="sk-SK" sz="1800" b="1">
                  <a:solidFill>
                    <a:srgbClr val="FF0000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 väzba</a:t>
              </a:r>
            </a:p>
          </p:txBody>
        </p:sp>
        <p:sp>
          <p:nvSpPr>
            <p:cNvPr id="20488" name="BlokTextu 22">
              <a:extLst>
                <a:ext uri="{FF2B5EF4-FFF2-40B4-BE49-F238E27FC236}">
                  <a16:creationId xmlns:a16="http://schemas.microsoft.com/office/drawing/2014/main" id="{9F5BB459-B6CD-4585-836B-DCE243751D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39000" y="533400"/>
              <a:ext cx="3810000" cy="707886"/>
            </a:xfrm>
            <a:prstGeom prst="rect">
              <a:avLst/>
            </a:prstGeom>
            <a:solidFill>
              <a:srgbClr val="CCEC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sk-SK" altLang="sk-SK" sz="2000" b="1"/>
                <a:t>Neurotrasmiter chemicky naviazaný na receptor</a:t>
              </a:r>
            </a:p>
          </p:txBody>
        </p:sp>
        <p:sp>
          <p:nvSpPr>
            <p:cNvPr id="20489" name="BlokTextu 23">
              <a:extLst>
                <a:ext uri="{FF2B5EF4-FFF2-40B4-BE49-F238E27FC236}">
                  <a16:creationId xmlns:a16="http://schemas.microsoft.com/office/drawing/2014/main" id="{3A2B1A40-D22D-47EE-BE34-4799E996E6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39000" y="5752800"/>
              <a:ext cx="3810000" cy="648000"/>
            </a:xfrm>
            <a:prstGeom prst="rect">
              <a:avLst/>
            </a:prstGeom>
            <a:solidFill>
              <a:srgbClr val="F3E3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sk-SK" altLang="sk-SK" sz="3200" b="1"/>
                <a:t>Kanál je otvorený</a:t>
              </a:r>
            </a:p>
          </p:txBody>
        </p:sp>
      </p:grpSp>
      <p:sp>
        <p:nvSpPr>
          <p:cNvPr id="20484" name="BlokTextu 4">
            <a:extLst>
              <a:ext uri="{FF2B5EF4-FFF2-40B4-BE49-F238E27FC236}">
                <a16:creationId xmlns:a16="http://schemas.microsoft.com/office/drawing/2014/main" id="{9C752F0A-3F2E-444F-8C9B-28FF2A6AB1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08312" y="728408"/>
            <a:ext cx="2565400" cy="6494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sk-SK" altLang="sk-SK" sz="3200" dirty="0">
                <a:latin typeface="Corbel" panose="020B0503020204020204" pitchFamily="34" charset="0"/>
              </a:rPr>
              <a:t>naviazaním molekuly – </a:t>
            </a:r>
            <a:r>
              <a:rPr lang="sk-SK" altLang="sk-SK" sz="3200" b="1" dirty="0">
                <a:latin typeface="Corbel" panose="020B0503020204020204" pitchFamily="34" charset="0"/>
              </a:rPr>
              <a:t>ligandu </a:t>
            </a:r>
            <a:r>
              <a:rPr lang="sk-SK" altLang="sk-SK" sz="3200" dirty="0">
                <a:latin typeface="Corbel" panose="020B0503020204020204" pitchFamily="34" charset="0"/>
              </a:rPr>
              <a:t>na kanálovú bielkovinu sa vyvolá konformačná zmena tejto bielkoviny</a:t>
            </a:r>
          </a:p>
          <a:p>
            <a:pPr algn="ctr"/>
            <a:r>
              <a:rPr lang="sk-SK" altLang="sk-SK" sz="3200" b="1" dirty="0">
                <a:solidFill>
                  <a:srgbClr val="FF0000"/>
                </a:solidFill>
                <a:latin typeface="Corbel" panose="020B0503020204020204" pitchFamily="34" charset="0"/>
              </a:rPr>
              <a:t>Prítomné v chemickej </a:t>
            </a:r>
            <a:r>
              <a:rPr lang="sk-SK" altLang="sk-SK" sz="3200" b="1" dirty="0" err="1">
                <a:solidFill>
                  <a:srgbClr val="FF0000"/>
                </a:solidFill>
                <a:latin typeface="Corbel" panose="020B0503020204020204" pitchFamily="34" charset="0"/>
              </a:rPr>
              <a:t>synapse</a:t>
            </a:r>
            <a:endParaRPr lang="sk-SK" altLang="sk-SK" sz="3200" b="1" dirty="0">
              <a:solidFill>
                <a:srgbClr val="FF0000"/>
              </a:solidFill>
              <a:latin typeface="Corbel" panose="020B0503020204020204" pitchFamily="34" charset="0"/>
            </a:endParaRPr>
          </a:p>
          <a:p>
            <a:endParaRPr lang="sk-SK" altLang="sk-SK" sz="3200" dirty="0">
              <a:latin typeface="Corbel" panose="020B0503020204020204" pitchFamily="34" charset="0"/>
            </a:endParaRPr>
          </a:p>
        </p:txBody>
      </p:sp>
      <p:pic>
        <p:nvPicPr>
          <p:cNvPr id="10" name="Picture 6" descr="Working Memory and Cognitive Load - LD@school">
            <a:extLst>
              <a:ext uri="{FF2B5EF4-FFF2-40B4-BE49-F238E27FC236}">
                <a16:creationId xmlns:a16="http://schemas.microsoft.com/office/drawing/2014/main" id="{F776725F-A678-4033-9F35-8C1048E068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277600" y="34925"/>
            <a:ext cx="820738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6">
            <a:extLst>
              <a:ext uri="{FF2B5EF4-FFF2-40B4-BE49-F238E27FC236}">
                <a16:creationId xmlns:a16="http://schemas.microsoft.com/office/drawing/2014/main" id="{AB1ED60C-AE49-4ECB-A529-6739D73989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734" b="3339"/>
          <a:stretch>
            <a:fillRect/>
          </a:stretch>
        </p:blipFill>
        <p:spPr bwMode="auto">
          <a:xfrm>
            <a:off x="139700" y="1196975"/>
            <a:ext cx="8547100" cy="550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BlokTextu 20">
            <a:extLst>
              <a:ext uri="{FF2B5EF4-FFF2-40B4-BE49-F238E27FC236}">
                <a16:creationId xmlns:a16="http://schemas.microsoft.com/office/drawing/2014/main" id="{ECDE4C99-E57C-4538-A2ED-C17E93257B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300" y="5867400"/>
            <a:ext cx="3352800" cy="576263"/>
          </a:xfrm>
          <a:prstGeom prst="rect">
            <a:avLst/>
          </a:prstGeom>
          <a:solidFill>
            <a:srgbClr val="F3E3C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sk-SK" altLang="sk-SK" sz="2800" b="1"/>
              <a:t>Kanál je uzavretý</a:t>
            </a:r>
          </a:p>
        </p:txBody>
      </p:sp>
      <p:sp>
        <p:nvSpPr>
          <p:cNvPr id="21508" name="BlokTextu 21">
            <a:extLst>
              <a:ext uri="{FF2B5EF4-FFF2-40B4-BE49-F238E27FC236}">
                <a16:creationId xmlns:a16="http://schemas.microsoft.com/office/drawing/2014/main" id="{87FCFA28-7E85-4A04-90E7-BDC23EF9A8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2700" y="5867400"/>
            <a:ext cx="3352800" cy="612775"/>
          </a:xfrm>
          <a:prstGeom prst="rect">
            <a:avLst/>
          </a:prstGeom>
          <a:solidFill>
            <a:srgbClr val="F3E3C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sk-SK" altLang="sk-SK" sz="2800" b="1"/>
              <a:t>Kanál je otvorený</a:t>
            </a:r>
          </a:p>
        </p:txBody>
      </p:sp>
      <p:sp>
        <p:nvSpPr>
          <p:cNvPr id="23" name="Ovál 22">
            <a:extLst>
              <a:ext uri="{FF2B5EF4-FFF2-40B4-BE49-F238E27FC236}">
                <a16:creationId xmlns:a16="http://schemas.microsoft.com/office/drawing/2014/main" id="{D885A893-CD01-473B-AA96-A2B60C28EA3C}"/>
              </a:ext>
            </a:extLst>
          </p:cNvPr>
          <p:cNvSpPr/>
          <p:nvPr/>
        </p:nvSpPr>
        <p:spPr>
          <a:xfrm rot="19463619">
            <a:off x="149225" y="2794000"/>
            <a:ext cx="1143000" cy="398463"/>
          </a:xfrm>
          <a:prstGeom prst="ellipse">
            <a:avLst/>
          </a:prstGeom>
          <a:noFill/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k-SK"/>
          </a:p>
        </p:txBody>
      </p:sp>
      <p:sp>
        <p:nvSpPr>
          <p:cNvPr id="24" name="Ovál 23">
            <a:extLst>
              <a:ext uri="{FF2B5EF4-FFF2-40B4-BE49-F238E27FC236}">
                <a16:creationId xmlns:a16="http://schemas.microsoft.com/office/drawing/2014/main" id="{90112A2A-D05E-437E-B912-A8CB9696BD81}"/>
              </a:ext>
            </a:extLst>
          </p:cNvPr>
          <p:cNvSpPr/>
          <p:nvPr/>
        </p:nvSpPr>
        <p:spPr>
          <a:xfrm rot="19463619">
            <a:off x="161925" y="4246563"/>
            <a:ext cx="1141413" cy="398462"/>
          </a:xfrm>
          <a:prstGeom prst="ellipse">
            <a:avLst/>
          </a:prstGeom>
          <a:noFill/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k-SK"/>
          </a:p>
        </p:txBody>
      </p:sp>
      <p:sp>
        <p:nvSpPr>
          <p:cNvPr id="25" name="Ovál 24">
            <a:extLst>
              <a:ext uri="{FF2B5EF4-FFF2-40B4-BE49-F238E27FC236}">
                <a16:creationId xmlns:a16="http://schemas.microsoft.com/office/drawing/2014/main" id="{40FF1370-7D4F-4521-A870-F4307842EB17}"/>
              </a:ext>
            </a:extLst>
          </p:cNvPr>
          <p:cNvSpPr/>
          <p:nvPr/>
        </p:nvSpPr>
        <p:spPr>
          <a:xfrm rot="19463619">
            <a:off x="4943475" y="4327525"/>
            <a:ext cx="1143000" cy="398463"/>
          </a:xfrm>
          <a:prstGeom prst="ellipse">
            <a:avLst/>
          </a:prstGeom>
          <a:noFill/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k-SK"/>
          </a:p>
        </p:txBody>
      </p:sp>
      <p:sp>
        <p:nvSpPr>
          <p:cNvPr id="26" name="Ovál 25">
            <a:extLst>
              <a:ext uri="{FF2B5EF4-FFF2-40B4-BE49-F238E27FC236}">
                <a16:creationId xmlns:a16="http://schemas.microsoft.com/office/drawing/2014/main" id="{2608A607-6151-4FCF-B9F9-3B9DBF1F185B}"/>
              </a:ext>
            </a:extLst>
          </p:cNvPr>
          <p:cNvSpPr/>
          <p:nvPr/>
        </p:nvSpPr>
        <p:spPr>
          <a:xfrm rot="19463619">
            <a:off x="4943475" y="2794000"/>
            <a:ext cx="1143000" cy="398463"/>
          </a:xfrm>
          <a:prstGeom prst="ellipse">
            <a:avLst/>
          </a:prstGeom>
          <a:noFill/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k-SK"/>
          </a:p>
        </p:txBody>
      </p:sp>
      <p:sp>
        <p:nvSpPr>
          <p:cNvPr id="21513" name="BlokTextu 12">
            <a:extLst>
              <a:ext uri="{FF2B5EF4-FFF2-40B4-BE49-F238E27FC236}">
                <a16:creationId xmlns:a16="http://schemas.microsoft.com/office/drawing/2014/main" id="{8FE81E39-2993-417F-BB20-8510C05432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7613" y="2895600"/>
            <a:ext cx="1335087" cy="863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1400" b="1">
                <a:solidFill>
                  <a:srgbClr val="FF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Zmena potenciálu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1400" b="1">
                <a:solidFill>
                  <a:srgbClr val="FF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membrány</a:t>
            </a:r>
          </a:p>
        </p:txBody>
      </p:sp>
      <p:sp>
        <p:nvSpPr>
          <p:cNvPr id="21514" name="Nadpis 1">
            <a:extLst>
              <a:ext uri="{FF2B5EF4-FFF2-40B4-BE49-F238E27FC236}">
                <a16:creationId xmlns:a16="http://schemas.microsoft.com/office/drawing/2014/main" id="{C38DC124-F699-4723-A867-852FED8DC3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1143000"/>
          </a:xfrm>
        </p:spPr>
        <p:txBody>
          <a:bodyPr/>
          <a:lstStyle/>
          <a:p>
            <a:r>
              <a:rPr lang="sk-SK" altLang="sk-SK" b="1" dirty="0">
                <a:solidFill>
                  <a:srgbClr val="00B050"/>
                </a:solidFill>
                <a:latin typeface="Corbel" panose="020B0503020204020204" pitchFamily="34" charset="0"/>
              </a:rPr>
              <a:t>Elektrické </a:t>
            </a:r>
            <a:r>
              <a:rPr lang="sk-SK" altLang="sk-SK" b="1" dirty="0" err="1">
                <a:solidFill>
                  <a:srgbClr val="00B050"/>
                </a:solidFill>
                <a:latin typeface="Corbel" panose="020B0503020204020204" pitchFamily="34" charset="0"/>
              </a:rPr>
              <a:t>vrátkovanie</a:t>
            </a:r>
            <a:r>
              <a:rPr lang="sk-SK" altLang="sk-SK" b="1" dirty="0">
                <a:solidFill>
                  <a:srgbClr val="00B050"/>
                </a:solidFill>
                <a:latin typeface="Corbel" panose="020B0503020204020204" pitchFamily="34" charset="0"/>
              </a:rPr>
              <a:t> – napäťovo riadené</a:t>
            </a:r>
          </a:p>
        </p:txBody>
      </p:sp>
      <p:pic>
        <p:nvPicPr>
          <p:cNvPr id="12" name="Picture 6" descr="Working Memory and Cognitive Load - LD@school">
            <a:extLst>
              <a:ext uri="{FF2B5EF4-FFF2-40B4-BE49-F238E27FC236}">
                <a16:creationId xmlns:a16="http://schemas.microsoft.com/office/drawing/2014/main" id="{C7689208-C7C3-4AB6-B215-1CBC961414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277600" y="34925"/>
            <a:ext cx="820738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BlokTextu 12">
            <a:extLst>
              <a:ext uri="{FF2B5EF4-FFF2-40B4-BE49-F238E27FC236}">
                <a16:creationId xmlns:a16="http://schemas.microsoft.com/office/drawing/2014/main" id="{31227012-50F2-4342-BACA-7AC2259AE7DD}"/>
              </a:ext>
            </a:extLst>
          </p:cNvPr>
          <p:cNvSpPr txBox="1"/>
          <p:nvPr/>
        </p:nvSpPr>
        <p:spPr>
          <a:xfrm>
            <a:off x="8515350" y="1143000"/>
            <a:ext cx="3689350" cy="47958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sk-SK" sz="2800" dirty="0"/>
              <a:t>Konformačné zmeny kanálovej bielkoviny  zmenou polarity membrány.</a:t>
            </a:r>
          </a:p>
          <a:p>
            <a:pPr marL="380992" indent="-380992" eaLnBrk="1" fontAlgn="auto" hangingPunct="1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sk-SK" sz="2800" b="1" dirty="0">
                <a:solidFill>
                  <a:srgbClr val="FF0000"/>
                </a:solidFill>
              </a:rPr>
              <a:t>Príklad:</a:t>
            </a:r>
          </a:p>
          <a:p>
            <a:pPr marL="380992" indent="-380992" eaLnBrk="1" fontAlgn="auto" hangingPunct="1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sk-SK" sz="2800" b="1" dirty="0">
                <a:solidFill>
                  <a:srgbClr val="FF0000"/>
                </a:solidFill>
              </a:rPr>
              <a:t>depolarizáciou</a:t>
            </a:r>
            <a:r>
              <a:rPr lang="sk-SK" sz="2800" dirty="0">
                <a:solidFill>
                  <a:srgbClr val="FF0000"/>
                </a:solidFill>
              </a:rPr>
              <a:t> </a:t>
            </a:r>
            <a:r>
              <a:rPr lang="sk-SK" sz="2800" b="1" dirty="0">
                <a:solidFill>
                  <a:srgbClr val="FF0000"/>
                </a:solidFill>
              </a:rPr>
              <a:t>sa</a:t>
            </a:r>
          </a:p>
          <a:p>
            <a:pPr marL="380992" indent="-380992" eaLnBrk="1" fontAlgn="auto" hangingPunct="1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sk-SK" sz="2800" b="1" dirty="0">
                <a:solidFill>
                  <a:srgbClr val="FF0000"/>
                </a:solidFill>
              </a:rPr>
              <a:t>otvára</a:t>
            </a:r>
            <a:r>
              <a:rPr lang="sk-SK" sz="2800" dirty="0">
                <a:solidFill>
                  <a:srgbClr val="FF0000"/>
                </a:solidFill>
              </a:rPr>
              <a:t> </a:t>
            </a:r>
            <a:r>
              <a:rPr lang="sk-SK" sz="2800" b="1" dirty="0">
                <a:solidFill>
                  <a:srgbClr val="FF0000"/>
                </a:solidFill>
              </a:rPr>
              <a:t>uzatvorený</a:t>
            </a:r>
          </a:p>
          <a:p>
            <a:pPr marL="380992" indent="-380992" eaLnBrk="1" fontAlgn="auto" hangingPunct="1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sk-SK" sz="2800" b="1" dirty="0">
                <a:solidFill>
                  <a:srgbClr val="FF0000"/>
                </a:solidFill>
              </a:rPr>
              <a:t>sodíkový kanál</a:t>
            </a:r>
          </a:p>
          <a:p>
            <a:pPr marL="380992" indent="-380992" eaLnBrk="1" fontAlgn="auto" hangingPunct="1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sk-SK" sz="2800" b="1" dirty="0">
                <a:solidFill>
                  <a:srgbClr val="FF0000"/>
                </a:solidFill>
              </a:rPr>
              <a:t>(depolarizačná fáza</a:t>
            </a:r>
          </a:p>
          <a:p>
            <a:pPr marL="380992" indent="-380992" eaLnBrk="1" fontAlgn="auto" hangingPunct="1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sk-SK" sz="2800" b="1" dirty="0">
                <a:solidFill>
                  <a:srgbClr val="FF0000"/>
                </a:solidFill>
              </a:rPr>
              <a:t>akčného potenciálu)</a:t>
            </a:r>
            <a:r>
              <a:rPr lang="sk-SK" sz="2800" dirty="0">
                <a:solidFill>
                  <a:srgbClr val="FF0000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Voltage-gated sodium channel in membrane, molecular model - Stock Image -  F028/1481 - Science Photo Library">
            <a:extLst>
              <a:ext uri="{FF2B5EF4-FFF2-40B4-BE49-F238E27FC236}">
                <a16:creationId xmlns:a16="http://schemas.microsoft.com/office/drawing/2014/main" id="{2393826B-E088-4820-9E7C-3D13ED7823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E3E1E6"/>
              </a:clrFrom>
              <a:clrTo>
                <a:srgbClr val="E3E1E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875" y="457200"/>
            <a:ext cx="8636000" cy="647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Nadpis 1">
            <a:extLst>
              <a:ext uri="{FF2B5EF4-FFF2-40B4-BE49-F238E27FC236}">
                <a16:creationId xmlns:a16="http://schemas.microsoft.com/office/drawing/2014/main" id="{3F7B290E-5752-4A93-B417-EDFD7D33DC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1143000"/>
          </a:xfrm>
        </p:spPr>
        <p:txBody>
          <a:bodyPr/>
          <a:lstStyle/>
          <a:p>
            <a:r>
              <a:rPr lang="sk-SK" altLang="sk-SK" b="1" dirty="0">
                <a:solidFill>
                  <a:srgbClr val="00B050"/>
                </a:solidFill>
                <a:latin typeface="Corbel" panose="020B0503020204020204" pitchFamily="34" charset="0"/>
              </a:rPr>
              <a:t>Napäťovo riadený Na</a:t>
            </a:r>
            <a:r>
              <a:rPr lang="sk-SK" altLang="sk-SK" b="1" baseline="30000" dirty="0">
                <a:solidFill>
                  <a:srgbClr val="00B050"/>
                </a:solidFill>
                <a:latin typeface="Corbel" panose="020B0503020204020204" pitchFamily="34" charset="0"/>
              </a:rPr>
              <a:t>+</a:t>
            </a:r>
            <a:r>
              <a:rPr lang="sk-SK" altLang="sk-SK" b="1" dirty="0">
                <a:solidFill>
                  <a:srgbClr val="00B050"/>
                </a:solidFill>
                <a:latin typeface="Corbel" panose="020B0503020204020204" pitchFamily="34" charset="0"/>
              </a:rPr>
              <a:t> kanál – 3D model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A6B760C5-EB13-4554-86F5-D59A465638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996950"/>
          </a:xfrm>
        </p:spPr>
        <p:txBody>
          <a:bodyPr/>
          <a:lstStyle/>
          <a:p>
            <a:pPr eaLnBrk="1" hangingPunct="1"/>
            <a:r>
              <a:rPr lang="sk-SK" altLang="sk-SK" sz="4000" b="1" u="sng">
                <a:solidFill>
                  <a:srgbClr val="00B050"/>
                </a:solidFill>
              </a:rPr>
              <a:t>Osmóza</a:t>
            </a:r>
            <a:endParaRPr lang="sk-SK" altLang="sk-SK" sz="4000" b="1">
              <a:solidFill>
                <a:srgbClr val="00B050"/>
              </a:solidFill>
            </a:endParaRPr>
          </a:p>
        </p:txBody>
      </p:sp>
      <p:sp>
        <p:nvSpPr>
          <p:cNvPr id="39939" name="Rectangle 4">
            <a:extLst>
              <a:ext uri="{FF2B5EF4-FFF2-40B4-BE49-F238E27FC236}">
                <a16:creationId xmlns:a16="http://schemas.microsoft.com/office/drawing/2014/main" id="{C2898F12-4F60-4A9F-BEB3-D3151020E3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93763"/>
            <a:ext cx="12192000" cy="276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0"/>
              </a:spcBef>
              <a:buFontTx/>
              <a:buNone/>
              <a:defRPr/>
            </a:pPr>
            <a:r>
              <a:rPr lang="sk-SK" altLang="sk-SK" sz="2800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Osmóza je  pasívny prechod rozpúšťadla (voda) cez semipermeabilnú membránu proti koncentračnému gradientu rozpustenej </a:t>
            </a:r>
          </a:p>
          <a:p>
            <a:pPr algn="ctr" eaLnBrk="1" hangingPunct="1">
              <a:spcBef>
                <a:spcPts val="0"/>
              </a:spcBef>
              <a:buFontTx/>
              <a:buNone/>
              <a:defRPr/>
            </a:pPr>
            <a:r>
              <a:rPr lang="sk-SK" altLang="sk-SK" sz="2800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(a </a:t>
            </a:r>
            <a:r>
              <a:rPr lang="sk-SK" altLang="sk-SK" sz="2800" b="1" dirty="0" err="1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nedifúzibilnej</a:t>
            </a:r>
            <a:r>
              <a:rPr lang="sk-SK" altLang="sk-SK" sz="2800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) látky.</a:t>
            </a:r>
          </a:p>
          <a:p>
            <a:pPr algn="ctr" eaLnBrk="1" hangingPunct="1">
              <a:spcBef>
                <a:spcPts val="0"/>
              </a:spcBef>
              <a:buFontTx/>
              <a:buNone/>
              <a:defRPr/>
            </a:pPr>
            <a:r>
              <a:rPr lang="sk-SK" altLang="sk-SK" sz="2800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Z miesta s nižšou koncentráciou do miesta s vyššou  koncentráciou </a:t>
            </a:r>
            <a:r>
              <a:rPr lang="sk-SK" altLang="sk-SK" sz="2800" b="1" dirty="0" err="1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osmoticky</a:t>
            </a:r>
            <a:r>
              <a:rPr lang="sk-SK" altLang="sk-SK" sz="2800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aktívnych častíc </a:t>
            </a:r>
            <a:r>
              <a:rPr lang="sk-SK" altLang="sk-SK" sz="2800" b="1" dirty="0">
                <a:solidFill>
                  <a:srgbClr val="FF000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(dochádza k zmene objemu roztoku) </a:t>
            </a:r>
          </a:p>
          <a:p>
            <a:pPr marL="0" indent="0" eaLnBrk="1" hangingPunct="1">
              <a:buFontTx/>
              <a:buNone/>
              <a:defRPr/>
            </a:pPr>
            <a:endParaRPr lang="sk-SK" altLang="sk-SK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3012" name="Skupina 1">
            <a:extLst>
              <a:ext uri="{FF2B5EF4-FFF2-40B4-BE49-F238E27FC236}">
                <a16:creationId xmlns:a16="http://schemas.microsoft.com/office/drawing/2014/main" id="{2CFAF422-5EE6-4BF9-8383-4BA32CE0865D}"/>
              </a:ext>
            </a:extLst>
          </p:cNvPr>
          <p:cNvGrpSpPr>
            <a:grpSpLocks/>
          </p:cNvGrpSpPr>
          <p:nvPr/>
        </p:nvGrpSpPr>
        <p:grpSpPr bwMode="auto">
          <a:xfrm>
            <a:off x="228600" y="3487738"/>
            <a:ext cx="7620000" cy="3217862"/>
            <a:chOff x="1447800" y="2493285"/>
            <a:chExt cx="8877300" cy="4202790"/>
          </a:xfrm>
        </p:grpSpPr>
        <p:pic>
          <p:nvPicPr>
            <p:cNvPr id="43015" name="Obrázok 2">
              <a:extLst>
                <a:ext uri="{FF2B5EF4-FFF2-40B4-BE49-F238E27FC236}">
                  <a16:creationId xmlns:a16="http://schemas.microsoft.com/office/drawing/2014/main" id="{1DDBC600-D9E3-414C-A92D-034EE8C24B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24827" y="2493285"/>
              <a:ext cx="8229600" cy="4129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016" name="BlokTextu 9">
              <a:extLst>
                <a:ext uri="{FF2B5EF4-FFF2-40B4-BE49-F238E27FC236}">
                  <a16:creationId xmlns:a16="http://schemas.microsoft.com/office/drawing/2014/main" id="{71A03520-85F3-4FCA-9A2C-889B4FABDB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48400" y="2590800"/>
              <a:ext cx="1828800" cy="954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sk-SK" altLang="sk-SK" sz="1400" b="1"/>
                <a:t>Menšia koncentrácia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sk-SK" altLang="sk-SK" sz="1400" b="1"/>
                <a:t>cukru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sk-SK" altLang="sk-SK" sz="1400" b="1"/>
                <a:t>(viac vody)</a:t>
              </a:r>
            </a:p>
          </p:txBody>
        </p:sp>
        <p:sp>
          <p:nvSpPr>
            <p:cNvPr id="43017" name="BlokTextu 10">
              <a:extLst>
                <a:ext uri="{FF2B5EF4-FFF2-40B4-BE49-F238E27FC236}">
                  <a16:creationId xmlns:a16="http://schemas.microsoft.com/office/drawing/2014/main" id="{684B0D69-333B-461C-8329-E73E0FD684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7800" y="2711450"/>
              <a:ext cx="1828800" cy="738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sk-SK" altLang="sk-SK" sz="1400" b="1"/>
                <a:t>Vyššia koncentrácia cukru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sk-SK" altLang="sk-SK" sz="1400" b="1"/>
                <a:t>(menej vody)</a:t>
              </a:r>
            </a:p>
          </p:txBody>
        </p:sp>
        <p:sp>
          <p:nvSpPr>
            <p:cNvPr id="43018" name="BlokTextu 11">
              <a:extLst>
                <a:ext uri="{FF2B5EF4-FFF2-40B4-BE49-F238E27FC236}">
                  <a16:creationId xmlns:a16="http://schemas.microsoft.com/office/drawing/2014/main" id="{DCED5FAF-37C9-4DAB-AD51-CF42521ECB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02892" y="4581525"/>
              <a:ext cx="1245108" cy="6835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sk-SK" altLang="sk-SK" sz="1400" b="1"/>
                <a:t>Molekuly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sk-SK" altLang="sk-SK" sz="1400" b="1"/>
                <a:t>cukru</a:t>
              </a:r>
            </a:p>
          </p:txBody>
        </p:sp>
        <p:sp>
          <p:nvSpPr>
            <p:cNvPr id="43019" name="BlokTextu 12">
              <a:extLst>
                <a:ext uri="{FF2B5EF4-FFF2-40B4-BE49-F238E27FC236}">
                  <a16:creationId xmlns:a16="http://schemas.microsoft.com/office/drawing/2014/main" id="{8C380887-4C9E-4EEA-960E-C6238748AF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91000" y="6172200"/>
              <a:ext cx="1828800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sk-SK" altLang="sk-SK" sz="1400" b="1"/>
                <a:t>Polopriepustná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sk-SK" altLang="sk-SK" sz="1400" b="1"/>
                <a:t>membrána</a:t>
              </a:r>
            </a:p>
          </p:txBody>
        </p:sp>
        <p:sp>
          <p:nvSpPr>
            <p:cNvPr id="43020" name="BlokTextu 13">
              <a:extLst>
                <a:ext uri="{FF2B5EF4-FFF2-40B4-BE49-F238E27FC236}">
                  <a16:creationId xmlns:a16="http://schemas.microsoft.com/office/drawing/2014/main" id="{EF0325F3-B1D3-4F1C-A1B0-B9F60F47C6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96300" y="6043613"/>
              <a:ext cx="1828800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sk-SK" altLang="sk-SK" sz="1400" b="1"/>
                <a:t>Pohyb molekúl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sk-SK" altLang="sk-SK" sz="1400" b="1"/>
                <a:t>vody</a:t>
              </a:r>
            </a:p>
          </p:txBody>
        </p:sp>
      </p:grpSp>
      <p:sp>
        <p:nvSpPr>
          <p:cNvPr id="43013" name="BlokTextu 2">
            <a:extLst>
              <a:ext uri="{FF2B5EF4-FFF2-40B4-BE49-F238E27FC236}">
                <a16:creationId xmlns:a16="http://schemas.microsoft.com/office/drawing/2014/main" id="{FF047136-C4B1-4659-8769-D6E14B1115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78775" y="3898900"/>
            <a:ext cx="4137025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sk-SK" altLang="sk-SK" sz="2800" b="1">
                <a:solidFill>
                  <a:srgbClr val="FF0000"/>
                </a:solidFill>
              </a:rPr>
              <a:t>Voda má snahu zriediť koncentrovanejšie prostredie, ktoré má vyšší osmotický tlak</a:t>
            </a:r>
          </a:p>
        </p:txBody>
      </p:sp>
      <p:pic>
        <p:nvPicPr>
          <p:cNvPr id="43014" name="Picture 6" descr="Working Memory and Cognitive Load - LD@school">
            <a:extLst>
              <a:ext uri="{FF2B5EF4-FFF2-40B4-BE49-F238E27FC236}">
                <a16:creationId xmlns:a16="http://schemas.microsoft.com/office/drawing/2014/main" id="{81702A90-C0D3-4B19-A290-A670E9C940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277600" y="34925"/>
            <a:ext cx="820738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Skupina 22">
            <a:extLst>
              <a:ext uri="{FF2B5EF4-FFF2-40B4-BE49-F238E27FC236}">
                <a16:creationId xmlns:a16="http://schemas.microsoft.com/office/drawing/2014/main" id="{3C931F83-3647-43BF-94D8-BFB586D998EA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142875"/>
            <a:ext cx="11734800" cy="6616700"/>
            <a:chOff x="152400" y="143470"/>
            <a:chExt cx="11734800" cy="6615398"/>
          </a:xfrm>
        </p:grpSpPr>
        <p:grpSp>
          <p:nvGrpSpPr>
            <p:cNvPr id="24579" name="Skupina 21">
              <a:extLst>
                <a:ext uri="{FF2B5EF4-FFF2-40B4-BE49-F238E27FC236}">
                  <a16:creationId xmlns:a16="http://schemas.microsoft.com/office/drawing/2014/main" id="{93893840-5701-4B5F-9F08-AE6E8C5D2F7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2400" y="143470"/>
              <a:ext cx="11734800" cy="6371630"/>
              <a:chOff x="152400" y="143470"/>
              <a:chExt cx="11734800" cy="6371630"/>
            </a:xfrm>
          </p:grpSpPr>
          <p:grpSp>
            <p:nvGrpSpPr>
              <p:cNvPr id="24585" name="Skupina 11">
                <a:extLst>
                  <a:ext uri="{FF2B5EF4-FFF2-40B4-BE49-F238E27FC236}">
                    <a16:creationId xmlns:a16="http://schemas.microsoft.com/office/drawing/2014/main" id="{C2C7C653-03A4-4E0E-81DF-65741C27F2E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23672" y="143470"/>
                <a:ext cx="11463528" cy="6371630"/>
                <a:chOff x="423672" y="143470"/>
                <a:chExt cx="11463528" cy="6371630"/>
              </a:xfrm>
            </p:grpSpPr>
            <p:pic>
              <p:nvPicPr>
                <p:cNvPr id="24589" name="Obrázok 5">
                  <a:extLst>
                    <a:ext uri="{FF2B5EF4-FFF2-40B4-BE49-F238E27FC236}">
                      <a16:creationId xmlns:a16="http://schemas.microsoft.com/office/drawing/2014/main" id="{3D0B1407-1751-48F4-B355-BEB35B0D9B0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5951"/>
                <a:stretch>
                  <a:fillRect/>
                </a:stretch>
              </p:blipFill>
              <p:spPr bwMode="auto">
                <a:xfrm>
                  <a:off x="457200" y="342900"/>
                  <a:ext cx="11430000" cy="6172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4590" name="BlokTextu 6">
                  <a:extLst>
                    <a:ext uri="{FF2B5EF4-FFF2-40B4-BE49-F238E27FC236}">
                      <a16:creationId xmlns:a16="http://schemas.microsoft.com/office/drawing/2014/main" id="{23F21831-7020-42BD-9214-0E0ABC5CAE1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447800" y="143470"/>
                  <a:ext cx="3048000" cy="92333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r>
                    <a:rPr lang="sk-SK" altLang="sk-SK" sz="5400" b="1" dirty="0">
                      <a:solidFill>
                        <a:srgbClr val="FF0000"/>
                      </a:solidFill>
                      <a:latin typeface="Corbel" panose="020B0503020204020204" pitchFamily="34" charset="0"/>
                      <a:cs typeface="Calibri" panose="020F0502020204030204" pitchFamily="34" charset="0"/>
                    </a:rPr>
                    <a:t>Difúzia</a:t>
                  </a:r>
                </a:p>
              </p:txBody>
            </p:sp>
            <p:sp>
              <p:nvSpPr>
                <p:cNvPr id="24591" name="BlokTextu 8">
                  <a:extLst>
                    <a:ext uri="{FF2B5EF4-FFF2-40B4-BE49-F238E27FC236}">
                      <a16:creationId xmlns:a16="http://schemas.microsoft.com/office/drawing/2014/main" id="{D9DA9C60-F4DA-45EF-BCAE-CA2EA519ADC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23672" y="1067228"/>
                  <a:ext cx="5443728" cy="132317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r>
                    <a:rPr lang="sk-SK" altLang="sk-SK" sz="2000" b="1" dirty="0">
                      <a:latin typeface="Corbel" panose="020B0503020204020204" pitchFamily="34" charset="0"/>
                      <a:cs typeface="Calibri" panose="020F0502020204030204" pitchFamily="34" charset="0"/>
                    </a:rPr>
                    <a:t>Prechod rozpustených  molekúl z miesta s vyššou koncentráciou do miesta s nižšou koncentráciou až kým sa koncentrácie nevyrovnajú. </a:t>
                  </a:r>
                </a:p>
              </p:txBody>
            </p:sp>
            <p:sp>
              <p:nvSpPr>
                <p:cNvPr id="24592" name="BlokTextu 9">
                  <a:extLst>
                    <a:ext uri="{FF2B5EF4-FFF2-40B4-BE49-F238E27FC236}">
                      <a16:creationId xmlns:a16="http://schemas.microsoft.com/office/drawing/2014/main" id="{47C8B3CF-72CA-4E08-99FD-6684956FDD7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7543800" y="143470"/>
                  <a:ext cx="3048000" cy="92333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r>
                    <a:rPr lang="sk-SK" altLang="sk-SK" sz="5400" b="1" dirty="0">
                      <a:solidFill>
                        <a:srgbClr val="00B0F0"/>
                      </a:solidFill>
                      <a:latin typeface="Corbel" panose="020B0503020204020204" pitchFamily="34" charset="0"/>
                      <a:cs typeface="Calibri" panose="020F0502020204030204" pitchFamily="34" charset="0"/>
                    </a:rPr>
                    <a:t>Osmóza</a:t>
                  </a:r>
                </a:p>
              </p:txBody>
            </p:sp>
            <p:sp>
              <p:nvSpPr>
                <p:cNvPr id="24593" name="BlokTextu 10">
                  <a:extLst>
                    <a:ext uri="{FF2B5EF4-FFF2-40B4-BE49-F238E27FC236}">
                      <a16:creationId xmlns:a16="http://schemas.microsoft.com/office/drawing/2014/main" id="{744EE80D-832B-48BD-AA46-7939B9B33C7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324602" y="991028"/>
                  <a:ext cx="5443728" cy="132343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r>
                    <a:rPr lang="sk-SK" altLang="sk-SK" sz="2000" b="1" dirty="0">
                      <a:latin typeface="Corbel" panose="020B0503020204020204" pitchFamily="34" charset="0"/>
                      <a:cs typeface="Calibri" panose="020F0502020204030204" pitchFamily="34" charset="0"/>
                    </a:rPr>
                    <a:t>Prechod rozpúšťadla (vody) z miesta s nižšou koncentráciou </a:t>
                  </a:r>
                  <a:r>
                    <a:rPr lang="sk-SK" altLang="sk-SK" sz="2000" b="1" dirty="0" err="1">
                      <a:latin typeface="Corbel" panose="020B0503020204020204" pitchFamily="34" charset="0"/>
                      <a:cs typeface="Calibri" panose="020F0502020204030204" pitchFamily="34" charset="0"/>
                    </a:rPr>
                    <a:t>osmoticky</a:t>
                  </a:r>
                  <a:r>
                    <a:rPr lang="sk-SK" altLang="sk-SK" sz="2000" b="1" dirty="0">
                      <a:latin typeface="Corbel" panose="020B0503020204020204" pitchFamily="34" charset="0"/>
                      <a:cs typeface="Calibri" panose="020F0502020204030204" pitchFamily="34" charset="0"/>
                    </a:rPr>
                    <a:t> aktívnych molekúl do miesta s vyššou koncentráciou (proti koncentračnému gradientu) </a:t>
                  </a:r>
                </a:p>
              </p:txBody>
            </p:sp>
          </p:grpSp>
          <p:sp>
            <p:nvSpPr>
              <p:cNvPr id="24586" name="BlokTextu 7">
                <a:extLst>
                  <a:ext uri="{FF2B5EF4-FFF2-40B4-BE49-F238E27FC236}">
                    <a16:creationId xmlns:a16="http://schemas.microsoft.com/office/drawing/2014/main" id="{82B55BD6-F75B-4B34-8FEF-6D198CD48C5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2390239"/>
                <a:ext cx="1828800" cy="64633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sk-SK" altLang="sk-SK" sz="1800">
                    <a:latin typeface="Calibri" panose="020F0502020204030204" pitchFamily="34" charset="0"/>
                    <a:cs typeface="Calibri" panose="020F0502020204030204" pitchFamily="34" charset="0"/>
                  </a:rPr>
                  <a:t>Molekuly rozpustenej látky</a:t>
                </a:r>
              </a:p>
            </p:txBody>
          </p:sp>
          <p:sp>
            <p:nvSpPr>
              <p:cNvPr id="24587" name="BlokTextu 13">
                <a:extLst>
                  <a:ext uri="{FF2B5EF4-FFF2-40B4-BE49-F238E27FC236}">
                    <a16:creationId xmlns:a16="http://schemas.microsoft.com/office/drawing/2014/main" id="{8A83DE96-CC81-4146-BBC5-1B1340AA3A3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05000" y="2393894"/>
                <a:ext cx="1828800" cy="64633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sk-SK" altLang="sk-SK" sz="1800">
                    <a:latin typeface="Calibri" panose="020F0502020204030204" pitchFamily="34" charset="0"/>
                    <a:cs typeface="Calibri" panose="020F0502020204030204" pitchFamily="34" charset="0"/>
                  </a:rPr>
                  <a:t>Molekuly rozpúšťadla</a:t>
                </a:r>
              </a:p>
            </p:txBody>
          </p:sp>
          <p:sp>
            <p:nvSpPr>
              <p:cNvPr id="24588" name="BlokTextu 16">
                <a:extLst>
                  <a:ext uri="{FF2B5EF4-FFF2-40B4-BE49-F238E27FC236}">
                    <a16:creationId xmlns:a16="http://schemas.microsoft.com/office/drawing/2014/main" id="{B1589A15-EAD5-4DB6-8812-6994592CC2D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153400" y="2390238"/>
                <a:ext cx="1828800" cy="64633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sk-SK" altLang="sk-SK" sz="1800">
                    <a:latin typeface="Calibri" panose="020F0502020204030204" pitchFamily="34" charset="0"/>
                    <a:cs typeface="Calibri" panose="020F0502020204030204" pitchFamily="34" charset="0"/>
                  </a:rPr>
                  <a:t>Polopriepustná membrána</a:t>
                </a:r>
              </a:p>
            </p:txBody>
          </p:sp>
        </p:grpSp>
        <p:sp>
          <p:nvSpPr>
            <p:cNvPr id="24580" name="BlokTextu 14">
              <a:extLst>
                <a:ext uri="{FF2B5EF4-FFF2-40B4-BE49-F238E27FC236}">
                  <a16:creationId xmlns:a16="http://schemas.microsoft.com/office/drawing/2014/main" id="{07C8634D-8C95-4AB5-AF28-8B09C0BAA2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5800" y="5835538"/>
              <a:ext cx="1828800" cy="9233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sk-SK" altLang="sk-SK" sz="1800">
                  <a:latin typeface="Calibri" panose="020F0502020204030204" pitchFamily="34" charset="0"/>
                  <a:cs typeface="Calibri" panose="020F0502020204030204" pitchFamily="34" charset="0"/>
                </a:rPr>
                <a:t>Vyššia koncentrácia rozpustenej látky </a:t>
              </a:r>
            </a:p>
          </p:txBody>
        </p:sp>
        <p:sp>
          <p:nvSpPr>
            <p:cNvPr id="24581" name="BlokTextu 15">
              <a:extLst>
                <a:ext uri="{FF2B5EF4-FFF2-40B4-BE49-F238E27FC236}">
                  <a16:creationId xmlns:a16="http://schemas.microsoft.com/office/drawing/2014/main" id="{79517510-6B08-42E5-8346-E333C3B75B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5200" y="5827001"/>
              <a:ext cx="1828800" cy="6463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sk-SK" altLang="sk-SK" sz="1800">
                  <a:latin typeface="Calibri" panose="020F0502020204030204" pitchFamily="34" charset="0"/>
                  <a:cs typeface="Calibri" panose="020F0502020204030204" pitchFamily="34" charset="0"/>
                </a:rPr>
                <a:t>Vyrovnaná koncentrácia</a:t>
              </a:r>
            </a:p>
          </p:txBody>
        </p:sp>
        <p:sp>
          <p:nvSpPr>
            <p:cNvPr id="24582" name="BlokTextu 17">
              <a:extLst>
                <a:ext uri="{FF2B5EF4-FFF2-40B4-BE49-F238E27FC236}">
                  <a16:creationId xmlns:a16="http://schemas.microsoft.com/office/drawing/2014/main" id="{A1E1F525-A952-40B9-8DEE-F30D7E08FC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53330" y="5827001"/>
              <a:ext cx="1609344" cy="6463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sk-SK" altLang="sk-SK" sz="1800">
                  <a:latin typeface="Calibri" panose="020F0502020204030204" pitchFamily="34" charset="0"/>
                  <a:cs typeface="Calibri" panose="020F0502020204030204" pitchFamily="34" charset="0"/>
                </a:rPr>
                <a:t>Nižšia koncentrácia</a:t>
              </a:r>
            </a:p>
          </p:txBody>
        </p:sp>
        <p:sp>
          <p:nvSpPr>
            <p:cNvPr id="24583" name="BlokTextu 18">
              <a:extLst>
                <a:ext uri="{FF2B5EF4-FFF2-40B4-BE49-F238E27FC236}">
                  <a16:creationId xmlns:a16="http://schemas.microsoft.com/office/drawing/2014/main" id="{F2DB0D88-8FBF-400D-9E9B-CC242F024D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71818" y="5841337"/>
              <a:ext cx="1609344" cy="6463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sk-SK" altLang="sk-SK" sz="1800">
                  <a:latin typeface="Calibri" panose="020F0502020204030204" pitchFamily="34" charset="0"/>
                  <a:cs typeface="Calibri" panose="020F0502020204030204" pitchFamily="34" charset="0"/>
                </a:rPr>
                <a:t>Vyššia koncentrácia</a:t>
              </a:r>
            </a:p>
          </p:txBody>
        </p:sp>
        <p:sp>
          <p:nvSpPr>
            <p:cNvPr id="24584" name="BlokTextu 19">
              <a:extLst>
                <a:ext uri="{FF2B5EF4-FFF2-40B4-BE49-F238E27FC236}">
                  <a16:creationId xmlns:a16="http://schemas.microsoft.com/office/drawing/2014/main" id="{22791B0E-D409-4017-B0AA-88A26418E8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10346" y="5835538"/>
              <a:ext cx="2033018" cy="6463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sk-SK" altLang="sk-SK" sz="1800">
                  <a:latin typeface="Calibri" panose="020F0502020204030204" pitchFamily="34" charset="0"/>
                  <a:cs typeface="Calibri" panose="020F0502020204030204" pitchFamily="34" charset="0"/>
                </a:rPr>
                <a:t>Vyrovnaná koncentrácia</a:t>
              </a:r>
            </a:p>
          </p:txBody>
        </p:sp>
      </p:grpSp>
      <p:pic>
        <p:nvPicPr>
          <p:cNvPr id="18" name="Picture 6" descr="Working Memory and Cognitive Load - LD@school">
            <a:extLst>
              <a:ext uri="{FF2B5EF4-FFF2-40B4-BE49-F238E27FC236}">
                <a16:creationId xmlns:a16="http://schemas.microsoft.com/office/drawing/2014/main" id="{9DD60A7A-C16A-4443-9427-DFA55D6DAC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277600" y="34925"/>
            <a:ext cx="820738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17863265-DEFC-4ADA-BA6F-BF3E98B086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1143000"/>
          </a:xfrm>
        </p:spPr>
        <p:txBody>
          <a:bodyPr/>
          <a:lstStyle/>
          <a:p>
            <a:pPr eaLnBrk="1" hangingPunct="1"/>
            <a:r>
              <a:rPr lang="sk-SK" altLang="sk-SK" sz="4000" b="1" dirty="0">
                <a:solidFill>
                  <a:srgbClr val="00B050"/>
                </a:solidFill>
                <a:latin typeface="Corbel" panose="020B0503020204020204" pitchFamily="34" charset="0"/>
              </a:rPr>
              <a:t>Aktívne transportné mechanizmy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F3429CA1-6803-474E-A2AF-F777ED4AF7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990600"/>
            <a:ext cx="12192000" cy="990600"/>
          </a:xfrm>
          <a:extLs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prenos molekúl a iónov cez membránu </a:t>
            </a:r>
            <a:r>
              <a:rPr lang="sk-SK" altLang="sk-SK" b="1" dirty="0">
                <a:solidFill>
                  <a:srgbClr val="FF000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proti koncentračnému</a:t>
            </a:r>
            <a:r>
              <a:rPr lang="sk-SK" altLang="sk-SK" u="sng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(elektrickému a chemickému) gradientu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energia vo forme ATP je potrebná na zmenu konformácie (otvorenie) proteínového kanála, alebo prestavbu cytoplazmatickej membrány</a:t>
            </a:r>
          </a:p>
        </p:txBody>
      </p:sp>
      <p:pic>
        <p:nvPicPr>
          <p:cNvPr id="2" name="Obrázok 1">
            <a:extLst>
              <a:ext uri="{FF2B5EF4-FFF2-40B4-BE49-F238E27FC236}">
                <a16:creationId xmlns:a16="http://schemas.microsoft.com/office/drawing/2014/main" id="{BD8ADF93-9C36-4DAF-9278-270CB833C2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266" t="10204" r="17867"/>
          <a:stretch/>
        </p:blipFill>
        <p:spPr>
          <a:xfrm>
            <a:off x="762000" y="3086100"/>
            <a:ext cx="4419600" cy="3771900"/>
          </a:xfrm>
          <a:prstGeom prst="rect">
            <a:avLst/>
          </a:prstGeom>
        </p:spPr>
      </p:pic>
      <p:grpSp>
        <p:nvGrpSpPr>
          <p:cNvPr id="11" name="Skupina 4">
            <a:extLst>
              <a:ext uri="{FF2B5EF4-FFF2-40B4-BE49-F238E27FC236}">
                <a16:creationId xmlns:a16="http://schemas.microsoft.com/office/drawing/2014/main" id="{D142F621-6E19-4F50-AD0E-F8DC328A782B}"/>
              </a:ext>
            </a:extLst>
          </p:cNvPr>
          <p:cNvGrpSpPr>
            <a:grpSpLocks/>
          </p:cNvGrpSpPr>
          <p:nvPr/>
        </p:nvGrpSpPr>
        <p:grpSpPr bwMode="auto">
          <a:xfrm>
            <a:off x="7696200" y="2903538"/>
            <a:ext cx="4343400" cy="3844925"/>
            <a:chOff x="7315200" y="2904093"/>
            <a:chExt cx="4343400" cy="3843961"/>
          </a:xfrm>
        </p:grpSpPr>
        <p:pic>
          <p:nvPicPr>
            <p:cNvPr id="12" name="Obrázok 1">
              <a:extLst>
                <a:ext uri="{FF2B5EF4-FFF2-40B4-BE49-F238E27FC236}">
                  <a16:creationId xmlns:a16="http://schemas.microsoft.com/office/drawing/2014/main" id="{ADE35439-2658-4DF1-AC8F-C8B738C284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15200" y="2983774"/>
              <a:ext cx="4343400" cy="3764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BlokTextu 2">
              <a:extLst>
                <a:ext uri="{FF2B5EF4-FFF2-40B4-BE49-F238E27FC236}">
                  <a16:creationId xmlns:a16="http://schemas.microsoft.com/office/drawing/2014/main" id="{C23AF2AB-FA56-4AD1-8A97-5F4A0C690C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20000" y="2916793"/>
              <a:ext cx="1289050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sk-SK" altLang="sk-SK" sz="1800" b="1" dirty="0" err="1">
                  <a:latin typeface="Corbel" panose="020B0503020204020204" pitchFamily="34" charset="0"/>
                </a:rPr>
                <a:t>Exocytóza</a:t>
              </a:r>
              <a:r>
                <a:rPr lang="sk-SK" altLang="sk-SK" sz="1800" b="1" dirty="0">
                  <a:latin typeface="Corbel" panose="020B0503020204020204" pitchFamily="34" charset="0"/>
                </a:rPr>
                <a:t> </a:t>
              </a:r>
            </a:p>
          </p:txBody>
        </p:sp>
        <p:sp>
          <p:nvSpPr>
            <p:cNvPr id="14" name="BlokTextu 8">
              <a:extLst>
                <a:ext uri="{FF2B5EF4-FFF2-40B4-BE49-F238E27FC236}">
                  <a16:creationId xmlns:a16="http://schemas.microsoft.com/office/drawing/2014/main" id="{2DFF50FA-DEEE-4E23-BFBA-FAAE0D07EB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823450" y="2904093"/>
              <a:ext cx="1377950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sk-SK" altLang="sk-SK" sz="1800" b="1">
                  <a:latin typeface="Corbel" panose="020B0503020204020204" pitchFamily="34" charset="0"/>
                </a:rPr>
                <a:t>Endocytóza </a:t>
              </a:r>
            </a:p>
          </p:txBody>
        </p:sp>
      </p:grpSp>
      <p:pic>
        <p:nvPicPr>
          <p:cNvPr id="9" name="Picture 6" descr="Working Memory and Cognitive Load - LD@school">
            <a:extLst>
              <a:ext uri="{FF2B5EF4-FFF2-40B4-BE49-F238E27FC236}">
                <a16:creationId xmlns:a16="http://schemas.microsoft.com/office/drawing/2014/main" id="{6C2FDE54-CBB0-4359-AF40-987BA40E79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277600" y="34925"/>
            <a:ext cx="820738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503D574D-01B9-427E-AA4D-3FFEB3D307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10972800" cy="1143000"/>
          </a:xfrm>
        </p:spPr>
        <p:txBody>
          <a:bodyPr/>
          <a:lstStyle/>
          <a:p>
            <a:pPr eaLnBrk="1" hangingPunct="1"/>
            <a:r>
              <a:rPr lang="sk-SK" altLang="sk-SK" sz="4000" b="1" u="sng" dirty="0">
                <a:solidFill>
                  <a:srgbClr val="00B050"/>
                </a:solidFill>
              </a:rPr>
              <a:t>Na</a:t>
            </a:r>
            <a:r>
              <a:rPr lang="sk-SK" altLang="sk-SK" baseline="30000" dirty="0">
                <a:solidFill>
                  <a:srgbClr val="00B050"/>
                </a:solidFill>
              </a:rPr>
              <a:t>+</a:t>
            </a:r>
            <a:r>
              <a:rPr lang="sk-SK" altLang="sk-SK" sz="4000" b="1" u="sng" dirty="0">
                <a:solidFill>
                  <a:srgbClr val="00B050"/>
                </a:solidFill>
              </a:rPr>
              <a:t>-K</a:t>
            </a:r>
            <a:r>
              <a:rPr lang="sk-SK" altLang="sk-SK" baseline="30000" dirty="0">
                <a:solidFill>
                  <a:srgbClr val="00B050"/>
                </a:solidFill>
              </a:rPr>
              <a:t>+</a:t>
            </a:r>
            <a:r>
              <a:rPr lang="sk-SK" altLang="sk-SK" sz="4000" b="1" u="sng" dirty="0">
                <a:solidFill>
                  <a:srgbClr val="00B050"/>
                </a:solidFill>
              </a:rPr>
              <a:t>-ATP-</a:t>
            </a:r>
            <a:r>
              <a:rPr lang="sk-SK" altLang="sk-SK" sz="4000" b="1" u="sng" dirty="0" err="1">
                <a:solidFill>
                  <a:srgbClr val="00B050"/>
                </a:solidFill>
              </a:rPr>
              <a:t>áza</a:t>
            </a:r>
            <a:r>
              <a:rPr lang="sk-SK" altLang="sk-SK" sz="4000" b="1" u="sng" dirty="0">
                <a:solidFill>
                  <a:srgbClr val="00B050"/>
                </a:solidFill>
              </a:rPr>
              <a:t> (enzým) </a:t>
            </a:r>
            <a:br>
              <a:rPr lang="sk-SK" altLang="sk-SK" sz="4000" b="1" u="sng" dirty="0">
                <a:solidFill>
                  <a:srgbClr val="00B050"/>
                </a:solidFill>
              </a:rPr>
            </a:br>
            <a:r>
              <a:rPr lang="sk-SK" altLang="sk-SK" sz="4000" b="1" u="sng" dirty="0">
                <a:solidFill>
                  <a:srgbClr val="00B050"/>
                </a:solidFill>
              </a:rPr>
              <a:t>= </a:t>
            </a:r>
            <a:r>
              <a:rPr lang="sk-SK" altLang="sk-SK" sz="4000" b="1" u="sng" dirty="0" err="1">
                <a:solidFill>
                  <a:srgbClr val="00B050"/>
                </a:solidFill>
              </a:rPr>
              <a:t>sodíko</a:t>
            </a:r>
            <a:r>
              <a:rPr lang="sk-SK" altLang="sk-SK" sz="4000" b="1" u="sng" dirty="0">
                <a:solidFill>
                  <a:srgbClr val="00B050"/>
                </a:solidFill>
              </a:rPr>
              <a:t>-draslíková pumpa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D68C2793-1AB1-4530-ACAB-5CDD921AE7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558925"/>
            <a:ext cx="7315200" cy="3622675"/>
          </a:xfrm>
          <a:ln w="50800">
            <a:miter lim="800000"/>
            <a:headEnd/>
            <a:tailEnd/>
          </a:ln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ü"/>
              <a:defRPr/>
            </a:pPr>
            <a:r>
              <a:rPr lang="sk-SK" altLang="sk-SK" sz="2800" dirty="0">
                <a:latin typeface="Corbel" panose="020B0503020204020204" pitchFamily="34" charset="0"/>
                <a:cs typeface="Calibri" panose="020F0502020204030204" pitchFamily="34" charset="0"/>
              </a:rPr>
              <a:t>aktívny transport</a:t>
            </a:r>
          </a:p>
          <a:p>
            <a:pPr eaLnBrk="1" hangingPunct="1">
              <a:buFont typeface="Wingdings" panose="05000000000000000000" pitchFamily="2" charset="2"/>
              <a:buChar char="ü"/>
              <a:defRPr/>
            </a:pPr>
            <a:r>
              <a:rPr lang="sk-SK" altLang="sk-SK" sz="2800" dirty="0">
                <a:latin typeface="Corbel" panose="020B0503020204020204" pitchFamily="34" charset="0"/>
                <a:cs typeface="Calibri" panose="020F0502020204030204" pitchFamily="34" charset="0"/>
              </a:rPr>
              <a:t>najviac prítomná v nervových a svalových bunkách (</a:t>
            </a:r>
            <a:r>
              <a:rPr lang="sk-SK" altLang="sk-SK" sz="2800" dirty="0" err="1">
                <a:latin typeface="Corbel" panose="020B0503020204020204" pitchFamily="34" charset="0"/>
                <a:cs typeface="Calibri" panose="020F0502020204030204" pitchFamily="34" charset="0"/>
              </a:rPr>
              <a:t>vzrušivé</a:t>
            </a:r>
            <a:r>
              <a:rPr lang="sk-SK" altLang="sk-SK" sz="2800" dirty="0">
                <a:latin typeface="Corbel" panose="020B0503020204020204" pitchFamily="34" charset="0"/>
                <a:cs typeface="Calibri" panose="020F0502020204030204" pitchFamily="34" charset="0"/>
              </a:rPr>
              <a:t> tkanivá)</a:t>
            </a:r>
          </a:p>
          <a:p>
            <a:pPr eaLnBrk="1" hangingPunct="1">
              <a:buFont typeface="Wingdings" panose="05000000000000000000" pitchFamily="2" charset="2"/>
              <a:buChar char="ü"/>
              <a:defRPr/>
            </a:pPr>
            <a:r>
              <a:rPr lang="sk-SK" altLang="sk-SK" sz="2800" b="1" u="sng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obnovuje</a:t>
            </a:r>
            <a:r>
              <a:rPr lang="sk-SK" altLang="sk-SK" sz="2800" dirty="0">
                <a:latin typeface="Corbel" panose="020B0503020204020204" pitchFamily="34" charset="0"/>
                <a:cs typeface="Calibri" panose="020F0502020204030204" pitchFamily="34" charset="0"/>
              </a:rPr>
              <a:t> pokojový </a:t>
            </a:r>
            <a:r>
              <a:rPr lang="sk-SK" altLang="sk-SK" sz="2800" dirty="0" err="1">
                <a:latin typeface="Corbel" panose="020B0503020204020204" pitchFamily="34" charset="0"/>
                <a:cs typeface="Calibri" panose="020F0502020204030204" pitchFamily="34" charset="0"/>
              </a:rPr>
              <a:t>mebránový</a:t>
            </a:r>
            <a:r>
              <a:rPr lang="sk-SK" altLang="sk-SK" sz="2800" dirty="0">
                <a:latin typeface="Corbel" panose="020B0503020204020204" pitchFamily="34" charset="0"/>
                <a:cs typeface="Calibri" panose="020F0502020204030204" pitchFamily="34" charset="0"/>
              </a:rPr>
              <a:t> potenciál</a:t>
            </a:r>
          </a:p>
          <a:p>
            <a:pPr marL="0" indent="0" algn="ctr" eaLnBrk="1" hangingPunct="1">
              <a:buNone/>
              <a:defRPr/>
            </a:pPr>
            <a:r>
              <a:rPr lang="sk-SK" altLang="sk-SK" sz="2800" dirty="0">
                <a:latin typeface="Corbel" panose="020B0503020204020204" pitchFamily="34" charset="0"/>
                <a:cs typeface="Calibri" panose="020F0502020204030204" pitchFamily="34" charset="0"/>
              </a:rPr>
              <a:t>prenáša:</a:t>
            </a:r>
          </a:p>
          <a:p>
            <a:pPr marL="0" indent="0" algn="ctr" eaLnBrk="1" hangingPunct="1">
              <a:buNone/>
              <a:defRPr/>
            </a:pPr>
            <a:endParaRPr lang="sk-SK" altLang="sk-SK" sz="1000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marL="0" indent="0" algn="ctr" eaLnBrk="1" hangingPunct="1">
              <a:buNone/>
              <a:defRPr/>
            </a:pPr>
            <a:r>
              <a:rPr lang="pl-PL" altLang="sk-SK" sz="3600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3 Na</a:t>
            </a:r>
            <a:r>
              <a:rPr lang="pl-PL" altLang="sk-SK" sz="3600" b="1" baseline="30000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+</a:t>
            </a:r>
            <a:r>
              <a:rPr lang="pl-PL" altLang="sk-SK" sz="3600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z bunky a 2 K</a:t>
            </a:r>
            <a:r>
              <a:rPr lang="pl-PL" altLang="sk-SK" sz="3600" b="1" baseline="30000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+</a:t>
            </a:r>
            <a:r>
              <a:rPr lang="pl-PL" altLang="sk-SK" sz="3600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do bunky</a:t>
            </a:r>
            <a:endParaRPr lang="sk-SK" altLang="sk-SK" sz="2800" b="1" dirty="0">
              <a:solidFill>
                <a:srgbClr val="00B050"/>
              </a:solidFill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marL="0" indent="0" eaLnBrk="1" hangingPunct="1">
              <a:buNone/>
              <a:defRPr/>
            </a:pPr>
            <a:endParaRPr lang="sk-SK" altLang="sk-SK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1E4859C9-8200-42DB-9C00-0743C2D9B2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400" y="1371601"/>
            <a:ext cx="4396507" cy="3622676"/>
          </a:xfrm>
          <a:prstGeom prst="rect">
            <a:avLst/>
          </a:prstGeom>
        </p:spPr>
      </p:pic>
      <p:sp>
        <p:nvSpPr>
          <p:cNvPr id="5" name="BlokTextu 4">
            <a:extLst>
              <a:ext uri="{FF2B5EF4-FFF2-40B4-BE49-F238E27FC236}">
                <a16:creationId xmlns:a16="http://schemas.microsoft.com/office/drawing/2014/main" id="{2BBFB1D2-E196-472F-8F25-CE5E201D23AF}"/>
              </a:ext>
            </a:extLst>
          </p:cNvPr>
          <p:cNvSpPr txBox="1"/>
          <p:nvPr/>
        </p:nvSpPr>
        <p:spPr>
          <a:xfrm>
            <a:off x="0" y="5105400"/>
            <a:ext cx="12192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eaLnBrk="1" hangingPunct="1">
              <a:buFont typeface="Wingdings" panose="05000000000000000000" pitchFamily="2" charset="2"/>
              <a:buChar char="ü"/>
              <a:defRPr/>
            </a:pPr>
            <a:r>
              <a:rPr lang="sk-SK" altLang="sk-SK" sz="2800" dirty="0">
                <a:latin typeface="Corbel" panose="020B0503020204020204" pitchFamily="34" charset="0"/>
                <a:cs typeface="Calibri" panose="020F0502020204030204" pitchFamily="34" charset="0"/>
              </a:rPr>
              <a:t>pri nedostatku ATP alebo </a:t>
            </a:r>
            <a:r>
              <a:rPr lang="sk-SK" altLang="sk-SK" sz="2800" dirty="0" err="1">
                <a:latin typeface="Corbel" panose="020B0503020204020204" pitchFamily="34" charset="0"/>
                <a:cs typeface="Calibri" panose="020F0502020204030204" pitchFamily="34" charset="0"/>
              </a:rPr>
              <a:t>hypoxii</a:t>
            </a:r>
            <a:r>
              <a:rPr lang="sk-SK" altLang="sk-SK" sz="2800" dirty="0">
                <a:latin typeface="Corbel" panose="020B0503020204020204" pitchFamily="34" charset="0"/>
                <a:cs typeface="Calibri" panose="020F0502020204030204" pitchFamily="34" charset="0"/>
              </a:rPr>
              <a:t>, pumpa prestáva pracovať a dochádza k hromadeniu K</a:t>
            </a:r>
            <a:r>
              <a:rPr lang="sk-SK" altLang="sk-SK" sz="2800" baseline="30000" dirty="0">
                <a:latin typeface="Corbel" panose="020B0503020204020204" pitchFamily="34" charset="0"/>
                <a:cs typeface="Calibri" panose="020F0502020204030204" pitchFamily="34" charset="0"/>
              </a:rPr>
              <a:t>+</a:t>
            </a:r>
            <a:r>
              <a:rPr lang="sk-SK" altLang="sk-SK" sz="2800" dirty="0">
                <a:latin typeface="Corbel" panose="020B0503020204020204" pitchFamily="34" charset="0"/>
                <a:cs typeface="Calibri" panose="020F0502020204030204" pitchFamily="34" charset="0"/>
              </a:rPr>
              <a:t> v </a:t>
            </a:r>
            <a:r>
              <a:rPr lang="sk-SK" altLang="sk-SK" sz="2800" dirty="0" err="1">
                <a:latin typeface="Corbel" panose="020B0503020204020204" pitchFamily="34" charset="0"/>
                <a:cs typeface="Calibri" panose="020F0502020204030204" pitchFamily="34" charset="0"/>
              </a:rPr>
              <a:t>extracelulárnom</a:t>
            </a:r>
            <a:r>
              <a:rPr lang="sk-SK" altLang="sk-SK" sz="2800" dirty="0">
                <a:latin typeface="Corbel" panose="020B0503020204020204" pitchFamily="34" charset="0"/>
                <a:cs typeface="Calibri" panose="020F0502020204030204" pitchFamily="34" charset="0"/>
              </a:rPr>
              <a:t> priestore. </a:t>
            </a:r>
          </a:p>
          <a:p>
            <a:pPr marL="457200" indent="-457200" eaLnBrk="1" hangingPunct="1">
              <a:buFont typeface="Wingdings" panose="05000000000000000000" pitchFamily="2" charset="2"/>
              <a:buChar char="ü"/>
              <a:defRPr/>
            </a:pP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farmakologicky ju vieme inhibovať </a:t>
            </a:r>
            <a:r>
              <a:rPr lang="sk-SK" altLang="sk-SK" sz="2400" dirty="0" err="1">
                <a:latin typeface="Corbel" panose="020B0503020204020204" pitchFamily="34" charset="0"/>
                <a:cs typeface="Calibri" panose="020F0502020204030204" pitchFamily="34" charset="0"/>
              </a:rPr>
              <a:t>digoxínom</a:t>
            </a: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 (extrakt z rastliny náprstníka </a:t>
            </a:r>
            <a:r>
              <a:rPr lang="sk-SK" altLang="sk-SK" sz="2400" dirty="0" err="1">
                <a:latin typeface="Corbel" panose="020B0503020204020204" pitchFamily="34" charset="0"/>
                <a:cs typeface="Calibri" panose="020F0502020204030204" pitchFamily="34" charset="0"/>
              </a:rPr>
              <a:t>vlnatého</a:t>
            </a: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;      liečenie srdcových chorôb). </a:t>
            </a:r>
            <a:endParaRPr lang="pl-PL" altLang="sk-SK" sz="2400" dirty="0">
              <a:latin typeface="Corbel" panose="020B050302020402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6" descr="Working Memory and Cognitive Load - LD@school">
            <a:extLst>
              <a:ext uri="{FF2B5EF4-FFF2-40B4-BE49-F238E27FC236}">
                <a16:creationId xmlns:a16="http://schemas.microsoft.com/office/drawing/2014/main" id="{FD92D9B7-9343-49F8-A51E-E8F757CC65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277600" y="34669"/>
            <a:ext cx="820737" cy="681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2087BE60-36F5-4415-89D5-521753F472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12192000" cy="762000"/>
          </a:xfrm>
        </p:spPr>
        <p:txBody>
          <a:bodyPr/>
          <a:lstStyle/>
          <a:p>
            <a:pPr eaLnBrk="1" hangingPunct="1"/>
            <a:r>
              <a:rPr lang="sk-SK" altLang="sk-SK" b="1" dirty="0" err="1">
                <a:solidFill>
                  <a:srgbClr val="00B050"/>
                </a:solidFill>
                <a:latin typeface="Corbel" panose="020B0503020204020204" pitchFamily="34" charset="0"/>
              </a:rPr>
              <a:t>Kľudový</a:t>
            </a:r>
            <a:r>
              <a:rPr lang="sk-SK" altLang="sk-SK" b="1" dirty="0">
                <a:solidFill>
                  <a:srgbClr val="00B050"/>
                </a:solidFill>
                <a:latin typeface="Corbel" panose="020B0503020204020204" pitchFamily="34" charset="0"/>
              </a:rPr>
              <a:t> membránový potenciál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A4BDD871-43AC-467D-8F02-35513891A8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066800"/>
            <a:ext cx="12192000" cy="5257800"/>
          </a:xfrm>
          <a:ln w="50800">
            <a:miter lim="800000"/>
            <a:headEnd/>
            <a:tailEnd/>
          </a:ln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ü"/>
              <a:defRPr/>
            </a:pPr>
            <a:r>
              <a:rPr lang="sk-SK" altLang="sk-SK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vnútro bunky</a:t>
            </a:r>
            <a:r>
              <a:rPr lang="sk-SK" altLang="sk-SK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(intracelulárny priestor) je nabité </a:t>
            </a:r>
            <a:r>
              <a:rPr lang="sk-SK" altLang="sk-SK" b="1" dirty="0">
                <a:solidFill>
                  <a:srgbClr val="FF000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ZÁPORNE</a:t>
            </a:r>
          </a:p>
          <a:p>
            <a:pPr eaLnBrk="1" hangingPunct="1">
              <a:buFont typeface="Wingdings" panose="05000000000000000000" pitchFamily="2" charset="2"/>
              <a:buChar char="ü"/>
              <a:defRPr/>
            </a:pPr>
            <a:r>
              <a:rPr lang="sk-SK" altLang="sk-SK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vonkajšok bunky 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(</a:t>
            </a:r>
            <a:r>
              <a:rPr lang="sk-SK" altLang="sk-SK" dirty="0" err="1">
                <a:latin typeface="Corbel" panose="020B0503020204020204" pitchFamily="34" charset="0"/>
                <a:cs typeface="Calibri" panose="020F0502020204030204" pitchFamily="34" charset="0"/>
              </a:rPr>
              <a:t>extracelulárny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 priestor) je nabitý </a:t>
            </a:r>
            <a:r>
              <a:rPr lang="sk-SK" altLang="sk-SK" b="1" dirty="0">
                <a:solidFill>
                  <a:srgbClr val="0000FF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KLADNE</a:t>
            </a:r>
          </a:p>
          <a:p>
            <a:pPr marL="0" indent="0" eaLnBrk="1" hangingPunct="1">
              <a:buNone/>
              <a:defRPr/>
            </a:pPr>
            <a:endParaRPr lang="sk-SK" altLang="sk-SK" sz="1400" b="1" dirty="0">
              <a:solidFill>
                <a:srgbClr val="0000FF"/>
              </a:solidFill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eaLnBrk="1" hangingPunct="1">
              <a:buFont typeface="Wingdings" panose="05000000000000000000" pitchFamily="2" charset="2"/>
              <a:buChar char="ü"/>
              <a:defRPr/>
            </a:pPr>
            <a:r>
              <a:rPr lang="sk-SK" altLang="sk-SK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rozdiel potenciálov napr. pre </a:t>
            </a:r>
            <a:r>
              <a:rPr lang="en-US" altLang="sk-SK" b="1" dirty="0" err="1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neur</a:t>
            </a:r>
            <a:r>
              <a:rPr lang="sk-SK" altLang="sk-SK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ó</a:t>
            </a:r>
            <a:r>
              <a:rPr lang="en-US" altLang="sk-SK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n </a:t>
            </a:r>
            <a:r>
              <a:rPr lang="sk-SK" altLang="sk-SK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je okolo</a:t>
            </a:r>
            <a:r>
              <a:rPr lang="en-US" altLang="sk-SK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sk-SK" altLang="sk-SK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- </a:t>
            </a:r>
            <a:r>
              <a:rPr lang="en-US" altLang="sk-SK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70 mV</a:t>
            </a:r>
            <a:endParaRPr lang="sk-SK" altLang="sk-SK" dirty="0">
              <a:solidFill>
                <a:srgbClr val="00B050"/>
              </a:solidFill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marL="0" indent="0" eaLnBrk="1" hangingPunct="1">
              <a:buFontTx/>
              <a:buNone/>
              <a:defRPr/>
            </a:pPr>
            <a:r>
              <a:rPr lang="sk-SK" altLang="sk-SK" dirty="0">
                <a:latin typeface="Calibri" panose="020F0502020204030204" pitchFamily="34" charset="0"/>
                <a:cs typeface="Calibri" panose="020F0502020204030204" pitchFamily="34" charset="0"/>
              </a:rPr>
              <a:t>    - </a:t>
            </a:r>
            <a:r>
              <a:rPr lang="sk-SK" altLang="sk-SK" dirty="0" err="1">
                <a:latin typeface="Calibri" panose="020F0502020204030204" pitchFamily="34" charset="0"/>
                <a:cs typeface="Calibri" panose="020F0502020204030204" pitchFamily="34" charset="0"/>
              </a:rPr>
              <a:t>sodíko-draslíková</a:t>
            </a:r>
            <a:r>
              <a:rPr lang="sk-SK" altLang="sk-SK" dirty="0">
                <a:latin typeface="Calibri" panose="020F0502020204030204" pitchFamily="34" charset="0"/>
                <a:cs typeface="Calibri" panose="020F0502020204030204" pitchFamily="34" charset="0"/>
              </a:rPr>
              <a:t> pumpa</a:t>
            </a:r>
          </a:p>
          <a:p>
            <a:pPr lvl="1" eaLnBrk="1" hangingPunct="1">
              <a:defRPr/>
            </a:pPr>
            <a:r>
              <a:rPr lang="sk-SK" altLang="sk-SK" dirty="0">
                <a:latin typeface="Calibri" panose="020F0502020204030204" pitchFamily="34" charset="0"/>
                <a:cs typeface="Calibri" panose="020F0502020204030204" pitchFamily="34" charset="0"/>
              </a:rPr>
              <a:t>elektrický potenciál „drží“ K</a:t>
            </a:r>
            <a:r>
              <a:rPr lang="sk-SK" altLang="sk-SK" baseline="30000" dirty="0"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sk-SK" altLang="sk-SK" dirty="0">
                <a:latin typeface="Calibri" panose="020F0502020204030204" pitchFamily="34" charset="0"/>
                <a:cs typeface="Calibri" panose="020F0502020204030204" pitchFamily="34" charset="0"/>
              </a:rPr>
              <a:t> dnu</a:t>
            </a:r>
          </a:p>
          <a:p>
            <a:pPr lvl="1" eaLnBrk="1" hangingPunct="1">
              <a:defRPr/>
            </a:pPr>
            <a:r>
              <a:rPr lang="sk-SK" altLang="sk-SK" dirty="0">
                <a:latin typeface="Calibri" panose="020F0502020204030204" pitchFamily="34" charset="0"/>
                <a:cs typeface="Calibri" panose="020F0502020204030204" pitchFamily="34" charset="0"/>
              </a:rPr>
              <a:t>chemický potenciál (koncentrácia) K</a:t>
            </a:r>
            <a:r>
              <a:rPr lang="sk-SK" altLang="sk-SK" baseline="30000" dirty="0"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sk-SK" altLang="sk-SK" dirty="0">
                <a:latin typeface="Calibri" panose="020F0502020204030204" pitchFamily="34" charset="0"/>
                <a:cs typeface="Calibri" panose="020F0502020204030204" pitchFamily="34" charset="0"/>
              </a:rPr>
              <a:t> „ženie“ von</a:t>
            </a:r>
          </a:p>
          <a:p>
            <a:pPr eaLnBrk="1" hangingPunct="1">
              <a:buClr>
                <a:srgbClr val="00B050"/>
              </a:buClr>
              <a:buFont typeface="Wingdings" panose="05000000000000000000" pitchFamily="2" charset="2"/>
              <a:buChar char="ü"/>
              <a:defRPr/>
            </a:pPr>
            <a:r>
              <a:rPr lang="sk-SK" altLang="sk-SK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altLang="sk-SK" b="1" dirty="0" err="1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semipermeabilita</a:t>
            </a:r>
            <a:r>
              <a:rPr lang="sk-SK" altLang="sk-SK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membrány:                                                                    (výrazne nerovnaká priepustnosť pre rôzne ióny)</a:t>
            </a:r>
          </a:p>
          <a:p>
            <a:pPr marL="457200" lvl="1" indent="0" algn="ctr" eaLnBrk="1" hangingPunct="1">
              <a:buFontTx/>
              <a:buNone/>
              <a:defRPr/>
            </a:pPr>
            <a:r>
              <a:rPr lang="sk-SK" altLang="sk-SK" sz="4800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K</a:t>
            </a:r>
            <a:r>
              <a:rPr lang="sk-SK" altLang="sk-SK" sz="4800" b="1" baseline="30000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+</a:t>
            </a:r>
            <a:r>
              <a:rPr lang="sk-SK" altLang="sk-SK" sz="4800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: </a:t>
            </a:r>
            <a:r>
              <a:rPr lang="sk-SK" altLang="sk-SK" sz="4800" b="1" dirty="0" err="1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Cl</a:t>
            </a:r>
            <a:r>
              <a:rPr lang="sk-SK" altLang="sk-SK" sz="4800" b="1" baseline="30000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-</a:t>
            </a:r>
            <a:r>
              <a:rPr lang="sk-SK" altLang="sk-SK" sz="4800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: Na</a:t>
            </a:r>
            <a:r>
              <a:rPr lang="sk-SK" altLang="sk-SK" sz="4800" b="1" baseline="30000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+</a:t>
            </a:r>
            <a:r>
              <a:rPr lang="sk-SK" altLang="sk-SK" sz="4800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= 100 : 45 : 4</a:t>
            </a:r>
          </a:p>
          <a:p>
            <a:pPr marL="457200" lvl="1" indent="0" eaLnBrk="1" hangingPunct="1">
              <a:buFontTx/>
              <a:buNone/>
              <a:defRPr/>
            </a:pPr>
            <a:endParaRPr lang="sk-SK" altLang="sk-SK" dirty="0"/>
          </a:p>
        </p:txBody>
      </p:sp>
      <p:pic>
        <p:nvPicPr>
          <p:cNvPr id="4" name="Picture 6" descr="Working Memory and Cognitive Load - LD@school">
            <a:extLst>
              <a:ext uri="{FF2B5EF4-FFF2-40B4-BE49-F238E27FC236}">
                <a16:creationId xmlns:a16="http://schemas.microsoft.com/office/drawing/2014/main" id="{F3980782-9169-4B11-8149-E1BFC50F6F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277600" y="34925"/>
            <a:ext cx="820738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1D05ED94-06E5-4ADC-B846-F1390DF2E9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0"/>
            <a:ext cx="8229600" cy="1143000"/>
          </a:xfrm>
        </p:spPr>
        <p:txBody>
          <a:bodyPr/>
          <a:lstStyle/>
          <a:p>
            <a:pPr eaLnBrk="1" hangingPunct="1"/>
            <a:r>
              <a:rPr lang="sk-SK" altLang="sk-SK" b="1" u="sng">
                <a:solidFill>
                  <a:srgbClr val="00B050"/>
                </a:solidFill>
              </a:rPr>
              <a:t>Nernstova rovnica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55CAB885-C370-48D2-832C-B8C04042A7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990600"/>
            <a:ext cx="12192000" cy="1401763"/>
          </a:xfrm>
        </p:spPr>
        <p:txBody>
          <a:bodyPr/>
          <a:lstStyle/>
          <a:p>
            <a:pPr algn="ctr" eaLnBrk="1" hangingPunct="1">
              <a:buFont typeface="Wingdings" panose="05000000000000000000" pitchFamily="2" charset="2"/>
              <a:buChar char="ü"/>
              <a:defRPr/>
            </a:pPr>
            <a:r>
              <a:rPr lang="sk-SK" altLang="sk-SK" dirty="0">
                <a:latin typeface="Calibri" panose="020F0502020204030204" pitchFamily="34" charset="0"/>
                <a:cs typeface="Calibri" panose="020F0502020204030204" pitchFamily="34" charset="0"/>
              </a:rPr>
              <a:t>Veľkosť pokojového membránového potenciálu pre </a:t>
            </a:r>
            <a:r>
              <a:rPr lang="sk-SK" altLang="sk-SK" b="1" dirty="0"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sk-SK" altLang="sk-SK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sk-SK" altLang="sk-SK" dirty="0">
                <a:latin typeface="Calibri" panose="020F0502020204030204" pitchFamily="34" charset="0"/>
                <a:cs typeface="Calibri" panose="020F0502020204030204" pitchFamily="34" charset="0"/>
              </a:rPr>
              <a:t> cca – 96 </a:t>
            </a:r>
            <a:r>
              <a:rPr lang="sk-SK" altLang="sk-SK" dirty="0" err="1">
                <a:latin typeface="Calibri" panose="020F0502020204030204" pitchFamily="34" charset="0"/>
                <a:cs typeface="Calibri" panose="020F0502020204030204" pitchFamily="34" charset="0"/>
              </a:rPr>
              <a:t>mV</a:t>
            </a:r>
            <a:r>
              <a:rPr lang="sk-SK" altLang="sk-SK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sk-SK" altLang="sk-SK" baseline="30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eaLnBrk="1" hangingPunct="1">
              <a:buFontTx/>
              <a:buNone/>
              <a:defRPr/>
            </a:pPr>
            <a:endParaRPr lang="sk-SK" altLang="sk-SK" dirty="0"/>
          </a:p>
          <a:p>
            <a:pPr eaLnBrk="1" hangingPunct="1">
              <a:defRPr/>
            </a:pPr>
            <a:endParaRPr lang="sk-SK" altLang="sk-SK" dirty="0"/>
          </a:p>
          <a:p>
            <a:pPr lvl="1" eaLnBrk="1" hangingPunct="1">
              <a:defRPr/>
            </a:pPr>
            <a:endParaRPr lang="sk-SK" altLang="sk-SK" dirty="0"/>
          </a:p>
          <a:p>
            <a:pPr lvl="1" eaLnBrk="1" hangingPunct="1">
              <a:buFontTx/>
              <a:buNone/>
              <a:defRPr/>
            </a:pPr>
            <a:endParaRPr lang="sk-SK" altLang="sk-SK" dirty="0"/>
          </a:p>
          <a:p>
            <a:pPr lvl="1" eaLnBrk="1" hangingPunct="1">
              <a:buFontTx/>
              <a:buNone/>
              <a:defRPr/>
            </a:pPr>
            <a:endParaRPr lang="sk-SK" altLang="sk-SK" dirty="0"/>
          </a:p>
          <a:p>
            <a:pPr lvl="1" eaLnBrk="1" hangingPunct="1">
              <a:buFontTx/>
              <a:buNone/>
              <a:defRPr/>
            </a:pPr>
            <a:endParaRPr lang="sk-SK" altLang="sk-SK" dirty="0"/>
          </a:p>
        </p:txBody>
      </p:sp>
      <p:graphicFrame>
        <p:nvGraphicFramePr>
          <p:cNvPr id="29700" name="Objekt 1">
            <a:extLst>
              <a:ext uri="{FF2B5EF4-FFF2-40B4-BE49-F238E27FC236}">
                <a16:creationId xmlns:a16="http://schemas.microsoft.com/office/drawing/2014/main" id="{5C5F1C3D-7BC3-4D2C-9AE8-8691C41B2C6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36888" y="2057400"/>
          <a:ext cx="6118225" cy="205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a" r:id="rId2" imgW="1358900" imgH="457200" progId="Equation.3">
                  <p:embed/>
                </p:oleObj>
              </mc:Choice>
              <mc:Fallback>
                <p:oleObj name="Rovnica" r:id="rId2" imgW="1358900" imgH="457200" progId="Equation.3">
                  <p:embed/>
                  <p:pic>
                    <p:nvPicPr>
                      <p:cNvPr id="0" name="Objek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36888" y="2057400"/>
                        <a:ext cx="6118225" cy="2051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1" name="BlokTextu 3">
            <a:extLst>
              <a:ext uri="{FF2B5EF4-FFF2-40B4-BE49-F238E27FC236}">
                <a16:creationId xmlns:a16="http://schemas.microsoft.com/office/drawing/2014/main" id="{A8A43FD1-9FE8-492E-856F-0199838D77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4108450"/>
            <a:ext cx="6629400" cy="323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>
              <a:spcBef>
                <a:spcPct val="0"/>
              </a:spcBef>
              <a:buFontTx/>
              <a:buNone/>
            </a:pPr>
            <a:endParaRPr lang="sk-SK" altLang="sk-SK" sz="1800"/>
          </a:p>
          <a:p>
            <a:pPr lvl="1" eaLnBrk="1" hangingPunct="1">
              <a:buFontTx/>
              <a:buNone/>
            </a:pPr>
            <a:r>
              <a:rPr lang="sk-SK" altLang="sk-SK" sz="2000"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sk-SK" altLang="sk-SK" sz="2000" baseline="-25000"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sk-SK" altLang="sk-SK" sz="2000">
                <a:latin typeface="Calibri" panose="020F0502020204030204" pitchFamily="34" charset="0"/>
                <a:cs typeface="Calibri" panose="020F0502020204030204" pitchFamily="34" charset="0"/>
              </a:rPr>
              <a:t> - rovnovážny potenciál K</a:t>
            </a:r>
            <a:r>
              <a:rPr lang="sk-SK" altLang="sk-SK" sz="2000" baseline="30000"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sk-SK" altLang="sk-SK" sz="20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eaLnBrk="1" hangingPunct="1">
              <a:buFontTx/>
              <a:buNone/>
            </a:pPr>
            <a:r>
              <a:rPr lang="sk-SK" altLang="sk-SK" sz="2000">
                <a:latin typeface="Calibri" panose="020F0502020204030204" pitchFamily="34" charset="0"/>
                <a:cs typeface="Calibri" panose="020F0502020204030204" pitchFamily="34" charset="0"/>
              </a:rPr>
              <a:t>R – univerzálna plynová konštanta </a:t>
            </a:r>
          </a:p>
          <a:p>
            <a:pPr lvl="1" eaLnBrk="1" hangingPunct="1">
              <a:buFontTx/>
              <a:buNone/>
            </a:pPr>
            <a:r>
              <a:rPr lang="sk-SK" altLang="sk-SK" sz="2000">
                <a:latin typeface="Calibri" panose="020F0502020204030204" pitchFamily="34" charset="0"/>
                <a:cs typeface="Calibri" panose="020F0502020204030204" pitchFamily="34" charset="0"/>
              </a:rPr>
              <a:t>      ( 8 314,4 mV.C.mol</a:t>
            </a:r>
            <a:r>
              <a:rPr lang="sk-SK" altLang="sk-SK" sz="2000" baseline="30000">
                <a:latin typeface="Calibri" panose="020F0502020204030204" pitchFamily="34" charset="0"/>
                <a:cs typeface="Calibri" panose="020F0502020204030204" pitchFamily="34" charset="0"/>
              </a:rPr>
              <a:t>-1</a:t>
            </a:r>
            <a:r>
              <a:rPr lang="sk-SK" altLang="sk-SK" sz="2000">
                <a:latin typeface="Calibri" panose="020F0502020204030204" pitchFamily="34" charset="0"/>
                <a:cs typeface="Calibri" panose="020F0502020204030204" pitchFamily="34" charset="0"/>
              </a:rPr>
              <a:t>.K</a:t>
            </a:r>
            <a:r>
              <a:rPr lang="sk-SK" altLang="sk-SK" sz="2000" baseline="30000">
                <a:latin typeface="Calibri" panose="020F0502020204030204" pitchFamily="34" charset="0"/>
                <a:cs typeface="Calibri" panose="020F0502020204030204" pitchFamily="34" charset="0"/>
              </a:rPr>
              <a:t>-1</a:t>
            </a:r>
            <a:r>
              <a:rPr lang="sk-SK" altLang="sk-SK" sz="200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lvl="1" eaLnBrk="1" hangingPunct="1">
              <a:buFontTx/>
              <a:buNone/>
            </a:pPr>
            <a:r>
              <a:rPr lang="sk-SK" altLang="sk-SK" sz="2000">
                <a:latin typeface="Calibri" panose="020F0502020204030204" pitchFamily="34" charset="0"/>
                <a:cs typeface="Calibri" panose="020F0502020204030204" pitchFamily="34" charset="0"/>
              </a:rPr>
              <a:t>T – absolútna teplota</a:t>
            </a:r>
          </a:p>
          <a:p>
            <a:pPr lvl="1" eaLnBrk="1" hangingPunct="1">
              <a:buFontTx/>
              <a:buNone/>
            </a:pPr>
            <a:r>
              <a:rPr lang="sk-SK" altLang="sk-SK" sz="2000">
                <a:latin typeface="Calibri" panose="020F0502020204030204" pitchFamily="34" charset="0"/>
                <a:cs typeface="Calibri" panose="020F0502020204030204" pitchFamily="34" charset="0"/>
              </a:rPr>
              <a:t>F – Faradayova konštanta </a:t>
            </a:r>
          </a:p>
          <a:p>
            <a:pPr lvl="1" eaLnBrk="1" hangingPunct="1">
              <a:buFontTx/>
              <a:buNone/>
            </a:pPr>
            <a:r>
              <a:rPr lang="sk-SK" altLang="sk-SK" sz="2000">
                <a:latin typeface="Calibri" panose="020F0502020204030204" pitchFamily="34" charset="0"/>
                <a:cs typeface="Calibri" panose="020F0502020204030204" pitchFamily="34" charset="0"/>
              </a:rPr>
              <a:t>      (9,64846 .10</a:t>
            </a:r>
            <a:r>
              <a:rPr lang="sk-SK" altLang="sk-SK" sz="2000" baseline="30000">
                <a:latin typeface="Calibri" panose="020F0502020204030204" pitchFamily="34" charset="0"/>
                <a:cs typeface="Calibri" panose="020F0502020204030204" pitchFamily="34" charset="0"/>
              </a:rPr>
              <a:t>4 </a:t>
            </a:r>
            <a:r>
              <a:rPr lang="sk-SK" altLang="sk-SK" sz="2000">
                <a:latin typeface="Calibri" panose="020F0502020204030204" pitchFamily="34" charset="0"/>
                <a:cs typeface="Calibri" panose="020F0502020204030204" pitchFamily="34" charset="0"/>
              </a:rPr>
              <a:t>C .mol</a:t>
            </a:r>
            <a:r>
              <a:rPr lang="sk-SK" altLang="sk-SK" sz="2000" baseline="30000">
                <a:latin typeface="Calibri" panose="020F0502020204030204" pitchFamily="34" charset="0"/>
                <a:cs typeface="Calibri" panose="020F0502020204030204" pitchFamily="34" charset="0"/>
              </a:rPr>
              <a:t>-1</a:t>
            </a:r>
            <a:r>
              <a:rPr lang="sk-SK" altLang="sk-SK" sz="200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lvl="1" eaLnBrk="1" hangingPunct="1">
              <a:buFontTx/>
              <a:buNone/>
            </a:pPr>
            <a:endParaRPr lang="sk-SK" altLang="sk-SK" sz="20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sk-SK" altLang="sk-SK" sz="180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6C9FDA4B-499A-4D0E-897D-10E0FBBF9A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79375"/>
            <a:ext cx="12192000" cy="1143000"/>
          </a:xfrm>
        </p:spPr>
        <p:txBody>
          <a:bodyPr/>
          <a:lstStyle/>
          <a:p>
            <a:pPr eaLnBrk="1" hangingPunct="1"/>
            <a:r>
              <a:rPr lang="sk-SK" b="1" dirty="0" err="1">
                <a:solidFill>
                  <a:srgbClr val="00B050"/>
                </a:solidFill>
                <a:latin typeface="Corbel" panose="020B0503020204020204" pitchFamily="34" charset="0"/>
              </a:rPr>
              <a:t>Goldmanova</a:t>
            </a:r>
            <a:r>
              <a:rPr lang="sk-SK" b="1" dirty="0">
                <a:solidFill>
                  <a:srgbClr val="00B050"/>
                </a:solidFill>
                <a:latin typeface="Corbel" panose="020B0503020204020204" pitchFamily="34" charset="0"/>
              </a:rPr>
              <a:t>–</a:t>
            </a:r>
            <a:r>
              <a:rPr lang="sk-SK" b="1" dirty="0" err="1">
                <a:solidFill>
                  <a:srgbClr val="00B050"/>
                </a:solidFill>
                <a:latin typeface="Corbel" panose="020B0503020204020204" pitchFamily="34" charset="0"/>
              </a:rPr>
              <a:t>Hodgkinova</a:t>
            </a:r>
            <a:r>
              <a:rPr lang="sk-SK" b="1" dirty="0">
                <a:solidFill>
                  <a:srgbClr val="00B050"/>
                </a:solidFill>
                <a:latin typeface="Corbel" panose="020B0503020204020204" pitchFamily="34" charset="0"/>
              </a:rPr>
              <a:t>–</a:t>
            </a:r>
            <a:r>
              <a:rPr lang="sk-SK" b="1" dirty="0" err="1">
                <a:solidFill>
                  <a:srgbClr val="00B050"/>
                </a:solidFill>
                <a:latin typeface="Corbel" panose="020B0503020204020204" pitchFamily="34" charset="0"/>
              </a:rPr>
              <a:t>Katzova</a:t>
            </a:r>
            <a:r>
              <a:rPr lang="sk-SK" altLang="sk-SK" b="1" dirty="0">
                <a:solidFill>
                  <a:srgbClr val="00B050"/>
                </a:solidFill>
                <a:latin typeface="Corbel" panose="020B0503020204020204" pitchFamily="34" charset="0"/>
              </a:rPr>
              <a:t> rovnica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89573FE9-DBF9-47C7-9B12-80BCB09163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447800"/>
            <a:ext cx="12192000" cy="2057400"/>
          </a:xfrm>
        </p:spPr>
        <p:txBody>
          <a:bodyPr/>
          <a:lstStyle/>
          <a:p>
            <a:pPr algn="ctr" eaLnBrk="1" hangingPunct="1">
              <a:buFont typeface="Wingdings" panose="05000000000000000000" pitchFamily="2" charset="2"/>
              <a:buChar char="ü"/>
              <a:defRPr/>
            </a:pPr>
            <a:r>
              <a:rPr lang="sk-SK" altLang="sk-SK" dirty="0"/>
              <a:t> </a:t>
            </a:r>
            <a:r>
              <a:rPr lang="sk-SK" altLang="sk-SK" sz="2800" dirty="0">
                <a:latin typeface="Corbel" panose="020B0503020204020204" pitchFamily="34" charset="0"/>
                <a:cs typeface="Calibri" panose="020F0502020204030204" pitchFamily="34" charset="0"/>
              </a:rPr>
              <a:t>vyjadruje membránový potenciál pomocou intracelulárnych (i) a </a:t>
            </a:r>
            <a:r>
              <a:rPr lang="sk-SK" altLang="sk-SK" sz="2800" dirty="0" err="1">
                <a:latin typeface="Corbel" panose="020B0503020204020204" pitchFamily="34" charset="0"/>
                <a:cs typeface="Calibri" panose="020F0502020204030204" pitchFamily="34" charset="0"/>
              </a:rPr>
              <a:t>extracelulárnych</a:t>
            </a:r>
            <a:r>
              <a:rPr lang="sk-SK" altLang="sk-SK" sz="2800" dirty="0">
                <a:latin typeface="Corbel" panose="020B0503020204020204" pitchFamily="34" charset="0"/>
                <a:cs typeface="Calibri" panose="020F0502020204030204" pitchFamily="34" charset="0"/>
              </a:rPr>
              <a:t> (e) koncentrácií najdôležitejších iónov </a:t>
            </a:r>
            <a:r>
              <a:rPr lang="sk-SK" altLang="sk-SK" sz="2800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Na</a:t>
            </a:r>
            <a:r>
              <a:rPr lang="sk-SK" altLang="sk-SK" sz="2800" b="1" baseline="30000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+</a:t>
            </a:r>
            <a:r>
              <a:rPr lang="sk-SK" altLang="sk-SK" sz="2800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, K</a:t>
            </a:r>
            <a:r>
              <a:rPr lang="sk-SK" altLang="sk-SK" sz="2800" b="1" baseline="30000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+</a:t>
            </a:r>
            <a:r>
              <a:rPr lang="sk-SK" altLang="sk-SK" sz="2800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Cl</a:t>
            </a:r>
            <a:r>
              <a:rPr lang="sk-SK" altLang="sk-SK" sz="2800" b="1" baseline="30000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-</a:t>
            </a:r>
          </a:p>
          <a:p>
            <a:pPr marL="0" indent="0" eaLnBrk="1" hangingPunct="1">
              <a:buFontTx/>
              <a:buNone/>
              <a:defRPr/>
            </a:pPr>
            <a:endParaRPr lang="sk-SK" altLang="sk-SK" dirty="0"/>
          </a:p>
        </p:txBody>
      </p:sp>
      <p:graphicFrame>
        <p:nvGraphicFramePr>
          <p:cNvPr id="30724" name="Objekt 1">
            <a:extLst>
              <a:ext uri="{FF2B5EF4-FFF2-40B4-BE49-F238E27FC236}">
                <a16:creationId xmlns:a16="http://schemas.microsoft.com/office/drawing/2014/main" id="{810BD10E-71F4-4AB6-96F2-EEAD11F205C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7000312"/>
              </p:ext>
            </p:extLst>
          </p:nvPr>
        </p:nvGraphicFramePr>
        <p:xfrm>
          <a:off x="685800" y="2819400"/>
          <a:ext cx="10820400" cy="15265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a" r:id="rId2" imgW="3517900" imgH="495300" progId="Equation.3">
                  <p:embed/>
                </p:oleObj>
              </mc:Choice>
              <mc:Fallback>
                <p:oleObj name="Rovnica" r:id="rId2" imgW="3517900" imgH="495300" progId="Equation.3">
                  <p:embed/>
                  <p:pic>
                    <p:nvPicPr>
                      <p:cNvPr id="0" name="Objek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819400"/>
                        <a:ext cx="10820400" cy="15265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5" name="BlokTextu 2">
            <a:extLst>
              <a:ext uri="{FF2B5EF4-FFF2-40B4-BE49-F238E27FC236}">
                <a16:creationId xmlns:a16="http://schemas.microsoft.com/office/drawing/2014/main" id="{A3FDCECC-CE7D-481E-A010-8C1AD9BD38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4724400"/>
            <a:ext cx="7924800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P </a:t>
            </a:r>
            <a:r>
              <a:rPr lang="sk-SK" altLang="sk-SK" sz="2400" baseline="-25000" dirty="0">
                <a:latin typeface="Corbel" panose="020B0503020204020204" pitchFamily="34" charset="0"/>
                <a:cs typeface="Calibri" panose="020F0502020204030204" pitchFamily="34" charset="0"/>
              </a:rPr>
              <a:t>K+</a:t>
            </a: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 , P </a:t>
            </a:r>
            <a:r>
              <a:rPr lang="sk-SK" altLang="sk-SK" sz="2400" baseline="-25000" dirty="0">
                <a:latin typeface="Corbel" panose="020B0503020204020204" pitchFamily="34" charset="0"/>
                <a:cs typeface="Calibri" panose="020F0502020204030204" pitchFamily="34" charset="0"/>
              </a:rPr>
              <a:t>Na+</a:t>
            </a: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 , P </a:t>
            </a:r>
            <a:r>
              <a:rPr lang="sk-SK" altLang="sk-SK" sz="2400" baseline="-25000" dirty="0">
                <a:latin typeface="Corbel" panose="020B0503020204020204" pitchFamily="34" charset="0"/>
                <a:cs typeface="Calibri" panose="020F0502020204030204" pitchFamily="34" charset="0"/>
              </a:rPr>
              <a:t>Cl-</a:t>
            </a: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 - koeficienty permeability pre K</a:t>
            </a:r>
            <a:r>
              <a:rPr lang="sk-SK" altLang="sk-SK" sz="2400" baseline="30000" dirty="0">
                <a:latin typeface="Corbel" panose="020B0503020204020204" pitchFamily="34" charset="0"/>
                <a:cs typeface="Calibri" panose="020F0502020204030204" pitchFamily="34" charset="0"/>
              </a:rPr>
              <a:t>+</a:t>
            </a: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, Na</a:t>
            </a:r>
            <a:r>
              <a:rPr lang="sk-SK" altLang="sk-SK" sz="2400" baseline="30000" dirty="0">
                <a:latin typeface="Corbel" panose="020B0503020204020204" pitchFamily="34" charset="0"/>
                <a:cs typeface="Calibri" panose="020F0502020204030204" pitchFamily="34" charset="0"/>
              </a:rPr>
              <a:t>+</a:t>
            </a: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, Cl</a:t>
            </a:r>
            <a:r>
              <a:rPr lang="sk-SK" altLang="sk-SK" sz="2400" baseline="30000" dirty="0">
                <a:latin typeface="Corbel" panose="020B0503020204020204" pitchFamily="34" charset="0"/>
                <a:cs typeface="Calibri" panose="020F0502020204030204" pitchFamily="34" charset="0"/>
              </a:rPr>
              <a:t>-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[</a:t>
            </a: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K</a:t>
            </a:r>
            <a:r>
              <a:rPr lang="sk-SK" altLang="sk-SK" sz="2400" baseline="30000" dirty="0">
                <a:latin typeface="Corbel" panose="020B0503020204020204" pitchFamily="34" charset="0"/>
                <a:cs typeface="Calibri" panose="020F0502020204030204" pitchFamily="34" charset="0"/>
              </a:rPr>
              <a:t>+</a:t>
            </a:r>
            <a:r>
              <a:rPr lang="en-US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], [</a:t>
            </a: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Na</a:t>
            </a:r>
            <a:r>
              <a:rPr lang="sk-SK" altLang="sk-SK" sz="2400" baseline="30000" dirty="0">
                <a:latin typeface="Corbel" panose="020B0503020204020204" pitchFamily="34" charset="0"/>
                <a:cs typeface="Calibri" panose="020F0502020204030204" pitchFamily="34" charset="0"/>
              </a:rPr>
              <a:t>+</a:t>
            </a:r>
            <a:r>
              <a:rPr lang="en-US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], [</a:t>
            </a: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Cl</a:t>
            </a:r>
            <a:r>
              <a:rPr lang="sk-SK" altLang="sk-SK" sz="2400" baseline="30000" dirty="0">
                <a:latin typeface="Corbel" panose="020B0503020204020204" pitchFamily="34" charset="0"/>
                <a:cs typeface="Calibri" panose="020F0502020204030204" pitchFamily="34" charset="0"/>
              </a:rPr>
              <a:t>-</a:t>
            </a:r>
            <a:r>
              <a:rPr lang="en-US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] </a:t>
            </a: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-</a:t>
            </a:r>
            <a:r>
              <a:rPr lang="en-US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koncentrácie</a:t>
            </a:r>
            <a:r>
              <a:rPr lang="en-US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endParaRPr lang="sk-SK" altLang="sk-SK" sz="2400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sk-SK" altLang="sk-SK" sz="1800" dirty="0">
              <a:latin typeface="Corbel" panose="020B0503020204020204" pitchFamily="34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045F9E3-7CD3-4F04-BBB7-C919CE1A8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590800"/>
            <a:ext cx="12192000" cy="1143000"/>
          </a:xfrm>
          <a:solidFill>
            <a:schemeClr val="bg1">
              <a:alpha val="69000"/>
            </a:schemeClr>
          </a:solidFill>
        </p:spPr>
        <p:txBody>
          <a:bodyPr/>
          <a:lstStyle/>
          <a:p>
            <a:r>
              <a:rPr lang="sk-SK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Vedenie informácie nervovou bunkou</a:t>
            </a:r>
          </a:p>
        </p:txBody>
      </p:sp>
    </p:spTree>
    <p:extLst>
      <p:ext uri="{BB962C8B-B14F-4D97-AF65-F5344CB8AC3E}">
        <p14:creationId xmlns:p14="http://schemas.microsoft.com/office/powerpoint/2010/main" val="29087073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>
            <a:extLst>
              <a:ext uri="{FF2B5EF4-FFF2-40B4-BE49-F238E27FC236}">
                <a16:creationId xmlns:a16="http://schemas.microsoft.com/office/drawing/2014/main" id="{462295F4-B1E8-40FE-A1E4-9562E9B54639}"/>
              </a:ext>
            </a:extLst>
          </p:cNvPr>
          <p:cNvSpPr/>
          <p:nvPr/>
        </p:nvSpPr>
        <p:spPr>
          <a:xfrm>
            <a:off x="0" y="0"/>
            <a:ext cx="12192000" cy="261610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sk-SK" altLang="sk-SK" sz="4400" b="1" kern="0" dirty="0">
                <a:solidFill>
                  <a:srgbClr val="00B050"/>
                </a:solidFill>
                <a:latin typeface="Corbel" panose="020B0503020204020204" pitchFamily="34" charset="0"/>
              </a:rPr>
              <a:t>Neurón </a:t>
            </a:r>
            <a:r>
              <a:rPr lang="sk-SK" altLang="sk-SK" sz="4400" b="1" kern="0" dirty="0">
                <a:latin typeface="Corbel" panose="020B0503020204020204" pitchFamily="34" charset="0"/>
              </a:rPr>
              <a:t>=</a:t>
            </a:r>
            <a:r>
              <a:rPr lang="sk-SK" altLang="sk-SK" sz="4400" b="1" kern="0" dirty="0">
                <a:solidFill>
                  <a:srgbClr val="00B050"/>
                </a:solidFill>
                <a:latin typeface="Corbel" panose="020B0503020204020204" pitchFamily="34" charset="0"/>
              </a:rPr>
              <a:t> </a:t>
            </a:r>
            <a:r>
              <a:rPr lang="sk-SK" altLang="sk-SK" sz="4000" dirty="0">
                <a:latin typeface="Corbel" panose="020B0503020204020204" pitchFamily="34" charset="0"/>
              </a:rPr>
              <a:t>hlavná funkčná jednotka nervových tkanív </a:t>
            </a:r>
            <a:br>
              <a:rPr lang="sk-SK" altLang="sk-SK" sz="4000" dirty="0">
                <a:latin typeface="Corbel" panose="020B0503020204020204" pitchFamily="34" charset="0"/>
              </a:rPr>
            </a:br>
            <a:r>
              <a:rPr lang="sk-SK" altLang="sk-SK" sz="4000" dirty="0">
                <a:latin typeface="Corbel" panose="020B0503020204020204" pitchFamily="34" charset="0"/>
              </a:rPr>
              <a:t>(veľkosť od 4 – 130 </a:t>
            </a:r>
            <a:r>
              <a:rPr lang="sk-SK" altLang="sk-SK" sz="4000" dirty="0" err="1">
                <a:latin typeface="Corbel" panose="020B0503020204020204" pitchFamily="34" charset="0"/>
              </a:rPr>
              <a:t>micrometrov</a:t>
            </a:r>
            <a:r>
              <a:rPr lang="sk-SK" altLang="sk-SK" sz="4000" dirty="0">
                <a:latin typeface="Corbel" panose="020B0503020204020204" pitchFamily="34" charset="0"/>
              </a:rPr>
              <a:t>) </a:t>
            </a:r>
            <a:br>
              <a:rPr lang="sk-SK" altLang="sk-SK" sz="4000" b="1" dirty="0">
                <a:latin typeface="Corbel" panose="020B0503020204020204" pitchFamily="34" charset="0"/>
              </a:rPr>
            </a:br>
            <a:r>
              <a:rPr lang="sk-SK" altLang="sk-SK" sz="4000" dirty="0">
                <a:latin typeface="Corbel" panose="020B0503020204020204" pitchFamily="34" charset="0"/>
              </a:rPr>
              <a:t>(</a:t>
            </a:r>
            <a:r>
              <a:rPr lang="sk-SK" altLang="sk-SK" sz="4000" dirty="0" err="1">
                <a:latin typeface="Corbel" panose="020B0503020204020204" pitchFamily="34" charset="0"/>
              </a:rPr>
              <a:t>mozok</a:t>
            </a:r>
            <a:r>
              <a:rPr lang="sk-SK" altLang="sk-SK" sz="4000" dirty="0">
                <a:latin typeface="Corbel" panose="020B0503020204020204" pitchFamily="34" charset="0"/>
              </a:rPr>
              <a:t>, miecha, nervy)</a:t>
            </a:r>
            <a:br>
              <a:rPr lang="sk-SK" altLang="sk-SK" sz="4000" b="1" dirty="0"/>
            </a:br>
            <a:endParaRPr lang="sk-SK" sz="4000" dirty="0">
              <a:latin typeface="Corbel" panose="020B0503020204020204" pitchFamily="34" charset="0"/>
            </a:endParaRPr>
          </a:p>
        </p:txBody>
      </p:sp>
      <p:pic>
        <p:nvPicPr>
          <p:cNvPr id="4" name="Grafický objekt 3">
            <a:extLst>
              <a:ext uri="{FF2B5EF4-FFF2-40B4-BE49-F238E27FC236}">
                <a16:creationId xmlns:a16="http://schemas.microsoft.com/office/drawing/2014/main" id="{00D7F241-4BAC-442E-A72D-875F2BD269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28800" y="2362200"/>
            <a:ext cx="7817883" cy="4202112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>
            <a:extLst>
              <a:ext uri="{FF2B5EF4-FFF2-40B4-BE49-F238E27FC236}">
                <a16:creationId xmlns:a16="http://schemas.microsoft.com/office/drawing/2014/main" id="{CBEFD103-8477-4BF6-B2FF-EF26166C7D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79388"/>
            <a:ext cx="12192000" cy="1344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sk-SK" altLang="sk-SK" sz="4400" b="1" dirty="0">
                <a:solidFill>
                  <a:srgbClr val="00B050"/>
                </a:solidFill>
                <a:latin typeface="Corbel" panose="020B0503020204020204" pitchFamily="34" charset="0"/>
              </a:rPr>
              <a:t>Šírenie sa </a:t>
            </a:r>
            <a:r>
              <a:rPr lang="en-US" altLang="sk-SK" sz="4400" b="1" dirty="0">
                <a:solidFill>
                  <a:srgbClr val="00B050"/>
                </a:solidFill>
                <a:latin typeface="Corbel" panose="020B0503020204020204" pitchFamily="34" charset="0"/>
              </a:rPr>
              <a:t>ne</a:t>
            </a:r>
            <a:r>
              <a:rPr lang="sk-SK" altLang="sk-SK" sz="4400" b="1" dirty="0" err="1">
                <a:solidFill>
                  <a:srgbClr val="00B050"/>
                </a:solidFill>
                <a:latin typeface="Corbel" panose="020B0503020204020204" pitchFamily="34" charset="0"/>
              </a:rPr>
              <a:t>urónového</a:t>
            </a:r>
            <a:r>
              <a:rPr lang="sk-SK" altLang="sk-SK" sz="4400" b="1" dirty="0">
                <a:solidFill>
                  <a:srgbClr val="00B050"/>
                </a:solidFill>
                <a:latin typeface="Corbel" panose="020B0503020204020204" pitchFamily="34" charset="0"/>
              </a:rPr>
              <a:t> podráždenia (vzruchu)</a:t>
            </a:r>
            <a:r>
              <a:rPr lang="en-US" altLang="sk-SK" sz="4400" b="1" dirty="0">
                <a:solidFill>
                  <a:srgbClr val="00B050"/>
                </a:solidFill>
                <a:latin typeface="Corbel" panose="020B0503020204020204" pitchFamily="34" charset="0"/>
              </a:rPr>
              <a:t> </a:t>
            </a:r>
            <a:r>
              <a:rPr lang="sk-SK" altLang="sk-SK" sz="4400" b="1" dirty="0">
                <a:solidFill>
                  <a:srgbClr val="00B050"/>
                </a:solidFill>
                <a:latin typeface="Corbel" panose="020B0503020204020204" pitchFamily="34" charset="0"/>
              </a:rPr>
              <a:t>                     z</a:t>
            </a:r>
            <a:r>
              <a:rPr lang="en-US" altLang="sk-SK" sz="4400" b="1" dirty="0">
                <a:solidFill>
                  <a:srgbClr val="00B050"/>
                </a:solidFill>
                <a:latin typeface="Corbel" panose="020B0503020204020204" pitchFamily="34" charset="0"/>
              </a:rPr>
              <a:t> </a:t>
            </a:r>
            <a:r>
              <a:rPr lang="en-US" altLang="sk-SK" sz="4400" b="1" dirty="0" err="1">
                <a:solidFill>
                  <a:srgbClr val="00B050"/>
                </a:solidFill>
                <a:latin typeface="Corbel" panose="020B0503020204020204" pitchFamily="34" charset="0"/>
              </a:rPr>
              <a:t>dendrit</a:t>
            </a:r>
            <a:r>
              <a:rPr lang="sk-SK" altLang="sk-SK" sz="4400" b="1" dirty="0" err="1">
                <a:solidFill>
                  <a:srgbClr val="00B050"/>
                </a:solidFill>
                <a:latin typeface="Corbel" panose="020B0503020204020204" pitchFamily="34" charset="0"/>
              </a:rPr>
              <a:t>ov</a:t>
            </a:r>
            <a:r>
              <a:rPr lang="en-US" altLang="sk-SK" sz="4400" b="1" dirty="0">
                <a:solidFill>
                  <a:srgbClr val="00B050"/>
                </a:solidFill>
                <a:latin typeface="Corbel" panose="020B0503020204020204" pitchFamily="34" charset="0"/>
              </a:rPr>
              <a:t> </a:t>
            </a:r>
            <a:r>
              <a:rPr lang="sk-SK" altLang="sk-SK" sz="4400" b="1" dirty="0">
                <a:solidFill>
                  <a:srgbClr val="00B050"/>
                </a:solidFill>
                <a:latin typeface="Corbel" panose="020B0503020204020204" pitchFamily="34" charset="0"/>
              </a:rPr>
              <a:t>na </a:t>
            </a:r>
            <a:r>
              <a:rPr lang="en-US" altLang="sk-SK" sz="4400" b="1" dirty="0">
                <a:solidFill>
                  <a:srgbClr val="00B050"/>
                </a:solidFill>
                <a:latin typeface="Corbel" panose="020B0503020204020204" pitchFamily="34" charset="0"/>
              </a:rPr>
              <a:t>ax</a:t>
            </a:r>
            <a:r>
              <a:rPr lang="sk-SK" altLang="sk-SK" sz="4400" b="1" dirty="0">
                <a:solidFill>
                  <a:srgbClr val="00B050"/>
                </a:solidFill>
                <a:latin typeface="Corbel" panose="020B0503020204020204" pitchFamily="34" charset="0"/>
              </a:rPr>
              <a:t>ó</a:t>
            </a:r>
            <a:r>
              <a:rPr lang="en-US" altLang="sk-SK" sz="4400" b="1" dirty="0">
                <a:solidFill>
                  <a:srgbClr val="00B050"/>
                </a:solidFill>
                <a:latin typeface="Corbel" panose="020B0503020204020204" pitchFamily="34" charset="0"/>
              </a:rPr>
              <a:t>n</a:t>
            </a:r>
            <a:endParaRPr lang="sk-SK" altLang="sk-SK" sz="4400" b="1" dirty="0">
              <a:solidFill>
                <a:srgbClr val="00B050"/>
              </a:solidFill>
              <a:latin typeface="Corbel" panose="020B0503020204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sk-SK" altLang="sk-SK" sz="2200" u="sng" dirty="0">
              <a:solidFill>
                <a:srgbClr val="00B050"/>
              </a:solidFill>
              <a:latin typeface="+mj-lt"/>
            </a:endParaRPr>
          </a:p>
        </p:txBody>
      </p:sp>
      <p:pic>
        <p:nvPicPr>
          <p:cNvPr id="32771" name="Obrázok 5">
            <a:extLst>
              <a:ext uri="{FF2B5EF4-FFF2-40B4-BE49-F238E27FC236}">
                <a16:creationId xmlns:a16="http://schemas.microsoft.com/office/drawing/2014/main" id="{48ED2B6C-AA59-4E70-848E-26FE446AC0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571625"/>
            <a:ext cx="10363200" cy="559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BlokTextu 3">
            <a:extLst>
              <a:ext uri="{FF2B5EF4-FFF2-40B4-BE49-F238E27FC236}">
                <a16:creationId xmlns:a16="http://schemas.microsoft.com/office/drawing/2014/main" id="{5C22319F-B9B1-4D51-9B7D-677266DFB0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8200" y="4800600"/>
            <a:ext cx="1219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1800" b="1"/>
              <a:t>čas (ms)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6F86938F-E1C5-44D7-B69D-94C22DC04B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52400"/>
            <a:ext cx="12192000" cy="1008063"/>
          </a:xfrm>
          <a:prstGeom prst="rect">
            <a:avLst/>
          </a:prstGeom>
          <a:solidFill>
            <a:schemeClr val="bg1"/>
          </a:solidFill>
          <a:ln w="38100">
            <a:noFill/>
            <a:miter lim="800000"/>
            <a:headEnd/>
            <a:tailEnd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k-SK" altLang="sk-SK" b="1" kern="0" dirty="0">
                <a:solidFill>
                  <a:srgbClr val="FF0000"/>
                </a:solidFill>
                <a:latin typeface="Corbel" panose="020B0503020204020204" pitchFamily="34" charset="0"/>
              </a:rPr>
              <a:t>AKČNÝ  POTENCIÁL</a:t>
            </a:r>
          </a:p>
        </p:txBody>
      </p:sp>
      <p:sp>
        <p:nvSpPr>
          <p:cNvPr id="33796" name="BlokTextu 4">
            <a:extLst>
              <a:ext uri="{FF2B5EF4-FFF2-40B4-BE49-F238E27FC236}">
                <a16:creationId xmlns:a16="http://schemas.microsoft.com/office/drawing/2014/main" id="{C6234D74-446C-4D06-8DA1-9F93B053FA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535613"/>
            <a:ext cx="1219200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sk-SK" sz="2400" b="1" dirty="0">
                <a:latin typeface="Corbel" panose="020B0503020204020204" pitchFamily="34" charset="0"/>
                <a:cs typeface="Calibri" panose="020F0502020204030204" pitchFamily="34" charset="0"/>
              </a:rPr>
              <a:t>A</a:t>
            </a:r>
            <a:r>
              <a:rPr lang="sk-SK" altLang="sk-SK" sz="2400" b="1" dirty="0" err="1">
                <a:latin typeface="Corbel" panose="020B0503020204020204" pitchFamily="34" charset="0"/>
                <a:cs typeface="Calibri" panose="020F0502020204030204" pitchFamily="34" charset="0"/>
              </a:rPr>
              <a:t>kčný</a:t>
            </a:r>
            <a:r>
              <a:rPr lang="en-US" altLang="sk-SK" sz="2400" b="1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sk-SK" altLang="sk-SK" sz="2400" b="1" dirty="0">
                <a:latin typeface="Corbel" panose="020B0503020204020204" pitchFamily="34" charset="0"/>
                <a:cs typeface="Calibri" panose="020F0502020204030204" pitchFamily="34" charset="0"/>
              </a:rPr>
              <a:t>p</a:t>
            </a:r>
            <a:r>
              <a:rPr lang="en-US" altLang="sk-SK" sz="2400" b="1" dirty="0" err="1">
                <a:latin typeface="Corbel" panose="020B0503020204020204" pitchFamily="34" charset="0"/>
                <a:cs typeface="Calibri" panose="020F0502020204030204" pitchFamily="34" charset="0"/>
              </a:rPr>
              <a:t>oten</a:t>
            </a:r>
            <a:r>
              <a:rPr lang="sk-SK" altLang="sk-SK" sz="2400" b="1" dirty="0" err="1">
                <a:latin typeface="Corbel" panose="020B0503020204020204" pitchFamily="34" charset="0"/>
                <a:cs typeface="Calibri" panose="020F0502020204030204" pitchFamily="34" charset="0"/>
              </a:rPr>
              <a:t>ciál</a:t>
            </a:r>
            <a:r>
              <a:rPr lang="en-US" altLang="sk-SK" sz="2400" b="1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sk-SK" altLang="sk-SK" sz="2400" b="1" dirty="0">
                <a:latin typeface="Corbel" panose="020B0503020204020204" pitchFamily="34" charset="0"/>
                <a:cs typeface="Calibri" panose="020F0502020204030204" pitchFamily="34" charset="0"/>
              </a:rPr>
              <a:t>– AP </a:t>
            </a:r>
            <a:r>
              <a:rPr lang="en-US" altLang="sk-SK" sz="2400" b="1" dirty="0">
                <a:latin typeface="Corbel" panose="020B0503020204020204" pitchFamily="34" charset="0"/>
                <a:cs typeface="Calibri" panose="020F0502020204030204" pitchFamily="34" charset="0"/>
              </a:rPr>
              <a:t>(</a:t>
            </a:r>
            <a:r>
              <a:rPr lang="en-US" altLang="sk-SK" sz="2400" b="1" dirty="0" err="1">
                <a:latin typeface="Corbel" panose="020B0503020204020204" pitchFamily="34" charset="0"/>
                <a:cs typeface="Calibri" panose="020F0502020204030204" pitchFamily="34" charset="0"/>
              </a:rPr>
              <a:t>nerv</a:t>
            </a:r>
            <a:r>
              <a:rPr lang="sk-SK" altLang="sk-SK" sz="2400" b="1" dirty="0" err="1">
                <a:latin typeface="Corbel" panose="020B0503020204020204" pitchFamily="34" charset="0"/>
                <a:cs typeface="Calibri" panose="020F0502020204030204" pitchFamily="34" charset="0"/>
              </a:rPr>
              <a:t>ový</a:t>
            </a:r>
            <a:r>
              <a:rPr lang="sk-SK" altLang="sk-SK" sz="2400" b="1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en-US" altLang="sk-SK" sz="2400" b="1" dirty="0" err="1">
                <a:latin typeface="Corbel" panose="020B0503020204020204" pitchFamily="34" charset="0"/>
                <a:cs typeface="Calibri" panose="020F0502020204030204" pitchFamily="34" charset="0"/>
              </a:rPr>
              <a:t>impul</a:t>
            </a:r>
            <a:r>
              <a:rPr lang="sk-SK" altLang="sk-SK" sz="2400" b="1" dirty="0">
                <a:latin typeface="Corbel" panose="020B0503020204020204" pitchFamily="34" charset="0"/>
                <a:cs typeface="Calibri" panose="020F0502020204030204" pitchFamily="34" charset="0"/>
              </a:rPr>
              <a:t>z</a:t>
            </a:r>
            <a:r>
              <a:rPr lang="en-US" altLang="sk-SK" sz="2400" b="1" dirty="0">
                <a:latin typeface="Corbel" panose="020B0503020204020204" pitchFamily="34" charset="0"/>
                <a:cs typeface="Calibri" panose="020F0502020204030204" pitchFamily="34" charset="0"/>
              </a:rPr>
              <a:t>) </a:t>
            </a:r>
            <a:r>
              <a:rPr lang="sk-SK" altLang="sk-SK" sz="2400" b="1" dirty="0">
                <a:latin typeface="Corbel" panose="020B0503020204020204" pitchFamily="34" charset="0"/>
                <a:cs typeface="Calibri" panose="020F0502020204030204" pitchFamily="34" charset="0"/>
              </a:rPr>
              <a:t>vzniká na </a:t>
            </a:r>
            <a:r>
              <a:rPr lang="sk-SK" altLang="sk-SK" sz="2400" b="1" dirty="0" err="1">
                <a:latin typeface="Corbel" panose="020B0503020204020204" pitchFamily="34" charset="0"/>
                <a:cs typeface="Calibri" panose="020F0502020204030204" pitchFamily="34" charset="0"/>
              </a:rPr>
              <a:t>vzrušivých</a:t>
            </a:r>
            <a:r>
              <a:rPr lang="sk-SK" altLang="sk-SK" sz="2400" b="1" dirty="0">
                <a:latin typeface="Corbel" panose="020B0503020204020204" pitchFamily="34" charset="0"/>
                <a:cs typeface="Calibri" panose="020F0502020204030204" pitchFamily="34" charset="0"/>
              </a:rPr>
              <a:t> tkanivách (neurónové vlákno a svalová bunka), keď lokálny potenciál dosiahne prahovú hodnotu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k-SK" altLang="sk-SK" sz="2400" b="1" dirty="0">
                <a:latin typeface="Corbel" panose="020B0503020204020204" pitchFamily="34" charset="0"/>
                <a:cs typeface="Calibri" panose="020F0502020204030204" pitchFamily="34" charset="0"/>
              </a:rPr>
              <a:t>Odpoveď je : </a:t>
            </a:r>
            <a:r>
              <a:rPr lang="sk-SK" altLang="sk-SK" sz="2400" b="1" dirty="0">
                <a:solidFill>
                  <a:srgbClr val="FF000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VŠETKO alebo NIČ </a:t>
            </a:r>
            <a:r>
              <a:rPr lang="sk-SK" altLang="sk-SK" sz="2400" b="1" dirty="0">
                <a:latin typeface="Corbel" panose="020B0503020204020204" pitchFamily="34" charset="0"/>
                <a:cs typeface="Calibri" panose="020F0502020204030204" pitchFamily="34" charset="0"/>
              </a:rPr>
              <a:t>(</a:t>
            </a:r>
            <a:r>
              <a:rPr lang="sk-SK" altLang="sk-SK" sz="2000" b="1" dirty="0">
                <a:latin typeface="Corbel" panose="020B0503020204020204" pitchFamily="34" charset="0"/>
                <a:cs typeface="Calibri" panose="020F0502020204030204" pitchFamily="34" charset="0"/>
              </a:rPr>
              <a:t>kompletný akčný potenciál alebo žiadny akčný potenciál</a:t>
            </a:r>
            <a:r>
              <a:rPr lang="sk-SK" altLang="sk-SK" sz="2400" b="1" dirty="0">
                <a:latin typeface="Corbel" panose="020B0503020204020204" pitchFamily="34" charset="0"/>
                <a:cs typeface="Calibri" panose="020F0502020204030204" pitchFamily="34" charset="0"/>
              </a:rPr>
              <a:t>)</a:t>
            </a:r>
            <a:endParaRPr lang="en-US" altLang="sk-SK" sz="2400" b="1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sk-SK" altLang="sk-SK" sz="2400" dirty="0">
              <a:latin typeface="Corbel" panose="020B0503020204020204" pitchFamily="34" charset="0"/>
              <a:cs typeface="Calibri" panose="020F0502020204030204" pitchFamily="34" charset="0"/>
            </a:endParaRPr>
          </a:p>
        </p:txBody>
      </p:sp>
      <p:grpSp>
        <p:nvGrpSpPr>
          <p:cNvPr id="33797" name="Skupina 1">
            <a:extLst>
              <a:ext uri="{FF2B5EF4-FFF2-40B4-BE49-F238E27FC236}">
                <a16:creationId xmlns:a16="http://schemas.microsoft.com/office/drawing/2014/main" id="{1D7EEAB5-AB36-4BF7-8001-D524E77BC10F}"/>
              </a:ext>
            </a:extLst>
          </p:cNvPr>
          <p:cNvGrpSpPr>
            <a:grpSpLocks/>
          </p:cNvGrpSpPr>
          <p:nvPr/>
        </p:nvGrpSpPr>
        <p:grpSpPr bwMode="auto">
          <a:xfrm>
            <a:off x="1916113" y="1179513"/>
            <a:ext cx="7608887" cy="4230687"/>
            <a:chOff x="1916113" y="892175"/>
            <a:chExt cx="7608887" cy="4230688"/>
          </a:xfrm>
        </p:grpSpPr>
        <p:pic>
          <p:nvPicPr>
            <p:cNvPr id="33798" name="Picture 2" descr="C:\Users\simera\Desktop\AP.jpg">
              <a:extLst>
                <a:ext uri="{FF2B5EF4-FFF2-40B4-BE49-F238E27FC236}">
                  <a16:creationId xmlns:a16="http://schemas.microsoft.com/office/drawing/2014/main" id="{5DF4650F-85A4-45BC-828E-0BB7F1739B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57400" y="892175"/>
              <a:ext cx="7467600" cy="4230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799" name="BlokTextu 2">
              <a:extLst>
                <a:ext uri="{FF2B5EF4-FFF2-40B4-BE49-F238E27FC236}">
                  <a16:creationId xmlns:a16="http://schemas.microsoft.com/office/drawing/2014/main" id="{B78776B3-FD41-4B94-9864-4E182C0B5D5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5400000">
              <a:off x="386557" y="2977356"/>
              <a:ext cx="3429000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sk-SK" altLang="sk-SK" sz="1800" b="1"/>
                <a:t>Membránový potenciál (mV) </a:t>
              </a:r>
            </a:p>
          </p:txBody>
        </p:sp>
        <p:sp>
          <p:nvSpPr>
            <p:cNvPr id="33800" name="BlokTextu 7">
              <a:extLst>
                <a:ext uri="{FF2B5EF4-FFF2-40B4-BE49-F238E27FC236}">
                  <a16:creationId xmlns:a16="http://schemas.microsoft.com/office/drawing/2014/main" id="{88DE1ECF-2B5D-4406-BE77-D5ECAC1906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67000" y="3505200"/>
              <a:ext cx="914400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sk-SK" altLang="sk-SK" sz="1800" b="1">
                  <a:solidFill>
                    <a:srgbClr val="00B050"/>
                  </a:solidFill>
                </a:rPr>
                <a:t>PRAH</a:t>
              </a:r>
            </a:p>
          </p:txBody>
        </p:sp>
        <p:sp>
          <p:nvSpPr>
            <p:cNvPr id="33801" name="BlokTextu 8">
              <a:extLst>
                <a:ext uri="{FF2B5EF4-FFF2-40B4-BE49-F238E27FC236}">
                  <a16:creationId xmlns:a16="http://schemas.microsoft.com/office/drawing/2014/main" id="{F3F9608F-23A7-4CDB-9971-712FBCA79F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4890276">
              <a:off x="2669382" y="2564606"/>
              <a:ext cx="1722438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sk-SK" altLang="sk-SK" sz="1400" b="1">
                  <a:solidFill>
                    <a:srgbClr val="0070C0"/>
                  </a:solidFill>
                </a:rPr>
                <a:t>DEPOLARIZÁCIA</a:t>
              </a:r>
            </a:p>
          </p:txBody>
        </p:sp>
        <p:sp>
          <p:nvSpPr>
            <p:cNvPr id="33802" name="Obdĺžnik 10">
              <a:extLst>
                <a:ext uri="{FF2B5EF4-FFF2-40B4-BE49-F238E27FC236}">
                  <a16:creationId xmlns:a16="http://schemas.microsoft.com/office/drawing/2014/main" id="{28E6912E-D6DF-4193-82FC-2735795A87F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4273817">
              <a:off x="3697288" y="2695575"/>
              <a:ext cx="1660525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sk-SK" altLang="sk-SK" sz="1400" b="1">
                  <a:solidFill>
                    <a:srgbClr val="7030A0"/>
                  </a:solidFill>
                </a:rPr>
                <a:t>REPOLARIZÁCIA</a:t>
              </a:r>
            </a:p>
          </p:txBody>
        </p:sp>
        <p:sp>
          <p:nvSpPr>
            <p:cNvPr id="13" name="Rectangle 13">
              <a:extLst>
                <a:ext uri="{FF2B5EF4-FFF2-40B4-BE49-F238E27FC236}">
                  <a16:creationId xmlns:a16="http://schemas.microsoft.com/office/drawing/2014/main" id="{87E20C2E-7D3D-4739-85AF-A8671D6142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45013" y="4419601"/>
              <a:ext cx="2236787" cy="30797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sk-SK" altLang="sk-SK" sz="1400" b="1" cap="all" dirty="0" err="1">
                  <a:solidFill>
                    <a:srgbClr val="FFC000"/>
                  </a:solidFill>
                </a:rPr>
                <a:t>hyperpolarizácia</a:t>
              </a:r>
              <a:endParaRPr lang="en-US" altLang="sk-SK" sz="1400" b="1" cap="all" dirty="0">
                <a:solidFill>
                  <a:srgbClr val="FFC000"/>
                </a:solidFill>
              </a:endParaRPr>
            </a:p>
          </p:txBody>
        </p:sp>
        <p:sp>
          <p:nvSpPr>
            <p:cNvPr id="12" name="Blesk 11">
              <a:extLst>
                <a:ext uri="{FF2B5EF4-FFF2-40B4-BE49-F238E27FC236}">
                  <a16:creationId xmlns:a16="http://schemas.microsoft.com/office/drawing/2014/main" id="{8ED3ED3A-6E6A-4C19-BE50-68C673A06AAD}"/>
                </a:ext>
              </a:extLst>
            </p:cNvPr>
            <p:cNvSpPr/>
            <p:nvPr/>
          </p:nvSpPr>
          <p:spPr>
            <a:xfrm>
              <a:off x="2847975" y="3892551"/>
              <a:ext cx="276225" cy="298450"/>
            </a:xfrm>
            <a:prstGeom prst="lightningBolt">
              <a:avLst/>
            </a:prstGeom>
            <a:solidFill>
              <a:srgbClr val="FFFF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sk-SK"/>
            </a:p>
          </p:txBody>
        </p:sp>
      </p:grpSp>
      <p:pic>
        <p:nvPicPr>
          <p:cNvPr id="14" name="Picture 6" descr="Working Memory and Cognitive Load - LD@school">
            <a:extLst>
              <a:ext uri="{FF2B5EF4-FFF2-40B4-BE49-F238E27FC236}">
                <a16:creationId xmlns:a16="http://schemas.microsoft.com/office/drawing/2014/main" id="{07B8ED5E-6412-49CA-A97E-18679FBDF7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277600" y="34925"/>
            <a:ext cx="820738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B0D3D6C4-9F4D-4E50-BDA9-6D2DA20BF06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152400"/>
            <a:ext cx="12192000" cy="646113"/>
          </a:xfrm>
        </p:spPr>
        <p:txBody>
          <a:bodyPr/>
          <a:lstStyle/>
          <a:p>
            <a:pPr algn="l" eaLnBrk="1" hangingPunct="1"/>
            <a:r>
              <a:rPr lang="en-US" altLang="sk-SK" sz="2400" b="1" u="sng" dirty="0" err="1">
                <a:solidFill>
                  <a:srgbClr val="FF000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Depolariz</a:t>
            </a:r>
            <a:r>
              <a:rPr lang="sk-SK" altLang="sk-SK" sz="2400" b="1" u="sng" dirty="0" err="1">
                <a:solidFill>
                  <a:srgbClr val="FF000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ácia</a:t>
            </a:r>
            <a:r>
              <a:rPr lang="en-US" altLang="sk-SK" sz="2400" b="1" dirty="0">
                <a:solidFill>
                  <a:srgbClr val="FF000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en-US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–</a:t>
            </a:r>
            <a:r>
              <a:rPr lang="en-US" altLang="sk-SK" sz="2400" b="1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zníženie hodnoty</a:t>
            </a:r>
            <a:r>
              <a:rPr lang="en-US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en-US" altLang="sk-SK" sz="2400" dirty="0" err="1">
                <a:latin typeface="Corbel" panose="020B0503020204020204" pitchFamily="34" charset="0"/>
                <a:cs typeface="Calibri" panose="020F0502020204030204" pitchFamily="34" charset="0"/>
              </a:rPr>
              <a:t>membr</a:t>
            </a:r>
            <a:r>
              <a:rPr lang="sk-SK" altLang="sk-SK" sz="2400" dirty="0" err="1">
                <a:latin typeface="Corbel" panose="020B0503020204020204" pitchFamily="34" charset="0"/>
                <a:cs typeface="Calibri" panose="020F0502020204030204" pitchFamily="34" charset="0"/>
              </a:rPr>
              <a:t>ánového</a:t>
            </a:r>
            <a:r>
              <a:rPr lang="en-US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en-US" altLang="sk-SK" sz="2400" dirty="0" err="1">
                <a:latin typeface="Corbel" panose="020B0503020204020204" pitchFamily="34" charset="0"/>
                <a:cs typeface="Calibri" panose="020F0502020204030204" pitchFamily="34" charset="0"/>
              </a:rPr>
              <a:t>poten</a:t>
            </a:r>
            <a:r>
              <a:rPr lang="sk-SK" altLang="sk-SK" sz="2400" dirty="0" err="1">
                <a:latin typeface="Corbel" panose="020B0503020204020204" pitchFamily="34" charset="0"/>
                <a:cs typeface="Calibri" panose="020F0502020204030204" pitchFamily="34" charset="0"/>
              </a:rPr>
              <a:t>ciálu</a:t>
            </a:r>
            <a:r>
              <a:rPr lang="en-US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 (</a:t>
            </a:r>
            <a:r>
              <a:rPr lang="sk-SK" altLang="sk-SK" sz="2400" dirty="0" err="1">
                <a:latin typeface="Corbel" panose="020B0503020204020204" pitchFamily="34" charset="0"/>
                <a:cs typeface="Calibri" panose="020F0502020204030204" pitchFamily="34" charset="0"/>
              </a:rPr>
              <a:t>napr</a:t>
            </a:r>
            <a:r>
              <a:rPr lang="en-US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. </a:t>
            </a: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z</a:t>
            </a:r>
            <a:r>
              <a:rPr lang="en-US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 -70 mV </a:t>
            </a: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na</a:t>
            </a:r>
            <a:r>
              <a:rPr lang="en-US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 -</a:t>
            </a: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55</a:t>
            </a:r>
            <a:r>
              <a:rPr lang="en-US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 mV)</a:t>
            </a:r>
            <a:br>
              <a:rPr lang="en-US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</a:b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Otvorenie napäťovo závislých Na</a:t>
            </a:r>
            <a:r>
              <a:rPr lang="sk-SK" altLang="sk-SK" sz="2400" baseline="30000" dirty="0">
                <a:latin typeface="Corbel" panose="020B0503020204020204" pitchFamily="34" charset="0"/>
                <a:cs typeface="Calibri" panose="020F0502020204030204" pitchFamily="34" charset="0"/>
              </a:rPr>
              <a:t>+ </a:t>
            </a: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proteínových kanálov = vtok Na</a:t>
            </a:r>
            <a:r>
              <a:rPr lang="sk-SK" altLang="sk-SK" sz="2400" baseline="30000" dirty="0">
                <a:latin typeface="Corbel" panose="020B0503020204020204" pitchFamily="34" charset="0"/>
                <a:cs typeface="Calibri" panose="020F0502020204030204" pitchFamily="34" charset="0"/>
              </a:rPr>
              <a:t>+</a:t>
            </a: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 do bunky </a:t>
            </a:r>
            <a:r>
              <a:rPr lang="sk-SK" altLang="sk-SK" sz="2400" b="1" u="sng" dirty="0">
                <a:solidFill>
                  <a:srgbClr val="FF000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(vnútro viac +)</a:t>
            </a:r>
            <a:endParaRPr lang="en-US" altLang="sk-SK" sz="4800" b="1" dirty="0">
              <a:solidFill>
                <a:srgbClr val="FF0000"/>
              </a:solidFill>
              <a:latin typeface="Corbel" panose="020B0503020204020204" pitchFamily="34" charset="0"/>
            </a:endParaRPr>
          </a:p>
        </p:txBody>
      </p:sp>
      <p:pic>
        <p:nvPicPr>
          <p:cNvPr id="34819" name="Picture 5" descr="volt4anim">
            <a:extLst>
              <a:ext uri="{FF2B5EF4-FFF2-40B4-BE49-F238E27FC236}">
                <a16:creationId xmlns:a16="http://schemas.microsoft.com/office/drawing/2014/main" id="{1B437952-EEB1-46BF-929F-166112A0421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863" y="1106488"/>
            <a:ext cx="10328275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0" name="Obdĺžnik 1">
            <a:extLst>
              <a:ext uri="{FF2B5EF4-FFF2-40B4-BE49-F238E27FC236}">
                <a16:creationId xmlns:a16="http://schemas.microsoft.com/office/drawing/2014/main" id="{27891EF8-4F86-4C3B-B784-796F4F431D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827713"/>
            <a:ext cx="121920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sk-SK" sz="2400" b="1" u="sng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Hyperpolariz</a:t>
            </a:r>
            <a:r>
              <a:rPr lang="sk-SK" altLang="sk-SK" sz="2400" b="1" u="sng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ácia</a:t>
            </a:r>
            <a:r>
              <a:rPr lang="en-US" altLang="sk-SK" sz="2400" b="1" u="sng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sk-SK" sz="2400" b="1"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sk-SK" altLang="sk-SK" sz="2400" b="1">
                <a:latin typeface="Calibri" panose="020F0502020204030204" pitchFamily="34" charset="0"/>
                <a:cs typeface="Calibri" panose="020F0502020204030204" pitchFamily="34" charset="0"/>
              </a:rPr>
              <a:t>zvýšenie</a:t>
            </a:r>
            <a:r>
              <a:rPr lang="en-US" altLang="sk-SK" sz="2400" b="1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altLang="sk-SK" sz="2400" b="1">
                <a:latin typeface="Calibri" panose="020F0502020204030204" pitchFamily="34" charset="0"/>
                <a:cs typeface="Calibri" panose="020F0502020204030204" pitchFamily="34" charset="0"/>
              </a:rPr>
              <a:t>hodnoty</a:t>
            </a:r>
            <a:r>
              <a:rPr lang="en-US" altLang="sk-SK" sz="2400" b="1">
                <a:latin typeface="Calibri" panose="020F0502020204030204" pitchFamily="34" charset="0"/>
                <a:cs typeface="Calibri" panose="020F0502020204030204" pitchFamily="34" charset="0"/>
              </a:rPr>
              <a:t> membr</a:t>
            </a:r>
            <a:r>
              <a:rPr lang="sk-SK" altLang="sk-SK" sz="2400" b="1">
                <a:latin typeface="Calibri" panose="020F0502020204030204" pitchFamily="34" charset="0"/>
                <a:cs typeface="Calibri" panose="020F0502020204030204" pitchFamily="34" charset="0"/>
              </a:rPr>
              <a:t>ánového </a:t>
            </a:r>
            <a:r>
              <a:rPr lang="en-US" altLang="sk-SK" sz="2400" b="1">
                <a:latin typeface="Calibri" panose="020F0502020204030204" pitchFamily="34" charset="0"/>
                <a:cs typeface="Calibri" panose="020F0502020204030204" pitchFamily="34" charset="0"/>
              </a:rPr>
              <a:t>poten</a:t>
            </a:r>
            <a:r>
              <a:rPr lang="sk-SK" altLang="sk-SK" sz="2400" b="1">
                <a:latin typeface="Calibri" panose="020F0502020204030204" pitchFamily="34" charset="0"/>
                <a:cs typeface="Calibri" panose="020F0502020204030204" pitchFamily="34" charset="0"/>
              </a:rPr>
              <a:t>ciálu</a:t>
            </a:r>
            <a:r>
              <a:rPr lang="en-US" altLang="sk-SK" sz="2400" b="1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altLang="sk-SK" sz="2400" b="1">
                <a:latin typeface="Calibri" panose="020F0502020204030204" pitchFamily="34" charset="0"/>
                <a:cs typeface="Calibri" panose="020F0502020204030204" pitchFamily="34" charset="0"/>
              </a:rPr>
              <a:t>– MP </a:t>
            </a:r>
            <a:r>
              <a:rPr lang="en-US" altLang="sk-SK" sz="2400" b="1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sk-SK" altLang="sk-SK" sz="2400" b="1">
                <a:latin typeface="Calibri" panose="020F0502020204030204" pitchFamily="34" charset="0"/>
                <a:cs typeface="Calibri" panose="020F0502020204030204" pitchFamily="34" charset="0"/>
              </a:rPr>
              <a:t>napr</a:t>
            </a:r>
            <a:r>
              <a:rPr lang="en-US" altLang="sk-SK" sz="2400" b="1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sk-SK" altLang="sk-SK" sz="2400" b="1">
                <a:latin typeface="Calibri" panose="020F0502020204030204" pitchFamily="34" charset="0"/>
                <a:cs typeface="Calibri" panose="020F0502020204030204" pitchFamily="34" charset="0"/>
              </a:rPr>
              <a:t>z</a:t>
            </a:r>
            <a:r>
              <a:rPr lang="en-US" altLang="sk-SK" sz="2400" b="1">
                <a:latin typeface="Calibri" panose="020F0502020204030204" pitchFamily="34" charset="0"/>
                <a:cs typeface="Calibri" panose="020F0502020204030204" pitchFamily="34" charset="0"/>
              </a:rPr>
              <a:t> -70 mV </a:t>
            </a:r>
            <a:r>
              <a:rPr lang="sk-SK" altLang="sk-SK" sz="2400" b="1">
                <a:latin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en-US" altLang="sk-SK" sz="2400" b="1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altLang="sk-SK" sz="2400" b="1">
                <a:latin typeface="Calibri" panose="020F0502020204030204" pitchFamily="34" charset="0"/>
                <a:cs typeface="Calibri" panose="020F0502020204030204" pitchFamily="34" charset="0"/>
              </a:rPr>
              <a:t>               </a:t>
            </a:r>
            <a:r>
              <a:rPr lang="en-US" altLang="sk-SK" sz="2400" b="1">
                <a:latin typeface="Calibri" panose="020F0502020204030204" pitchFamily="34" charset="0"/>
                <a:cs typeface="Calibri" panose="020F0502020204030204" pitchFamily="34" charset="0"/>
              </a:rPr>
              <a:t>-80 mV</a:t>
            </a:r>
            <a:r>
              <a:rPr lang="sk-SK" altLang="sk-SK" sz="2400" b="1">
                <a:latin typeface="Calibri" panose="020F0502020204030204" pitchFamily="34" charset="0"/>
                <a:cs typeface="Calibri" panose="020F0502020204030204" pitchFamily="34" charset="0"/>
              </a:rPr>
              <a:t> alebo viac</a:t>
            </a:r>
            <a:r>
              <a:rPr lang="en-US" altLang="sk-SK" sz="2400" b="1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sk-SK" altLang="sk-SK" sz="2400" b="1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sk-SK" sz="2400" b="1">
                <a:latin typeface="Calibri" panose="020F0502020204030204" pitchFamily="34" charset="0"/>
                <a:cs typeface="Calibri" panose="020F0502020204030204" pitchFamily="34" charset="0"/>
              </a:rPr>
              <a:t>Eflux K</a:t>
            </a:r>
            <a:r>
              <a:rPr lang="en-US" altLang="sk-SK" sz="2400" b="1" baseline="30000"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en-US" altLang="sk-SK" sz="2400" b="1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sk-SK" sz="240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sk-SK" altLang="sk-SK" sz="2400">
                <a:latin typeface="Calibri" panose="020F0502020204030204" pitchFamily="34" charset="0"/>
                <a:cs typeface="Calibri" panose="020F0502020204030204" pitchFamily="34" charset="0"/>
              </a:rPr>
              <a:t>cez</a:t>
            </a:r>
            <a:r>
              <a:rPr lang="en-US" altLang="sk-SK" sz="2400">
                <a:latin typeface="Calibri" panose="020F0502020204030204" pitchFamily="34" charset="0"/>
                <a:cs typeface="Calibri" panose="020F0502020204030204" pitchFamily="34" charset="0"/>
              </a:rPr>
              <a:t> K </a:t>
            </a:r>
            <a:r>
              <a:rPr lang="sk-SK" altLang="sk-SK" sz="2400">
                <a:latin typeface="Calibri" panose="020F0502020204030204" pitchFamily="34" charset="0"/>
                <a:cs typeface="Calibri" panose="020F0502020204030204" pitchFamily="34" charset="0"/>
              </a:rPr>
              <a:t>kanály</a:t>
            </a:r>
            <a:r>
              <a:rPr lang="en-US" altLang="sk-SK" sz="240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en-US" altLang="sk-SK" sz="2400" b="1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sk-SK" altLang="sk-SK" sz="2400">
                <a:latin typeface="Calibri" panose="020F0502020204030204" pitchFamily="34" charset="0"/>
                <a:cs typeface="Calibri" panose="020F0502020204030204" pitchFamily="34" charset="0"/>
              </a:rPr>
              <a:t>alebo</a:t>
            </a:r>
            <a:r>
              <a:rPr lang="en-US" altLang="sk-SK" sz="2400" b="1">
                <a:latin typeface="Calibri" panose="020F0502020204030204" pitchFamily="34" charset="0"/>
                <a:cs typeface="Calibri" panose="020F0502020204030204" pitchFamily="34" charset="0"/>
              </a:rPr>
              <a:t> influx Cl</a:t>
            </a:r>
            <a:r>
              <a:rPr lang="en-US" altLang="sk-SK" sz="2400" b="1" baseline="30000">
                <a:latin typeface="Calibri" panose="020F0502020204030204" pitchFamily="34" charset="0"/>
                <a:cs typeface="Calibri" panose="020F0502020204030204" pitchFamily="34" charset="0"/>
              </a:rPr>
              <a:t>–</a:t>
            </a:r>
            <a:r>
              <a:rPr lang="en-US" altLang="sk-SK" sz="2400" b="1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sk-SK" sz="240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sk-SK" altLang="sk-SK" sz="2400">
                <a:latin typeface="Calibri" panose="020F0502020204030204" pitchFamily="34" charset="0"/>
                <a:cs typeface="Calibri" panose="020F0502020204030204" pitchFamily="34" charset="0"/>
              </a:rPr>
              <a:t>cez</a:t>
            </a:r>
            <a:r>
              <a:rPr lang="en-US" altLang="sk-SK" sz="2400">
                <a:latin typeface="Calibri" panose="020F0502020204030204" pitchFamily="34" charset="0"/>
                <a:cs typeface="Calibri" panose="020F0502020204030204" pitchFamily="34" charset="0"/>
              </a:rPr>
              <a:t> Cl </a:t>
            </a:r>
            <a:r>
              <a:rPr lang="sk-SK" altLang="sk-SK" sz="2400">
                <a:latin typeface="Calibri" panose="020F0502020204030204" pitchFamily="34" charset="0"/>
                <a:cs typeface="Calibri" panose="020F0502020204030204" pitchFamily="34" charset="0"/>
              </a:rPr>
              <a:t>kanály</a:t>
            </a:r>
            <a:r>
              <a:rPr lang="en-US" altLang="sk-SK" sz="240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sk-SK" altLang="sk-SK" sz="24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821" name="BlokTextu 2">
            <a:extLst>
              <a:ext uri="{FF2B5EF4-FFF2-40B4-BE49-F238E27FC236}">
                <a16:creationId xmlns:a16="http://schemas.microsoft.com/office/drawing/2014/main" id="{E91CC4B3-0168-4009-AD0F-7AEF7E92DF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913313"/>
            <a:ext cx="121920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2400" b="1" u="sng" dirty="0" err="1">
                <a:solidFill>
                  <a:srgbClr val="FF000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Repolarizácia</a:t>
            </a: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 – klesanie, </a:t>
            </a:r>
            <a:r>
              <a:rPr lang="sk-SK" altLang="sk-SK" sz="2400" b="1" dirty="0">
                <a:latin typeface="Corbel" panose="020B0503020204020204" pitchFamily="34" charset="0"/>
                <a:cs typeface="Calibri" panose="020F0502020204030204" pitchFamily="34" charset="0"/>
              </a:rPr>
              <a:t>Na</a:t>
            </a:r>
            <a:r>
              <a:rPr lang="sk-SK" altLang="sk-SK" sz="2400" b="1" baseline="30000" dirty="0">
                <a:latin typeface="Corbel" panose="020B0503020204020204" pitchFamily="34" charset="0"/>
                <a:cs typeface="Calibri" panose="020F0502020204030204" pitchFamily="34" charset="0"/>
              </a:rPr>
              <a:t>+</a:t>
            </a:r>
            <a:r>
              <a:rPr lang="sk-SK" altLang="sk-SK" sz="2400" b="1" dirty="0">
                <a:latin typeface="Corbel" panose="020B0503020204020204" pitchFamily="34" charset="0"/>
                <a:cs typeface="Calibri" panose="020F0502020204030204" pitchFamily="34" charset="0"/>
              </a:rPr>
              <a:t> sú zatvorené</a:t>
            </a: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 a </a:t>
            </a:r>
            <a:r>
              <a:rPr lang="sk-SK" altLang="sk-SK" sz="2400" b="1" dirty="0">
                <a:latin typeface="Corbel" panose="020B0503020204020204" pitchFamily="34" charset="0"/>
                <a:cs typeface="Calibri" panose="020F0502020204030204" pitchFamily="34" charset="0"/>
              </a:rPr>
              <a:t>K</a:t>
            </a:r>
            <a:r>
              <a:rPr lang="sk-SK" altLang="sk-SK" sz="2400" b="1" baseline="30000" dirty="0">
                <a:latin typeface="Corbel" panose="020B0503020204020204" pitchFamily="34" charset="0"/>
                <a:cs typeface="Calibri" panose="020F0502020204030204" pitchFamily="34" charset="0"/>
              </a:rPr>
              <a:t>+</a:t>
            </a:r>
            <a:r>
              <a:rPr lang="sk-SK" altLang="sk-SK" sz="2400" b="1" dirty="0">
                <a:latin typeface="Corbel" panose="020B0503020204020204" pitchFamily="34" charset="0"/>
                <a:cs typeface="Calibri" panose="020F0502020204030204" pitchFamily="34" charset="0"/>
              </a:rPr>
              <a:t> kanály sú otvorené, </a:t>
            </a: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K</a:t>
            </a:r>
            <a:r>
              <a:rPr lang="sk-SK" altLang="sk-SK" sz="2400" baseline="30000" dirty="0">
                <a:latin typeface="Corbel" panose="020B0503020204020204" pitchFamily="34" charset="0"/>
                <a:cs typeface="Calibri" panose="020F0502020204030204" pitchFamily="34" charset="0"/>
              </a:rPr>
              <a:t>+ </a:t>
            </a:r>
            <a:r>
              <a:rPr lang="sk-SK" altLang="sk-SK" sz="2400" dirty="0">
                <a:latin typeface="Corbel" panose="020B0503020204020204" pitchFamily="34" charset="0"/>
                <a:cs typeface="Calibri" panose="020F0502020204030204" pitchFamily="34" charset="0"/>
              </a:rPr>
              <a:t>uniká von z buky (vnútro sa stáva viac -)</a:t>
            </a:r>
            <a:endParaRPr lang="sk-SK" altLang="sk-SK" sz="2400" baseline="30000" dirty="0">
              <a:latin typeface="Corbel" panose="020B050302020402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lokTextu 6">
            <a:extLst>
              <a:ext uri="{FF2B5EF4-FFF2-40B4-BE49-F238E27FC236}">
                <a16:creationId xmlns:a16="http://schemas.microsoft.com/office/drawing/2014/main" id="{FD9000F7-0AEE-4AE8-A229-05102C963E1B}"/>
              </a:ext>
            </a:extLst>
          </p:cNvPr>
          <p:cNvSpPr txBox="1"/>
          <p:nvPr/>
        </p:nvSpPr>
        <p:spPr>
          <a:xfrm>
            <a:off x="1251032" y="1673826"/>
            <a:ext cx="12954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1500" b="1" dirty="0">
                <a:solidFill>
                  <a:srgbClr val="FF0000"/>
                </a:solidFill>
              </a:rPr>
              <a:t>+</a:t>
            </a:r>
          </a:p>
        </p:txBody>
      </p:sp>
      <p:grpSp>
        <p:nvGrpSpPr>
          <p:cNvPr id="15" name="Skupina 14">
            <a:extLst>
              <a:ext uri="{FF2B5EF4-FFF2-40B4-BE49-F238E27FC236}">
                <a16:creationId xmlns:a16="http://schemas.microsoft.com/office/drawing/2014/main" id="{68263792-17E5-47C7-90A3-904859CEB7EC}"/>
              </a:ext>
            </a:extLst>
          </p:cNvPr>
          <p:cNvGrpSpPr/>
          <p:nvPr/>
        </p:nvGrpSpPr>
        <p:grpSpPr>
          <a:xfrm>
            <a:off x="213789" y="1408480"/>
            <a:ext cx="11394167" cy="4254787"/>
            <a:chOff x="506405" y="1447800"/>
            <a:chExt cx="11394167" cy="4254787"/>
          </a:xfrm>
        </p:grpSpPr>
        <p:pic>
          <p:nvPicPr>
            <p:cNvPr id="82948" name="Picture 4" descr="https://blogs.ubc.ca/mrpletsch/files/2019/04/Cell-Membrane-Pumps.gif">
              <a:extLst>
                <a:ext uri="{FF2B5EF4-FFF2-40B4-BE49-F238E27FC236}">
                  <a16:creationId xmlns:a16="http://schemas.microsoft.com/office/drawing/2014/main" id="{8CF61B23-C6BB-4688-9EE9-164EC4FE4B20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6405" y="1447800"/>
              <a:ext cx="11394167" cy="40385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BlokTextu 1">
              <a:extLst>
                <a:ext uri="{FF2B5EF4-FFF2-40B4-BE49-F238E27FC236}">
                  <a16:creationId xmlns:a16="http://schemas.microsoft.com/office/drawing/2014/main" id="{11A6CA5B-1E0C-4C1E-957A-EE63DA3865BF}"/>
                </a:ext>
              </a:extLst>
            </p:cNvPr>
            <p:cNvSpPr txBox="1"/>
            <p:nvPr/>
          </p:nvSpPr>
          <p:spPr>
            <a:xfrm>
              <a:off x="506405" y="2133600"/>
              <a:ext cx="990600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sk-SK" sz="2800" b="1" dirty="0"/>
                <a:t>DNU</a:t>
              </a:r>
            </a:p>
          </p:txBody>
        </p:sp>
        <p:sp>
          <p:nvSpPr>
            <p:cNvPr id="5" name="BlokTextu 4">
              <a:extLst>
                <a:ext uri="{FF2B5EF4-FFF2-40B4-BE49-F238E27FC236}">
                  <a16:creationId xmlns:a16="http://schemas.microsoft.com/office/drawing/2014/main" id="{6870D0CA-A6CF-4E61-8080-A1E8C2BE304E}"/>
                </a:ext>
              </a:extLst>
            </p:cNvPr>
            <p:cNvSpPr txBox="1"/>
            <p:nvPr/>
          </p:nvSpPr>
          <p:spPr>
            <a:xfrm>
              <a:off x="533400" y="3548389"/>
              <a:ext cx="990600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sk-SK" sz="2800" b="1" dirty="0"/>
                <a:t>VON</a:t>
              </a:r>
            </a:p>
          </p:txBody>
        </p:sp>
        <p:sp>
          <p:nvSpPr>
            <p:cNvPr id="4" name="BlokTextu 3">
              <a:extLst>
                <a:ext uri="{FF2B5EF4-FFF2-40B4-BE49-F238E27FC236}">
                  <a16:creationId xmlns:a16="http://schemas.microsoft.com/office/drawing/2014/main" id="{5D9AF37C-8C2E-4C34-AD08-06637F9F3A5B}"/>
                </a:ext>
              </a:extLst>
            </p:cNvPr>
            <p:cNvSpPr txBox="1"/>
            <p:nvPr/>
          </p:nvSpPr>
          <p:spPr>
            <a:xfrm>
              <a:off x="2133600" y="5117812"/>
              <a:ext cx="2590800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3200" b="1" dirty="0">
                  <a:latin typeface="Corbel" panose="020B0503020204020204" pitchFamily="34" charset="0"/>
                </a:rPr>
                <a:t>Depolarizácia</a:t>
              </a:r>
            </a:p>
          </p:txBody>
        </p:sp>
        <p:sp>
          <p:nvSpPr>
            <p:cNvPr id="8" name="BlokTextu 7">
              <a:extLst>
                <a:ext uri="{FF2B5EF4-FFF2-40B4-BE49-F238E27FC236}">
                  <a16:creationId xmlns:a16="http://schemas.microsoft.com/office/drawing/2014/main" id="{B2303A82-FB3E-4DB5-A67B-38449A11DD70}"/>
                </a:ext>
              </a:extLst>
            </p:cNvPr>
            <p:cNvSpPr txBox="1"/>
            <p:nvPr/>
          </p:nvSpPr>
          <p:spPr>
            <a:xfrm>
              <a:off x="7924800" y="5009718"/>
              <a:ext cx="2590800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3200" b="1" dirty="0" err="1">
                  <a:latin typeface="Corbel" panose="020B0503020204020204" pitchFamily="34" charset="0"/>
                </a:rPr>
                <a:t>Repolarizácia</a:t>
              </a:r>
              <a:endParaRPr lang="sk-SK" sz="3200" b="1" dirty="0">
                <a:latin typeface="Corbel" panose="020B0503020204020204" pitchFamily="34" charset="0"/>
              </a:endParaRPr>
            </a:p>
          </p:txBody>
        </p:sp>
      </p:grpSp>
      <p:sp>
        <p:nvSpPr>
          <p:cNvPr id="9" name="BlokTextu 8">
            <a:extLst>
              <a:ext uri="{FF2B5EF4-FFF2-40B4-BE49-F238E27FC236}">
                <a16:creationId xmlns:a16="http://schemas.microsoft.com/office/drawing/2014/main" id="{66B41F3B-6820-4872-953B-30F5FEFC2A47}"/>
              </a:ext>
            </a:extLst>
          </p:cNvPr>
          <p:cNvSpPr txBox="1"/>
          <p:nvPr/>
        </p:nvSpPr>
        <p:spPr>
          <a:xfrm>
            <a:off x="489985" y="330585"/>
            <a:ext cx="12954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1500" b="1" dirty="0">
                <a:solidFill>
                  <a:srgbClr val="FF0000"/>
                </a:solidFill>
              </a:rPr>
              <a:t>-</a:t>
            </a:r>
          </a:p>
        </p:txBody>
      </p:sp>
      <p:sp>
        <p:nvSpPr>
          <p:cNvPr id="10" name="BlokTextu 9">
            <a:extLst>
              <a:ext uri="{FF2B5EF4-FFF2-40B4-BE49-F238E27FC236}">
                <a16:creationId xmlns:a16="http://schemas.microsoft.com/office/drawing/2014/main" id="{17816DDF-E5B7-4DA6-AB6A-7D4B45D88E8C}"/>
              </a:ext>
            </a:extLst>
          </p:cNvPr>
          <p:cNvSpPr txBox="1"/>
          <p:nvPr/>
        </p:nvSpPr>
        <p:spPr>
          <a:xfrm>
            <a:off x="434722" y="3637332"/>
            <a:ext cx="12954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1500" b="1" dirty="0">
                <a:solidFill>
                  <a:srgbClr val="FF0000"/>
                </a:solidFill>
              </a:rPr>
              <a:t>-</a:t>
            </a:r>
          </a:p>
        </p:txBody>
      </p:sp>
      <p:sp>
        <p:nvSpPr>
          <p:cNvPr id="11" name="BlokTextu 10">
            <a:extLst>
              <a:ext uri="{FF2B5EF4-FFF2-40B4-BE49-F238E27FC236}">
                <a16:creationId xmlns:a16="http://schemas.microsoft.com/office/drawing/2014/main" id="{A4873DC6-BE42-451B-96EE-E48F9759DB06}"/>
              </a:ext>
            </a:extLst>
          </p:cNvPr>
          <p:cNvSpPr txBox="1"/>
          <p:nvPr/>
        </p:nvSpPr>
        <p:spPr>
          <a:xfrm>
            <a:off x="298477" y="3770679"/>
            <a:ext cx="12954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1500" b="1" dirty="0">
                <a:solidFill>
                  <a:srgbClr val="FF0000"/>
                </a:solidFill>
              </a:rPr>
              <a:t>+</a:t>
            </a:r>
          </a:p>
        </p:txBody>
      </p:sp>
      <p:sp>
        <p:nvSpPr>
          <p:cNvPr id="12" name="BlokTextu 11">
            <a:extLst>
              <a:ext uri="{FF2B5EF4-FFF2-40B4-BE49-F238E27FC236}">
                <a16:creationId xmlns:a16="http://schemas.microsoft.com/office/drawing/2014/main" id="{39342428-0ED6-4F49-8CE1-68A3B0EF9A12}"/>
              </a:ext>
            </a:extLst>
          </p:cNvPr>
          <p:cNvSpPr txBox="1"/>
          <p:nvPr/>
        </p:nvSpPr>
        <p:spPr>
          <a:xfrm>
            <a:off x="5861973" y="330585"/>
            <a:ext cx="12954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1500" b="1" dirty="0">
                <a:solidFill>
                  <a:srgbClr val="FF0000"/>
                </a:solidFill>
              </a:rPr>
              <a:t>+</a:t>
            </a:r>
          </a:p>
        </p:txBody>
      </p:sp>
      <p:sp>
        <p:nvSpPr>
          <p:cNvPr id="17" name="BlokTextu 16">
            <a:extLst>
              <a:ext uri="{FF2B5EF4-FFF2-40B4-BE49-F238E27FC236}">
                <a16:creationId xmlns:a16="http://schemas.microsoft.com/office/drawing/2014/main" id="{8983D83A-4A06-4790-B578-C3F188CD8D0C}"/>
              </a:ext>
            </a:extLst>
          </p:cNvPr>
          <p:cNvSpPr txBox="1"/>
          <p:nvPr/>
        </p:nvSpPr>
        <p:spPr>
          <a:xfrm>
            <a:off x="379516" y="451155"/>
            <a:ext cx="12954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1500" b="1" dirty="0">
                <a:solidFill>
                  <a:srgbClr val="FF0000"/>
                </a:solidFill>
              </a:rPr>
              <a:t>+</a:t>
            </a:r>
          </a:p>
        </p:txBody>
      </p:sp>
      <p:sp>
        <p:nvSpPr>
          <p:cNvPr id="18" name="BlokTextu 17">
            <a:extLst>
              <a:ext uri="{FF2B5EF4-FFF2-40B4-BE49-F238E27FC236}">
                <a16:creationId xmlns:a16="http://schemas.microsoft.com/office/drawing/2014/main" id="{2A8EC858-DBDC-444E-8E31-B68E0D220ADB}"/>
              </a:ext>
            </a:extLst>
          </p:cNvPr>
          <p:cNvSpPr txBox="1"/>
          <p:nvPr/>
        </p:nvSpPr>
        <p:spPr>
          <a:xfrm>
            <a:off x="5910873" y="2156095"/>
            <a:ext cx="9906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sk-SK" sz="2800" b="1" dirty="0"/>
              <a:t>DNU</a:t>
            </a:r>
          </a:p>
        </p:txBody>
      </p:sp>
      <p:sp>
        <p:nvSpPr>
          <p:cNvPr id="19" name="BlokTextu 18">
            <a:extLst>
              <a:ext uri="{FF2B5EF4-FFF2-40B4-BE49-F238E27FC236}">
                <a16:creationId xmlns:a16="http://schemas.microsoft.com/office/drawing/2014/main" id="{12E7C8F9-AEA7-4BFD-9854-8D2D241AA2C0}"/>
              </a:ext>
            </a:extLst>
          </p:cNvPr>
          <p:cNvSpPr txBox="1"/>
          <p:nvPr/>
        </p:nvSpPr>
        <p:spPr>
          <a:xfrm>
            <a:off x="6014373" y="3546712"/>
            <a:ext cx="9906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sk-SK" sz="2800" b="1" dirty="0"/>
              <a:t>VON</a:t>
            </a:r>
          </a:p>
        </p:txBody>
      </p:sp>
      <p:sp>
        <p:nvSpPr>
          <p:cNvPr id="20" name="BlokTextu 19">
            <a:extLst>
              <a:ext uri="{FF2B5EF4-FFF2-40B4-BE49-F238E27FC236}">
                <a16:creationId xmlns:a16="http://schemas.microsoft.com/office/drawing/2014/main" id="{79DDCA6E-99C2-442D-8D75-F1EE5B6045A3}"/>
              </a:ext>
            </a:extLst>
          </p:cNvPr>
          <p:cNvSpPr txBox="1"/>
          <p:nvPr/>
        </p:nvSpPr>
        <p:spPr>
          <a:xfrm>
            <a:off x="6014373" y="190360"/>
            <a:ext cx="12954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1500" b="1" dirty="0">
                <a:solidFill>
                  <a:srgbClr val="FF0000"/>
                </a:solidFill>
              </a:rPr>
              <a:t>-</a:t>
            </a:r>
          </a:p>
        </p:txBody>
      </p:sp>
      <p:sp>
        <p:nvSpPr>
          <p:cNvPr id="21" name="BlokTextu 20">
            <a:extLst>
              <a:ext uri="{FF2B5EF4-FFF2-40B4-BE49-F238E27FC236}">
                <a16:creationId xmlns:a16="http://schemas.microsoft.com/office/drawing/2014/main" id="{38E535D0-47D8-417D-A84F-5276EDA501F1}"/>
              </a:ext>
            </a:extLst>
          </p:cNvPr>
          <p:cNvSpPr txBox="1"/>
          <p:nvPr/>
        </p:nvSpPr>
        <p:spPr>
          <a:xfrm>
            <a:off x="6021339" y="3680975"/>
            <a:ext cx="12954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1500" b="1" dirty="0">
                <a:solidFill>
                  <a:srgbClr val="FF0000"/>
                </a:solidFill>
              </a:rPr>
              <a:t>+</a:t>
            </a:r>
          </a:p>
        </p:txBody>
      </p:sp>
      <p:pic>
        <p:nvPicPr>
          <p:cNvPr id="22" name="Picture 6" descr="Working Memory and Cognitive Load - LD@school">
            <a:extLst>
              <a:ext uri="{FF2B5EF4-FFF2-40B4-BE49-F238E27FC236}">
                <a16:creationId xmlns:a16="http://schemas.microsoft.com/office/drawing/2014/main" id="{1050FB15-A545-4235-B07B-79E4106587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277600" y="34925"/>
            <a:ext cx="820738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9481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7" grpId="0"/>
      <p:bldP spid="20" grpId="0"/>
      <p:bldP spid="21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866" name="Skupina 1">
            <a:extLst>
              <a:ext uri="{FF2B5EF4-FFF2-40B4-BE49-F238E27FC236}">
                <a16:creationId xmlns:a16="http://schemas.microsoft.com/office/drawing/2014/main" id="{F21332DA-5692-4F39-AA59-BF47C42AE191}"/>
              </a:ext>
            </a:extLst>
          </p:cNvPr>
          <p:cNvGrpSpPr>
            <a:grpSpLocks/>
          </p:cNvGrpSpPr>
          <p:nvPr/>
        </p:nvGrpSpPr>
        <p:grpSpPr bwMode="auto">
          <a:xfrm>
            <a:off x="1828800" y="381000"/>
            <a:ext cx="8281988" cy="6096000"/>
            <a:chOff x="1905000" y="381000"/>
            <a:chExt cx="8205788" cy="5454650"/>
          </a:xfrm>
        </p:grpSpPr>
        <p:pic>
          <p:nvPicPr>
            <p:cNvPr id="36867" name="Picture 2" descr="C:\Users\simera\Desktop\AP2.jpg">
              <a:extLst>
                <a:ext uri="{FF2B5EF4-FFF2-40B4-BE49-F238E27FC236}">
                  <a16:creationId xmlns:a16="http://schemas.microsoft.com/office/drawing/2014/main" id="{3B0641AB-DBD8-4390-8855-DFDF7A9C26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05000" y="381000"/>
              <a:ext cx="8205788" cy="5443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8" name="Rovná spojovacia šípka 7">
              <a:extLst>
                <a:ext uri="{FF2B5EF4-FFF2-40B4-BE49-F238E27FC236}">
                  <a16:creationId xmlns:a16="http://schemas.microsoft.com/office/drawing/2014/main" id="{20A9F265-02C2-416F-B2E9-3543DCF86B2A}"/>
                </a:ext>
              </a:extLst>
            </p:cNvPr>
            <p:cNvCxnSpPr/>
            <p:nvPr/>
          </p:nvCxnSpPr>
          <p:spPr>
            <a:xfrm>
              <a:off x="3581705" y="3102643"/>
              <a:ext cx="0" cy="609387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Rovná spojovacia šípka 9">
              <a:extLst>
                <a:ext uri="{FF2B5EF4-FFF2-40B4-BE49-F238E27FC236}">
                  <a16:creationId xmlns:a16="http://schemas.microsoft.com/office/drawing/2014/main" id="{38F2F0D2-D2BB-4676-8078-2BA350838D2B}"/>
                </a:ext>
              </a:extLst>
            </p:cNvPr>
            <p:cNvCxnSpPr/>
            <p:nvPr/>
          </p:nvCxnSpPr>
          <p:spPr>
            <a:xfrm>
              <a:off x="4037844" y="3123951"/>
              <a:ext cx="0" cy="609386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BlokTextu 10">
              <a:extLst>
                <a:ext uri="{FF2B5EF4-FFF2-40B4-BE49-F238E27FC236}">
                  <a16:creationId xmlns:a16="http://schemas.microsoft.com/office/drawing/2014/main" id="{7296F537-44E7-46C4-B4B5-54ABE90DADCF}"/>
                </a:ext>
              </a:extLst>
            </p:cNvPr>
            <p:cNvSpPr txBox="1"/>
            <p:nvPr/>
          </p:nvSpPr>
          <p:spPr>
            <a:xfrm>
              <a:off x="3201065" y="4267438"/>
              <a:ext cx="836780" cy="30824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sk-SK" sz="1400" b="1" dirty="0">
                  <a:solidFill>
                    <a:srgbClr val="FFC000"/>
                  </a:solidFill>
                  <a:latin typeface="+mn-lt"/>
                </a:rPr>
                <a:t>podnet</a:t>
              </a:r>
              <a:endParaRPr lang="sk-SK" sz="1400" dirty="0">
                <a:solidFill>
                  <a:srgbClr val="FFC000"/>
                </a:solidFill>
                <a:latin typeface="+mn-lt"/>
              </a:endParaRPr>
            </a:p>
          </p:txBody>
        </p:sp>
        <p:sp>
          <p:nvSpPr>
            <p:cNvPr id="13" name="BlokTextu 12">
              <a:extLst>
                <a:ext uri="{FF2B5EF4-FFF2-40B4-BE49-F238E27FC236}">
                  <a16:creationId xmlns:a16="http://schemas.microsoft.com/office/drawing/2014/main" id="{23230BC3-4EC8-46A3-8A92-B4D94A14A78E}"/>
                </a:ext>
              </a:extLst>
            </p:cNvPr>
            <p:cNvSpPr txBox="1"/>
            <p:nvPr/>
          </p:nvSpPr>
          <p:spPr>
            <a:xfrm>
              <a:off x="3429135" y="3733337"/>
              <a:ext cx="838352" cy="30824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sk-SK" sz="1400" b="1" dirty="0">
                  <a:latin typeface="+mn-lt"/>
                </a:rPr>
                <a:t>prah</a:t>
              </a:r>
              <a:endParaRPr lang="sk-SK" sz="1400" dirty="0">
                <a:latin typeface="+mn-lt"/>
              </a:endParaRPr>
            </a:p>
          </p:txBody>
        </p:sp>
        <p:sp>
          <p:nvSpPr>
            <p:cNvPr id="36872" name="BlokTextu 11">
              <a:extLst>
                <a:ext uri="{FF2B5EF4-FFF2-40B4-BE49-F238E27FC236}">
                  <a16:creationId xmlns:a16="http://schemas.microsoft.com/office/drawing/2014/main" id="{B84FE480-C7BB-45E8-B9FC-29936CD425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76600" y="1476375"/>
              <a:ext cx="1600200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sk-SK" altLang="sk-SK" sz="1200" b="1">
                  <a:solidFill>
                    <a:srgbClr val="0070C0"/>
                  </a:solidFill>
                </a:rPr>
                <a:t>Na</a:t>
              </a:r>
              <a:r>
                <a:rPr lang="sk-SK" altLang="sk-SK" sz="1200" b="1" baseline="30000">
                  <a:solidFill>
                    <a:srgbClr val="0070C0"/>
                  </a:solidFill>
                </a:rPr>
                <a:t>+ </a:t>
              </a:r>
              <a:r>
                <a:rPr lang="sk-SK" altLang="sk-SK" sz="1200" b="1">
                  <a:solidFill>
                    <a:srgbClr val="0070C0"/>
                  </a:solidFill>
                </a:rPr>
                <a:t>kanály zavreté</a:t>
              </a:r>
              <a:endParaRPr lang="sk-SK" altLang="sk-SK" sz="1200" b="1" baseline="30000">
                <a:solidFill>
                  <a:srgbClr val="0070C0"/>
                </a:solidFill>
              </a:endParaRPr>
            </a:p>
          </p:txBody>
        </p:sp>
        <p:sp>
          <p:nvSpPr>
            <p:cNvPr id="36873" name="BlokTextu 14">
              <a:extLst>
                <a:ext uri="{FF2B5EF4-FFF2-40B4-BE49-F238E27FC236}">
                  <a16:creationId xmlns:a16="http://schemas.microsoft.com/office/drawing/2014/main" id="{A0DC342C-67C4-4F90-9EED-8A882A14ED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34000" y="1489075"/>
              <a:ext cx="1600200" cy="27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sk-SK" altLang="sk-SK" sz="1200" b="1">
                  <a:solidFill>
                    <a:srgbClr val="7030A0"/>
                  </a:solidFill>
                </a:rPr>
                <a:t>K</a:t>
              </a:r>
              <a:r>
                <a:rPr lang="sk-SK" altLang="sk-SK" sz="1200" b="1" baseline="30000">
                  <a:solidFill>
                    <a:srgbClr val="7030A0"/>
                  </a:solidFill>
                </a:rPr>
                <a:t>+ </a:t>
              </a:r>
              <a:r>
                <a:rPr lang="sk-SK" altLang="sk-SK" sz="1200" b="1">
                  <a:solidFill>
                    <a:srgbClr val="7030A0"/>
                  </a:solidFill>
                </a:rPr>
                <a:t>kanály otvorené</a:t>
              </a:r>
              <a:endParaRPr lang="sk-SK" altLang="sk-SK" sz="1200" b="1" baseline="30000">
                <a:solidFill>
                  <a:srgbClr val="7030A0"/>
                </a:solidFill>
              </a:endParaRPr>
            </a:p>
          </p:txBody>
        </p:sp>
        <p:sp>
          <p:nvSpPr>
            <p:cNvPr id="36874" name="BlokTextu 13">
              <a:extLst>
                <a:ext uri="{FF2B5EF4-FFF2-40B4-BE49-F238E27FC236}">
                  <a16:creationId xmlns:a16="http://schemas.microsoft.com/office/drawing/2014/main" id="{C065D206-AF5C-40D0-BD6C-4D5C1B1937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5200" y="2286000"/>
              <a:ext cx="144780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sk-SK" altLang="sk-SK" sz="1400" b="1">
                  <a:solidFill>
                    <a:srgbClr val="FF0000"/>
                  </a:solidFill>
                </a:rPr>
                <a:t>Depolarizácia</a:t>
              </a:r>
            </a:p>
          </p:txBody>
        </p:sp>
        <p:sp>
          <p:nvSpPr>
            <p:cNvPr id="36875" name="BlokTextu 16">
              <a:extLst>
                <a:ext uri="{FF2B5EF4-FFF2-40B4-BE49-F238E27FC236}">
                  <a16:creationId xmlns:a16="http://schemas.microsoft.com/office/drawing/2014/main" id="{53DD08E0-1CF0-4F00-AEE2-65C512218F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56275" y="2038350"/>
              <a:ext cx="144780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sk-SK" altLang="sk-SK" sz="1400" b="1">
                  <a:solidFill>
                    <a:srgbClr val="FF0000"/>
                  </a:solidFill>
                </a:rPr>
                <a:t>Repolarizácia</a:t>
              </a:r>
            </a:p>
          </p:txBody>
        </p:sp>
        <p:sp>
          <p:nvSpPr>
            <p:cNvPr id="36876" name="BlokTextu 17">
              <a:extLst>
                <a:ext uri="{FF2B5EF4-FFF2-40B4-BE49-F238E27FC236}">
                  <a16:creationId xmlns:a16="http://schemas.microsoft.com/office/drawing/2014/main" id="{120471FE-AE50-46FB-ADE3-DFD8A0CA76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91400" y="2593975"/>
              <a:ext cx="1828800" cy="800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sk-SK" altLang="sk-SK" sz="1400" b="1">
                  <a:solidFill>
                    <a:srgbClr val="00B050"/>
                  </a:solidFill>
                </a:rPr>
                <a:t>sodíko-draslíková pumpa je aktívna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sk-SK" altLang="sk-SK" sz="1800"/>
            </a:p>
          </p:txBody>
        </p:sp>
        <p:sp>
          <p:nvSpPr>
            <p:cNvPr id="36877" name="BlokTextu 18">
              <a:extLst>
                <a:ext uri="{FF2B5EF4-FFF2-40B4-BE49-F238E27FC236}">
                  <a16:creationId xmlns:a16="http://schemas.microsoft.com/office/drawing/2014/main" id="{A6638F1C-54C4-4478-8FAF-AA8E73B7B3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43800" y="4289425"/>
              <a:ext cx="228600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sk-SK" altLang="sk-SK" sz="1400" b="1">
                  <a:solidFill>
                    <a:srgbClr val="002060"/>
                  </a:solidFill>
                </a:rPr>
                <a:t>kľudový potenciál</a:t>
              </a:r>
            </a:p>
          </p:txBody>
        </p:sp>
        <p:sp>
          <p:nvSpPr>
            <p:cNvPr id="36878" name="BlokTextu 20">
              <a:extLst>
                <a:ext uri="{FF2B5EF4-FFF2-40B4-BE49-F238E27FC236}">
                  <a16:creationId xmlns:a16="http://schemas.microsoft.com/office/drawing/2014/main" id="{F1D4AF79-A64F-418E-93D8-A8A0E00A98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86400" y="5527675"/>
              <a:ext cx="1717675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sk-SK" altLang="sk-SK" sz="1400" b="1">
                  <a:solidFill>
                    <a:srgbClr val="FF0000"/>
                  </a:solidFill>
                </a:rPr>
                <a:t>Hyperpolarizácia</a:t>
              </a:r>
            </a:p>
          </p:txBody>
        </p:sp>
      </p:grp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11">
            <a:extLst>
              <a:ext uri="{FF2B5EF4-FFF2-40B4-BE49-F238E27FC236}">
                <a16:creationId xmlns:a16="http://schemas.microsoft.com/office/drawing/2014/main" id="{06061D12-0100-45F2-8349-C026A48A72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8600"/>
            <a:ext cx="12192000" cy="6413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sk-SK" altLang="sk-SK" sz="3600" b="1" dirty="0">
                <a:solidFill>
                  <a:srgbClr val="00B050"/>
                </a:solidFill>
                <a:latin typeface="Corbel" panose="020B0503020204020204" pitchFamily="34" charset="0"/>
              </a:rPr>
              <a:t>Napätím riadený (</a:t>
            </a:r>
            <a:r>
              <a:rPr lang="sk-SK" altLang="sk-SK" sz="3600" b="1" dirty="0" err="1">
                <a:solidFill>
                  <a:srgbClr val="00B050"/>
                </a:solidFill>
                <a:latin typeface="Corbel" panose="020B0503020204020204" pitchFamily="34" charset="0"/>
              </a:rPr>
              <a:t>voltage-gated</a:t>
            </a:r>
            <a:r>
              <a:rPr lang="sk-SK" altLang="sk-SK" sz="3600" b="1" dirty="0">
                <a:solidFill>
                  <a:srgbClr val="00B050"/>
                </a:solidFill>
                <a:latin typeface="Corbel" panose="020B0503020204020204" pitchFamily="34" charset="0"/>
              </a:rPr>
              <a:t>) Na</a:t>
            </a:r>
            <a:r>
              <a:rPr lang="sk-SK" altLang="sk-SK" sz="3600" b="1" baseline="30000" dirty="0">
                <a:solidFill>
                  <a:srgbClr val="00B050"/>
                </a:solidFill>
                <a:latin typeface="Corbel" panose="020B0503020204020204" pitchFamily="34" charset="0"/>
              </a:rPr>
              <a:t>+ </a:t>
            </a:r>
            <a:r>
              <a:rPr lang="sk-SK" altLang="sk-SK" sz="3600" b="1" dirty="0">
                <a:solidFill>
                  <a:srgbClr val="00B050"/>
                </a:solidFill>
                <a:latin typeface="Corbel" panose="020B0503020204020204" pitchFamily="34" charset="0"/>
              </a:rPr>
              <a:t>kanál</a:t>
            </a:r>
            <a:endParaRPr lang="en-US" altLang="sk-SK" sz="3600" b="1" dirty="0">
              <a:solidFill>
                <a:srgbClr val="00B050"/>
              </a:solidFill>
              <a:latin typeface="Corbel" panose="020B0503020204020204" pitchFamily="34" charset="0"/>
            </a:endParaRPr>
          </a:p>
        </p:txBody>
      </p:sp>
      <p:pic>
        <p:nvPicPr>
          <p:cNvPr id="37891" name="Picture 2" descr="http://www.uic.edu/classes/bios/bios100/lectures/gated_channels.jpg">
            <a:extLst>
              <a:ext uri="{FF2B5EF4-FFF2-40B4-BE49-F238E27FC236}">
                <a16:creationId xmlns:a16="http://schemas.microsoft.com/office/drawing/2014/main" id="{600FE0D1-DB74-4E87-AB44-207BD02AC4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73" b="35556"/>
          <a:stretch>
            <a:fillRect/>
          </a:stretch>
        </p:blipFill>
        <p:spPr bwMode="auto">
          <a:xfrm>
            <a:off x="762000" y="1371600"/>
            <a:ext cx="11295063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Voltage-gated sodium channel in membrane, molecular model - Stock Image -  F028/1481 - Science Photo Library">
            <a:extLst>
              <a:ext uri="{FF2B5EF4-FFF2-40B4-BE49-F238E27FC236}">
                <a16:creationId xmlns:a16="http://schemas.microsoft.com/office/drawing/2014/main" id="{2393826B-E088-4820-9E7C-3D13ED7823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E3E1E6"/>
              </a:clrFrom>
              <a:clrTo>
                <a:srgbClr val="E3E1E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875" y="457200"/>
            <a:ext cx="8636000" cy="647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Nadpis 1">
            <a:extLst>
              <a:ext uri="{FF2B5EF4-FFF2-40B4-BE49-F238E27FC236}">
                <a16:creationId xmlns:a16="http://schemas.microsoft.com/office/drawing/2014/main" id="{3F7B290E-5752-4A93-B417-EDFD7D33DC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1143000"/>
          </a:xfrm>
        </p:spPr>
        <p:txBody>
          <a:bodyPr/>
          <a:lstStyle/>
          <a:p>
            <a:r>
              <a:rPr lang="sk-SK" altLang="sk-SK" b="1" dirty="0">
                <a:solidFill>
                  <a:srgbClr val="00B050"/>
                </a:solidFill>
                <a:latin typeface="Corbel" panose="020B0503020204020204" pitchFamily="34" charset="0"/>
              </a:rPr>
              <a:t>Napäťovo riadený Na</a:t>
            </a:r>
            <a:r>
              <a:rPr lang="sk-SK" altLang="sk-SK" b="1" baseline="30000" dirty="0">
                <a:solidFill>
                  <a:srgbClr val="00B050"/>
                </a:solidFill>
                <a:latin typeface="Corbel" panose="020B0503020204020204" pitchFamily="34" charset="0"/>
              </a:rPr>
              <a:t>+</a:t>
            </a:r>
            <a:r>
              <a:rPr lang="sk-SK" altLang="sk-SK" b="1" dirty="0">
                <a:solidFill>
                  <a:srgbClr val="00B050"/>
                </a:solidFill>
                <a:latin typeface="Corbel" panose="020B0503020204020204" pitchFamily="34" charset="0"/>
              </a:rPr>
              <a:t> kanál – 3D model</a:t>
            </a:r>
          </a:p>
        </p:txBody>
      </p:sp>
    </p:spTree>
    <p:extLst>
      <p:ext uri="{BB962C8B-B14F-4D97-AF65-F5344CB8AC3E}">
        <p14:creationId xmlns:p14="http://schemas.microsoft.com/office/powerpoint/2010/main" val="151657739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62" name="Skupina 5">
            <a:extLst>
              <a:ext uri="{FF2B5EF4-FFF2-40B4-BE49-F238E27FC236}">
                <a16:creationId xmlns:a16="http://schemas.microsoft.com/office/drawing/2014/main" id="{BFD5F306-DD37-41A1-9FE3-9A9767E9C701}"/>
              </a:ext>
            </a:extLst>
          </p:cNvPr>
          <p:cNvGrpSpPr>
            <a:grpSpLocks/>
          </p:cNvGrpSpPr>
          <p:nvPr/>
        </p:nvGrpSpPr>
        <p:grpSpPr bwMode="auto">
          <a:xfrm>
            <a:off x="304800" y="163513"/>
            <a:ext cx="5794375" cy="3494087"/>
            <a:chOff x="152400" y="1288116"/>
            <a:chExt cx="5794452" cy="3493714"/>
          </a:xfrm>
        </p:grpSpPr>
        <p:pic>
          <p:nvPicPr>
            <p:cNvPr id="40970" name="Picture 2" descr="Refractory Periods">
              <a:extLst>
                <a:ext uri="{FF2B5EF4-FFF2-40B4-BE49-F238E27FC236}">
                  <a16:creationId xmlns:a16="http://schemas.microsoft.com/office/drawing/2014/main" id="{EB0AC6B5-A213-44E8-8DEA-0898030A170B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1288116"/>
              <a:ext cx="5794452" cy="34937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971" name="BlokTextu 4">
              <a:extLst>
                <a:ext uri="{FF2B5EF4-FFF2-40B4-BE49-F238E27FC236}">
                  <a16:creationId xmlns:a16="http://schemas.microsoft.com/office/drawing/2014/main" id="{2B9973C3-56DE-4797-9CC6-F0978C2584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0" y="1371600"/>
              <a:ext cx="3733800" cy="7078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sk-SK" altLang="sk-SK" sz="2000"/>
                <a:t>Šírenie akčného potenciálu po nemyelinizovanom vlákne</a:t>
              </a:r>
            </a:p>
          </p:txBody>
        </p:sp>
      </p:grpSp>
      <p:grpSp>
        <p:nvGrpSpPr>
          <p:cNvPr id="40963" name="Skupina 6">
            <a:extLst>
              <a:ext uri="{FF2B5EF4-FFF2-40B4-BE49-F238E27FC236}">
                <a16:creationId xmlns:a16="http://schemas.microsoft.com/office/drawing/2014/main" id="{4A43AA8A-7527-4EB4-85CC-A359F5F6E91C}"/>
              </a:ext>
            </a:extLst>
          </p:cNvPr>
          <p:cNvGrpSpPr>
            <a:grpSpLocks/>
          </p:cNvGrpSpPr>
          <p:nvPr/>
        </p:nvGrpSpPr>
        <p:grpSpPr bwMode="auto">
          <a:xfrm>
            <a:off x="6224588" y="163513"/>
            <a:ext cx="5794375" cy="3494087"/>
            <a:chOff x="6071616" y="1288116"/>
            <a:chExt cx="5794452" cy="3493714"/>
          </a:xfrm>
        </p:grpSpPr>
        <p:pic>
          <p:nvPicPr>
            <p:cNvPr id="40968" name="Obrázok 3">
              <a:extLst>
                <a:ext uri="{FF2B5EF4-FFF2-40B4-BE49-F238E27FC236}">
                  <a16:creationId xmlns:a16="http://schemas.microsoft.com/office/drawing/2014/main" id="{37B7B03A-1191-4AB5-928A-F39CA16587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71616" y="1288116"/>
              <a:ext cx="5794452" cy="34937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969" name="BlokTextu 7">
              <a:extLst>
                <a:ext uri="{FF2B5EF4-FFF2-40B4-BE49-F238E27FC236}">
                  <a16:creationId xmlns:a16="http://schemas.microsoft.com/office/drawing/2014/main" id="{C47A310F-D915-4A82-BA50-E2624C898A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91400" y="1371600"/>
              <a:ext cx="3733800" cy="7078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sk-SK" altLang="sk-SK" sz="2000"/>
                <a:t>Šírenie akčného potenciálu po myelinizovanom vlákne</a:t>
              </a:r>
            </a:p>
          </p:txBody>
        </p:sp>
      </p:grpSp>
      <p:pic>
        <p:nvPicPr>
          <p:cNvPr id="40964" name="Obrázok 10">
            <a:extLst>
              <a:ext uri="{FF2B5EF4-FFF2-40B4-BE49-F238E27FC236}">
                <a16:creationId xmlns:a16="http://schemas.microsoft.com/office/drawing/2014/main" id="{09C5FE3A-4046-4182-B3BD-721C10B853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070"/>
          <a:stretch>
            <a:fillRect/>
          </a:stretch>
        </p:blipFill>
        <p:spPr bwMode="auto">
          <a:xfrm>
            <a:off x="688975" y="3741738"/>
            <a:ext cx="4721225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5" name="BlokTextu 11">
            <a:extLst>
              <a:ext uri="{FF2B5EF4-FFF2-40B4-BE49-F238E27FC236}">
                <a16:creationId xmlns:a16="http://schemas.microsoft.com/office/drawing/2014/main" id="{26C00051-7D90-40EB-B3B5-A824120550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800" y="5224463"/>
            <a:ext cx="5918200" cy="155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sk-SK" altLang="sk-SK" sz="1900" b="1" dirty="0">
                <a:latin typeface="Calibri" panose="020F0502020204030204" pitchFamily="34" charset="0"/>
                <a:cs typeface="Calibri" panose="020F0502020204030204" pitchFamily="34" charset="0"/>
              </a:rPr>
              <a:t>Mechanizmus lokálnych prúdov (1 m/s)</a:t>
            </a:r>
            <a:r>
              <a:rPr lang="sk-SK" altLang="sk-SK" sz="1900" dirty="0">
                <a:latin typeface="Calibri" panose="020F0502020204030204" pitchFamily="34" charset="0"/>
                <a:cs typeface="Calibri" panose="020F0502020204030204" pitchFamily="34" charset="0"/>
              </a:rPr>
              <a:t> – šírenie automaticky pozdĺž </a:t>
            </a:r>
            <a:r>
              <a:rPr lang="sk-SK" altLang="sk-SK" sz="1900" dirty="0" err="1">
                <a:latin typeface="Calibri" panose="020F0502020204030204" pitchFamily="34" charset="0"/>
                <a:cs typeface="Calibri" panose="020F0502020204030204" pitchFamily="34" charset="0"/>
              </a:rPr>
              <a:t>nemyelyzovaného</a:t>
            </a:r>
            <a:r>
              <a:rPr lang="sk-SK" altLang="sk-SK" sz="1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altLang="sk-SK" sz="1900" dirty="0" err="1">
                <a:latin typeface="Calibri" panose="020F0502020204030204" pitchFamily="34" charset="0"/>
                <a:cs typeface="Calibri" panose="020F0502020204030204" pitchFamily="34" charset="0"/>
              </a:rPr>
              <a:t>axónu</a:t>
            </a:r>
            <a:r>
              <a:rPr lang="sk-SK" altLang="sk-SK" sz="1900" dirty="0">
                <a:latin typeface="Calibri" panose="020F0502020204030204" pitchFamily="34" charset="0"/>
                <a:cs typeface="Calibri" panose="020F0502020204030204" pitchFamily="34" charset="0"/>
              </a:rPr>
              <a:t>.                 Miestne zmeny membránového potenciálu sú </a:t>
            </a:r>
            <a:r>
              <a:rPr lang="sk-SK" altLang="sk-SK" sz="1900" dirty="0" err="1">
                <a:latin typeface="Calibri" panose="020F0502020204030204" pitchFamily="34" charset="0"/>
                <a:cs typeface="Calibri" panose="020F0502020204030204" pitchFamily="34" charset="0"/>
              </a:rPr>
              <a:t>detekované</a:t>
            </a:r>
            <a:r>
              <a:rPr lang="sk-SK" altLang="sk-SK" sz="1900" dirty="0">
                <a:latin typeface="Calibri" panose="020F0502020204030204" pitchFamily="34" charset="0"/>
                <a:cs typeface="Calibri" panose="020F0502020204030204" pitchFamily="34" charset="0"/>
              </a:rPr>
              <a:t> okolitými napäťovo závislými iónovými kanálmi, ktoré sa otvárajú v dostatočnej zmene membránového potenciálu. </a:t>
            </a:r>
          </a:p>
        </p:txBody>
      </p:sp>
      <p:pic>
        <p:nvPicPr>
          <p:cNvPr id="13" name="Obrázok 12">
            <a:extLst>
              <a:ext uri="{FF2B5EF4-FFF2-40B4-BE49-F238E27FC236}">
                <a16:creationId xmlns:a16="http://schemas.microsoft.com/office/drawing/2014/main" id="{1A705348-7715-42AF-A264-F2329C2427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257"/>
          <a:stretch>
            <a:fillRect/>
          </a:stretch>
        </p:blipFill>
        <p:spPr bwMode="auto">
          <a:xfrm>
            <a:off x="6224588" y="3759200"/>
            <a:ext cx="572452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BlokTextu 13">
            <a:extLst>
              <a:ext uri="{FF2B5EF4-FFF2-40B4-BE49-F238E27FC236}">
                <a16:creationId xmlns:a16="http://schemas.microsoft.com/office/drawing/2014/main" id="{1B17E70A-E665-4CEF-B157-802E5DABA2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7938" y="5224463"/>
            <a:ext cx="5867400" cy="155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sk-SK" altLang="sk-SK" sz="1900" b="1" dirty="0" err="1">
                <a:latin typeface="Calibri" panose="020F0502020204030204" pitchFamily="34" charset="0"/>
                <a:cs typeface="Calibri" panose="020F0502020204030204" pitchFamily="34" charset="0"/>
              </a:rPr>
              <a:t>Saltatórne</a:t>
            </a:r>
            <a:r>
              <a:rPr lang="sk-SK" altLang="sk-SK" sz="1900" b="1" dirty="0">
                <a:latin typeface="Calibri" panose="020F0502020204030204" pitchFamily="34" charset="0"/>
                <a:cs typeface="Calibri" panose="020F0502020204030204" pitchFamily="34" charset="0"/>
              </a:rPr>
              <a:t> vedenie vzruchu (100 m/s) </a:t>
            </a:r>
            <a:r>
              <a:rPr lang="sk-SK" altLang="sk-SK" sz="1900" dirty="0">
                <a:latin typeface="Calibri" panose="020F0502020204030204" pitchFamily="34" charset="0"/>
                <a:cs typeface="Calibri" panose="020F0502020204030204" pitchFamily="34" charset="0"/>
              </a:rPr>
              <a:t>– šírenie v </a:t>
            </a:r>
            <a:r>
              <a:rPr lang="sk-SK" altLang="sk-SK" sz="1900" dirty="0" err="1">
                <a:latin typeface="Calibri" panose="020F0502020204030204" pitchFamily="34" charset="0"/>
                <a:cs typeface="Calibri" panose="020F0502020204030204" pitchFamily="34" charset="0"/>
              </a:rPr>
              <a:t>myelinizovaných</a:t>
            </a:r>
            <a:r>
              <a:rPr lang="sk-SK" altLang="sk-SK" sz="1900" dirty="0">
                <a:latin typeface="Calibri" panose="020F0502020204030204" pitchFamily="34" charset="0"/>
                <a:cs typeface="Calibri" panose="020F0502020204030204" pitchFamily="34" charset="0"/>
              </a:rPr>
              <a:t> nervových vláknach.                                      </a:t>
            </a:r>
            <a:r>
              <a:rPr lang="sk-SK" altLang="sk-SK" sz="1900" dirty="0" err="1">
                <a:latin typeface="Calibri" panose="020F0502020204030204" pitchFamily="34" charset="0"/>
                <a:cs typeface="Calibri" panose="020F0502020204030204" pitchFamily="34" charset="0"/>
              </a:rPr>
              <a:t>Myelín</a:t>
            </a:r>
            <a:r>
              <a:rPr lang="sk-SK" altLang="sk-SK" sz="1900" dirty="0">
                <a:latin typeface="Calibri" panose="020F0502020204030204" pitchFamily="34" charset="0"/>
                <a:cs typeface="Calibri" panose="020F0502020204030204" pitchFamily="34" charset="0"/>
              </a:rPr>
              <a:t> je prerušovaný  </a:t>
            </a:r>
            <a:r>
              <a:rPr lang="sk-SK" altLang="sk-SK" sz="1900" dirty="0" err="1">
                <a:latin typeface="Calibri" panose="020F0502020204030204" pitchFamily="34" charset="0"/>
                <a:cs typeface="Calibri" panose="020F0502020204030204" pitchFamily="34" charset="0"/>
              </a:rPr>
              <a:t>Ranvierovými</a:t>
            </a:r>
            <a:r>
              <a:rPr lang="sk-SK" altLang="sk-SK" sz="1900" dirty="0">
                <a:latin typeface="Calibri" panose="020F0502020204030204" pitchFamily="34" charset="0"/>
                <a:cs typeface="Calibri" panose="020F0502020204030204" pitchFamily="34" charset="0"/>
              </a:rPr>
              <a:t> zárezmi a na úsekoch medzi nimi pôsobí ako izolačná vrstva.                           AP „preskakuje“ z jedného zárezu do druhého. </a:t>
            </a:r>
            <a:endParaRPr lang="sk-SK" altLang="sk-SK" sz="1900" dirty="0">
              <a:latin typeface="Times New Roman" panose="02020603050405020304" pitchFamily="18" charset="0"/>
            </a:endParaRPr>
          </a:p>
        </p:txBody>
      </p:sp>
      <p:pic>
        <p:nvPicPr>
          <p:cNvPr id="12" name="Picture 6" descr="Working Memory and Cognitive Load - LD@school">
            <a:extLst>
              <a:ext uri="{FF2B5EF4-FFF2-40B4-BE49-F238E27FC236}">
                <a16:creationId xmlns:a16="http://schemas.microsoft.com/office/drawing/2014/main" id="{FEC1E4A4-7C85-4755-9C68-0AF334E9C5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277600" y="34925"/>
            <a:ext cx="820738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Saltatory conduction - Wikipedia">
            <a:extLst>
              <a:ext uri="{FF2B5EF4-FFF2-40B4-BE49-F238E27FC236}">
                <a16:creationId xmlns:a16="http://schemas.microsoft.com/office/drawing/2014/main" id="{7FF38914-9694-48ED-B827-3E967BEB24A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5146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421949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38" name="Skupina 2">
            <a:extLst>
              <a:ext uri="{FF2B5EF4-FFF2-40B4-BE49-F238E27FC236}">
                <a16:creationId xmlns:a16="http://schemas.microsoft.com/office/drawing/2014/main" id="{C7F32AFC-6513-4CA5-8556-3A98BFD6BC5A}"/>
              </a:ext>
            </a:extLst>
          </p:cNvPr>
          <p:cNvGrpSpPr>
            <a:grpSpLocks/>
          </p:cNvGrpSpPr>
          <p:nvPr/>
        </p:nvGrpSpPr>
        <p:grpSpPr bwMode="auto">
          <a:xfrm>
            <a:off x="4953000" y="-33338"/>
            <a:ext cx="7239000" cy="6611938"/>
            <a:chOff x="4953000" y="-33528"/>
            <a:chExt cx="7239000" cy="6611757"/>
          </a:xfrm>
        </p:grpSpPr>
        <p:pic>
          <p:nvPicPr>
            <p:cNvPr id="39940" name="Obrázok 1">
              <a:extLst>
                <a:ext uri="{FF2B5EF4-FFF2-40B4-BE49-F238E27FC236}">
                  <a16:creationId xmlns:a16="http://schemas.microsoft.com/office/drawing/2014/main" id="{DC282B84-0BF8-4635-8A24-B4DAD63CB9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3000" y="-33528"/>
              <a:ext cx="7239000" cy="66117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941" name="BlokTextu 4">
              <a:extLst>
                <a:ext uri="{FF2B5EF4-FFF2-40B4-BE49-F238E27FC236}">
                  <a16:creationId xmlns:a16="http://schemas.microsoft.com/office/drawing/2014/main" id="{92905574-A8C1-4F4F-B303-D67DE9AF56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5400000">
              <a:off x="3385344" y="3396456"/>
              <a:ext cx="4267200" cy="3698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sk-SK" altLang="sk-SK" sz="1800" b="1"/>
                <a:t>Membránový potenciál (mV) </a:t>
              </a:r>
            </a:p>
          </p:txBody>
        </p:sp>
        <p:sp>
          <p:nvSpPr>
            <p:cNvPr id="39942" name="BlokTextu 5">
              <a:extLst>
                <a:ext uri="{FF2B5EF4-FFF2-40B4-BE49-F238E27FC236}">
                  <a16:creationId xmlns:a16="http://schemas.microsoft.com/office/drawing/2014/main" id="{71D67F0B-7D7D-46A6-92F7-CCEAA6064E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969752" y="6096000"/>
              <a:ext cx="1219200" cy="381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sk-SK" altLang="sk-SK" sz="1800" b="1"/>
                <a:t>čas (ms)</a:t>
              </a:r>
            </a:p>
          </p:txBody>
        </p:sp>
        <p:sp>
          <p:nvSpPr>
            <p:cNvPr id="39943" name="BlokTextu 5">
              <a:extLst>
                <a:ext uri="{FF2B5EF4-FFF2-40B4-BE49-F238E27FC236}">
                  <a16:creationId xmlns:a16="http://schemas.microsoft.com/office/drawing/2014/main" id="{517C5EC5-5435-414D-9F83-434473B8C3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39000" y="38100"/>
              <a:ext cx="1524000" cy="7386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sk-SK" altLang="sk-SK" sz="1400" b="1">
                  <a:solidFill>
                    <a:srgbClr val="FF0000"/>
                  </a:solidFill>
                </a:rPr>
                <a:t>Absolútna refraktérna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sk-SK" altLang="sk-SK" sz="1400" b="1">
                  <a:solidFill>
                    <a:srgbClr val="FF0000"/>
                  </a:solidFill>
                </a:rPr>
                <a:t>fáza </a:t>
              </a:r>
            </a:p>
          </p:txBody>
        </p:sp>
        <p:sp>
          <p:nvSpPr>
            <p:cNvPr id="9" name="BlokTextu 5">
              <a:extLst>
                <a:ext uri="{FF2B5EF4-FFF2-40B4-BE49-F238E27FC236}">
                  <a16:creationId xmlns:a16="http://schemas.microsoft.com/office/drawing/2014/main" id="{F9A05048-4049-4854-8BA2-3CA4329287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953500" y="28383"/>
              <a:ext cx="1524000" cy="738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sk-SK" altLang="sk-SK" sz="1400" b="1" dirty="0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Relatívna </a:t>
              </a:r>
              <a:r>
                <a:rPr lang="sk-SK" altLang="sk-SK" sz="1400" b="1" dirty="0" err="1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refraktérna</a:t>
              </a:r>
              <a:r>
                <a:rPr lang="sk-SK" altLang="sk-SK" sz="1400" b="1" dirty="0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 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sk-SK" altLang="sk-SK" sz="1400" b="1" dirty="0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fáza</a:t>
              </a:r>
            </a:p>
          </p:txBody>
        </p:sp>
      </p:grpSp>
      <p:sp>
        <p:nvSpPr>
          <p:cNvPr id="11" name="Rectangle 3">
            <a:extLst>
              <a:ext uri="{FF2B5EF4-FFF2-40B4-BE49-F238E27FC236}">
                <a16:creationId xmlns:a16="http://schemas.microsoft.com/office/drawing/2014/main" id="{9B078D15-D1E1-425C-8B54-F4A30304F306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15888"/>
            <a:ext cx="5410200" cy="6742112"/>
          </a:xfrm>
          <a:prstGeom prst="rect">
            <a:avLst/>
          </a:prstGeom>
          <a:ln w="50800"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spcBef>
                <a:spcPct val="15000"/>
              </a:spcBef>
              <a:buFont typeface="Wingdings" panose="05000000000000000000" pitchFamily="2" charset="2"/>
              <a:buChar char="Ø"/>
              <a:defRPr/>
            </a:pPr>
            <a:endParaRPr lang="sk-SK" altLang="sk-SK" sz="2000" kern="0" dirty="0"/>
          </a:p>
          <a:p>
            <a:pPr eaLnBrk="1" hangingPunct="1">
              <a:spcBef>
                <a:spcPct val="15000"/>
              </a:spcBef>
              <a:buFont typeface="Wingdings" panose="05000000000000000000" pitchFamily="2" charset="2"/>
              <a:buChar char="ü"/>
              <a:defRPr/>
            </a:pPr>
            <a:r>
              <a:rPr lang="sk-SK" altLang="sk-SK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Každý</a:t>
            </a:r>
            <a:r>
              <a:rPr lang="en-US" altLang="sk-SK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a</a:t>
            </a:r>
            <a:r>
              <a:rPr lang="sk-SK" altLang="sk-SK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kčný</a:t>
            </a:r>
            <a:r>
              <a:rPr lang="en-US" altLang="sk-SK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sk-SK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poten</a:t>
            </a:r>
            <a:r>
              <a:rPr lang="sk-SK" altLang="sk-SK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ciál</a:t>
            </a:r>
            <a:r>
              <a:rPr lang="sk-SK" altLang="sk-SK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sk-SK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altLang="sk-SK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je nasledovaný</a:t>
            </a:r>
            <a:r>
              <a:rPr lang="en-US" altLang="sk-SK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sk-SK" sz="2400" b="1" kern="0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refra</a:t>
            </a:r>
            <a:r>
              <a:rPr lang="sk-SK" altLang="sk-SK" sz="2400" b="1" kern="0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ktérnou</a:t>
            </a:r>
            <a:r>
              <a:rPr lang="en-US" altLang="sk-SK" sz="2400" b="1" kern="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peri</a:t>
            </a:r>
            <a:r>
              <a:rPr lang="sk-SK" altLang="sk-SK" sz="2400" b="1" kern="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ó</a:t>
            </a:r>
            <a:r>
              <a:rPr lang="en-US" altLang="sk-SK" sz="2400" b="1" kern="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sk-SK" altLang="sk-SK" sz="2400" b="1" kern="0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</a:t>
            </a:r>
            <a:r>
              <a:rPr lang="sk-SK" altLang="sk-SK" sz="2400" b="1" kern="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eaLnBrk="1" hangingPunct="1">
              <a:spcBef>
                <a:spcPct val="15000"/>
              </a:spcBef>
              <a:buFont typeface="Wingdings" panose="05000000000000000000" pitchFamily="2" charset="2"/>
              <a:buChar char="ü"/>
              <a:defRPr/>
            </a:pPr>
            <a:r>
              <a:rPr lang="en-US" altLang="sk-SK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Refra</a:t>
            </a:r>
            <a:r>
              <a:rPr lang="sk-SK" altLang="sk-SK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ktérne</a:t>
            </a:r>
            <a:r>
              <a:rPr lang="en-US" altLang="sk-SK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peri</a:t>
            </a:r>
            <a:r>
              <a:rPr lang="sk-SK" altLang="sk-SK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ó</a:t>
            </a:r>
            <a:r>
              <a:rPr lang="en-US" altLang="sk-SK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sk-SK" altLang="sk-SK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y</a:t>
            </a:r>
            <a:r>
              <a:rPr lang="en-US" altLang="sk-SK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altLang="sk-SK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sú spôsobené</a:t>
            </a:r>
            <a:r>
              <a:rPr lang="en-US" altLang="sk-SK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altLang="sk-SK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zmenami v </a:t>
            </a:r>
            <a:r>
              <a:rPr lang="en-US" altLang="sk-SK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sta</a:t>
            </a:r>
            <a:r>
              <a:rPr lang="sk-SK" altLang="sk-SK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ve</a:t>
            </a:r>
            <a:r>
              <a:rPr lang="sk-SK" altLang="sk-SK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(priepustnosti)</a:t>
            </a:r>
            <a:r>
              <a:rPr lang="en-US" altLang="sk-SK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altLang="sk-SK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iónových kanálov.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  <a:defRPr/>
            </a:pPr>
            <a:endParaRPr lang="sk-SK" altLang="sk-SK" sz="2000" kern="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sk-SK" altLang="sk-SK" sz="2400" b="1" u="sng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US" altLang="sk-SK" sz="2400" b="1" u="sng" kern="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bsol</a:t>
            </a:r>
            <a:r>
              <a:rPr lang="sk-SK" altLang="sk-SK" sz="2400" b="1" u="sng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ú</a:t>
            </a:r>
            <a:r>
              <a:rPr lang="en-US" altLang="sk-SK" sz="2400" b="1" u="sng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sk-SK" altLang="sk-SK" sz="2400" b="1" u="sng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en-US" altLang="sk-SK" sz="2400" b="1" u="sng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sk-SK" sz="2400" b="1" u="sng" kern="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refra</a:t>
            </a:r>
            <a:r>
              <a:rPr lang="sk-SK" altLang="sk-SK" sz="2400" b="1" u="sng" kern="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ktérna</a:t>
            </a:r>
            <a:r>
              <a:rPr lang="en-US" altLang="sk-SK" sz="2400" b="1" u="sng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peri</a:t>
            </a:r>
            <a:r>
              <a:rPr lang="sk-SK" altLang="sk-SK" sz="2400" b="1" u="sng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ó</a:t>
            </a:r>
            <a:r>
              <a:rPr lang="en-US" altLang="sk-SK" sz="2400" b="1" u="sng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sk-SK" altLang="sk-SK" sz="2400" b="1" u="sng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sk-SK" altLang="sk-SK" sz="2400" u="sng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altLang="sk-SK" sz="2400" b="1" u="sng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(fáza):</a:t>
            </a:r>
            <a:r>
              <a:rPr lang="sk-SK" altLang="sk-SK" sz="2400" i="1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altLang="sk-SK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vtedy je nemožné vyvolať ďalší</a:t>
            </a:r>
            <a:r>
              <a:rPr lang="en-US" altLang="sk-SK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a</a:t>
            </a:r>
            <a:r>
              <a:rPr lang="sk-SK" altLang="sk-SK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kčný</a:t>
            </a:r>
            <a:r>
              <a:rPr lang="en-US" altLang="sk-SK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sk-SK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poten</a:t>
            </a:r>
            <a:r>
              <a:rPr lang="sk-SK" altLang="sk-SK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en-US" altLang="sk-SK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sk-SK" altLang="sk-SK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á</a:t>
            </a:r>
            <a:r>
              <a:rPr lang="en-US" altLang="sk-SK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lang="sk-SK" altLang="sk-SK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(Na</a:t>
            </a:r>
            <a:r>
              <a:rPr lang="sk-SK" altLang="sk-SK" sz="2400" kern="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en-US" altLang="sk-SK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altLang="sk-SK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kanály sú </a:t>
            </a:r>
            <a:r>
              <a:rPr lang="en-US" altLang="sk-SK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en-US" altLang="sk-SK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ina</a:t>
            </a:r>
            <a:r>
              <a:rPr lang="sk-SK" altLang="sk-SK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en-US" altLang="sk-SK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tiv</a:t>
            </a:r>
            <a:r>
              <a:rPr lang="sk-SK" altLang="sk-SK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ované</a:t>
            </a:r>
            <a:r>
              <a:rPr lang="en-US" altLang="sk-SK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sk-SK" altLang="sk-SK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na konci a okamžite po vrchole </a:t>
            </a:r>
            <a:r>
              <a:rPr lang="sk-SK" altLang="sk-SK" sz="24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spike</a:t>
            </a:r>
            <a:r>
              <a:rPr lang="sk-SK" altLang="sk-SK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- nedajú sa otvoriť bez ohľadu na úroveň membránového potenciálu.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  <a:defRPr/>
            </a:pPr>
            <a:endParaRPr lang="sk-SK" altLang="sk-SK" sz="2000" kern="0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sk-SK" altLang="sk-SK" sz="2400" b="1" u="sng" kern="0" dirty="0">
                <a:solidFill>
                  <a:schemeClr val="accent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en-US" altLang="sk-SK" sz="2400" b="1" u="sng" kern="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elat</a:t>
            </a:r>
            <a:r>
              <a:rPr lang="sk-SK" altLang="sk-SK" sz="2400" b="1" u="sng" kern="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ívna</a:t>
            </a:r>
            <a:r>
              <a:rPr lang="en-US" altLang="sk-SK" sz="2400" b="1" u="sng" kern="0" dirty="0">
                <a:solidFill>
                  <a:schemeClr val="accent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sk-SK" sz="2400" b="1" u="sng" kern="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refra</a:t>
            </a:r>
            <a:r>
              <a:rPr lang="sk-SK" altLang="sk-SK" sz="2400" b="1" u="sng" kern="0" dirty="0">
                <a:solidFill>
                  <a:schemeClr val="accent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en-US" altLang="sk-SK" sz="2400" b="1" u="sng" kern="0" dirty="0">
                <a:solidFill>
                  <a:schemeClr val="accent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sk-SK" altLang="sk-SK" sz="2400" b="1" u="sng" kern="0" dirty="0">
                <a:solidFill>
                  <a:schemeClr val="accent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é</a:t>
            </a:r>
            <a:r>
              <a:rPr lang="en-US" altLang="sk-SK" sz="2400" b="1" u="sng" kern="0" dirty="0">
                <a:solidFill>
                  <a:schemeClr val="accent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sk-SK" altLang="sk-SK" sz="2400" b="1" u="sng" kern="0" dirty="0">
                <a:solidFill>
                  <a:schemeClr val="accent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 </a:t>
            </a:r>
            <a:r>
              <a:rPr lang="en-US" altLang="sk-SK" sz="2400" b="1" u="sng" kern="0" dirty="0">
                <a:solidFill>
                  <a:schemeClr val="accent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peri</a:t>
            </a:r>
            <a:r>
              <a:rPr lang="sk-SK" altLang="sk-SK" sz="2400" b="1" u="sng" kern="0" dirty="0">
                <a:solidFill>
                  <a:schemeClr val="accent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ó</a:t>
            </a:r>
            <a:r>
              <a:rPr lang="en-US" altLang="sk-SK" sz="2400" b="1" u="sng" kern="0" dirty="0">
                <a:solidFill>
                  <a:schemeClr val="accent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sk-SK" altLang="sk-SK" sz="2400" b="1" u="sng" kern="0" dirty="0">
                <a:solidFill>
                  <a:schemeClr val="accent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(fáza)</a:t>
            </a:r>
          </a:p>
          <a:p>
            <a:pPr eaLnBrk="1" hangingPunct="1">
              <a:spcBef>
                <a:spcPct val="10000"/>
              </a:spcBef>
              <a:buFontTx/>
              <a:buNone/>
              <a:defRPr/>
            </a:pPr>
            <a:r>
              <a:rPr lang="sk-SK" altLang="sk-SK" sz="2400" i="1" kern="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sk-SK" altLang="sk-SK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ďalší akčný potenciál vyvolá </a:t>
            </a:r>
            <a:r>
              <a:rPr lang="sk-SK" altLang="sk-SK" sz="2400" b="1" kern="0" dirty="0">
                <a:solidFill>
                  <a:schemeClr val="accent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IBA</a:t>
            </a:r>
            <a:r>
              <a:rPr lang="sk-SK" altLang="sk-SK" sz="2400" kern="0" dirty="0">
                <a:latin typeface="Calibri" panose="020F0502020204030204" pitchFamily="34" charset="0"/>
                <a:cs typeface="Calibri" panose="020F0502020204030204" pitchFamily="34" charset="0"/>
              </a:rPr>
              <a:t> silnejší stimul ako obvykle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sk-SK" altLang="sk-SK" sz="2000" kern="0" dirty="0"/>
              <a:t>		</a:t>
            </a:r>
            <a:endParaRPr lang="en-US" altLang="sk-SK" sz="2000" kern="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29F1F3D-D044-4E7C-A53E-734AF4B4FA58}"/>
              </a:ext>
            </a:extLst>
          </p:cNvPr>
          <p:cNvSpPr txBox="1">
            <a:spLocks/>
          </p:cNvSpPr>
          <p:nvPr/>
        </p:nvSpPr>
        <p:spPr>
          <a:xfrm>
            <a:off x="0" y="2857500"/>
            <a:ext cx="12192000" cy="800100"/>
          </a:xfrm>
          <a:prstGeom prst="rect">
            <a:avLst/>
          </a:prstGeom>
          <a:solidFill>
            <a:schemeClr val="bg1">
              <a:alpha val="69000"/>
            </a:schemeClr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sk-SK" b="1" kern="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Synapsa</a:t>
            </a:r>
            <a:endParaRPr lang="sk-SK" b="1" kern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9012197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6948B7A-0A2E-4F59-A610-94E48272BF41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12192000" cy="762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sk-SK" altLang="sk-SK" b="1" kern="0" dirty="0" err="1">
                <a:solidFill>
                  <a:srgbClr val="00B050"/>
                </a:solidFill>
                <a:latin typeface="Corbel" panose="020B0503020204020204" pitchFamily="34" charset="0"/>
              </a:rPr>
              <a:t>Synapsa</a:t>
            </a:r>
            <a:r>
              <a:rPr lang="sk-SK" altLang="sk-SK" b="1" kern="0" dirty="0">
                <a:solidFill>
                  <a:srgbClr val="00B050"/>
                </a:solidFill>
                <a:latin typeface="Corbel" panose="020B0503020204020204" pitchFamily="34" charset="0"/>
              </a:rPr>
              <a:t> (</a:t>
            </a:r>
            <a:r>
              <a:rPr lang="sk-SK" altLang="sk-SK" b="1" kern="0" dirty="0" err="1">
                <a:solidFill>
                  <a:srgbClr val="00B050"/>
                </a:solidFill>
                <a:latin typeface="Corbel" panose="020B0503020204020204" pitchFamily="34" charset="0"/>
              </a:rPr>
              <a:t>synapsia</a:t>
            </a:r>
            <a:r>
              <a:rPr lang="sk-SK" altLang="sk-SK" b="1" kern="0" dirty="0">
                <a:solidFill>
                  <a:srgbClr val="00B050"/>
                </a:solidFill>
                <a:latin typeface="Corbel" panose="020B0503020204020204" pitchFamily="34" charset="0"/>
              </a:rPr>
              <a:t>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CFB12CC-21D7-423C-A9A0-41588E28A3BA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066800"/>
            <a:ext cx="12192000" cy="1219200"/>
          </a:xfrm>
          <a:prstGeom prst="rect">
            <a:avLst/>
          </a:prstGeom>
          <a:ln w="50800"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ü"/>
              <a:defRPr/>
            </a:pPr>
            <a:r>
              <a:rPr lang="sk-SK" altLang="sk-SK" kern="0" dirty="0">
                <a:latin typeface="Corbel" panose="020B0503020204020204" pitchFamily="34" charset="0"/>
                <a:cs typeface="Calibri" panose="020F0502020204030204" pitchFamily="34" charset="0"/>
              </a:rPr>
              <a:t>je miestom kontaktu neurónu s ďalším neurónom alebo neurónu s </a:t>
            </a:r>
            <a:r>
              <a:rPr lang="sk-SK" altLang="sk-SK" kern="0" dirty="0" err="1">
                <a:latin typeface="Corbel" panose="020B0503020204020204" pitchFamily="34" charset="0"/>
                <a:cs typeface="Calibri" panose="020F0502020204030204" pitchFamily="34" charset="0"/>
              </a:rPr>
              <a:t>efektorovou</a:t>
            </a:r>
            <a:r>
              <a:rPr lang="sk-SK" altLang="sk-SK" kern="0" dirty="0">
                <a:latin typeface="Corbel" panose="020B0503020204020204" pitchFamily="34" charset="0"/>
                <a:cs typeface="Calibri" panose="020F0502020204030204" pitchFamily="34" charset="0"/>
              </a:rPr>
              <a:t> bunkou (napr. </a:t>
            </a:r>
            <a:r>
              <a:rPr lang="sk-SK" altLang="sk-SK" kern="0" dirty="0" err="1">
                <a:latin typeface="Corbel" panose="020B0503020204020204" pitchFamily="34" charset="0"/>
                <a:cs typeface="Calibri" panose="020F0502020204030204" pitchFamily="34" charset="0"/>
              </a:rPr>
              <a:t>myocytmi</a:t>
            </a:r>
            <a:r>
              <a:rPr lang="sk-SK" altLang="sk-SK" kern="0" dirty="0">
                <a:latin typeface="Corbel" panose="020B0503020204020204" pitchFamily="34" charset="0"/>
                <a:cs typeface="Calibri" panose="020F0502020204030204" pitchFamily="34" charset="0"/>
              </a:rPr>
              <a:t>, bunkami žliaz)</a:t>
            </a:r>
          </a:p>
          <a:p>
            <a:pPr marL="0" indent="0" eaLnBrk="1" hangingPunct="1">
              <a:buNone/>
              <a:defRPr/>
            </a:pPr>
            <a:endParaRPr lang="sk-SK" altLang="sk-SK" kern="0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marL="0" indent="0" eaLnBrk="1" hangingPunct="1">
              <a:buNone/>
              <a:defRPr/>
            </a:pPr>
            <a:endParaRPr lang="sk-SK" altLang="sk-SK" kern="0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marL="0" indent="0" eaLnBrk="1" hangingPunct="1">
              <a:buNone/>
              <a:defRPr/>
            </a:pPr>
            <a:endParaRPr lang="sk-SK" altLang="sk-SK" kern="0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marL="0" indent="0" eaLnBrk="1" hangingPunct="1">
              <a:buNone/>
              <a:defRPr/>
            </a:pPr>
            <a:endParaRPr lang="sk-SK" altLang="sk-SK" kern="0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marL="457200" lvl="1" indent="0" eaLnBrk="1" hangingPunct="1">
              <a:buFontTx/>
              <a:buNone/>
              <a:defRPr/>
            </a:pPr>
            <a:endParaRPr lang="sk-SK" altLang="sk-SK" kern="0" dirty="0"/>
          </a:p>
        </p:txBody>
      </p:sp>
      <p:sp>
        <p:nvSpPr>
          <p:cNvPr id="5" name="Obdĺžnik 4">
            <a:extLst>
              <a:ext uri="{FF2B5EF4-FFF2-40B4-BE49-F238E27FC236}">
                <a16:creationId xmlns:a16="http://schemas.microsoft.com/office/drawing/2014/main" id="{C03D91BC-29CA-4E7F-B4B6-258FC0B588A3}"/>
              </a:ext>
            </a:extLst>
          </p:cNvPr>
          <p:cNvSpPr/>
          <p:nvPr/>
        </p:nvSpPr>
        <p:spPr>
          <a:xfrm>
            <a:off x="0" y="5257800"/>
            <a:ext cx="12192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buFont typeface="Wingdings" panose="05000000000000000000" pitchFamily="2" charset="2"/>
              <a:buChar char="ü"/>
              <a:defRPr/>
            </a:pPr>
            <a:r>
              <a:rPr lang="sk-SK" altLang="sk-SK" sz="3200" b="1" kern="0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2 druhy: </a:t>
            </a:r>
            <a:r>
              <a:rPr lang="sk-SK" altLang="sk-SK" sz="3200" b="1" kern="0" dirty="0">
                <a:solidFill>
                  <a:srgbClr val="FF000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ELEKTRICKÉ - </a:t>
            </a:r>
            <a:r>
              <a:rPr lang="sk-SK" altLang="sk-SK" sz="3200" kern="0" dirty="0">
                <a:latin typeface="Corbel" panose="020B0503020204020204" pitchFamily="34" charset="0"/>
                <a:cs typeface="Calibri" panose="020F0502020204030204" pitchFamily="34" charset="0"/>
              </a:rPr>
              <a:t>(bezstavovce a nižšie stavovce) u človeka zastúpené v malom počte (sietnica, čuchové receptory ... )</a:t>
            </a:r>
          </a:p>
          <a:p>
            <a:pPr marL="0" indent="0" eaLnBrk="1" hangingPunct="1">
              <a:buNone/>
              <a:defRPr/>
            </a:pPr>
            <a:r>
              <a:rPr lang="sk-SK" altLang="sk-SK" sz="3200" b="1" kern="0" dirty="0">
                <a:solidFill>
                  <a:srgbClr val="0000FF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		CHEMICKÉ – </a:t>
            </a:r>
            <a:r>
              <a:rPr lang="sk-SK" altLang="sk-SK" sz="3200" kern="0" dirty="0">
                <a:latin typeface="Corbel" panose="020B0503020204020204" pitchFamily="34" charset="0"/>
                <a:cs typeface="Calibri" panose="020F0502020204030204" pitchFamily="34" charset="0"/>
              </a:rPr>
              <a:t>prevažné zastúpenie u človeka</a:t>
            </a:r>
            <a:r>
              <a:rPr lang="sk-SK" altLang="sk-SK" sz="3200" b="1" kern="0" dirty="0">
                <a:solidFill>
                  <a:srgbClr val="0000FF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endParaRPr lang="sk-SK" altLang="sk-SK" sz="3200" kern="0" dirty="0">
              <a:latin typeface="Corbel" panose="020B050302020402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id="{60193539-08FF-40C4-8D01-D25D6856F5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-20000" contrast="40000"/>
          </a:blip>
          <a:srcRect t="7778" b="51111"/>
          <a:stretch/>
        </p:blipFill>
        <p:spPr>
          <a:xfrm>
            <a:off x="1001667" y="2286000"/>
            <a:ext cx="10188665" cy="2895600"/>
          </a:xfrm>
          <a:prstGeom prst="rect">
            <a:avLst/>
          </a:prstGeom>
        </p:spPr>
      </p:pic>
      <p:pic>
        <p:nvPicPr>
          <p:cNvPr id="6" name="Picture 6" descr="Working Memory and Cognitive Load - LD@school">
            <a:extLst>
              <a:ext uri="{FF2B5EF4-FFF2-40B4-BE49-F238E27FC236}">
                <a16:creationId xmlns:a16="http://schemas.microsoft.com/office/drawing/2014/main" id="{FA13F09B-BD58-40A3-9090-8CF2DE7990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277600" y="34925"/>
            <a:ext cx="820738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003105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86" name="Skupina 5">
            <a:extLst>
              <a:ext uri="{FF2B5EF4-FFF2-40B4-BE49-F238E27FC236}">
                <a16:creationId xmlns:a16="http://schemas.microsoft.com/office/drawing/2014/main" id="{4F3EE228-4D9E-4EDF-A7DE-03FEFCECC616}"/>
              </a:ext>
            </a:extLst>
          </p:cNvPr>
          <p:cNvGrpSpPr>
            <a:grpSpLocks/>
          </p:cNvGrpSpPr>
          <p:nvPr/>
        </p:nvGrpSpPr>
        <p:grpSpPr bwMode="auto">
          <a:xfrm>
            <a:off x="-46038" y="315913"/>
            <a:ext cx="8428038" cy="5768975"/>
            <a:chOff x="-46586" y="315579"/>
            <a:chExt cx="8429067" cy="5769770"/>
          </a:xfrm>
        </p:grpSpPr>
        <p:pic>
          <p:nvPicPr>
            <p:cNvPr id="41988" name="Picture 2" descr="Image:SynapseIllustration2.png">
              <a:hlinkClick r:id="rId2"/>
              <a:extLst>
                <a:ext uri="{FF2B5EF4-FFF2-40B4-BE49-F238E27FC236}">
                  <a16:creationId xmlns:a16="http://schemas.microsoft.com/office/drawing/2014/main" id="{50E255B4-8241-48D3-A645-00E41FE3A2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55" y="315579"/>
              <a:ext cx="7918134" cy="57697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989" name="Rectangle 2">
              <a:extLst>
                <a:ext uri="{FF2B5EF4-FFF2-40B4-BE49-F238E27FC236}">
                  <a16:creationId xmlns:a16="http://schemas.microsoft.com/office/drawing/2014/main" id="{E5A13D7E-3C94-49F3-86B9-46847C4333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355" y="1759703"/>
              <a:ext cx="1659641" cy="3270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sk-SK" altLang="sk-SK" sz="1800" b="1" dirty="0" err="1">
                  <a:solidFill>
                    <a:schemeClr val="tx2"/>
                  </a:solidFill>
                  <a:latin typeface="Corbel" panose="020B0503020204020204" pitchFamily="34" charset="0"/>
                </a:rPr>
                <a:t>Vezikuly</a:t>
              </a:r>
              <a:endParaRPr lang="sk-SK" altLang="sk-SK" sz="1800" dirty="0">
                <a:solidFill>
                  <a:schemeClr val="tx2"/>
                </a:solidFill>
                <a:latin typeface="Corbel" panose="020B0503020204020204" pitchFamily="34" charset="0"/>
              </a:endParaRPr>
            </a:p>
          </p:txBody>
        </p:sp>
        <p:sp>
          <p:nvSpPr>
            <p:cNvPr id="41990" name="Rectangle 2">
              <a:extLst>
                <a:ext uri="{FF2B5EF4-FFF2-40B4-BE49-F238E27FC236}">
                  <a16:creationId xmlns:a16="http://schemas.microsoft.com/office/drawing/2014/main" id="{4F524839-9CEA-4BDF-B784-E57E1687AC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62198" y="2220109"/>
              <a:ext cx="1851084" cy="3270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sk-SK" altLang="sk-SK" sz="1800" b="1" dirty="0" err="1">
                  <a:solidFill>
                    <a:schemeClr val="tx2"/>
                  </a:solidFill>
                  <a:latin typeface="Corbel" panose="020B0503020204020204" pitchFamily="34" charset="0"/>
                </a:rPr>
                <a:t>Neurotransmiter</a:t>
              </a:r>
              <a:endParaRPr lang="sk-SK" altLang="sk-SK" sz="1800" dirty="0">
                <a:solidFill>
                  <a:schemeClr val="tx2"/>
                </a:solidFill>
                <a:latin typeface="Corbel" panose="020B0503020204020204" pitchFamily="34" charset="0"/>
              </a:endParaRPr>
            </a:p>
          </p:txBody>
        </p:sp>
        <p:sp>
          <p:nvSpPr>
            <p:cNvPr id="41991" name="Rectangle 2">
              <a:extLst>
                <a:ext uri="{FF2B5EF4-FFF2-40B4-BE49-F238E27FC236}">
                  <a16:creationId xmlns:a16="http://schemas.microsoft.com/office/drawing/2014/main" id="{2C3EB9D0-6043-4B3A-8975-AD39507D1E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20951" y="1852328"/>
              <a:ext cx="1461530" cy="7188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sk-SK" altLang="sk-SK" sz="1900" b="1" dirty="0" err="1">
                  <a:solidFill>
                    <a:schemeClr val="tx2"/>
                  </a:solidFill>
                  <a:latin typeface="Corbel" panose="020B0503020204020204" pitchFamily="34" charset="0"/>
                </a:rPr>
                <a:t>Axónové</a:t>
              </a:r>
              <a:r>
                <a:rPr lang="sk-SK" altLang="sk-SK" sz="1900" b="1" dirty="0">
                  <a:solidFill>
                    <a:schemeClr val="tx2"/>
                  </a:solidFill>
                  <a:latin typeface="Corbel" panose="020B0503020204020204" pitchFamily="34" charset="0"/>
                </a:rPr>
                <a:t> zakončenie</a:t>
              </a:r>
              <a:endParaRPr lang="sk-SK" altLang="sk-SK" sz="1900" dirty="0">
                <a:solidFill>
                  <a:schemeClr val="tx2"/>
                </a:solidFill>
                <a:latin typeface="Corbel" panose="020B0503020204020204" pitchFamily="34" charset="0"/>
              </a:endParaRPr>
            </a:p>
          </p:txBody>
        </p:sp>
        <p:sp>
          <p:nvSpPr>
            <p:cNvPr id="41992" name="Rectangle 2">
              <a:extLst>
                <a:ext uri="{FF2B5EF4-FFF2-40B4-BE49-F238E27FC236}">
                  <a16:creationId xmlns:a16="http://schemas.microsoft.com/office/drawing/2014/main" id="{6E00BC5F-2064-461A-8222-86674020E6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30139" y="4170736"/>
              <a:ext cx="1461530" cy="6540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sk-SK" altLang="sk-SK" sz="1900" b="1" dirty="0">
                  <a:solidFill>
                    <a:schemeClr val="tx2"/>
                  </a:solidFill>
                  <a:latin typeface="Corbel" panose="020B0503020204020204" pitchFamily="34" charset="0"/>
                </a:rPr>
                <a:t>Synaptická štrbina</a:t>
              </a:r>
              <a:endParaRPr lang="sk-SK" altLang="sk-SK" sz="1900" dirty="0">
                <a:solidFill>
                  <a:schemeClr val="tx2"/>
                </a:solidFill>
                <a:latin typeface="Corbel" panose="020B0503020204020204" pitchFamily="34" charset="0"/>
              </a:endParaRPr>
            </a:p>
          </p:txBody>
        </p:sp>
        <p:sp>
          <p:nvSpPr>
            <p:cNvPr id="41993" name="Rectangle 2">
              <a:extLst>
                <a:ext uri="{FF2B5EF4-FFF2-40B4-BE49-F238E27FC236}">
                  <a16:creationId xmlns:a16="http://schemas.microsoft.com/office/drawing/2014/main" id="{B881D04E-90F8-414A-95DE-493DC1B348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30817" y="5029200"/>
              <a:ext cx="1260613" cy="71888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sk-SK" altLang="sk-SK" sz="1000" b="1" dirty="0">
                <a:solidFill>
                  <a:schemeClr val="tx2"/>
                </a:solidFill>
                <a:latin typeface="Corbel" panose="020B050302020402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sk-SK" altLang="sk-SK" sz="1900" b="1" dirty="0" err="1">
                  <a:solidFill>
                    <a:schemeClr val="tx2"/>
                  </a:solidFill>
                  <a:latin typeface="Corbel" panose="020B0503020204020204" pitchFamily="34" charset="0"/>
                </a:rPr>
                <a:t>Dendrit</a:t>
              </a:r>
              <a:endParaRPr lang="sk-SK" altLang="sk-SK" sz="1900" dirty="0">
                <a:solidFill>
                  <a:schemeClr val="tx2"/>
                </a:solidFill>
                <a:latin typeface="Corbel" panose="020B0503020204020204" pitchFamily="34" charset="0"/>
              </a:endParaRPr>
            </a:p>
          </p:txBody>
        </p:sp>
        <p:sp>
          <p:nvSpPr>
            <p:cNvPr id="41994" name="Rectangle 2">
              <a:extLst>
                <a:ext uri="{FF2B5EF4-FFF2-40B4-BE49-F238E27FC236}">
                  <a16:creationId xmlns:a16="http://schemas.microsoft.com/office/drawing/2014/main" id="{D51E873D-F738-4709-8444-9FA198A21D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5332" y="4146966"/>
              <a:ext cx="1851084" cy="5892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sk-SK" altLang="sk-SK" sz="1800" b="1" dirty="0">
                  <a:solidFill>
                    <a:schemeClr val="tx2"/>
                  </a:solidFill>
                  <a:latin typeface="Corbel" panose="020B0503020204020204" pitchFamily="34" charset="0"/>
                </a:rPr>
                <a:t>Receptor pre </a:t>
              </a:r>
              <a:r>
                <a:rPr lang="sk-SK" altLang="sk-SK" sz="1800" b="1" dirty="0" err="1">
                  <a:solidFill>
                    <a:schemeClr val="tx2"/>
                  </a:solidFill>
                  <a:latin typeface="Corbel" panose="020B0503020204020204" pitchFamily="34" charset="0"/>
                </a:rPr>
                <a:t>neurotransmiter</a:t>
              </a:r>
              <a:endParaRPr lang="sk-SK" altLang="sk-SK" sz="1800" dirty="0">
                <a:solidFill>
                  <a:schemeClr val="tx2"/>
                </a:solidFill>
                <a:latin typeface="Corbel" panose="020B0503020204020204" pitchFamily="34" charset="0"/>
              </a:endParaRPr>
            </a:p>
          </p:txBody>
        </p:sp>
        <p:sp>
          <p:nvSpPr>
            <p:cNvPr id="41995" name="Rectangle 2">
              <a:extLst>
                <a:ext uri="{FF2B5EF4-FFF2-40B4-BE49-F238E27FC236}">
                  <a16:creationId xmlns:a16="http://schemas.microsoft.com/office/drawing/2014/main" id="{BF030EE6-C4D5-49E9-9823-DA498313E3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90296" y="2775474"/>
              <a:ext cx="1722986" cy="8499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sk-SK" altLang="sk-SK" sz="1600" b="1" dirty="0" err="1">
                  <a:solidFill>
                    <a:schemeClr val="tx2"/>
                  </a:solidFill>
                  <a:latin typeface="Corbel" panose="020B0503020204020204" pitchFamily="34" charset="0"/>
                </a:rPr>
                <a:t>Neurotransmiter</a:t>
              </a:r>
              <a:endParaRPr lang="sk-SK" altLang="sk-SK" sz="1600" b="1" dirty="0">
                <a:solidFill>
                  <a:schemeClr val="tx2"/>
                </a:solidFill>
                <a:latin typeface="Corbel" panose="020B050302020402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sk-SK" altLang="sk-SK" sz="1600" b="1" dirty="0">
                  <a:solidFill>
                    <a:schemeClr val="tx2"/>
                  </a:solidFill>
                  <a:latin typeface="Corbel" panose="020B0503020204020204" pitchFamily="34" charset="0"/>
                </a:rPr>
                <a:t>„re-</a:t>
              </a:r>
              <a:r>
                <a:rPr lang="sk-SK" altLang="sk-SK" sz="1600" b="1" dirty="0" err="1">
                  <a:solidFill>
                    <a:schemeClr val="tx2"/>
                  </a:solidFill>
                  <a:latin typeface="Corbel" panose="020B0503020204020204" pitchFamily="34" charset="0"/>
                </a:rPr>
                <a:t>uptake</a:t>
              </a:r>
              <a:r>
                <a:rPr lang="sk-SK" altLang="sk-SK" sz="1600" b="1" dirty="0">
                  <a:solidFill>
                    <a:schemeClr val="tx2"/>
                  </a:solidFill>
                  <a:latin typeface="Corbel" panose="020B0503020204020204" pitchFamily="34" charset="0"/>
                </a:rPr>
                <a:t>“  pumpovanie</a:t>
              </a:r>
              <a:endParaRPr lang="sk-SK" altLang="sk-SK" sz="1600" dirty="0">
                <a:solidFill>
                  <a:schemeClr val="tx2"/>
                </a:solidFill>
                <a:latin typeface="Corbel" panose="020B0503020204020204" pitchFamily="34" charset="0"/>
              </a:endParaRPr>
            </a:p>
          </p:txBody>
        </p:sp>
        <p:sp>
          <p:nvSpPr>
            <p:cNvPr id="41996" name="Rectangle 2">
              <a:extLst>
                <a:ext uri="{FF2B5EF4-FFF2-40B4-BE49-F238E27FC236}">
                  <a16:creationId xmlns:a16="http://schemas.microsoft.com/office/drawing/2014/main" id="{A45285A6-743E-49E1-BE14-A8BF78DCF8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46586" y="2971800"/>
              <a:ext cx="1722986" cy="5863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sk-SK" altLang="sk-SK" sz="1800" b="1" dirty="0">
                  <a:solidFill>
                    <a:schemeClr val="tx2"/>
                  </a:solidFill>
                  <a:latin typeface="Corbel" panose="020B0503020204020204" pitchFamily="34" charset="0"/>
                </a:rPr>
                <a:t>Napätím riadené Ca2+ kanály</a:t>
              </a:r>
              <a:endParaRPr lang="sk-SK" altLang="sk-SK" sz="1800" dirty="0">
                <a:solidFill>
                  <a:schemeClr val="tx2"/>
                </a:solidFill>
                <a:latin typeface="Corbel" panose="020B0503020204020204" pitchFamily="34" charset="0"/>
              </a:endParaRPr>
            </a:p>
          </p:txBody>
        </p:sp>
      </p:grpSp>
      <p:pic>
        <p:nvPicPr>
          <p:cNvPr id="41987" name="Obrázok 3">
            <a:extLst>
              <a:ext uri="{FF2B5EF4-FFF2-40B4-BE49-F238E27FC236}">
                <a16:creationId xmlns:a16="http://schemas.microsoft.com/office/drawing/2014/main" id="{726B5E7B-976F-4880-8766-715E9D3102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904163" y="1346200"/>
            <a:ext cx="4762500" cy="366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Dopaminergic Synapses animated gif">
            <a:extLst>
              <a:ext uri="{FF2B5EF4-FFF2-40B4-BE49-F238E27FC236}">
                <a16:creationId xmlns:a16="http://schemas.microsoft.com/office/drawing/2014/main" id="{95353E90-FB32-4227-8EF3-3893E50A086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71450"/>
            <a:ext cx="8686800" cy="651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034" name="Skupina 2">
            <a:extLst>
              <a:ext uri="{FF2B5EF4-FFF2-40B4-BE49-F238E27FC236}">
                <a16:creationId xmlns:a16="http://schemas.microsoft.com/office/drawing/2014/main" id="{FCFA8D57-B1DE-4B58-A58A-6AA465756450}"/>
              </a:ext>
            </a:extLst>
          </p:cNvPr>
          <p:cNvGrpSpPr>
            <a:grpSpLocks/>
          </p:cNvGrpSpPr>
          <p:nvPr/>
        </p:nvGrpSpPr>
        <p:grpSpPr bwMode="auto">
          <a:xfrm>
            <a:off x="266700" y="0"/>
            <a:ext cx="11658600" cy="6810375"/>
            <a:chOff x="266700" y="0"/>
            <a:chExt cx="11658600" cy="6810375"/>
          </a:xfrm>
        </p:grpSpPr>
        <p:pic>
          <p:nvPicPr>
            <p:cNvPr id="44035" name="Obrázok 1">
              <a:extLst>
                <a:ext uri="{FF2B5EF4-FFF2-40B4-BE49-F238E27FC236}">
                  <a16:creationId xmlns:a16="http://schemas.microsoft.com/office/drawing/2014/main" id="{931236B2-9AA4-4E9A-926C-C9E4CAEC14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700" y="0"/>
              <a:ext cx="11658600" cy="681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Obdĺžnik: zaoblené rohy 4">
              <a:extLst>
                <a:ext uri="{FF2B5EF4-FFF2-40B4-BE49-F238E27FC236}">
                  <a16:creationId xmlns:a16="http://schemas.microsoft.com/office/drawing/2014/main" id="{F10966DA-E8B4-4FCA-817F-BF2D70E99DC4}"/>
                </a:ext>
              </a:extLst>
            </p:cNvPr>
            <p:cNvSpPr/>
            <p:nvPr/>
          </p:nvSpPr>
          <p:spPr>
            <a:xfrm>
              <a:off x="3376613" y="5791200"/>
              <a:ext cx="2566987" cy="762000"/>
            </a:xfrm>
            <a:prstGeom prst="roundRect">
              <a:avLst/>
            </a:prstGeom>
            <a:solidFill>
              <a:srgbClr val="B9DC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sk-SK" sz="2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Aktivuje svalovú kontrakciu</a:t>
              </a:r>
            </a:p>
          </p:txBody>
        </p:sp>
        <p:sp>
          <p:nvSpPr>
            <p:cNvPr id="7" name="Obdĺžnik: zaoblené rohy 6">
              <a:extLst>
                <a:ext uri="{FF2B5EF4-FFF2-40B4-BE49-F238E27FC236}">
                  <a16:creationId xmlns:a16="http://schemas.microsoft.com/office/drawing/2014/main" id="{F4643071-FE90-4AFC-A398-C3D0B46DA0E0}"/>
                </a:ext>
              </a:extLst>
            </p:cNvPr>
            <p:cNvSpPr/>
            <p:nvPr/>
          </p:nvSpPr>
          <p:spPr>
            <a:xfrm>
              <a:off x="6329363" y="5791200"/>
              <a:ext cx="2390775" cy="762000"/>
            </a:xfrm>
            <a:prstGeom prst="roundRect">
              <a:avLst/>
            </a:prstGeom>
            <a:solidFill>
              <a:srgbClr val="83C4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sk-SK" sz="24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Neurotransmiter</a:t>
              </a:r>
              <a:r>
                <a:rPr lang="sk-SK" sz="2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pamäte</a:t>
              </a:r>
            </a:p>
          </p:txBody>
        </p:sp>
        <p:sp>
          <p:nvSpPr>
            <p:cNvPr id="8" name="Obdĺžnik: zaoblené rohy 7">
              <a:extLst>
                <a:ext uri="{FF2B5EF4-FFF2-40B4-BE49-F238E27FC236}">
                  <a16:creationId xmlns:a16="http://schemas.microsoft.com/office/drawing/2014/main" id="{F5D80DF5-CCE5-4B2B-8826-1F6368975E5B}"/>
                </a:ext>
              </a:extLst>
            </p:cNvPr>
            <p:cNvSpPr/>
            <p:nvPr/>
          </p:nvSpPr>
          <p:spPr>
            <a:xfrm>
              <a:off x="9182100" y="5781675"/>
              <a:ext cx="2486025" cy="762000"/>
            </a:xfrm>
            <a:prstGeom prst="roundRect">
              <a:avLst/>
            </a:prstGeom>
            <a:solidFill>
              <a:srgbClr val="F3AD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sk-SK" sz="24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Neurotransmiter</a:t>
              </a:r>
              <a:r>
                <a:rPr lang="sk-SK" sz="2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radosti</a:t>
              </a:r>
            </a:p>
          </p:txBody>
        </p:sp>
        <p:sp>
          <p:nvSpPr>
            <p:cNvPr id="9" name="Obdĺžnik: zaoblené rohy 8">
              <a:extLst>
                <a:ext uri="{FF2B5EF4-FFF2-40B4-BE49-F238E27FC236}">
                  <a16:creationId xmlns:a16="http://schemas.microsoft.com/office/drawing/2014/main" id="{AE974880-FE7D-4827-9456-84C5C9C40F9C}"/>
                </a:ext>
              </a:extLst>
            </p:cNvPr>
            <p:cNvSpPr/>
            <p:nvPr/>
          </p:nvSpPr>
          <p:spPr>
            <a:xfrm>
              <a:off x="523875" y="5781675"/>
              <a:ext cx="2466975" cy="762000"/>
            </a:xfrm>
            <a:prstGeom prst="roundRect">
              <a:avLst/>
            </a:prstGeom>
            <a:solidFill>
              <a:srgbClr val="AEBB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sk-SK" sz="2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Tlmiaci </a:t>
              </a:r>
              <a:r>
                <a:rPr lang="sk-SK" sz="24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neurotransmiter</a:t>
              </a:r>
              <a:endParaRPr lang="sk-SK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bdĺžnik: zaoblené rohy 9">
              <a:extLst>
                <a:ext uri="{FF2B5EF4-FFF2-40B4-BE49-F238E27FC236}">
                  <a16:creationId xmlns:a16="http://schemas.microsoft.com/office/drawing/2014/main" id="{C5B23AD9-E5B5-4527-887F-822C58B6A08D}"/>
                </a:ext>
              </a:extLst>
            </p:cNvPr>
            <p:cNvSpPr/>
            <p:nvPr/>
          </p:nvSpPr>
          <p:spPr>
            <a:xfrm>
              <a:off x="523875" y="2490788"/>
              <a:ext cx="2466975" cy="762000"/>
            </a:xfrm>
            <a:prstGeom prst="roundRect">
              <a:avLst/>
            </a:prstGeom>
            <a:solidFill>
              <a:srgbClr val="D6A4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sk-SK" sz="24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Neurotransmiter</a:t>
              </a:r>
              <a:endParaRPr lang="sk-SK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>
                <a:defRPr/>
              </a:pPr>
              <a:r>
                <a:rPr lang="sk-SK" sz="2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stresu</a:t>
              </a:r>
            </a:p>
          </p:txBody>
        </p:sp>
        <p:sp>
          <p:nvSpPr>
            <p:cNvPr id="44041" name="BlokTextu 5">
              <a:extLst>
                <a:ext uri="{FF2B5EF4-FFF2-40B4-BE49-F238E27FC236}">
                  <a16:creationId xmlns:a16="http://schemas.microsoft.com/office/drawing/2014/main" id="{207759D0-EDCB-4B89-89DE-B72C115C0C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6612" y="3962400"/>
              <a:ext cx="381001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sk-SK" altLang="sk-SK" sz="24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</a:t>
              </a:r>
            </a:p>
          </p:txBody>
        </p:sp>
        <p:sp>
          <p:nvSpPr>
            <p:cNvPr id="44042" name="BlokTextu 11">
              <a:extLst>
                <a:ext uri="{FF2B5EF4-FFF2-40B4-BE49-F238E27FC236}">
                  <a16:creationId xmlns:a16="http://schemas.microsoft.com/office/drawing/2014/main" id="{B5176F25-9CB9-4F00-940D-7598189EB7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6613" y="604838"/>
              <a:ext cx="381000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sk-SK" altLang="sk-SK" sz="2400" b="1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</a:t>
              </a:r>
            </a:p>
          </p:txBody>
        </p:sp>
        <p:sp>
          <p:nvSpPr>
            <p:cNvPr id="44043" name="BlokTextu 12">
              <a:extLst>
                <a:ext uri="{FF2B5EF4-FFF2-40B4-BE49-F238E27FC236}">
                  <a16:creationId xmlns:a16="http://schemas.microsoft.com/office/drawing/2014/main" id="{CA0974C5-7CDD-42C0-8A5D-4FA796F1F5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72200" y="3962400"/>
              <a:ext cx="38100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sk-SK" altLang="sk-SK" sz="2400" b="1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</a:t>
              </a:r>
            </a:p>
          </p:txBody>
        </p:sp>
        <p:sp>
          <p:nvSpPr>
            <p:cNvPr id="44044" name="BlokTextu 13">
              <a:extLst>
                <a:ext uri="{FF2B5EF4-FFF2-40B4-BE49-F238E27FC236}">
                  <a16:creationId xmlns:a16="http://schemas.microsoft.com/office/drawing/2014/main" id="{4433C147-E281-468B-B471-8A7B25A333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72200" y="604838"/>
              <a:ext cx="6096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sk-SK" altLang="sk-SK" sz="24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</a:t>
              </a:r>
            </a:p>
          </p:txBody>
        </p:sp>
        <p:sp>
          <p:nvSpPr>
            <p:cNvPr id="44045" name="BlokTextu 14">
              <a:extLst>
                <a:ext uri="{FF2B5EF4-FFF2-40B4-BE49-F238E27FC236}">
                  <a16:creationId xmlns:a16="http://schemas.microsoft.com/office/drawing/2014/main" id="{D6F1698D-1DB5-49B1-9DB3-F355C76273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91625" y="614363"/>
              <a:ext cx="381000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sk-SK" altLang="sk-SK" sz="2400" b="1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</a:t>
              </a:r>
            </a:p>
          </p:txBody>
        </p:sp>
        <p:sp>
          <p:nvSpPr>
            <p:cNvPr id="44046" name="BlokTextu 15">
              <a:extLst>
                <a:ext uri="{FF2B5EF4-FFF2-40B4-BE49-F238E27FC236}">
                  <a16:creationId xmlns:a16="http://schemas.microsoft.com/office/drawing/2014/main" id="{785EB008-FFEA-4091-9BC6-F0E084C7FE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9100" y="3962400"/>
              <a:ext cx="38100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sk-SK" altLang="sk-SK" sz="2400" b="1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</a:t>
              </a:r>
            </a:p>
          </p:txBody>
        </p:sp>
        <p:sp>
          <p:nvSpPr>
            <p:cNvPr id="14" name="Obdĺžnik: zaoblené rohy 13">
              <a:extLst>
                <a:ext uri="{FF2B5EF4-FFF2-40B4-BE49-F238E27FC236}">
                  <a16:creationId xmlns:a16="http://schemas.microsoft.com/office/drawing/2014/main" id="{DE671F53-DF48-4132-8349-B36B9C8A8676}"/>
                </a:ext>
              </a:extLst>
            </p:cNvPr>
            <p:cNvSpPr/>
            <p:nvPr/>
          </p:nvSpPr>
          <p:spPr>
            <a:xfrm>
              <a:off x="3425825" y="2433638"/>
              <a:ext cx="2466975" cy="762000"/>
            </a:xfrm>
            <a:prstGeom prst="roundRect">
              <a:avLst/>
            </a:prstGeom>
            <a:solidFill>
              <a:srgbClr val="D7AE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sk-SK" sz="24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Neurotransmiter</a:t>
              </a:r>
              <a:endParaRPr lang="sk-SK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>
                <a:defRPr/>
              </a:pPr>
              <a:r>
                <a:rPr lang="sk-SK" sz="2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sústredenosti </a:t>
              </a:r>
            </a:p>
          </p:txBody>
        </p:sp>
        <p:sp>
          <p:nvSpPr>
            <p:cNvPr id="15" name="Obdĺžnik: zaoblené rohy 14">
              <a:extLst>
                <a:ext uri="{FF2B5EF4-FFF2-40B4-BE49-F238E27FC236}">
                  <a16:creationId xmlns:a16="http://schemas.microsoft.com/office/drawing/2014/main" id="{6376EC32-48A3-4FDA-88AD-A05273E0B7FE}"/>
                </a:ext>
              </a:extLst>
            </p:cNvPr>
            <p:cNvSpPr/>
            <p:nvPr/>
          </p:nvSpPr>
          <p:spPr>
            <a:xfrm>
              <a:off x="6291263" y="2433638"/>
              <a:ext cx="2466975" cy="762000"/>
            </a:xfrm>
            <a:prstGeom prst="roundRect">
              <a:avLst/>
            </a:prstGeom>
            <a:solidFill>
              <a:srgbClr val="F8BC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sk-SK" sz="24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Neurotransmiter</a:t>
              </a:r>
              <a:endParaRPr lang="sk-SK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>
                <a:defRPr/>
              </a:pPr>
              <a:r>
                <a:rPr lang="sk-SK" sz="2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potešenia</a:t>
              </a:r>
            </a:p>
          </p:txBody>
        </p:sp>
        <p:sp>
          <p:nvSpPr>
            <p:cNvPr id="16" name="Obdĺžnik: zaoblené rohy 15">
              <a:extLst>
                <a:ext uri="{FF2B5EF4-FFF2-40B4-BE49-F238E27FC236}">
                  <a16:creationId xmlns:a16="http://schemas.microsoft.com/office/drawing/2014/main" id="{A2AF011F-80D4-4290-B344-CB53A8824018}"/>
                </a:ext>
              </a:extLst>
            </p:cNvPr>
            <p:cNvSpPr/>
            <p:nvPr/>
          </p:nvSpPr>
          <p:spPr>
            <a:xfrm>
              <a:off x="9191625" y="2433638"/>
              <a:ext cx="2466975" cy="762000"/>
            </a:xfrm>
            <a:prstGeom prst="roundRect">
              <a:avLst/>
            </a:prstGeom>
            <a:solidFill>
              <a:srgbClr val="FCCC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sk-SK" sz="2400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Neurotransmiter</a:t>
              </a:r>
              <a:endParaRPr lang="sk-SK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>
                <a:defRPr/>
              </a:pPr>
              <a:r>
                <a:rPr lang="sk-SK" sz="2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nálady</a:t>
              </a:r>
            </a:p>
          </p:txBody>
        </p:sp>
      </p:grpSp>
      <p:sp>
        <p:nvSpPr>
          <p:cNvPr id="18" name="BlokTextu 13">
            <a:extLst>
              <a:ext uri="{FF2B5EF4-FFF2-40B4-BE49-F238E27FC236}">
                <a16:creationId xmlns:a16="http://schemas.microsoft.com/office/drawing/2014/main" id="{2F6528F9-B6A7-42E5-87E1-4FE67EAE5E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" y="571757"/>
            <a:ext cx="609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sk-SK" altLang="sk-SK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</a:p>
        </p:txBody>
      </p:sp>
      <p:sp>
        <p:nvSpPr>
          <p:cNvPr id="19" name="BlokTextu 13">
            <a:extLst>
              <a:ext uri="{FF2B5EF4-FFF2-40B4-BE49-F238E27FC236}">
                <a16:creationId xmlns:a16="http://schemas.microsoft.com/office/drawing/2014/main" id="{39827A08-AE0E-4FE3-81F5-DFA14DA30F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2100" y="3962400"/>
            <a:ext cx="609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sk-SK" altLang="sk-SK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5" descr="File:Synapse diag6.png">
            <a:hlinkClick r:id="rId2"/>
            <a:extLst>
              <a:ext uri="{FF2B5EF4-FFF2-40B4-BE49-F238E27FC236}">
                <a16:creationId xmlns:a16="http://schemas.microsoft.com/office/drawing/2014/main" id="{2259D1DD-B51E-466B-8E53-C9659F4B6A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13" y="1608138"/>
            <a:ext cx="4465637" cy="333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59" name="Picture 7" descr="File:Synapse diag5.png">
            <a:hlinkClick r:id="rId4"/>
            <a:extLst>
              <a:ext uri="{FF2B5EF4-FFF2-40B4-BE49-F238E27FC236}">
                <a16:creationId xmlns:a16="http://schemas.microsoft.com/office/drawing/2014/main" id="{130EA568-81B7-4328-851D-EBCA880B4C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4050" y="1524000"/>
            <a:ext cx="4465638" cy="341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0" name="Rectangle 2">
            <a:extLst>
              <a:ext uri="{FF2B5EF4-FFF2-40B4-BE49-F238E27FC236}">
                <a16:creationId xmlns:a16="http://schemas.microsoft.com/office/drawing/2014/main" id="{E5175542-BE93-4E62-B7B7-7B82FE9520F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115888"/>
            <a:ext cx="12192000" cy="719137"/>
          </a:xfrm>
        </p:spPr>
        <p:txBody>
          <a:bodyPr/>
          <a:lstStyle/>
          <a:p>
            <a:pPr eaLnBrk="1" hangingPunct="1"/>
            <a:r>
              <a:rPr lang="en-US" altLang="sk-SK" sz="3600" b="1" dirty="0">
                <a:solidFill>
                  <a:srgbClr val="00B050"/>
                </a:solidFill>
                <a:latin typeface="Corbel" panose="020B0503020204020204" pitchFamily="34" charset="0"/>
              </a:rPr>
              <a:t>SUM</a:t>
            </a:r>
            <a:r>
              <a:rPr lang="sk-SK" altLang="sk-SK" sz="3600" b="1" dirty="0">
                <a:solidFill>
                  <a:srgbClr val="00B050"/>
                </a:solidFill>
                <a:latin typeface="Corbel" panose="020B0503020204020204" pitchFamily="34" charset="0"/>
              </a:rPr>
              <a:t>ÁCIA </a:t>
            </a:r>
            <a:r>
              <a:rPr lang="sk-SK" altLang="sk-SK" sz="2800" b="1" dirty="0" err="1">
                <a:solidFill>
                  <a:srgbClr val="00B050"/>
                </a:solidFill>
                <a:latin typeface="Corbel" panose="020B0503020204020204" pitchFamily="34" charset="0"/>
              </a:rPr>
              <a:t>postsynaptických</a:t>
            </a:r>
            <a:r>
              <a:rPr lang="sk-SK" altLang="sk-SK" sz="2800" b="1" dirty="0">
                <a:solidFill>
                  <a:srgbClr val="00B050"/>
                </a:solidFill>
                <a:latin typeface="Corbel" panose="020B0503020204020204" pitchFamily="34" charset="0"/>
              </a:rPr>
              <a:t> potenciálov</a:t>
            </a:r>
          </a:p>
        </p:txBody>
      </p:sp>
      <p:sp>
        <p:nvSpPr>
          <p:cNvPr id="47109" name="Rectangle 7">
            <a:extLst>
              <a:ext uri="{FF2B5EF4-FFF2-40B4-BE49-F238E27FC236}">
                <a16:creationId xmlns:a16="http://schemas.microsoft.com/office/drawing/2014/main" id="{AAFF817E-0782-4B81-B749-D932A63D27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181600"/>
            <a:ext cx="12192000" cy="150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sk-SK" alt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en-US" altLang="sk-SK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fe</a:t>
            </a:r>
            <a:r>
              <a:rPr lang="sk-SK" alt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en-US" alt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t </a:t>
            </a:r>
            <a:r>
              <a:rPr lang="sk-SK" alt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viacerých </a:t>
            </a:r>
            <a:r>
              <a:rPr lang="en-US" altLang="sk-SK" sz="2800" b="1" dirty="0">
                <a:latin typeface="Calibri" panose="020F0502020204030204" pitchFamily="34" charset="0"/>
                <a:cs typeface="Calibri" panose="020F0502020204030204" pitchFamily="34" charset="0"/>
              </a:rPr>
              <a:t>synaptic</a:t>
            </a:r>
            <a:r>
              <a:rPr lang="sk-SK" altLang="sk-SK" sz="2800" b="1" dirty="0">
                <a:latin typeface="Calibri" panose="020F0502020204030204" pitchFamily="34" charset="0"/>
                <a:cs typeface="Calibri" panose="020F0502020204030204" pitchFamily="34" charset="0"/>
              </a:rPr>
              <a:t>kých</a:t>
            </a:r>
            <a:r>
              <a:rPr lang="en-US" altLang="sk-SK" sz="2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sk-SK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poten</a:t>
            </a:r>
            <a:r>
              <a:rPr lang="sk-SK" altLang="sk-SK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ciálov</a:t>
            </a:r>
            <a:r>
              <a:rPr lang="sk-SK" altLang="sk-SK" sz="2800" b="1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sk-SK" alt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en-US" alt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sk-SK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neur</a:t>
            </a:r>
            <a:r>
              <a:rPr lang="sk-SK" alt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ó</a:t>
            </a:r>
            <a:r>
              <a:rPr lang="en-US" alt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sk-SK" alt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en-US" alt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alt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je kumulatívny ak</a:t>
            </a:r>
            <a:r>
              <a:rPr lang="en-US" alt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sk-SK" alt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je čas medzi stimulmi krátky</a:t>
            </a:r>
            <a:r>
              <a:rPr lang="en-US" alt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sk-SK" altLang="sk-SK" b="1" i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časová sumácia</a:t>
            </a:r>
            <a:endParaRPr lang="en-US" altLang="sk-SK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sk-SK" alt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stimuly prídu na blízke miesta na</a:t>
            </a:r>
            <a:r>
              <a:rPr lang="en-US" alt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sk-SK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neur</a:t>
            </a:r>
            <a:r>
              <a:rPr lang="sk-SK" alt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ó</a:t>
            </a:r>
            <a:r>
              <a:rPr lang="en-US" alt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sk-SK" alt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en-US" alt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sk-SK" altLang="sk-SK" b="1" i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priestorová</a:t>
            </a:r>
            <a:r>
              <a:rPr lang="en-US" altLang="sk-SK" b="1" i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sum</a:t>
            </a:r>
            <a:r>
              <a:rPr lang="sk-SK" altLang="sk-SK" b="1" i="1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ácia</a:t>
            </a:r>
            <a:endParaRPr lang="en-US" altLang="sk-SK" sz="2400" b="1" i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062" name="BlokTextu 1">
            <a:extLst>
              <a:ext uri="{FF2B5EF4-FFF2-40B4-BE49-F238E27FC236}">
                <a16:creationId xmlns:a16="http://schemas.microsoft.com/office/drawing/2014/main" id="{6AA2100C-C7FF-4ADC-9E9E-5FCB24748E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6038" y="1192213"/>
            <a:ext cx="2743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2800" b="1">
                <a:solidFill>
                  <a:srgbClr val="0070C0"/>
                </a:solidFill>
              </a:rPr>
              <a:t>	1 EPSP </a:t>
            </a:r>
          </a:p>
        </p:txBody>
      </p:sp>
      <p:sp>
        <p:nvSpPr>
          <p:cNvPr id="45063" name="BlokTextu 2">
            <a:extLst>
              <a:ext uri="{FF2B5EF4-FFF2-40B4-BE49-F238E27FC236}">
                <a16:creationId xmlns:a16="http://schemas.microsoft.com/office/drawing/2014/main" id="{C1EB3466-63A0-4509-83FD-74A009E554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762000"/>
            <a:ext cx="32766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k-SK" altLang="sk-SK" sz="2800" b="1">
                <a:solidFill>
                  <a:srgbClr val="0070C0"/>
                </a:solidFill>
              </a:rPr>
              <a:t>časová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sk-SK" sz="2800" b="1">
                <a:solidFill>
                  <a:srgbClr val="0070C0"/>
                </a:solidFill>
              </a:rPr>
              <a:t>sum</a:t>
            </a:r>
            <a:r>
              <a:rPr lang="sk-SK" altLang="sk-SK" sz="2800" b="1">
                <a:solidFill>
                  <a:srgbClr val="0070C0"/>
                </a:solidFill>
              </a:rPr>
              <a:t>ácia </a:t>
            </a:r>
            <a:r>
              <a:rPr lang="en-US" altLang="sk-SK" sz="2800" b="1">
                <a:solidFill>
                  <a:srgbClr val="0070C0"/>
                </a:solidFill>
              </a:rPr>
              <a:t>3 EPSP</a:t>
            </a:r>
            <a:endParaRPr lang="sk-SK" altLang="sk-SK" sz="2800" b="1">
              <a:solidFill>
                <a:srgbClr val="0070C0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sk-SK" altLang="sk-SK" sz="280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2C1266F6-B501-4C66-8426-BEFE3E5B69B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357188"/>
            <a:ext cx="5029200" cy="633412"/>
          </a:xfrm>
        </p:spPr>
        <p:txBody>
          <a:bodyPr/>
          <a:lstStyle/>
          <a:p>
            <a:pPr eaLnBrk="1" hangingPunct="1"/>
            <a:r>
              <a:rPr lang="sk-SK" altLang="sk-SK" sz="3600" b="1" dirty="0">
                <a:solidFill>
                  <a:srgbClr val="00B050"/>
                </a:solidFill>
                <a:latin typeface="Corbel" panose="020B0503020204020204" pitchFamily="34" charset="0"/>
              </a:rPr>
              <a:t>Priestorová </a:t>
            </a:r>
            <a:r>
              <a:rPr lang="en-US" altLang="sk-SK" sz="3600" b="1" dirty="0">
                <a:solidFill>
                  <a:srgbClr val="00B050"/>
                </a:solidFill>
                <a:latin typeface="Corbel" panose="020B0503020204020204" pitchFamily="34" charset="0"/>
              </a:rPr>
              <a:t>sum</a:t>
            </a:r>
            <a:r>
              <a:rPr lang="sk-SK" altLang="sk-SK" sz="3600" b="1" dirty="0" err="1">
                <a:solidFill>
                  <a:srgbClr val="00B050"/>
                </a:solidFill>
                <a:latin typeface="Corbel" panose="020B0503020204020204" pitchFamily="34" charset="0"/>
              </a:rPr>
              <a:t>ácia</a:t>
            </a:r>
            <a:r>
              <a:rPr lang="en-US" altLang="sk-SK" sz="3600" b="1" dirty="0">
                <a:solidFill>
                  <a:srgbClr val="00B050"/>
                </a:solidFill>
                <a:latin typeface="Corbel" panose="020B0503020204020204" pitchFamily="34" charset="0"/>
              </a:rPr>
              <a:t> PSP</a:t>
            </a:r>
            <a:endParaRPr lang="sk-SK" altLang="sk-SK" sz="3600" b="1" dirty="0">
              <a:solidFill>
                <a:srgbClr val="00B050"/>
              </a:solidFill>
              <a:latin typeface="Corbel" panose="020B0503020204020204" pitchFamily="34" charset="0"/>
            </a:endParaRPr>
          </a:p>
        </p:txBody>
      </p:sp>
      <p:sp>
        <p:nvSpPr>
          <p:cNvPr id="48132" name="Rectangle 6">
            <a:extLst>
              <a:ext uri="{FF2B5EF4-FFF2-40B4-BE49-F238E27FC236}">
                <a16:creationId xmlns:a16="http://schemas.microsoft.com/office/drawing/2014/main" id="{8D6DFDC2-C0A2-4630-A655-7CE28EC25E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18022"/>
            <a:ext cx="4876800" cy="5539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sk-SK" sz="28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Synaptic</a:t>
            </a:r>
            <a:r>
              <a:rPr lang="sk-SK" altLang="sk-SK" sz="28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ká</a:t>
            </a:r>
            <a:r>
              <a:rPr lang="en-US" altLang="sk-SK" sz="28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sk-SK" sz="2800" b="1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integr</a:t>
            </a:r>
            <a:r>
              <a:rPr lang="sk-SK" altLang="sk-SK" sz="2800" b="1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ácia</a:t>
            </a:r>
            <a:endParaRPr lang="sk-SK" altLang="sk-SK" sz="28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sk-SK" sz="18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sk-SK" alt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kombinovanie</a:t>
            </a:r>
            <a:r>
              <a:rPr lang="en-US" alt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sk-SK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excita</a:t>
            </a:r>
            <a:r>
              <a:rPr lang="sk-SK" altLang="sk-SK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čných</a:t>
            </a:r>
            <a:r>
              <a:rPr lang="en-US" alt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 a</a:t>
            </a:r>
            <a:r>
              <a:rPr lang="sk-SK" alt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sk-SK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inhibi</a:t>
            </a:r>
            <a:r>
              <a:rPr lang="sk-SK" altLang="sk-SK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čných</a:t>
            </a:r>
            <a:r>
              <a:rPr lang="en-US" alt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 sign</a:t>
            </a:r>
            <a:r>
              <a:rPr lang="sk-SK" alt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á</a:t>
            </a:r>
            <a:r>
              <a:rPr lang="en-US" alt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lang="sk-SK" altLang="sk-SK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ov</a:t>
            </a:r>
            <a:r>
              <a:rPr lang="sk-SK" alt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 na</a:t>
            </a:r>
            <a:r>
              <a:rPr lang="en-US" alt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alt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susediacich oblastiach </a:t>
            </a:r>
            <a:r>
              <a:rPr lang="en-US" altLang="sk-SK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membr</a:t>
            </a:r>
            <a:r>
              <a:rPr lang="sk-SK" alt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á</a:t>
            </a:r>
            <a:r>
              <a:rPr lang="en-US" alt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sk-SK" alt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y</a:t>
            </a:r>
            <a:r>
              <a:rPr lang="en-US" alt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sk-SK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neur</a:t>
            </a:r>
            <a:r>
              <a:rPr lang="sk-SK" alt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ó</a:t>
            </a:r>
            <a:r>
              <a:rPr lang="en-US" alt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sk-SK" alt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u</a:t>
            </a:r>
            <a:r>
              <a:rPr lang="en-US" alt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sk-SK" alt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endParaRPr lang="sk-SK" altLang="sk-SK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sk-SK" alt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Aby vznikol </a:t>
            </a:r>
            <a:r>
              <a:rPr lang="en-US" alt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sk-SK" altLang="sk-SK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kčný</a:t>
            </a:r>
            <a:r>
              <a:rPr lang="sk-SK" alt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sk-SK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poten</a:t>
            </a:r>
            <a:r>
              <a:rPr lang="sk-SK" altLang="sk-SK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ciál</a:t>
            </a:r>
            <a:r>
              <a:rPr lang="en-US" alt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sk-SK" alt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 sumácia</a:t>
            </a:r>
            <a:r>
              <a:rPr lang="en-US" alt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sk-SK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excita</a:t>
            </a:r>
            <a:r>
              <a:rPr lang="sk-SK" altLang="sk-SK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čných</a:t>
            </a:r>
            <a:r>
              <a:rPr lang="sk-SK" alt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en-US" altLang="sk-SK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inhibi</a:t>
            </a:r>
            <a:r>
              <a:rPr lang="sk-SK" altLang="sk-SK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čných</a:t>
            </a:r>
            <a:r>
              <a:rPr lang="sk-SK" alt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postsynaptic</a:t>
            </a:r>
            <a:r>
              <a:rPr lang="sk-SK" alt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kých </a:t>
            </a:r>
            <a:r>
              <a:rPr lang="en-US" altLang="sk-SK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poten</a:t>
            </a:r>
            <a:r>
              <a:rPr lang="sk-SK" altLang="sk-SK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ciálov</a:t>
            </a:r>
            <a:r>
              <a:rPr lang="sk-SK" alt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 (lokálnych odpovedí) musí</a:t>
            </a:r>
            <a:r>
              <a:rPr lang="en-US" alt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altLang="sk-SK" sz="2800" dirty="0">
                <a:latin typeface="Calibri" panose="020F0502020204030204" pitchFamily="34" charset="0"/>
                <a:cs typeface="Calibri" panose="020F0502020204030204" pitchFamily="34" charset="0"/>
              </a:rPr>
              <a:t>dosiahnuť prahovú hodnotu.</a:t>
            </a:r>
          </a:p>
        </p:txBody>
      </p:sp>
      <p:grpSp>
        <p:nvGrpSpPr>
          <p:cNvPr id="46084" name="Skupina 2">
            <a:extLst>
              <a:ext uri="{FF2B5EF4-FFF2-40B4-BE49-F238E27FC236}">
                <a16:creationId xmlns:a16="http://schemas.microsoft.com/office/drawing/2014/main" id="{CA2B0AB1-0B0A-4872-929D-6F3D9C8D148D}"/>
              </a:ext>
            </a:extLst>
          </p:cNvPr>
          <p:cNvGrpSpPr>
            <a:grpSpLocks/>
          </p:cNvGrpSpPr>
          <p:nvPr/>
        </p:nvGrpSpPr>
        <p:grpSpPr bwMode="auto">
          <a:xfrm>
            <a:off x="4800600" y="201613"/>
            <a:ext cx="7361238" cy="6657975"/>
            <a:chOff x="4800600" y="201379"/>
            <a:chExt cx="7360920" cy="6658764"/>
          </a:xfrm>
        </p:grpSpPr>
        <p:pic>
          <p:nvPicPr>
            <p:cNvPr id="46085" name="Picture 5" descr="figure4-10">
              <a:extLst>
                <a:ext uri="{FF2B5EF4-FFF2-40B4-BE49-F238E27FC236}">
                  <a16:creationId xmlns:a16="http://schemas.microsoft.com/office/drawing/2014/main" id="{E27E7380-2209-4CCA-A8D2-021C9D8104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74"/>
            <a:stretch>
              <a:fillRect/>
            </a:stretch>
          </p:blipFill>
          <p:spPr bwMode="auto">
            <a:xfrm>
              <a:off x="4800600" y="201379"/>
              <a:ext cx="7360920" cy="66566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6086" name="BlokTextu 1">
              <a:extLst>
                <a:ext uri="{FF2B5EF4-FFF2-40B4-BE49-F238E27FC236}">
                  <a16:creationId xmlns:a16="http://schemas.microsoft.com/office/drawing/2014/main" id="{ADA4785C-8107-4ACB-BBB3-75F56E2724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43500" y="5562600"/>
              <a:ext cx="1905000" cy="6463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sk-SK" altLang="sk-SK" sz="1800" b="1">
                  <a:latin typeface="Calibri" panose="020F0502020204030204" pitchFamily="34" charset="0"/>
                  <a:cs typeface="Calibri" panose="020F0502020204030204" pitchFamily="34" charset="0"/>
                </a:rPr>
                <a:t>Presynaptický vstup (inhibičný)</a:t>
              </a:r>
            </a:p>
          </p:txBody>
        </p:sp>
        <p:sp>
          <p:nvSpPr>
            <p:cNvPr id="46087" name="BlokTextu 9">
              <a:extLst>
                <a:ext uri="{FF2B5EF4-FFF2-40B4-BE49-F238E27FC236}">
                  <a16:creationId xmlns:a16="http://schemas.microsoft.com/office/drawing/2014/main" id="{318FF954-E740-4611-85EF-359D39213E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10200" y="325903"/>
              <a:ext cx="1905000" cy="6463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sk-SK" altLang="sk-SK" sz="1800" b="1">
                  <a:latin typeface="Calibri" panose="020F0502020204030204" pitchFamily="34" charset="0"/>
                  <a:cs typeface="Calibri" panose="020F0502020204030204" pitchFamily="34" charset="0"/>
                </a:rPr>
                <a:t>Presynaptický vstup (excitačný)</a:t>
              </a:r>
            </a:p>
          </p:txBody>
        </p:sp>
        <p:sp>
          <p:nvSpPr>
            <p:cNvPr id="46088" name="BlokTextu 10">
              <a:extLst>
                <a:ext uri="{FF2B5EF4-FFF2-40B4-BE49-F238E27FC236}">
                  <a16:creationId xmlns:a16="http://schemas.microsoft.com/office/drawing/2014/main" id="{AEF12B37-CED9-4BB3-B6F8-4410737936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724900" y="4419600"/>
              <a:ext cx="2781300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sk-SK" altLang="sk-SK" sz="1800" b="1">
                  <a:latin typeface="Calibri" panose="020F0502020204030204" pitchFamily="34" charset="0"/>
                  <a:cs typeface="Calibri" panose="020F0502020204030204" pitchFamily="34" charset="0"/>
                </a:rPr>
                <a:t>Axónový hrbolček</a:t>
              </a:r>
            </a:p>
          </p:txBody>
        </p:sp>
        <p:sp>
          <p:nvSpPr>
            <p:cNvPr id="46089" name="BlokTextu 11">
              <a:extLst>
                <a:ext uri="{FF2B5EF4-FFF2-40B4-BE49-F238E27FC236}">
                  <a16:creationId xmlns:a16="http://schemas.microsoft.com/office/drawing/2014/main" id="{FD92F2BD-5069-475F-9D75-EFF721E32C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62700" y="6488668"/>
              <a:ext cx="2781300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sk-SK" altLang="sk-SK" sz="1800" b="1">
                  <a:latin typeface="Calibri" panose="020F0502020204030204" pitchFamily="34" charset="0"/>
                  <a:cs typeface="Calibri" panose="020F0502020204030204" pitchFamily="34" charset="0"/>
                </a:rPr>
                <a:t>Anlógový signál</a:t>
              </a:r>
            </a:p>
          </p:txBody>
        </p:sp>
        <p:sp>
          <p:nvSpPr>
            <p:cNvPr id="46090" name="BlokTextu 12">
              <a:extLst>
                <a:ext uri="{FF2B5EF4-FFF2-40B4-BE49-F238E27FC236}">
                  <a16:creationId xmlns:a16="http://schemas.microsoft.com/office/drawing/2014/main" id="{195E23CB-3CC7-49E7-B384-265D2B32A2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01200" y="6490811"/>
              <a:ext cx="1676400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sk-SK" altLang="sk-SK" sz="1800" b="1">
                  <a:latin typeface="Calibri" panose="020F0502020204030204" pitchFamily="34" charset="0"/>
                  <a:cs typeface="Calibri" panose="020F0502020204030204" pitchFamily="34" charset="0"/>
                </a:rPr>
                <a:t>Digitálny signál</a:t>
              </a:r>
            </a:p>
          </p:txBody>
        </p:sp>
      </p:grp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820+ Muscle Fiber Stock Videos and Royalty-Free Footage - iStock | Muscle,  Maze, Muscle tissue">
            <a:extLst>
              <a:ext uri="{FF2B5EF4-FFF2-40B4-BE49-F238E27FC236}">
                <a16:creationId xmlns:a16="http://schemas.microsoft.com/office/drawing/2014/main" id="{3DBF38D6-55E5-4A99-809F-17FB33B0D9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2862"/>
            <a:ext cx="12115800" cy="6815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Nadpis 1">
            <a:extLst>
              <a:ext uri="{FF2B5EF4-FFF2-40B4-BE49-F238E27FC236}">
                <a16:creationId xmlns:a16="http://schemas.microsoft.com/office/drawing/2014/main" id="{78C8CF99-1DCE-4B4F-9826-04645ED4AD01}"/>
              </a:ext>
            </a:extLst>
          </p:cNvPr>
          <p:cNvSpPr txBox="1">
            <a:spLocks/>
          </p:cNvSpPr>
          <p:nvPr/>
        </p:nvSpPr>
        <p:spPr>
          <a:xfrm>
            <a:off x="0" y="2857500"/>
            <a:ext cx="12192000" cy="800100"/>
          </a:xfrm>
          <a:prstGeom prst="rect">
            <a:avLst/>
          </a:prstGeom>
          <a:solidFill>
            <a:schemeClr val="bg1">
              <a:alpha val="69000"/>
            </a:schemeClr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sk-SK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Sval a svalová kontrakcia</a:t>
            </a:r>
          </a:p>
        </p:txBody>
      </p:sp>
    </p:spTree>
    <p:extLst>
      <p:ext uri="{BB962C8B-B14F-4D97-AF65-F5344CB8AC3E}">
        <p14:creationId xmlns:p14="http://schemas.microsoft.com/office/powerpoint/2010/main" val="162182208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5">
            <a:extLst>
              <a:ext uri="{FF2B5EF4-FFF2-40B4-BE49-F238E27FC236}">
                <a16:creationId xmlns:a16="http://schemas.microsoft.com/office/drawing/2014/main" id="{6F6E3B2B-0715-420E-8482-EBCB6796CE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22"/>
          <a:stretch>
            <a:fillRect/>
          </a:stretch>
        </p:blipFill>
        <p:spPr bwMode="auto">
          <a:xfrm>
            <a:off x="28575" y="1771650"/>
            <a:ext cx="5972175" cy="5018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7" name="Rectangle 4">
            <a:extLst>
              <a:ext uri="{FF2B5EF4-FFF2-40B4-BE49-F238E27FC236}">
                <a16:creationId xmlns:a16="http://schemas.microsoft.com/office/drawing/2014/main" id="{7E9DB2BE-2FCF-49A8-A653-9FB09CA6E3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14975" y="2025908"/>
            <a:ext cx="6677025" cy="483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tabLst>
                <a:tab pos="36195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indent="-457200">
              <a:spcBef>
                <a:spcPct val="20000"/>
              </a:spcBef>
              <a:buChar char="–"/>
              <a:tabLst>
                <a:tab pos="36195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36195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3619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3619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619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619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619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619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en-US" altLang="sk-SK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sk-SK" altLang="sk-SK" dirty="0" err="1">
                <a:latin typeface="Corbel" panose="020B0503020204020204" pitchFamily="34" charset="0"/>
                <a:cs typeface="Calibri" panose="020F0502020204030204" pitchFamily="34" charset="0"/>
              </a:rPr>
              <a:t>kčný</a:t>
            </a:r>
            <a:r>
              <a:rPr lang="en-US" altLang="sk-SK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en-US" altLang="sk-SK" dirty="0" err="1">
                <a:latin typeface="Corbel" panose="020B0503020204020204" pitchFamily="34" charset="0"/>
                <a:cs typeface="Calibri" panose="020F0502020204030204" pitchFamily="34" charset="0"/>
              </a:rPr>
              <a:t>poten</a:t>
            </a:r>
            <a:r>
              <a:rPr lang="sk-SK" altLang="sk-SK" dirty="0" err="1">
                <a:latin typeface="Corbel" panose="020B0503020204020204" pitchFamily="34" charset="0"/>
                <a:cs typeface="Calibri" panose="020F0502020204030204" pitchFamily="34" charset="0"/>
              </a:rPr>
              <a:t>ciál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 na</a:t>
            </a:r>
            <a:r>
              <a:rPr lang="en-US" altLang="sk-SK" dirty="0">
                <a:latin typeface="Corbel" panose="020B0503020204020204" pitchFamily="34" charset="0"/>
                <a:cs typeface="Calibri" panose="020F0502020204030204" pitchFamily="34" charset="0"/>
              </a:rPr>
              <a:t> pre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synaptickej</a:t>
            </a:r>
            <a:r>
              <a:rPr lang="sk-SK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en-US" altLang="sk-SK" dirty="0" err="1">
                <a:latin typeface="Corbel" panose="020B0503020204020204" pitchFamily="34" charset="0"/>
                <a:cs typeface="Calibri" panose="020F0502020204030204" pitchFamily="34" charset="0"/>
              </a:rPr>
              <a:t>membr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á</a:t>
            </a:r>
            <a:r>
              <a:rPr lang="en-US" altLang="sk-SK" dirty="0">
                <a:latin typeface="Corbel" panose="020B0503020204020204" pitchFamily="34" charset="0"/>
                <a:cs typeface="Calibri" panose="020F0502020204030204" pitchFamily="34" charset="0"/>
              </a:rPr>
              <a:t>ne</a:t>
            </a:r>
            <a:r>
              <a:rPr lang="sk-SK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(1)</a:t>
            </a:r>
            <a:r>
              <a:rPr lang="en-US" altLang="sk-SK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aktivuje napätím riadené </a:t>
            </a:r>
            <a:r>
              <a:rPr lang="en-US" altLang="sk-SK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Ca</a:t>
            </a:r>
            <a:r>
              <a:rPr lang="en-US" altLang="sk-SK" b="1" baseline="30000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2+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 kanály</a:t>
            </a:r>
            <a:r>
              <a:rPr lang="en-US" altLang="sk-SK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čo spôsobí </a:t>
            </a:r>
            <a:r>
              <a:rPr lang="sk-SK" altLang="sk-SK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vtok </a:t>
            </a:r>
            <a:r>
              <a:rPr lang="en-US" altLang="sk-SK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Ca</a:t>
            </a:r>
            <a:r>
              <a:rPr lang="en-US" altLang="sk-SK" b="1" baseline="30000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2+</a:t>
            </a:r>
            <a:r>
              <a:rPr lang="sk-SK" altLang="sk-SK" b="1" baseline="30000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sk-SK" altLang="sk-SK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do bunky</a:t>
            </a:r>
            <a:r>
              <a:rPr lang="en-US" altLang="sk-SK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en-US" altLang="sk-SK" dirty="0">
                <a:latin typeface="Corbel" panose="020B0503020204020204" pitchFamily="34" charset="0"/>
                <a:cs typeface="Calibri" panose="020F0502020204030204" pitchFamily="34" charset="0"/>
              </a:rPr>
              <a:t>– 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tieto ióny aktivujú </a:t>
            </a:r>
            <a:r>
              <a:rPr lang="en-US" altLang="sk-SK" dirty="0" err="1">
                <a:latin typeface="Corbel" panose="020B0503020204020204" pitchFamily="34" charset="0"/>
                <a:cs typeface="Calibri" panose="020F0502020204030204" pitchFamily="34" charset="0"/>
              </a:rPr>
              <a:t>ve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z</a:t>
            </a:r>
            <a:r>
              <a:rPr lang="en-US" altLang="sk-SK" dirty="0" err="1">
                <a:latin typeface="Corbel" panose="020B0503020204020204" pitchFamily="34" charset="0"/>
                <a:cs typeface="Calibri" panose="020F0502020204030204" pitchFamily="34" charset="0"/>
              </a:rPr>
              <a:t>i</a:t>
            </a:r>
            <a:r>
              <a:rPr lang="sk-SK" altLang="sk-SK" dirty="0" err="1">
                <a:latin typeface="Corbel" panose="020B0503020204020204" pitchFamily="34" charset="0"/>
                <a:cs typeface="Calibri" panose="020F0502020204030204" pitchFamily="34" charset="0"/>
              </a:rPr>
              <a:t>kuly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 s </a:t>
            </a:r>
            <a:r>
              <a:rPr lang="en-US" altLang="sk-SK" b="1" dirty="0" err="1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neurotransmiter</a:t>
            </a:r>
            <a:r>
              <a:rPr lang="sk-SK" altLang="sk-SK" b="1" dirty="0" err="1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om</a:t>
            </a:r>
            <a:r>
              <a:rPr lang="en-US" altLang="sk-SK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sk-SK" altLang="sk-SK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a</a:t>
            </a:r>
            <a:r>
              <a:rPr lang="en-US" altLang="sk-SK" b="1" dirty="0" err="1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cetylchol</a:t>
            </a:r>
            <a:r>
              <a:rPr lang="sk-SK" altLang="sk-SK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í</a:t>
            </a:r>
            <a:r>
              <a:rPr lang="en-US" altLang="sk-SK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n (AC</a:t>
            </a:r>
            <a:r>
              <a:rPr lang="sk-SK" altLang="sk-SK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h</a:t>
            </a:r>
            <a:r>
              <a:rPr lang="en-US" altLang="sk-SK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)</a:t>
            </a:r>
            <a:r>
              <a:rPr lang="sk-SK" altLang="sk-SK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sk-SK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(3),</a:t>
            </a:r>
            <a:r>
              <a:rPr lang="sk-SK" altLang="sk-SK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ktorý </a:t>
            </a:r>
            <a:r>
              <a:rPr lang="sk-SK" altLang="sk-SK" b="1" dirty="0" err="1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vezikuly</a:t>
            </a:r>
            <a:r>
              <a:rPr lang="sk-SK" altLang="sk-SK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sk-SK" altLang="sk-SK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sk-SK" altLang="sk-SK" dirty="0" err="1">
                <a:latin typeface="Corbel" panose="020B0503020204020204" pitchFamily="34" charset="0"/>
                <a:cs typeface="Calibri" panose="020F0502020204030204" pitchFamily="34" charset="0"/>
              </a:rPr>
              <a:t>výlúčia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 d</a:t>
            </a:r>
            <a:r>
              <a:rPr lang="en-US" altLang="sk-SK" dirty="0">
                <a:latin typeface="Corbel" panose="020B0503020204020204" pitchFamily="34" charset="0"/>
                <a:cs typeface="Calibri" panose="020F0502020204030204" pitchFamily="34" charset="0"/>
              </a:rPr>
              <a:t>o synaptic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kej</a:t>
            </a:r>
            <a:r>
              <a:rPr lang="en-US" altLang="sk-SK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štrbiny, Ach následne naviazaním na </a:t>
            </a:r>
            <a:r>
              <a:rPr lang="sk-SK" altLang="sk-SK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nikotínové receptory </a:t>
            </a:r>
            <a:r>
              <a:rPr lang="sk-SK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(4) 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riadiace kanály pre Na</a:t>
            </a:r>
            <a:r>
              <a:rPr lang="sk-SK" altLang="sk-SK" baseline="30000" dirty="0">
                <a:latin typeface="Corbel" panose="020B0503020204020204" pitchFamily="34" charset="0"/>
                <a:cs typeface="Calibri" panose="020F0502020204030204" pitchFamily="34" charset="0"/>
              </a:rPr>
              <a:t>+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 na povrchu </a:t>
            </a:r>
            <a:r>
              <a:rPr lang="sk-SK" altLang="sk-SK" dirty="0" err="1">
                <a:latin typeface="Corbel" panose="020B0503020204020204" pitchFamily="34" charset="0"/>
                <a:cs typeface="Calibri" panose="020F0502020204030204" pitchFamily="34" charset="0"/>
              </a:rPr>
              <a:t>sarkolémy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sk-SK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(2) </a:t>
            </a:r>
            <a:r>
              <a:rPr lang="sk-SK" altLang="sk-SK" dirty="0">
                <a:latin typeface="Corbel" panose="020B0503020204020204" pitchFamily="34" charset="0"/>
                <a:cs typeface="Calibri" panose="020F0502020204030204" pitchFamily="34" charset="0"/>
              </a:rPr>
              <a:t>spúšťa depolarizáciu a akčný potenciál..</a:t>
            </a:r>
          </a:p>
        </p:txBody>
      </p:sp>
      <p:sp>
        <p:nvSpPr>
          <p:cNvPr id="53252" name="Rectangle 6">
            <a:extLst>
              <a:ext uri="{FF2B5EF4-FFF2-40B4-BE49-F238E27FC236}">
                <a16:creationId xmlns:a16="http://schemas.microsoft.com/office/drawing/2014/main" id="{CA3670FC-F459-4A67-BCFC-43301DDCDA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4612"/>
            <a:ext cx="12192000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sk-SK" sz="3600" b="1" dirty="0" err="1">
                <a:solidFill>
                  <a:srgbClr val="00B050"/>
                </a:solidFill>
                <a:latin typeface="Corbel" panose="020B0503020204020204" pitchFamily="34" charset="0"/>
              </a:rPr>
              <a:t>Nervovosvalová</a:t>
            </a:r>
            <a:r>
              <a:rPr lang="sk-SK" sz="3600" b="1" dirty="0">
                <a:solidFill>
                  <a:srgbClr val="00B050"/>
                </a:solidFill>
                <a:latin typeface="Corbel" panose="020B0503020204020204" pitchFamily="34" charset="0"/>
              </a:rPr>
              <a:t> platnička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sk-SK" sz="1600" b="1" u="sng" dirty="0">
              <a:solidFill>
                <a:srgbClr val="00B050"/>
              </a:solidFill>
            </a:endParaRPr>
          </a:p>
          <a:p>
            <a:pPr marL="342900" indent="-342900" algn="just"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sk-SK" sz="2800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je spojenie nervového a svalového vlákna</a:t>
            </a:r>
            <a:r>
              <a:rPr lang="sk-SK" sz="2800" b="1" dirty="0">
                <a:latin typeface="Corbel" panose="020B0503020204020204" pitchFamily="34" charset="0"/>
                <a:cs typeface="Calibri" panose="020F0502020204030204" pitchFamily="34" charset="0"/>
              </a:rPr>
              <a:t>. </a:t>
            </a:r>
            <a:r>
              <a:rPr lang="sk-SK" sz="2800" dirty="0">
                <a:latin typeface="Corbel" panose="020B0503020204020204" pitchFamily="34" charset="0"/>
                <a:cs typeface="Calibri" panose="020F0502020204030204" pitchFamily="34" charset="0"/>
              </a:rPr>
              <a:t>Umožňuje nervovej sústave priame riadenie kostrového svalstva a teda pohybov organizmu</a:t>
            </a:r>
          </a:p>
        </p:txBody>
      </p:sp>
      <p:pic>
        <p:nvPicPr>
          <p:cNvPr id="5" name="Picture 6" descr="Working Memory and Cognitive Load - LD@school">
            <a:extLst>
              <a:ext uri="{FF2B5EF4-FFF2-40B4-BE49-F238E27FC236}">
                <a16:creationId xmlns:a16="http://schemas.microsoft.com/office/drawing/2014/main" id="{DFFEE868-7007-43AC-922B-C13B5A8634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277600" y="34925"/>
            <a:ext cx="820738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http://aktuality.fitexpres.sk/images/fotolia-46071238-xs.jpg">
            <a:hlinkClick r:id="rId2"/>
            <a:extLst>
              <a:ext uri="{FF2B5EF4-FFF2-40B4-BE49-F238E27FC236}">
                <a16:creationId xmlns:a16="http://schemas.microsoft.com/office/drawing/2014/main" id="{643B9A26-CC69-42F0-BE5E-E9518EBBDE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0" y="76200"/>
            <a:ext cx="46482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3" name="Obdĺžnik 2">
            <a:extLst>
              <a:ext uri="{FF2B5EF4-FFF2-40B4-BE49-F238E27FC236}">
                <a16:creationId xmlns:a16="http://schemas.microsoft.com/office/drawing/2014/main" id="{5B839210-0E93-402F-9004-714A13B698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7600" y="228600"/>
            <a:ext cx="7264400" cy="674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sk-SK" altLang="sk-SK" sz="3600" b="1" u="sng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Mikroštruktúra</a:t>
            </a:r>
            <a:r>
              <a:rPr lang="sk-SK" altLang="sk-SK" sz="3600" b="1" u="sng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svalu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sk-SK" altLang="sk-SK" sz="2200" u="sng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sk-SK" altLang="sk-SK" sz="2200" b="1" u="sng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Svalové vlákno </a:t>
            </a:r>
            <a:r>
              <a:rPr lang="sk-SK" altLang="sk-SK" sz="2200" dirty="0">
                <a:latin typeface="Calibri" panose="020F0502020204030204" pitchFamily="34" charset="0"/>
                <a:cs typeface="Calibri" panose="020F0502020204030204" pitchFamily="34" charset="0"/>
              </a:rPr>
              <a:t>– špecializovaná bunka</a:t>
            </a:r>
          </a:p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endParaRPr lang="sk-SK" altLang="sk-SK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sk-SK" altLang="sk-SK" sz="2200" b="1" u="sng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Sarkoléma</a:t>
            </a:r>
            <a:r>
              <a:rPr lang="sk-SK" altLang="sk-SK" sz="2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altLang="sk-SK" sz="2200" dirty="0"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en-US" altLang="sk-SK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membr</a:t>
            </a:r>
            <a:r>
              <a:rPr lang="sk-SK" altLang="sk-SK" sz="2200" dirty="0">
                <a:latin typeface="Calibri" panose="020F0502020204030204" pitchFamily="34" charset="0"/>
                <a:cs typeface="Calibri" panose="020F0502020204030204" pitchFamily="34" charset="0"/>
              </a:rPr>
              <a:t>á</a:t>
            </a:r>
            <a:r>
              <a:rPr lang="en-US" altLang="sk-SK" sz="2200" dirty="0"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sk-SK" altLang="sk-SK" sz="2200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US" altLang="sk-SK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altLang="sk-SK" sz="2200" dirty="0">
                <a:latin typeface="Calibri" panose="020F0502020204030204" pitchFamily="34" charset="0"/>
                <a:cs typeface="Calibri" panose="020F0502020204030204" pitchFamily="34" charset="0"/>
              </a:rPr>
              <a:t>svalovej bunky </a:t>
            </a:r>
            <a:r>
              <a:rPr lang="en-US" altLang="sk-SK" sz="2200" dirty="0">
                <a:latin typeface="Calibri" panose="020F0502020204030204" pitchFamily="34" charset="0"/>
                <a:cs typeface="Calibri" panose="020F0502020204030204" pitchFamily="34" charset="0"/>
              </a:rPr>
              <a:t>(k</a:t>
            </a:r>
            <a:r>
              <a:rPr lang="sk-SK" altLang="sk-SK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ostrového</a:t>
            </a:r>
            <a:r>
              <a:rPr lang="en-US" altLang="sk-SK" sz="22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sk-SK" altLang="sk-SK" sz="2200" dirty="0">
                <a:latin typeface="Calibri" panose="020F0502020204030204" pitchFamily="34" charset="0"/>
                <a:cs typeface="Calibri" panose="020F0502020204030204" pitchFamily="34" charset="0"/>
              </a:rPr>
              <a:t>srdcového a</a:t>
            </a:r>
            <a:r>
              <a:rPr lang="en-US" altLang="sk-SK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altLang="sk-SK" sz="2200" dirty="0">
                <a:latin typeface="Calibri" panose="020F0502020204030204" pitchFamily="34" charset="0"/>
                <a:cs typeface="Calibri" panose="020F0502020204030204" pitchFamily="34" charset="0"/>
              </a:rPr>
              <a:t>hladkého svalu</a:t>
            </a:r>
            <a:r>
              <a:rPr lang="en-US" altLang="sk-SK" sz="22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sk-SK" altLang="sk-SK" sz="2200" dirty="0">
                <a:latin typeface="Calibri" panose="020F0502020204030204" pitchFamily="34" charset="0"/>
                <a:cs typeface="Calibri" panose="020F0502020204030204" pitchFamily="34" charset="0"/>
              </a:rPr>
              <a:t> vedie </a:t>
            </a:r>
            <a:r>
              <a:rPr lang="sk-SK" altLang="sk-SK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signal</a:t>
            </a:r>
            <a:r>
              <a:rPr lang="sk-SK" altLang="sk-SK" sz="2200" dirty="0">
                <a:latin typeface="Calibri" panose="020F0502020204030204" pitchFamily="34" charset="0"/>
                <a:cs typeface="Calibri" panose="020F0502020204030204" pitchFamily="34" charset="0"/>
              </a:rPr>
              <a:t> skutočná </a:t>
            </a:r>
            <a:r>
              <a:rPr lang="en-US" altLang="sk-SK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membr</a:t>
            </a:r>
            <a:r>
              <a:rPr lang="sk-SK" altLang="sk-SK" sz="2200" dirty="0">
                <a:latin typeface="Calibri" panose="020F0502020204030204" pitchFamily="34" charset="0"/>
                <a:cs typeface="Calibri" panose="020F0502020204030204" pitchFamily="34" charset="0"/>
              </a:rPr>
              <a:t>á</a:t>
            </a:r>
            <a:r>
              <a:rPr lang="en-US" altLang="sk-SK" sz="2200" dirty="0"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sk-SK" altLang="sk-SK" sz="2200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US" altLang="sk-SK" sz="2200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altLang="sk-SK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pla</a:t>
            </a:r>
            <a:r>
              <a:rPr lang="sk-SK" altLang="sk-SK" sz="2200" dirty="0">
                <a:latin typeface="Calibri" panose="020F0502020204030204" pitchFamily="34" charset="0"/>
                <a:cs typeface="Calibri" panose="020F0502020204030204" pitchFamily="34" charset="0"/>
              </a:rPr>
              <a:t>z</a:t>
            </a:r>
            <a:r>
              <a:rPr lang="en-US" altLang="sk-SK" sz="2200" dirty="0">
                <a:latin typeface="Calibri" panose="020F0502020204030204" pitchFamily="34" charset="0"/>
                <a:cs typeface="Calibri" panose="020F0502020204030204" pitchFamily="34" charset="0"/>
              </a:rPr>
              <a:t>ma</a:t>
            </a:r>
            <a:r>
              <a:rPr lang="sk-SK" altLang="sk-SK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tická</a:t>
            </a:r>
            <a:r>
              <a:rPr lang="sk-SK" altLang="sk-SK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sk-SK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membr</a:t>
            </a:r>
            <a:r>
              <a:rPr lang="sk-SK" altLang="sk-SK" sz="2200" dirty="0">
                <a:latin typeface="Calibri" panose="020F0502020204030204" pitchFamily="34" charset="0"/>
                <a:cs typeface="Calibri" panose="020F0502020204030204" pitchFamily="34" charset="0"/>
              </a:rPr>
              <a:t>á</a:t>
            </a:r>
            <a:r>
              <a:rPr lang="en-US" altLang="sk-SK" sz="2200" dirty="0"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sk-SK" altLang="sk-SK" sz="2200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US" altLang="sk-SK" sz="22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sk-SK" altLang="sk-SK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sk-SK" sz="2200" dirty="0">
                <a:latin typeface="Calibri" panose="020F0502020204030204" pitchFamily="34" charset="0"/>
                <a:cs typeface="Calibri" panose="020F0502020204030204" pitchFamily="34" charset="0"/>
              </a:rPr>
              <a:t>+ </a:t>
            </a:r>
            <a:r>
              <a:rPr lang="sk-SK" altLang="sk-SK" sz="2200" dirty="0">
                <a:latin typeface="Calibri" panose="020F0502020204030204" pitchFamily="34" charset="0"/>
                <a:cs typeface="Calibri" panose="020F0502020204030204" pitchFamily="34" charset="0"/>
              </a:rPr>
              <a:t>vonkajší obal</a:t>
            </a:r>
            <a:r>
              <a:rPr lang="en-US" altLang="sk-SK" sz="2200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sk-SK" altLang="sk-SK" sz="2200" dirty="0">
                <a:latin typeface="Calibri" panose="020F0502020204030204" pitchFamily="34" charset="0"/>
                <a:cs typeface="Calibri" panose="020F0502020204030204" pitchFamily="34" charset="0"/>
              </a:rPr>
              <a:t>tenká vrstva</a:t>
            </a:r>
            <a:r>
              <a:rPr lang="en-US" altLang="sk-SK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sk-SK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polysacharid</a:t>
            </a:r>
            <a:r>
              <a:rPr lang="sk-SK" altLang="sk-SK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ov</a:t>
            </a:r>
            <a:r>
              <a:rPr lang="sk-SK" altLang="sk-SK" sz="2200" dirty="0">
                <a:latin typeface="Calibri" panose="020F0502020204030204" pitchFamily="34" charset="0"/>
                <a:cs typeface="Calibri" panose="020F0502020204030204" pitchFamily="34" charset="0"/>
              </a:rPr>
              <a:t> s k</a:t>
            </a:r>
            <a:r>
              <a:rPr lang="en-US" altLang="sk-SK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olag</a:t>
            </a:r>
            <a:r>
              <a:rPr lang="sk-SK" altLang="sk-SK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énovými</a:t>
            </a:r>
            <a:r>
              <a:rPr lang="sk-SK" altLang="sk-SK" sz="2200" dirty="0">
                <a:latin typeface="Calibri" panose="020F0502020204030204" pitchFamily="34" charset="0"/>
                <a:cs typeface="Calibri" panose="020F0502020204030204" pitchFamily="34" charset="0"/>
              </a:rPr>
              <a:t> vláknami</a:t>
            </a:r>
            <a:r>
              <a:rPr lang="en-US" altLang="sk-SK" sz="22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sk-SK" altLang="sk-SK" sz="2200" dirty="0">
                <a:latin typeface="Calibri" panose="020F0502020204030204" pitchFamily="34" charset="0"/>
                <a:cs typeface="Calibri" panose="020F0502020204030204" pitchFamily="34" charset="0"/>
              </a:rPr>
              <a:t>, ktorý prechádza do vlákien šľachy</a:t>
            </a:r>
          </a:p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endParaRPr lang="sk-SK" altLang="sk-SK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en-US" altLang="sk-SK" sz="2200" b="1" u="sng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Sar</a:t>
            </a:r>
            <a:r>
              <a:rPr lang="sk-SK" altLang="sk-SK" sz="2200" b="1" u="sng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en-US" altLang="sk-SK" sz="2200" b="1" u="sng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opla</a:t>
            </a:r>
            <a:r>
              <a:rPr lang="sk-SK" altLang="sk-SK" sz="2200" b="1" u="sng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</a:t>
            </a:r>
            <a:r>
              <a:rPr lang="en-US" altLang="sk-SK" sz="2200" b="1" u="sng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lang="sk-SK" altLang="sk-SK" sz="2200" b="1" u="sng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</a:t>
            </a:r>
            <a:r>
              <a:rPr lang="en-US" altLang="sk-SK" sz="2200" b="1" u="sng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ic</a:t>
            </a:r>
            <a:r>
              <a:rPr lang="sk-SK" altLang="sk-SK" sz="2200" b="1" u="sng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ké</a:t>
            </a:r>
            <a:r>
              <a:rPr lang="en-US" altLang="sk-SK" sz="2200" b="1" u="sng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sk-SK" sz="2200" b="1" u="sng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reti</a:t>
            </a:r>
            <a:r>
              <a:rPr lang="sk-SK" altLang="sk-SK" sz="2200" b="1" u="sng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en-US" altLang="sk-SK" sz="2200" b="1" u="sng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ulum</a:t>
            </a:r>
            <a:r>
              <a:rPr lang="en-US" altLang="sk-SK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altLang="sk-SK" sz="2200" dirty="0"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en-US" altLang="sk-SK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sk-SK" sz="2200" b="1" dirty="0">
                <a:latin typeface="Calibri" panose="020F0502020204030204" pitchFamily="34" charset="0"/>
                <a:cs typeface="Calibri" panose="020F0502020204030204" pitchFamily="34" charset="0"/>
              </a:rPr>
              <a:t>T-</a:t>
            </a:r>
            <a:r>
              <a:rPr lang="sk-SK" altLang="sk-SK" sz="22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sk-SK" sz="2200" b="1" dirty="0" err="1">
                <a:latin typeface="Calibri" panose="020F0502020204030204" pitchFamily="34" charset="0"/>
                <a:cs typeface="Calibri" panose="020F0502020204030204" pitchFamily="34" charset="0"/>
              </a:rPr>
              <a:t>tubul</a:t>
            </a:r>
            <a:r>
              <a:rPr lang="sk-SK" altLang="sk-SK" sz="2200" b="1" dirty="0" err="1">
                <a:latin typeface="Calibri" panose="020F0502020204030204" pitchFamily="34" charset="0"/>
                <a:cs typeface="Calibri" panose="020F0502020204030204" pitchFamily="34" charset="0"/>
              </a:rPr>
              <a:t>árnym</a:t>
            </a:r>
            <a:r>
              <a:rPr lang="sk-SK" altLang="sk-SK" sz="2200" b="1" dirty="0">
                <a:latin typeface="Calibri" panose="020F0502020204030204" pitchFamily="34" charset="0"/>
                <a:cs typeface="Calibri" panose="020F0502020204030204" pitchFamily="34" charset="0"/>
              </a:rPr>
              <a:t> systémom</a:t>
            </a:r>
            <a:r>
              <a:rPr lang="en-US" altLang="sk-SK" sz="2200" dirty="0"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sk-SK" altLang="sk-SK" sz="2200" dirty="0">
                <a:latin typeface="Calibri" panose="020F0502020204030204" pitchFamily="34" charset="0"/>
                <a:cs typeface="Calibri" panose="020F0502020204030204" pitchFamily="34" charset="0"/>
              </a:rPr>
              <a:t>vnútorný vodivý systém</a:t>
            </a:r>
            <a:endParaRPr lang="en-US" altLang="sk-SK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endParaRPr lang="sk-SK" altLang="sk-SK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sk-SK" altLang="sk-SK" sz="2200" b="1" u="sng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Sarkoplazma</a:t>
            </a:r>
            <a:r>
              <a:rPr lang="sk-SK" altLang="sk-SK" sz="2200" dirty="0"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altLang="sk-SK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cytopla</a:t>
            </a:r>
            <a:r>
              <a:rPr lang="sk-SK" altLang="sk-SK" sz="2200" dirty="0">
                <a:latin typeface="Calibri" panose="020F0502020204030204" pitchFamily="34" charset="0"/>
                <a:cs typeface="Calibri" panose="020F0502020204030204" pitchFamily="34" charset="0"/>
              </a:rPr>
              <a:t>z</a:t>
            </a:r>
            <a:r>
              <a:rPr lang="en-US" altLang="sk-SK" sz="2200" dirty="0"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lang="sk-SK" altLang="sk-SK" sz="2200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US" altLang="sk-SK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k-SK" altLang="sk-SK" sz="2200" dirty="0">
                <a:latin typeface="Calibri" panose="020F0502020204030204" pitchFamily="34" charset="0"/>
                <a:cs typeface="Calibri" panose="020F0502020204030204" pitchFamily="34" charset="0"/>
              </a:rPr>
              <a:t>s </a:t>
            </a:r>
            <a:r>
              <a:rPr lang="sk-SK" altLang="sk-SK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organelami</a:t>
            </a:r>
            <a:endParaRPr lang="sk-SK" altLang="sk-SK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endParaRPr lang="sk-SK" altLang="sk-SK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sk-SK" altLang="sk-SK" sz="2200" b="1" u="sng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Sarkoméra</a:t>
            </a:r>
            <a:r>
              <a:rPr lang="sk-SK" altLang="sk-SK" sz="2200" dirty="0">
                <a:latin typeface="Calibri" panose="020F0502020204030204" pitchFamily="34" charset="0"/>
                <a:cs typeface="Calibri" panose="020F0502020204030204" pitchFamily="34" charset="0"/>
              </a:rPr>
              <a:t> – štrukturálna jednotka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sk-SK" altLang="sk-SK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sk-SK" altLang="sk-SK" sz="2200" b="1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myofibrily</a:t>
            </a:r>
            <a:r>
              <a:rPr lang="sk-SK" altLang="sk-SK" sz="2200" dirty="0">
                <a:latin typeface="Calibri" panose="020F0502020204030204" pitchFamily="34" charset="0"/>
                <a:cs typeface="Calibri" panose="020F0502020204030204" pitchFamily="34" charset="0"/>
              </a:rPr>
              <a:t> (zapojené do série)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sk-SK" altLang="sk-SK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156" name="BlokTextu 3">
            <a:extLst>
              <a:ext uri="{FF2B5EF4-FFF2-40B4-BE49-F238E27FC236}">
                <a16:creationId xmlns:a16="http://schemas.microsoft.com/office/drawing/2014/main" id="{3DF4FBF5-E4F1-4DC7-88A1-6D519054A9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342900"/>
            <a:ext cx="1600200" cy="3079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1400" b="1"/>
              <a:t>Svalové vlákno</a:t>
            </a:r>
          </a:p>
        </p:txBody>
      </p:sp>
      <p:sp>
        <p:nvSpPr>
          <p:cNvPr id="49157" name="BlokTextu 4">
            <a:extLst>
              <a:ext uri="{FF2B5EF4-FFF2-40B4-BE49-F238E27FC236}">
                <a16:creationId xmlns:a16="http://schemas.microsoft.com/office/drawing/2014/main" id="{12503B08-AD93-426E-8184-2495615F7B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06825" y="2246313"/>
            <a:ext cx="990600" cy="3079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1400" b="1"/>
              <a:t>Myofibril</a:t>
            </a:r>
          </a:p>
        </p:txBody>
      </p:sp>
      <p:sp>
        <p:nvSpPr>
          <p:cNvPr id="49158" name="BlokTextu 5">
            <a:extLst>
              <a:ext uri="{FF2B5EF4-FFF2-40B4-BE49-F238E27FC236}">
                <a16:creationId xmlns:a16="http://schemas.microsoft.com/office/drawing/2014/main" id="{5BCC9CC8-16C2-4B00-80A1-A2CFCEF437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2667000"/>
            <a:ext cx="1371600" cy="3079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k-SK" altLang="sk-SK" sz="1400" b="1"/>
              <a:t>Sarkoméra</a:t>
            </a:r>
          </a:p>
        </p:txBody>
      </p:sp>
      <p:sp>
        <p:nvSpPr>
          <p:cNvPr id="49159" name="BlokTextu 6">
            <a:extLst>
              <a:ext uri="{FF2B5EF4-FFF2-40B4-BE49-F238E27FC236}">
                <a16:creationId xmlns:a16="http://schemas.microsoft.com/office/drawing/2014/main" id="{4A4D13D8-474C-4754-87BD-A23A175EE7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691063"/>
            <a:ext cx="4597400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k-SK" altLang="sk-SK" sz="2000" b="1" u="sng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Myofibrily</a:t>
            </a:r>
            <a:r>
              <a:rPr lang="sk-SK" altLang="sk-SK" sz="200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k-SK" altLang="sk-SK" sz="2000">
                <a:latin typeface="Calibri" panose="020F0502020204030204" pitchFamily="34" charset="0"/>
                <a:cs typeface="Calibri" panose="020F0502020204030204" pitchFamily="34" charset="0"/>
              </a:rPr>
              <a:t>paralelne usporiadané svalové  vlákienka: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k-SK" altLang="sk-SK" sz="2000" b="1" u="sng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Aktín (tenký filament)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k-SK" altLang="sk-SK" sz="2000">
                <a:latin typeface="Calibri" panose="020F0502020204030204" pitchFamily="34" charset="0"/>
                <a:cs typeface="Calibri" panose="020F0502020204030204" pitchFamily="34" charset="0"/>
              </a:rPr>
              <a:t>Troponín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k-SK" altLang="sk-SK" sz="2000">
                <a:latin typeface="Calibri" panose="020F0502020204030204" pitchFamily="34" charset="0"/>
                <a:cs typeface="Calibri" panose="020F0502020204030204" pitchFamily="34" charset="0"/>
              </a:rPr>
              <a:t>Tropomyozín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k-SK" altLang="sk-SK" sz="2000" b="1" u="sng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Myozín (hrubší filament</a:t>
            </a:r>
            <a:endParaRPr lang="sk-SK" altLang="sk-SK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6" descr="Working Memory and Cognitive Load - LD@school">
            <a:extLst>
              <a:ext uri="{FF2B5EF4-FFF2-40B4-BE49-F238E27FC236}">
                <a16:creationId xmlns:a16="http://schemas.microsoft.com/office/drawing/2014/main" id="{CD5764AB-9633-4D77-8116-22386239DD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277600" y="34925"/>
            <a:ext cx="820738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726C1642-0030-4F77-A216-4412B58892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90800"/>
            <a:ext cx="12192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sk-SK" sz="3600" b="1" dirty="0">
                <a:solidFill>
                  <a:srgbClr val="00B050"/>
                </a:solidFill>
                <a:latin typeface="Corbel" panose="020B0503020204020204" pitchFamily="34" charset="0"/>
                <a:hlinkClick r:id="rId2" action="ppaction://hlinkfile"/>
              </a:rPr>
              <a:t>SVALOVÁ KONTRAKCIA VIDEO</a:t>
            </a:r>
            <a:endParaRPr lang="sk-SK" sz="2800" dirty="0">
              <a:latin typeface="Corbel" panose="020B0503020204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592357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87DA519C-96AB-47A9-B4C4-9A727F1907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76200" y="-152400"/>
            <a:ext cx="12268200" cy="1941512"/>
          </a:xfrm>
        </p:spPr>
        <p:txBody>
          <a:bodyPr/>
          <a:lstStyle/>
          <a:p>
            <a:pPr eaLnBrk="1" hangingPunct="1"/>
            <a:r>
              <a:rPr lang="sk-SK" altLang="sk-SK" sz="2800" b="1" dirty="0">
                <a:solidFill>
                  <a:srgbClr val="00B050"/>
                </a:solidFill>
                <a:latin typeface="Corbel" panose="020B0503020204020204" pitchFamily="34" charset="0"/>
              </a:rPr>
              <a:t>Na uvoľnenie ohnutých</a:t>
            </a:r>
            <a:r>
              <a:rPr lang="en-US" altLang="sk-SK" sz="2800" b="1" dirty="0">
                <a:solidFill>
                  <a:srgbClr val="00B050"/>
                </a:solidFill>
                <a:latin typeface="Corbel" panose="020B0503020204020204" pitchFamily="34" charset="0"/>
              </a:rPr>
              <a:t> </a:t>
            </a:r>
            <a:r>
              <a:rPr lang="en-US" altLang="sk-SK" sz="2800" b="1" dirty="0" err="1">
                <a:solidFill>
                  <a:srgbClr val="00B050"/>
                </a:solidFill>
                <a:latin typeface="Corbel" panose="020B0503020204020204" pitchFamily="34" charset="0"/>
              </a:rPr>
              <a:t>myo</a:t>
            </a:r>
            <a:r>
              <a:rPr lang="sk-SK" altLang="sk-SK" sz="2800" b="1" dirty="0" err="1">
                <a:solidFill>
                  <a:srgbClr val="00B050"/>
                </a:solidFill>
                <a:latin typeface="Corbel" panose="020B0503020204020204" pitchFamily="34" charset="0"/>
              </a:rPr>
              <a:t>zínových</a:t>
            </a:r>
            <a:r>
              <a:rPr lang="sk-SK" altLang="sk-SK" sz="2800" b="1" dirty="0">
                <a:solidFill>
                  <a:srgbClr val="00B050"/>
                </a:solidFill>
                <a:latin typeface="Corbel" panose="020B0503020204020204" pitchFamily="34" charset="0"/>
              </a:rPr>
              <a:t> hláv z väzby</a:t>
            </a:r>
            <a:br>
              <a:rPr lang="sk-SK" altLang="sk-SK" sz="2800" b="1" dirty="0">
                <a:solidFill>
                  <a:srgbClr val="00B050"/>
                </a:solidFill>
                <a:latin typeface="Corbel" panose="020B0503020204020204" pitchFamily="34" charset="0"/>
              </a:rPr>
            </a:br>
            <a:r>
              <a:rPr lang="sk-SK" altLang="sk-SK" sz="2800" b="1" dirty="0">
                <a:solidFill>
                  <a:srgbClr val="00B050"/>
                </a:solidFill>
                <a:latin typeface="Corbel" panose="020B0503020204020204" pitchFamily="34" charset="0"/>
              </a:rPr>
              <a:t>k </a:t>
            </a:r>
            <a:r>
              <a:rPr lang="sk-SK" altLang="sk-SK" sz="2800" b="1" dirty="0" err="1">
                <a:solidFill>
                  <a:srgbClr val="00B050"/>
                </a:solidFill>
                <a:latin typeface="Corbel" panose="020B0503020204020204" pitchFamily="34" charset="0"/>
              </a:rPr>
              <a:t>aktínu</a:t>
            </a:r>
            <a:r>
              <a:rPr lang="sk-SK" altLang="sk-SK" sz="2800" b="1" dirty="0">
                <a:solidFill>
                  <a:srgbClr val="00B050"/>
                </a:solidFill>
                <a:latin typeface="Corbel" panose="020B0503020204020204" pitchFamily="34" charset="0"/>
              </a:rPr>
              <a:t> a </a:t>
            </a:r>
            <a:r>
              <a:rPr lang="en-US" altLang="sk-SK" sz="2800" b="1" dirty="0">
                <a:solidFill>
                  <a:srgbClr val="00B050"/>
                </a:solidFill>
                <a:latin typeface="Corbel" panose="020B0503020204020204" pitchFamily="34" charset="0"/>
              </a:rPr>
              <a:t>n</a:t>
            </a:r>
            <a:r>
              <a:rPr lang="sk-SK" altLang="sk-SK" sz="2800" b="1" dirty="0">
                <a:solidFill>
                  <a:srgbClr val="00B050"/>
                </a:solidFill>
                <a:latin typeface="Corbel" panose="020B0503020204020204" pitchFamily="34" charset="0"/>
              </a:rPr>
              <a:t>a ich vyrovnanie je potrebné </a:t>
            </a:r>
            <a:r>
              <a:rPr lang="en-US" altLang="sk-SK" sz="2800" b="1" dirty="0">
                <a:solidFill>
                  <a:srgbClr val="00B050"/>
                </a:solidFill>
                <a:latin typeface="Corbel" panose="020B0503020204020204" pitchFamily="34" charset="0"/>
              </a:rPr>
              <a:t>ATP. </a:t>
            </a:r>
            <a:br>
              <a:rPr lang="en-US" altLang="sk-SK" sz="2800" b="1" dirty="0">
                <a:solidFill>
                  <a:srgbClr val="00B050"/>
                </a:solidFill>
                <a:latin typeface="Corbel" panose="020B0503020204020204" pitchFamily="34" charset="0"/>
              </a:rPr>
            </a:br>
            <a:r>
              <a:rPr lang="en-US" altLang="sk-SK" sz="2800" b="1" dirty="0">
                <a:solidFill>
                  <a:srgbClr val="00B050"/>
                </a:solidFill>
                <a:latin typeface="Corbel" panose="020B0503020204020204" pitchFamily="34" charset="0"/>
              </a:rPr>
              <a:t> </a:t>
            </a:r>
            <a:r>
              <a:rPr lang="sk-SK" altLang="sk-SK" sz="2800" b="1" dirty="0" err="1">
                <a:solidFill>
                  <a:srgbClr val="00B050"/>
                </a:solidFill>
                <a:latin typeface="Corbel" panose="020B0503020204020204" pitchFamily="34" charset="0"/>
              </a:rPr>
              <a:t>Myozín</a:t>
            </a:r>
            <a:r>
              <a:rPr lang="sk-SK" altLang="sk-SK" sz="2800" b="1" dirty="0">
                <a:solidFill>
                  <a:srgbClr val="00B050"/>
                </a:solidFill>
                <a:latin typeface="Corbel" panose="020B0503020204020204" pitchFamily="34" charset="0"/>
              </a:rPr>
              <a:t> hydrolyzuj</a:t>
            </a:r>
            <a:r>
              <a:rPr lang="en-US" altLang="sk-SK" sz="2800" b="1" dirty="0">
                <a:solidFill>
                  <a:srgbClr val="00B050"/>
                </a:solidFill>
                <a:latin typeface="Corbel" panose="020B0503020204020204" pitchFamily="34" charset="0"/>
              </a:rPr>
              <a:t>e</a:t>
            </a:r>
            <a:r>
              <a:rPr lang="sk-SK" altLang="sk-SK" sz="2800" b="1" dirty="0">
                <a:solidFill>
                  <a:srgbClr val="00B050"/>
                </a:solidFill>
                <a:latin typeface="Corbel" panose="020B0503020204020204" pitchFamily="34" charset="0"/>
              </a:rPr>
              <a:t> ATP (rozklad na ADP a</a:t>
            </a:r>
            <a:r>
              <a:rPr lang="en-US" altLang="sk-SK" sz="2800" b="1" dirty="0">
                <a:solidFill>
                  <a:srgbClr val="00B050"/>
                </a:solidFill>
                <a:latin typeface="Corbel" panose="020B0503020204020204" pitchFamily="34" charset="0"/>
              </a:rPr>
              <a:t> </a:t>
            </a:r>
            <a:r>
              <a:rPr lang="sk-SK" altLang="sk-SK" sz="2800" b="1" dirty="0">
                <a:solidFill>
                  <a:srgbClr val="00B050"/>
                </a:solidFill>
                <a:latin typeface="Corbel" panose="020B0503020204020204" pitchFamily="34" charset="0"/>
              </a:rPr>
              <a:t>f</a:t>
            </a:r>
            <a:r>
              <a:rPr lang="en-US" altLang="sk-SK" sz="2800" b="1" dirty="0" err="1">
                <a:solidFill>
                  <a:srgbClr val="00B050"/>
                </a:solidFill>
                <a:latin typeface="Corbel" panose="020B0503020204020204" pitchFamily="34" charset="0"/>
              </a:rPr>
              <a:t>os</a:t>
            </a:r>
            <a:r>
              <a:rPr lang="sk-SK" altLang="sk-SK" sz="2800" b="1" dirty="0" err="1">
                <a:solidFill>
                  <a:srgbClr val="00B050"/>
                </a:solidFill>
                <a:latin typeface="Corbel" panose="020B0503020204020204" pitchFamily="34" charset="0"/>
              </a:rPr>
              <a:t>fát</a:t>
            </a:r>
            <a:r>
              <a:rPr lang="en-US" altLang="sk-SK" sz="2800" b="1" dirty="0">
                <a:solidFill>
                  <a:srgbClr val="00B050"/>
                </a:solidFill>
                <a:latin typeface="Corbel" panose="020B0503020204020204" pitchFamily="34" charset="0"/>
              </a:rPr>
              <a:t>)</a:t>
            </a:r>
            <a:r>
              <a:rPr lang="sk-SK" altLang="sk-SK" sz="2800" b="1" dirty="0">
                <a:solidFill>
                  <a:srgbClr val="00B050"/>
                </a:solidFill>
                <a:latin typeface="Corbel" panose="020B0503020204020204" pitchFamily="34" charset="0"/>
              </a:rPr>
              <a:t>,</a:t>
            </a:r>
            <a:r>
              <a:rPr lang="en-US" altLang="sk-SK" sz="2800" b="1" dirty="0">
                <a:solidFill>
                  <a:srgbClr val="00B050"/>
                </a:solidFill>
                <a:latin typeface="Corbel" panose="020B0503020204020204" pitchFamily="34" charset="0"/>
              </a:rPr>
              <a:t> </a:t>
            </a:r>
            <a:r>
              <a:rPr lang="sk-SK" altLang="sk-SK" sz="2800" b="1" dirty="0">
                <a:solidFill>
                  <a:srgbClr val="00B050"/>
                </a:solidFill>
                <a:latin typeface="Corbel" panose="020B0503020204020204" pitchFamily="34" charset="0"/>
              </a:rPr>
              <a:t>čím získa energiu.</a:t>
            </a:r>
          </a:p>
        </p:txBody>
      </p:sp>
      <p:pic>
        <p:nvPicPr>
          <p:cNvPr id="56323" name="Picture 4" descr="Cycle">
            <a:extLst>
              <a:ext uri="{FF2B5EF4-FFF2-40B4-BE49-F238E27FC236}">
                <a16:creationId xmlns:a16="http://schemas.microsoft.com/office/drawing/2014/main" id="{6C33DCA8-AFFD-45BC-8E0B-EF51B98D43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844675"/>
            <a:ext cx="9144000" cy="500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6216A240-C7CE-4670-A5B2-7CBF2CE6D4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694140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sk-SK" altLang="sk-SK" sz="900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marL="800100" lvl="1" indent="-342900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sk-SK" altLang="sk-SK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Kým je</a:t>
            </a:r>
            <a:r>
              <a:rPr lang="en-US" altLang="sk-SK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Ca</a:t>
            </a:r>
            <a:r>
              <a:rPr lang="en-US" altLang="sk-SK" b="1" baseline="30000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2+</a:t>
            </a:r>
            <a:r>
              <a:rPr lang="en-US" altLang="sk-SK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a ATP </a:t>
            </a:r>
            <a:r>
              <a:rPr lang="en-US" altLang="sk-SK" b="1" dirty="0" err="1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pr</a:t>
            </a:r>
            <a:r>
              <a:rPr lang="sk-SK" altLang="sk-SK" b="1" dirty="0" err="1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ítomné</a:t>
            </a:r>
            <a:r>
              <a:rPr lang="en-US" altLang="sk-SK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en-US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(</a:t>
            </a:r>
            <a:r>
              <a:rPr lang="sk-SK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pri</a:t>
            </a:r>
            <a:r>
              <a:rPr lang="en-US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sk-SK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ak</a:t>
            </a:r>
            <a:r>
              <a:rPr lang="en-US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t</a:t>
            </a:r>
            <a:r>
              <a:rPr lang="sk-SK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í</a:t>
            </a:r>
            <a:r>
              <a:rPr lang="en-US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n</a:t>
            </a:r>
            <a:r>
              <a:rPr lang="sk-SK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e</a:t>
            </a:r>
            <a:r>
              <a:rPr lang="en-US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 a </a:t>
            </a:r>
            <a:r>
              <a:rPr lang="sk-SK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m</a:t>
            </a:r>
            <a:r>
              <a:rPr lang="en-US" altLang="sk-SK" b="1" dirty="0" err="1">
                <a:latin typeface="Corbel" panose="020B0503020204020204" pitchFamily="34" charset="0"/>
                <a:cs typeface="Calibri" panose="020F0502020204030204" pitchFamily="34" charset="0"/>
              </a:rPr>
              <a:t>yo</a:t>
            </a:r>
            <a:r>
              <a:rPr lang="sk-SK" altLang="sk-SK" b="1" dirty="0" err="1">
                <a:latin typeface="Corbel" panose="020B0503020204020204" pitchFamily="34" charset="0"/>
                <a:cs typeface="Calibri" panose="020F0502020204030204" pitchFamily="34" charset="0"/>
              </a:rPr>
              <a:t>zíne</a:t>
            </a:r>
            <a:r>
              <a:rPr lang="en-US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)</a:t>
            </a:r>
            <a:r>
              <a:rPr lang="sk-SK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,</a:t>
            </a:r>
            <a:r>
              <a:rPr lang="en-US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 cy</a:t>
            </a:r>
            <a:r>
              <a:rPr lang="sk-SK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klus</a:t>
            </a:r>
            <a:r>
              <a:rPr lang="en-US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 : </a:t>
            </a:r>
            <a:r>
              <a:rPr lang="sk-SK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väzba s </a:t>
            </a:r>
            <a:r>
              <a:rPr lang="sk-SK" altLang="sk-SK" b="1" dirty="0" err="1">
                <a:latin typeface="Corbel" panose="020B0503020204020204" pitchFamily="34" charset="0"/>
                <a:cs typeface="Calibri" panose="020F0502020204030204" pitchFamily="34" charset="0"/>
              </a:rPr>
              <a:t>aktínom</a:t>
            </a:r>
            <a:r>
              <a:rPr lang="en-US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, </a:t>
            </a:r>
            <a:r>
              <a:rPr lang="sk-SK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ohnutie</a:t>
            </a:r>
            <a:r>
              <a:rPr lang="en-US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, </a:t>
            </a:r>
            <a:r>
              <a:rPr lang="sk-SK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uvoľnenie</a:t>
            </a:r>
            <a:r>
              <a:rPr lang="en-US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 a </a:t>
            </a:r>
            <a:r>
              <a:rPr lang="sk-SK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vyrovnanie</a:t>
            </a:r>
            <a:r>
              <a:rPr lang="en-US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en-US" altLang="sk-SK" b="1" dirty="0" err="1">
                <a:latin typeface="Corbel" panose="020B0503020204020204" pitchFamily="34" charset="0"/>
                <a:cs typeface="Calibri" panose="020F0502020204030204" pitchFamily="34" charset="0"/>
              </a:rPr>
              <a:t>myo</a:t>
            </a:r>
            <a:r>
              <a:rPr lang="sk-SK" altLang="sk-SK" b="1" dirty="0" err="1">
                <a:latin typeface="Corbel" panose="020B0503020204020204" pitchFamily="34" charset="0"/>
                <a:cs typeface="Calibri" panose="020F0502020204030204" pitchFamily="34" charset="0"/>
              </a:rPr>
              <a:t>zínových</a:t>
            </a:r>
            <a:r>
              <a:rPr lang="en-US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 h</a:t>
            </a:r>
            <a:r>
              <a:rPr lang="sk-SK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láv</a:t>
            </a:r>
            <a:r>
              <a:rPr lang="en-US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sk-SK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pokračuje</a:t>
            </a:r>
            <a:r>
              <a:rPr lang="en-US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 (</a:t>
            </a:r>
            <a:r>
              <a:rPr lang="sk-SK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k</a:t>
            </a:r>
            <a:r>
              <a:rPr lang="en-US" altLang="sk-SK" b="1" dirty="0" err="1">
                <a:latin typeface="Corbel" panose="020B0503020204020204" pitchFamily="34" charset="0"/>
                <a:cs typeface="Calibri" panose="020F0502020204030204" pitchFamily="34" charset="0"/>
              </a:rPr>
              <a:t>ontra</a:t>
            </a:r>
            <a:r>
              <a:rPr lang="sk-SK" altLang="sk-SK" b="1" dirty="0" err="1">
                <a:latin typeface="Corbel" panose="020B0503020204020204" pitchFamily="34" charset="0"/>
                <a:cs typeface="Calibri" panose="020F0502020204030204" pitchFamily="34" charset="0"/>
              </a:rPr>
              <a:t>kcia</a:t>
            </a:r>
            <a:r>
              <a:rPr lang="en-US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).</a:t>
            </a:r>
          </a:p>
          <a:p>
            <a:pPr lvl="1">
              <a:spcBef>
                <a:spcPct val="0"/>
              </a:spcBef>
              <a:buFontTx/>
              <a:buNone/>
              <a:defRPr/>
            </a:pPr>
            <a:endParaRPr lang="en-US" altLang="sk-SK" b="1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marL="800100" lvl="1" indent="-342900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en-US" altLang="sk-SK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Ca</a:t>
            </a:r>
            <a:r>
              <a:rPr lang="en-US" altLang="sk-SK" b="1" baseline="30000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2+ </a:t>
            </a:r>
            <a:r>
              <a:rPr lang="sk-SK" altLang="sk-SK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je neustále</a:t>
            </a:r>
            <a:r>
              <a:rPr lang="en-US" altLang="sk-SK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sk-SK" altLang="sk-SK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„</a:t>
            </a:r>
            <a:r>
              <a:rPr lang="en-US" altLang="sk-SK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pump</a:t>
            </a:r>
            <a:r>
              <a:rPr lang="sk-SK" altLang="sk-SK" b="1" dirty="0" err="1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ované</a:t>
            </a:r>
            <a:r>
              <a:rPr lang="sk-SK" altLang="sk-SK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“</a:t>
            </a:r>
            <a:r>
              <a:rPr lang="en-US" altLang="sk-SK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en-US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(Ca </a:t>
            </a:r>
            <a:r>
              <a:rPr lang="sk-SK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pumpou – ATP-</a:t>
            </a:r>
            <a:r>
              <a:rPr lang="sk-SK" altLang="sk-SK" b="1" dirty="0" err="1">
                <a:latin typeface="Corbel" panose="020B0503020204020204" pitchFamily="34" charset="0"/>
                <a:cs typeface="Calibri" panose="020F0502020204030204" pitchFamily="34" charset="0"/>
              </a:rPr>
              <a:t>ázou</a:t>
            </a:r>
            <a:r>
              <a:rPr lang="sk-SK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)</a:t>
            </a:r>
            <a:r>
              <a:rPr lang="en-US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sk-SK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späť do s</a:t>
            </a:r>
            <a:r>
              <a:rPr lang="en-US" altLang="sk-SK" b="1" dirty="0" err="1">
                <a:latin typeface="Corbel" panose="020B0503020204020204" pitchFamily="34" charset="0"/>
                <a:cs typeface="Calibri" panose="020F0502020204030204" pitchFamily="34" charset="0"/>
              </a:rPr>
              <a:t>ar</a:t>
            </a:r>
            <a:r>
              <a:rPr lang="sk-SK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k</a:t>
            </a:r>
            <a:r>
              <a:rPr lang="en-US" altLang="sk-SK" b="1" dirty="0" err="1">
                <a:latin typeface="Corbel" panose="020B0503020204020204" pitchFamily="34" charset="0"/>
                <a:cs typeface="Calibri" panose="020F0502020204030204" pitchFamily="34" charset="0"/>
              </a:rPr>
              <a:t>opla</a:t>
            </a:r>
            <a:r>
              <a:rPr lang="sk-SK" altLang="sk-SK" b="1" dirty="0" err="1">
                <a:latin typeface="Corbel" panose="020B0503020204020204" pitchFamily="34" charset="0"/>
                <a:cs typeface="Calibri" panose="020F0502020204030204" pitchFamily="34" charset="0"/>
              </a:rPr>
              <a:t>zmatického</a:t>
            </a:r>
            <a:r>
              <a:rPr lang="en-US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en-US" altLang="sk-SK" b="1" dirty="0" err="1">
                <a:latin typeface="Corbel" panose="020B0503020204020204" pitchFamily="34" charset="0"/>
                <a:cs typeface="Calibri" panose="020F0502020204030204" pitchFamily="34" charset="0"/>
              </a:rPr>
              <a:t>reti</a:t>
            </a:r>
            <a:r>
              <a:rPr lang="sk-SK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k</a:t>
            </a:r>
            <a:r>
              <a:rPr lang="en-US" altLang="sk-SK" b="1" dirty="0" err="1">
                <a:latin typeface="Corbel" panose="020B0503020204020204" pitchFamily="34" charset="0"/>
                <a:cs typeface="Calibri" panose="020F0502020204030204" pitchFamily="34" charset="0"/>
              </a:rPr>
              <a:t>ul</a:t>
            </a:r>
            <a:r>
              <a:rPr lang="sk-SK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a (a </a:t>
            </a:r>
            <a:r>
              <a:rPr lang="sk-SK" altLang="sk-SK" b="1" dirty="0" err="1">
                <a:latin typeface="Corbel" panose="020B0503020204020204" pitchFamily="34" charset="0"/>
                <a:cs typeface="Calibri" panose="020F0502020204030204" pitchFamily="34" charset="0"/>
              </a:rPr>
              <a:t>T-tubulov</a:t>
            </a:r>
            <a:r>
              <a:rPr lang="sk-SK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)</a:t>
            </a:r>
            <a:r>
              <a:rPr lang="en-US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.</a:t>
            </a:r>
          </a:p>
          <a:p>
            <a:pPr lvl="1">
              <a:spcBef>
                <a:spcPct val="0"/>
              </a:spcBef>
              <a:buFontTx/>
              <a:buNone/>
              <a:defRPr/>
            </a:pPr>
            <a:endParaRPr lang="en-US" altLang="sk-SK" b="1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marL="800100" lvl="1" indent="-342900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en-US" altLang="sk-SK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Ca</a:t>
            </a:r>
            <a:r>
              <a:rPr lang="en-US" altLang="sk-SK" b="1" baseline="30000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2+ </a:t>
            </a:r>
            <a:r>
              <a:rPr lang="sk-SK" altLang="sk-SK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k</a:t>
            </a:r>
            <a:r>
              <a:rPr lang="en-US" altLang="sk-SK" b="1" dirty="0" err="1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oncentr</a:t>
            </a:r>
            <a:r>
              <a:rPr lang="sk-SK" altLang="sk-SK" b="1" dirty="0" err="1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ácia</a:t>
            </a:r>
            <a:r>
              <a:rPr lang="en-US" altLang="sk-SK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sk-SK" altLang="sk-SK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sa udržuje vysoká</a:t>
            </a:r>
            <a:r>
              <a:rPr lang="sk-SK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 jeho uvoľňovaním zo</a:t>
            </a:r>
            <a:r>
              <a:rPr lang="en-US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sk-SK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s</a:t>
            </a:r>
            <a:r>
              <a:rPr lang="en-US" altLang="sk-SK" b="1" dirty="0" err="1">
                <a:latin typeface="Corbel" panose="020B0503020204020204" pitchFamily="34" charset="0"/>
                <a:cs typeface="Calibri" panose="020F0502020204030204" pitchFamily="34" charset="0"/>
              </a:rPr>
              <a:t>ar</a:t>
            </a:r>
            <a:r>
              <a:rPr lang="sk-SK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k</a:t>
            </a:r>
            <a:r>
              <a:rPr lang="en-US" altLang="sk-SK" b="1" dirty="0" err="1">
                <a:latin typeface="Corbel" panose="020B0503020204020204" pitchFamily="34" charset="0"/>
                <a:cs typeface="Calibri" panose="020F0502020204030204" pitchFamily="34" charset="0"/>
              </a:rPr>
              <a:t>opla</a:t>
            </a:r>
            <a:r>
              <a:rPr lang="sk-SK" altLang="sk-SK" b="1" dirty="0" err="1">
                <a:latin typeface="Corbel" panose="020B0503020204020204" pitchFamily="34" charset="0"/>
                <a:cs typeface="Calibri" panose="020F0502020204030204" pitchFamily="34" charset="0"/>
              </a:rPr>
              <a:t>zmatického</a:t>
            </a:r>
            <a:r>
              <a:rPr lang="en-US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en-US" altLang="sk-SK" b="1" dirty="0" err="1">
                <a:latin typeface="Corbel" panose="020B0503020204020204" pitchFamily="34" charset="0"/>
                <a:cs typeface="Calibri" panose="020F0502020204030204" pitchFamily="34" charset="0"/>
              </a:rPr>
              <a:t>reti</a:t>
            </a:r>
            <a:r>
              <a:rPr lang="sk-SK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kula</a:t>
            </a:r>
            <a:r>
              <a:rPr lang="en-US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sk-SK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ďalšími akčnými potenciálmi</a:t>
            </a:r>
            <a:r>
              <a:rPr lang="en-US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. </a:t>
            </a:r>
          </a:p>
          <a:p>
            <a:pPr lvl="1">
              <a:spcBef>
                <a:spcPct val="0"/>
              </a:spcBef>
              <a:buFontTx/>
              <a:buNone/>
              <a:defRPr/>
            </a:pPr>
            <a:endParaRPr lang="sk-SK" altLang="sk-SK" b="1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marL="800100" lvl="1" indent="-342900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sk-SK" altLang="sk-SK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Bez</a:t>
            </a:r>
            <a:r>
              <a:rPr lang="en-US" altLang="sk-SK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Ca</a:t>
            </a:r>
            <a:r>
              <a:rPr lang="en-US" altLang="sk-SK" b="1" baseline="30000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2+</a:t>
            </a:r>
            <a:r>
              <a:rPr lang="en-US" altLang="sk-SK" b="1" baseline="30000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sk-SK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sa </a:t>
            </a:r>
            <a:r>
              <a:rPr lang="sk-SK" altLang="sk-SK" b="1" dirty="0" err="1">
                <a:latin typeface="Corbel" panose="020B0503020204020204" pitchFamily="34" charset="0"/>
                <a:cs typeface="Calibri" panose="020F0502020204030204" pitchFamily="34" charset="0"/>
              </a:rPr>
              <a:t>tropomyozín</a:t>
            </a:r>
            <a:r>
              <a:rPr lang="sk-SK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 vráti do tvaru</a:t>
            </a:r>
            <a:r>
              <a:rPr lang="en-US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 (</a:t>
            </a:r>
            <a:r>
              <a:rPr lang="sk-SK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k</a:t>
            </a:r>
            <a:r>
              <a:rPr lang="en-US" altLang="sk-SK" b="1" dirty="0" err="1">
                <a:latin typeface="Corbel" panose="020B0503020204020204" pitchFamily="34" charset="0"/>
                <a:cs typeface="Calibri" panose="020F0502020204030204" pitchFamily="34" charset="0"/>
              </a:rPr>
              <a:t>onform</a:t>
            </a:r>
            <a:r>
              <a:rPr lang="sk-SK" altLang="sk-SK" b="1" dirty="0" err="1">
                <a:latin typeface="Corbel" panose="020B0503020204020204" pitchFamily="34" charset="0"/>
                <a:cs typeface="Calibri" panose="020F0502020204030204" pitchFamily="34" charset="0"/>
              </a:rPr>
              <a:t>ácie</a:t>
            </a:r>
            <a:r>
              <a:rPr lang="en-US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)</a:t>
            </a:r>
            <a:r>
              <a:rPr lang="sk-SK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,</a:t>
            </a:r>
            <a:r>
              <a:rPr lang="en-US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sk-SK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ktorý blokuje</a:t>
            </a:r>
            <a:r>
              <a:rPr lang="en-US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sk-SK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väzbové miesta </a:t>
            </a:r>
            <a:r>
              <a:rPr lang="sk-SK" altLang="sk-SK" b="1" dirty="0" err="1">
                <a:latin typeface="Corbel" panose="020B0503020204020204" pitchFamily="34" charset="0"/>
                <a:cs typeface="Calibri" panose="020F0502020204030204" pitchFamily="34" charset="0"/>
              </a:rPr>
              <a:t>aktínového</a:t>
            </a:r>
            <a:r>
              <a:rPr lang="sk-SK" altLang="sk-SK" b="1" dirty="0">
                <a:latin typeface="Corbel" panose="020B0503020204020204" pitchFamily="34" charset="0"/>
                <a:cs typeface="Calibri" panose="020F0502020204030204" pitchFamily="34" charset="0"/>
              </a:rPr>
              <a:t> vlákna – zastavenie kontrakcie.</a:t>
            </a:r>
          </a:p>
          <a:p>
            <a:pPr lvl="1">
              <a:spcBef>
                <a:spcPct val="0"/>
              </a:spcBef>
              <a:buFontTx/>
              <a:buNone/>
              <a:defRPr/>
            </a:pPr>
            <a:endParaRPr lang="sk-SK" altLang="sk-SK" b="1" dirty="0"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marL="800100" lvl="1" indent="-342900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sk-SK" altLang="sk-SK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ATP nevyhnutné na uvoľnenie</a:t>
            </a:r>
            <a:r>
              <a:rPr lang="en-US" altLang="sk-SK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sk-SK" altLang="sk-SK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väzby </a:t>
            </a:r>
            <a:r>
              <a:rPr lang="en-US" altLang="sk-SK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a</a:t>
            </a:r>
            <a:r>
              <a:rPr lang="sk-SK" altLang="sk-SK" b="1" dirty="0" err="1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ktínu</a:t>
            </a:r>
            <a:r>
              <a:rPr lang="sk-SK" altLang="sk-SK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a</a:t>
            </a:r>
            <a:r>
              <a:rPr lang="en-US" altLang="sk-SK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en-US" altLang="sk-SK" b="1" dirty="0" err="1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myo</a:t>
            </a:r>
            <a:r>
              <a:rPr lang="sk-SK" altLang="sk-SK" b="1" dirty="0" err="1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zínu</a:t>
            </a:r>
            <a:endParaRPr lang="sk-SK" altLang="sk-SK" b="1" dirty="0">
              <a:solidFill>
                <a:srgbClr val="00B050"/>
              </a:solidFill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 marL="800100" lvl="1" indent="-342900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sk-SK" altLang="sk-SK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bez</a:t>
            </a:r>
            <a:r>
              <a:rPr lang="en-US" altLang="sk-SK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ATP </a:t>
            </a:r>
            <a:r>
              <a:rPr lang="sk-SK" altLang="sk-SK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=</a:t>
            </a:r>
            <a:r>
              <a:rPr lang="en-US" altLang="sk-SK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RIGOR MORTIS</a:t>
            </a:r>
            <a:r>
              <a:rPr lang="sk-SK" altLang="sk-SK" b="1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(posmrtná stuhnutosť)</a:t>
            </a:r>
            <a:endParaRPr lang="sk-SK" altLang="sk-SK" sz="2000" b="1" dirty="0">
              <a:solidFill>
                <a:srgbClr val="00B050"/>
              </a:solidFill>
              <a:latin typeface="Corbel" panose="020B050302020402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6" descr="Working Memory and Cognitive Load - LD@school">
            <a:extLst>
              <a:ext uri="{FF2B5EF4-FFF2-40B4-BE49-F238E27FC236}">
                <a16:creationId xmlns:a16="http://schemas.microsoft.com/office/drawing/2014/main" id="{85DE9598-A684-4202-9A5A-3799E8369A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277600" y="34925"/>
            <a:ext cx="820738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ok 4">
            <a:extLst>
              <a:ext uri="{FF2B5EF4-FFF2-40B4-BE49-F238E27FC236}">
                <a16:creationId xmlns:a16="http://schemas.microsoft.com/office/drawing/2014/main" id="{19589989-B5B6-49E8-88B1-B60C5DBBBD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971800"/>
            <a:ext cx="2987040" cy="3733800"/>
          </a:xfrm>
          <a:prstGeom prst="rect">
            <a:avLst/>
          </a:prstGeom>
        </p:spPr>
      </p:pic>
      <p:sp>
        <p:nvSpPr>
          <p:cNvPr id="6" name="Rectangle 6">
            <a:extLst>
              <a:ext uri="{FF2B5EF4-FFF2-40B4-BE49-F238E27FC236}">
                <a16:creationId xmlns:a16="http://schemas.microsoft.com/office/drawing/2014/main" id="{9D073F18-2DCB-4FA3-A1DF-1D6638A472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819870"/>
            <a:ext cx="121920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sk-SK" sz="5400" b="1" dirty="0">
                <a:solidFill>
                  <a:srgbClr val="0000FF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ĎAKUJEM ZA POZORNOSŤ</a:t>
            </a:r>
          </a:p>
        </p:txBody>
      </p:sp>
    </p:spTree>
    <p:extLst>
      <p:ext uri="{BB962C8B-B14F-4D97-AF65-F5344CB8AC3E}">
        <p14:creationId xmlns:p14="http://schemas.microsoft.com/office/powerpoint/2010/main" val="1406855395"/>
      </p:ext>
    </p:extLst>
  </p:cSld>
  <p:clrMapOvr>
    <a:masterClrMapping/>
  </p:clrMapOvr>
</p:sld>
</file>

<file path=ppt/theme/theme1.xml><?xml version="1.0" encoding="utf-8"?>
<a:theme xmlns:a="http://schemas.openxmlformats.org/drawingml/2006/main" name="Predvolený návrh">
  <a:themeElements>
    <a:clrScheme name="Predvolený návr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edvolený návrh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edvolený návr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dvolený návr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dvolený návr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dvolený návr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dvolený návr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dvolený návr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dvolený návr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dvolený návr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dvolený návr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dvolený návr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dvolený návr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dvolený návr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5204</TotalTime>
  <Words>2833</Words>
  <Application>Microsoft Office PowerPoint</Application>
  <PresentationFormat>Širokouhlá</PresentationFormat>
  <Paragraphs>451</Paragraphs>
  <Slides>67</Slides>
  <Notes>5</Notes>
  <HiddenSlides>0</HiddenSlides>
  <MMClips>1</MMClips>
  <ScaleCrop>false</ScaleCrop>
  <HeadingPairs>
    <vt:vector size="8" baseType="variant">
      <vt:variant>
        <vt:lpstr>Použité písma</vt:lpstr>
      </vt:variant>
      <vt:variant>
        <vt:i4>7</vt:i4>
      </vt:variant>
      <vt:variant>
        <vt:lpstr>Motív</vt:lpstr>
      </vt:variant>
      <vt:variant>
        <vt:i4>2</vt:i4>
      </vt:variant>
      <vt:variant>
        <vt:lpstr>Vložené servery OLE</vt:lpstr>
      </vt:variant>
      <vt:variant>
        <vt:i4>1</vt:i4>
      </vt:variant>
      <vt:variant>
        <vt:lpstr>Nadpisy snímok</vt:lpstr>
      </vt:variant>
      <vt:variant>
        <vt:i4>67</vt:i4>
      </vt:variant>
    </vt:vector>
  </HeadingPairs>
  <TitlesOfParts>
    <vt:vector size="77" baseType="lpstr">
      <vt:lpstr>Arial</vt:lpstr>
      <vt:lpstr>Arial Black</vt:lpstr>
      <vt:lpstr>Calibri</vt:lpstr>
      <vt:lpstr>Cambria Math</vt:lpstr>
      <vt:lpstr>Corbel</vt:lpstr>
      <vt:lpstr>Times New Roman</vt:lpstr>
      <vt:lpstr>Wingdings</vt:lpstr>
      <vt:lpstr>Predvolený návrh</vt:lpstr>
      <vt:lpstr>Office Theme</vt:lpstr>
      <vt:lpstr>Rovnica</vt:lpstr>
      <vt:lpstr>doc. RNDr. Michal Šimera, PhD.</vt:lpstr>
      <vt:lpstr>Prezentácia programu PowerPoint</vt:lpstr>
      <vt:lpstr>Prezentácia programu PowerPoint</vt:lpstr>
      <vt:lpstr>Predmet Biofyzika a rádiológia – kreditný systém</vt:lpstr>
      <vt:lpstr>Celkové hodnotenie predmetu</vt:lpstr>
      <vt:lpstr>Všetky potrebné informácia nájdem tu:</vt:lpstr>
      <vt:lpstr>Prezentácia programu PowerPoint</vt:lpstr>
      <vt:lpstr>Prezentácia programu PowerPoint</vt:lpstr>
      <vt:lpstr>Prezentácia programu PowerPoint</vt:lpstr>
      <vt:lpstr>Prezentácia programu PowerPoint</vt:lpstr>
      <vt:lpstr>Na čo je biofyzika a rádiológia?</vt:lpstr>
      <vt:lpstr>Biofyzika bunky</vt:lpstr>
      <vt:lpstr>Prezentácia programu PowerPoint</vt:lpstr>
      <vt:lpstr>Čo bude na skúške? </vt:lpstr>
      <vt:lpstr>BUNKA</vt:lpstr>
      <vt:lpstr>Cytoplazma</vt:lpstr>
      <vt:lpstr>Bunková membrána - stavba </vt:lpstr>
      <vt:lpstr>Membrána</vt:lpstr>
      <vt:lpstr>Prezentácia programu PowerPoint</vt:lpstr>
      <vt:lpstr>Bunková membrána - funkcia </vt:lpstr>
      <vt:lpstr>Bunkový transport</vt:lpstr>
      <vt:lpstr>Polopriepustnosť (Semipermeabilita)</vt:lpstr>
      <vt:lpstr>Prezentácia programu PowerPoint</vt:lpstr>
      <vt:lpstr>Prezentácia programu PowerPoint</vt:lpstr>
      <vt:lpstr>Prezentácia programu PowerPoint</vt:lpstr>
      <vt:lpstr>Filtrácia</vt:lpstr>
      <vt:lpstr>Prezentácia programu PowerPoint</vt:lpstr>
      <vt:lpstr>Jednoduchá difúzia</vt:lpstr>
      <vt:lpstr>Prezentácia programu PowerPoint</vt:lpstr>
      <vt:lpstr>Uľahčená (facilitovaná) difúzia</vt:lpstr>
      <vt:lpstr>Difúzia cez kanály</vt:lpstr>
      <vt:lpstr>Ligandové vrátkovanie – riadené chemicky</vt:lpstr>
      <vt:lpstr>Elektrické vrátkovanie – napäťovo riadené</vt:lpstr>
      <vt:lpstr>Napäťovo riadený Na+ kanál – 3D model</vt:lpstr>
      <vt:lpstr>Osmóza</vt:lpstr>
      <vt:lpstr>Prezentácia programu PowerPoint</vt:lpstr>
      <vt:lpstr>Aktívne transportné mechanizmy</vt:lpstr>
      <vt:lpstr>Na+-K+-ATP-áza (enzým)  = sodíko-draslíková pumpa</vt:lpstr>
      <vt:lpstr>Kľudový membránový potenciál</vt:lpstr>
      <vt:lpstr>Nernstova rovnica</vt:lpstr>
      <vt:lpstr>Goldmanova–Hodgkinova–Katzova rovnica</vt:lpstr>
      <vt:lpstr>Vedenie informácie nervovou bunkou</vt:lpstr>
      <vt:lpstr>Prezentácia programu PowerPoint</vt:lpstr>
      <vt:lpstr>Prezentácia programu PowerPoint</vt:lpstr>
      <vt:lpstr>Prezentácia programu PowerPoint</vt:lpstr>
      <vt:lpstr>Depolarizácia – zníženie hodnoty membránového potenciálu (napr. z -70 mV na -55 mV) Otvorenie napäťovo závislých Na+ proteínových kanálov = vtok Na+ do bunky (vnútro viac +)</vt:lpstr>
      <vt:lpstr>Prezentácia programu PowerPoint</vt:lpstr>
      <vt:lpstr>Prezentácia programu PowerPoint</vt:lpstr>
      <vt:lpstr>Prezentácia programu PowerPoint</vt:lpstr>
      <vt:lpstr>Napäťovo riadený Na+ kanál – 3D model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SUMÁCIA postsynaptických potenciálov</vt:lpstr>
      <vt:lpstr>Priestorová sumácia PSP</vt:lpstr>
      <vt:lpstr>Prezentácia programu PowerPoint</vt:lpstr>
      <vt:lpstr>Prezentácia programu PowerPoint</vt:lpstr>
      <vt:lpstr>Prezentácia programu PowerPoint</vt:lpstr>
      <vt:lpstr>Prezentácia programu PowerPoint</vt:lpstr>
      <vt:lpstr>Na uvoľnenie ohnutých myozínových hláv z väzby k aktínu a na ich vyrovnanie je potrebné ATP.   Myozín hydrolyzuje ATP (rozklad na ADP a fosfát), čím získa energiu.</vt:lpstr>
      <vt:lpstr>Prezentácia programu PowerPoint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Biofyzika bunky,  transportné membránové mechanizmy,  pokojný membránový poteniál</dc:title>
  <dc:creator>IP</dc:creator>
  <cp:lastModifiedBy>Šimera Michal</cp:lastModifiedBy>
  <cp:revision>255</cp:revision>
  <dcterms:created xsi:type="dcterms:W3CDTF">2006-09-17T18:09:00Z</dcterms:created>
  <dcterms:modified xsi:type="dcterms:W3CDTF">2026-02-19T14:24:29Z</dcterms:modified>
</cp:coreProperties>
</file>