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1"/>
  </p:sldMasterIdLst>
  <p:notesMasterIdLst>
    <p:notesMasterId r:id="rId35"/>
  </p:notesMasterIdLst>
  <p:sldIdLst>
    <p:sldId id="256" r:id="rId2"/>
    <p:sldId id="425" r:id="rId3"/>
    <p:sldId id="258" r:id="rId4"/>
    <p:sldId id="469" r:id="rId5"/>
    <p:sldId id="457" r:id="rId6"/>
    <p:sldId id="444" r:id="rId7"/>
    <p:sldId id="460" r:id="rId8"/>
    <p:sldId id="441" r:id="rId9"/>
    <p:sldId id="464" r:id="rId10"/>
    <p:sldId id="470" r:id="rId11"/>
    <p:sldId id="442" r:id="rId12"/>
    <p:sldId id="465" r:id="rId13"/>
    <p:sldId id="447" r:id="rId14"/>
    <p:sldId id="467" r:id="rId15"/>
    <p:sldId id="462" r:id="rId16"/>
    <p:sldId id="471" r:id="rId17"/>
    <p:sldId id="456" r:id="rId18"/>
    <p:sldId id="468" r:id="rId19"/>
    <p:sldId id="449" r:id="rId20"/>
    <p:sldId id="450" r:id="rId21"/>
    <p:sldId id="440" r:id="rId22"/>
    <p:sldId id="472" r:id="rId23"/>
    <p:sldId id="459" r:id="rId24"/>
    <p:sldId id="455" r:id="rId25"/>
    <p:sldId id="453" r:id="rId26"/>
    <p:sldId id="473" r:id="rId27"/>
    <p:sldId id="265" r:id="rId28"/>
    <p:sldId id="439" r:id="rId29"/>
    <p:sldId id="452" r:id="rId30"/>
    <p:sldId id="451" r:id="rId31"/>
    <p:sldId id="458" r:id="rId32"/>
    <p:sldId id="474" r:id="rId33"/>
    <p:sldId id="438"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íšek Jakub"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88D"/>
    <a:srgbClr val="49FC48"/>
    <a:srgbClr val="89C9F5"/>
    <a:srgbClr val="EEB0B3"/>
    <a:srgbClr val="0066CC"/>
    <a:srgbClr val="7992B1"/>
    <a:srgbClr val="FDD4D2"/>
    <a:srgbClr val="CDDDEA"/>
    <a:srgbClr val="EBF3DE"/>
    <a:srgbClr val="F8A8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8" d="100"/>
          <a:sy n="118" d="100"/>
        </p:scale>
        <p:origin x="19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íšek Jakub" userId="65d0a735-6082-4800-9366-57d040021099" providerId="ADAL" clId="{2A5E71AF-6AFF-4E1B-8036-54F0B0D69459}"/>
    <pc:docChg chg="undo redo custSel addSld modSld">
      <pc:chgData name="Míšek Jakub" userId="65d0a735-6082-4800-9366-57d040021099" providerId="ADAL" clId="{2A5E71AF-6AFF-4E1B-8036-54F0B0D69459}" dt="2025-09-10T12:39:07.380" v="301"/>
      <pc:docMkLst>
        <pc:docMk/>
      </pc:docMkLst>
      <pc:sldChg chg="delSp modSp mod">
        <pc:chgData name="Míšek Jakub" userId="65d0a735-6082-4800-9366-57d040021099" providerId="ADAL" clId="{2A5E71AF-6AFF-4E1B-8036-54F0B0D69459}" dt="2025-09-10T12:14:02.537" v="218" actId="947"/>
        <pc:sldMkLst>
          <pc:docMk/>
          <pc:sldMk cId="3527264135" sldId="258"/>
        </pc:sldMkLst>
        <pc:spChg chg="mod">
          <ac:chgData name="Míšek Jakub" userId="65d0a735-6082-4800-9366-57d040021099" providerId="ADAL" clId="{2A5E71AF-6AFF-4E1B-8036-54F0B0D69459}" dt="2025-09-10T11:56:19.540" v="26" actId="403"/>
          <ac:spMkLst>
            <pc:docMk/>
            <pc:sldMk cId="3527264135" sldId="258"/>
            <ac:spMk id="2" creationId="{4035BE6E-71E9-4617-9122-760AB739E573}"/>
          </ac:spMkLst>
        </pc:spChg>
        <pc:spChg chg="mod">
          <ac:chgData name="Míšek Jakub" userId="65d0a735-6082-4800-9366-57d040021099" providerId="ADAL" clId="{2A5E71AF-6AFF-4E1B-8036-54F0B0D69459}" dt="2025-09-10T12:14:02.537" v="218" actId="947"/>
          <ac:spMkLst>
            <pc:docMk/>
            <pc:sldMk cId="3527264135" sldId="258"/>
            <ac:spMk id="3" creationId="{AC482901-E0E7-4CDD-A1A0-7B147ECC79AC}"/>
          </ac:spMkLst>
        </pc:spChg>
        <pc:spChg chg="del">
          <ac:chgData name="Míšek Jakub" userId="65d0a735-6082-4800-9366-57d040021099" providerId="ADAL" clId="{2A5E71AF-6AFF-4E1B-8036-54F0B0D69459}" dt="2025-09-10T11:55:43.605" v="6" actId="478"/>
          <ac:spMkLst>
            <pc:docMk/>
            <pc:sldMk cId="3527264135" sldId="258"/>
            <ac:spMk id="4" creationId="{235C1CDF-F4D3-2095-8992-6C328F087DCE}"/>
          </ac:spMkLst>
        </pc:spChg>
      </pc:sldChg>
      <pc:sldChg chg="modSp mod">
        <pc:chgData name="Míšek Jakub" userId="65d0a735-6082-4800-9366-57d040021099" providerId="ADAL" clId="{2A5E71AF-6AFF-4E1B-8036-54F0B0D69459}" dt="2025-09-10T12:26:02.682" v="283" actId="20577"/>
        <pc:sldMkLst>
          <pc:docMk/>
          <pc:sldMk cId="461166510" sldId="442"/>
        </pc:sldMkLst>
        <pc:spChg chg="mod">
          <ac:chgData name="Míšek Jakub" userId="65d0a735-6082-4800-9366-57d040021099" providerId="ADAL" clId="{2A5E71AF-6AFF-4E1B-8036-54F0B0D69459}" dt="2025-09-10T12:26:02.682" v="283" actId="20577"/>
          <ac:spMkLst>
            <pc:docMk/>
            <pc:sldMk cId="461166510" sldId="442"/>
            <ac:spMk id="8" creationId="{ECF3F345-9E2C-4CBC-9B7E-90878D79B2D2}"/>
          </ac:spMkLst>
        </pc:spChg>
      </pc:sldChg>
      <pc:sldChg chg="modSp mod">
        <pc:chgData name="Míšek Jakub" userId="65d0a735-6082-4800-9366-57d040021099" providerId="ADAL" clId="{2A5E71AF-6AFF-4E1B-8036-54F0B0D69459}" dt="2025-09-10T12:14:51.048" v="222" actId="1076"/>
        <pc:sldMkLst>
          <pc:docMk/>
          <pc:sldMk cId="4023501406" sldId="456"/>
        </pc:sldMkLst>
        <pc:spChg chg="mod">
          <ac:chgData name="Míšek Jakub" userId="65d0a735-6082-4800-9366-57d040021099" providerId="ADAL" clId="{2A5E71AF-6AFF-4E1B-8036-54F0B0D69459}" dt="2025-09-10T12:14:42.283" v="221" actId="113"/>
          <ac:spMkLst>
            <pc:docMk/>
            <pc:sldMk cId="4023501406" sldId="456"/>
            <ac:spMk id="3" creationId="{1EC34843-1447-E342-9466-F71E6E50C918}"/>
          </ac:spMkLst>
        </pc:spChg>
        <pc:picChg chg="mod">
          <ac:chgData name="Míšek Jakub" userId="65d0a735-6082-4800-9366-57d040021099" providerId="ADAL" clId="{2A5E71AF-6AFF-4E1B-8036-54F0B0D69459}" dt="2025-09-10T12:14:51.048" v="222" actId="1076"/>
          <ac:picMkLst>
            <pc:docMk/>
            <pc:sldMk cId="4023501406" sldId="456"/>
            <ac:picMk id="9" creationId="{2B8A22E2-E01B-4155-B8C5-916821C68A7F}"/>
          </ac:picMkLst>
        </pc:picChg>
      </pc:sldChg>
      <pc:sldChg chg="delSp modSp mod">
        <pc:chgData name="Míšek Jakub" userId="65d0a735-6082-4800-9366-57d040021099" providerId="ADAL" clId="{2A5E71AF-6AFF-4E1B-8036-54F0B0D69459}" dt="2025-09-10T12:09:34.113" v="214" actId="113"/>
        <pc:sldMkLst>
          <pc:docMk/>
          <pc:sldMk cId="3630661695" sldId="464"/>
        </pc:sldMkLst>
        <pc:spChg chg="mod">
          <ac:chgData name="Míšek Jakub" userId="65d0a735-6082-4800-9366-57d040021099" providerId="ADAL" clId="{2A5E71AF-6AFF-4E1B-8036-54F0B0D69459}" dt="2025-09-10T12:05:29.917" v="138" actId="20577"/>
          <ac:spMkLst>
            <pc:docMk/>
            <pc:sldMk cId="3630661695" sldId="464"/>
            <ac:spMk id="2" creationId="{4035BE6E-71E9-4617-9122-760AB739E573}"/>
          </ac:spMkLst>
        </pc:spChg>
        <pc:spChg chg="mod">
          <ac:chgData name="Míšek Jakub" userId="65d0a735-6082-4800-9366-57d040021099" providerId="ADAL" clId="{2A5E71AF-6AFF-4E1B-8036-54F0B0D69459}" dt="2025-09-10T12:09:34.113" v="214" actId="113"/>
          <ac:spMkLst>
            <pc:docMk/>
            <pc:sldMk cId="3630661695" sldId="464"/>
            <ac:spMk id="3" creationId="{AC482901-E0E7-4CDD-A1A0-7B147ECC79AC}"/>
          </ac:spMkLst>
        </pc:spChg>
        <pc:spChg chg="del">
          <ac:chgData name="Míšek Jakub" userId="65d0a735-6082-4800-9366-57d040021099" providerId="ADAL" clId="{2A5E71AF-6AFF-4E1B-8036-54F0B0D69459}" dt="2025-09-10T12:05:34.187" v="139" actId="478"/>
          <ac:spMkLst>
            <pc:docMk/>
            <pc:sldMk cId="3630661695" sldId="464"/>
            <ac:spMk id="4" creationId="{DDD0E113-B0CA-415D-8173-4BD8E1F57F27}"/>
          </ac:spMkLst>
        </pc:spChg>
      </pc:sldChg>
      <pc:sldChg chg="addSp delSp modSp">
        <pc:chgData name="Míšek Jakub" userId="65d0a735-6082-4800-9366-57d040021099" providerId="ADAL" clId="{2A5E71AF-6AFF-4E1B-8036-54F0B0D69459}" dt="2025-09-10T12:39:07.380" v="301"/>
        <pc:sldMkLst>
          <pc:docMk/>
          <pc:sldMk cId="651524587" sldId="468"/>
        </pc:sldMkLst>
        <pc:picChg chg="add del mod">
          <ac:chgData name="Míšek Jakub" userId="65d0a735-6082-4800-9366-57d040021099" providerId="ADAL" clId="{2A5E71AF-6AFF-4E1B-8036-54F0B0D69459}" dt="2025-09-10T12:38:09.138" v="288" actId="478"/>
          <ac:picMkLst>
            <pc:docMk/>
            <pc:sldMk cId="651524587" sldId="468"/>
            <ac:picMk id="1026" creationId="{2381B76A-68A2-4EAF-AEBF-14CE4D198246}"/>
          </ac:picMkLst>
        </pc:picChg>
        <pc:picChg chg="add mod">
          <ac:chgData name="Míšek Jakub" userId="65d0a735-6082-4800-9366-57d040021099" providerId="ADAL" clId="{2A5E71AF-6AFF-4E1B-8036-54F0B0D69459}" dt="2025-09-10T12:39:07.380" v="301"/>
          <ac:picMkLst>
            <pc:docMk/>
            <pc:sldMk cId="651524587" sldId="468"/>
            <ac:picMk id="1028" creationId="{855A832E-ED46-4AF0-B2E3-2B9781F6270C}"/>
          </ac:picMkLst>
        </pc:picChg>
      </pc:sldChg>
      <pc:sldChg chg="add">
        <pc:chgData name="Míšek Jakub" userId="65d0a735-6082-4800-9366-57d040021099" providerId="ADAL" clId="{2A5E71AF-6AFF-4E1B-8036-54F0B0D69459}" dt="2025-09-10T11:55:33.620" v="0" actId="2890"/>
        <pc:sldMkLst>
          <pc:docMk/>
          <pc:sldMk cId="930516970" sldId="469"/>
        </pc:sldMkLst>
      </pc:sldChg>
      <pc:sldChg chg="add">
        <pc:chgData name="Míšek Jakub" userId="65d0a735-6082-4800-9366-57d040021099" providerId="ADAL" clId="{2A5E71AF-6AFF-4E1B-8036-54F0B0D69459}" dt="2025-09-10T12:05:10.524" v="123" actId="2890"/>
        <pc:sldMkLst>
          <pc:docMk/>
          <pc:sldMk cId="2223450355" sldId="47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814787-4069-4A60-855E-13B2DDB6457E}" type="datetimeFigureOut">
              <a:rPr lang="sk-SK" smtClean="0"/>
              <a:t>15. 10. 2025</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5C6F20-9CF9-487A-9AB0-1A9276F158EF}" type="slidenum">
              <a:rPr lang="sk-SK" smtClean="0"/>
              <a:t>‹#›</a:t>
            </a:fld>
            <a:endParaRPr lang="sk-SK"/>
          </a:p>
        </p:txBody>
      </p:sp>
    </p:spTree>
    <p:extLst>
      <p:ext uri="{BB962C8B-B14F-4D97-AF65-F5344CB8AC3E}">
        <p14:creationId xmlns:p14="http://schemas.microsoft.com/office/powerpoint/2010/main" val="2136406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9</a:t>
            </a:fld>
            <a:endParaRPr lang="sk-SK"/>
          </a:p>
        </p:txBody>
      </p:sp>
    </p:spTree>
    <p:extLst>
      <p:ext uri="{BB962C8B-B14F-4D97-AF65-F5344CB8AC3E}">
        <p14:creationId xmlns:p14="http://schemas.microsoft.com/office/powerpoint/2010/main" val="3752173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10</a:t>
            </a:fld>
            <a:endParaRPr lang="sk-SK"/>
          </a:p>
        </p:txBody>
      </p:sp>
    </p:spTree>
    <p:extLst>
      <p:ext uri="{BB962C8B-B14F-4D97-AF65-F5344CB8AC3E}">
        <p14:creationId xmlns:p14="http://schemas.microsoft.com/office/powerpoint/2010/main" val="833573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11</a:t>
            </a:fld>
            <a:endParaRPr lang="sk-SK"/>
          </a:p>
        </p:txBody>
      </p:sp>
    </p:spTree>
    <p:extLst>
      <p:ext uri="{BB962C8B-B14F-4D97-AF65-F5344CB8AC3E}">
        <p14:creationId xmlns:p14="http://schemas.microsoft.com/office/powerpoint/2010/main" val="2334745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14</a:t>
            </a:fld>
            <a:endParaRPr lang="sk-SK"/>
          </a:p>
        </p:txBody>
      </p:sp>
    </p:spTree>
    <p:extLst>
      <p:ext uri="{BB962C8B-B14F-4D97-AF65-F5344CB8AC3E}">
        <p14:creationId xmlns:p14="http://schemas.microsoft.com/office/powerpoint/2010/main" val="4194920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15</a:t>
            </a:fld>
            <a:endParaRPr lang="sk-SK"/>
          </a:p>
        </p:txBody>
      </p:sp>
    </p:spTree>
    <p:extLst>
      <p:ext uri="{BB962C8B-B14F-4D97-AF65-F5344CB8AC3E}">
        <p14:creationId xmlns:p14="http://schemas.microsoft.com/office/powerpoint/2010/main" val="2513092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18</a:t>
            </a:fld>
            <a:endParaRPr lang="sk-SK"/>
          </a:p>
        </p:txBody>
      </p:sp>
    </p:spTree>
    <p:extLst>
      <p:ext uri="{BB962C8B-B14F-4D97-AF65-F5344CB8AC3E}">
        <p14:creationId xmlns:p14="http://schemas.microsoft.com/office/powerpoint/2010/main" val="1759062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19</a:t>
            </a:fld>
            <a:endParaRPr lang="sk-SK"/>
          </a:p>
        </p:txBody>
      </p:sp>
    </p:spTree>
    <p:extLst>
      <p:ext uri="{BB962C8B-B14F-4D97-AF65-F5344CB8AC3E}">
        <p14:creationId xmlns:p14="http://schemas.microsoft.com/office/powerpoint/2010/main" val="884985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24</a:t>
            </a:fld>
            <a:endParaRPr lang="sk-SK"/>
          </a:p>
        </p:txBody>
      </p:sp>
    </p:spTree>
    <p:extLst>
      <p:ext uri="{BB962C8B-B14F-4D97-AF65-F5344CB8AC3E}">
        <p14:creationId xmlns:p14="http://schemas.microsoft.com/office/powerpoint/2010/main" val="282947651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á snímka">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sk-SK"/>
              <a:t>Kliknutím upravte štýl predlohy nadpisu</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sk-SK"/>
              <a:t>Kliknutím upravte štýl predlohy podnadpisu</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68254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91134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Hlavička sekci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sk-SK"/>
              <a:t>Kliknutím upravte štýl predlohy nadpisu</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smtClean="0"/>
              <a:t>10/15/2025</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21613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4698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sk-SK"/>
              <a:t>Kliknutím upravte štýl predlohy nadpisu</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10/15/2025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32710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k-SK"/>
              <a:t>Kliknutím upravte štýl predlohy nadpisu</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smtClean="0"/>
              <a:t>10/15/2025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50929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10/15/2025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48076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popisom">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sk-SK"/>
              <a:t>Kliknutím upravte štýl predlohy nadpisu</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DA16AA21-1863-4931-97CB-99D0A168701B}" type="datetimeFigureOut">
              <a:rPr lang="en-US" smtClean="0"/>
              <a:t>10/15/2025</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79348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ok s popisom">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sk-SK"/>
              <a:t>Kliknutím upravte štýl predlohy nadpisu</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Kliknutím na ikonu pridáte obrázok</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3772C379-9A7C-4C87-A116-CBE9F58B04C5}" type="datetimeFigureOut">
              <a:rPr lang="en-US" smtClean="0"/>
              <a:t>10/15/2025</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0433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58967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sk-SK"/>
              <a:t>Kliknutím upravte štýl predlohy nadpisu</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10/15/2025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87428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sk-SK"/>
              <a:t>Kliknutím upravte štýl predlohy nadpisu</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smtClean="0"/>
              <a:t>10/15/2025</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2821248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3.png"/><Relationship Id="rId4" Type="http://schemas.microsoft.com/office/2007/relationships/hdphoto" Target="../media/hdphoto6.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A50D3EB-53A3-4546-A92F-ADAFCD6BFFD4}"/>
              </a:ext>
            </a:extLst>
          </p:cNvPr>
          <p:cNvSpPr>
            <a:spLocks noGrp="1"/>
          </p:cNvSpPr>
          <p:nvPr>
            <p:ph type="ctrTitle"/>
          </p:nvPr>
        </p:nvSpPr>
        <p:spPr/>
        <p:txBody>
          <a:bodyPr/>
          <a:lstStyle/>
          <a:p>
            <a:pPr algn="ctr"/>
            <a:r>
              <a:rPr lang="sk-SK" sz="8000" cap="none" dirty="0">
                <a:latin typeface="Georgia" panose="02040502050405020303" pitchFamily="18" charset="0"/>
              </a:rPr>
              <a:t>Biofyzika </a:t>
            </a:r>
            <a:br>
              <a:rPr lang="sk-SK" sz="8000" cap="none" dirty="0">
                <a:latin typeface="Georgia" panose="02040502050405020303" pitchFamily="18" charset="0"/>
              </a:rPr>
            </a:br>
            <a:r>
              <a:rPr lang="sk-SK" sz="8000" cap="none" dirty="0">
                <a:latin typeface="Georgia" panose="02040502050405020303" pitchFamily="18" charset="0"/>
              </a:rPr>
              <a:t>dýchacieho systému</a:t>
            </a:r>
            <a:endParaRPr lang="en-US" sz="8000" cap="none" dirty="0">
              <a:latin typeface="Georgia" panose="02040502050405020303" pitchFamily="18" charset="0"/>
            </a:endParaRPr>
          </a:p>
        </p:txBody>
      </p:sp>
      <p:sp>
        <p:nvSpPr>
          <p:cNvPr id="4" name="BlokTextu 3">
            <a:extLst>
              <a:ext uri="{FF2B5EF4-FFF2-40B4-BE49-F238E27FC236}">
                <a16:creationId xmlns:a16="http://schemas.microsoft.com/office/drawing/2014/main" id="{4A6B6D09-A442-492F-B70D-8268DA0C32B9}"/>
              </a:ext>
            </a:extLst>
          </p:cNvPr>
          <p:cNvSpPr txBox="1"/>
          <p:nvPr/>
        </p:nvSpPr>
        <p:spPr>
          <a:xfrm>
            <a:off x="9330115" y="5425777"/>
            <a:ext cx="2322415" cy="646331"/>
          </a:xfrm>
          <a:prstGeom prst="rect">
            <a:avLst/>
          </a:prstGeom>
          <a:noFill/>
        </p:spPr>
        <p:txBody>
          <a:bodyPr wrap="square" rtlCol="0">
            <a:spAutoFit/>
          </a:bodyPr>
          <a:lstStyle/>
          <a:p>
            <a:r>
              <a:rPr lang="sk-SK" dirty="0"/>
              <a:t>“Dum </a:t>
            </a:r>
            <a:r>
              <a:rPr lang="sk-SK" dirty="0" err="1"/>
              <a:t>spiro</a:t>
            </a:r>
            <a:r>
              <a:rPr lang="sk-SK" dirty="0"/>
              <a:t>, </a:t>
            </a:r>
            <a:r>
              <a:rPr lang="sk-SK" dirty="0" err="1"/>
              <a:t>spero</a:t>
            </a:r>
            <a:r>
              <a:rPr lang="sk-SK" dirty="0"/>
              <a:t>.“ </a:t>
            </a:r>
            <a:r>
              <a:rPr lang="sk-SK" i="1" dirty="0"/>
              <a:t>Cicero.</a:t>
            </a:r>
          </a:p>
        </p:txBody>
      </p:sp>
      <p:sp>
        <p:nvSpPr>
          <p:cNvPr id="6" name="Podnadpis 5">
            <a:extLst>
              <a:ext uri="{FF2B5EF4-FFF2-40B4-BE49-F238E27FC236}">
                <a16:creationId xmlns:a16="http://schemas.microsoft.com/office/drawing/2014/main" id="{41F1BC46-6F37-4975-A7BB-867B912A70CC}"/>
              </a:ext>
            </a:extLst>
          </p:cNvPr>
          <p:cNvSpPr>
            <a:spLocks noGrp="1"/>
          </p:cNvSpPr>
          <p:nvPr>
            <p:ph type="subTitle" idx="1"/>
          </p:nvPr>
        </p:nvSpPr>
        <p:spPr>
          <a:xfrm>
            <a:off x="922364" y="4755019"/>
            <a:ext cx="4446049" cy="1069848"/>
          </a:xfrm>
        </p:spPr>
        <p:txBody>
          <a:bodyPr/>
          <a:lstStyle/>
          <a:p>
            <a:r>
              <a:rPr lang="sk-SK" dirty="0"/>
              <a:t>doc. Ing. Jakub Míšek, PhD.</a:t>
            </a:r>
          </a:p>
          <a:p>
            <a:r>
              <a:rPr lang="sk-SK" dirty="0"/>
              <a:t>prof. RNDr. Ivan </a:t>
            </a:r>
            <a:r>
              <a:rPr lang="sk-SK" dirty="0" err="1"/>
              <a:t>Poliaček</a:t>
            </a:r>
            <a:r>
              <a:rPr lang="sk-SK" dirty="0"/>
              <a:t>, PhD.</a:t>
            </a:r>
          </a:p>
        </p:txBody>
      </p:sp>
    </p:spTree>
    <p:extLst>
      <p:ext uri="{BB962C8B-B14F-4D97-AF65-F5344CB8AC3E}">
        <p14:creationId xmlns:p14="http://schemas.microsoft.com/office/powerpoint/2010/main" val="3645362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88E1E9C-3C72-4B39-BEED-3291B3F70862}"/>
              </a:ext>
            </a:extLst>
          </p:cNvPr>
          <p:cNvSpPr>
            <a:spLocks noGrp="1"/>
          </p:cNvSpPr>
          <p:nvPr>
            <p:ph type="title"/>
          </p:nvPr>
        </p:nvSpPr>
        <p:spPr>
          <a:xfrm>
            <a:off x="753557" y="144000"/>
            <a:ext cx="10058400" cy="1260000"/>
          </a:xfrm>
        </p:spPr>
        <p:txBody>
          <a:bodyPr/>
          <a:lstStyle/>
          <a:p>
            <a:r>
              <a:rPr lang="sk-SK" cap="none" dirty="0">
                <a:latin typeface="Trebuchet MS" panose="020B0603020202020204" pitchFamily="34" charset="0"/>
              </a:rPr>
              <a:t>Otázky na skúšku</a:t>
            </a:r>
          </a:p>
        </p:txBody>
      </p:sp>
      <p:sp>
        <p:nvSpPr>
          <p:cNvPr id="3" name="Zástupný objekt pre obsah 2">
            <a:extLst>
              <a:ext uri="{FF2B5EF4-FFF2-40B4-BE49-F238E27FC236}">
                <a16:creationId xmlns:a16="http://schemas.microsoft.com/office/drawing/2014/main" id="{6D162166-A498-4070-ADBE-52BC082D1574}"/>
              </a:ext>
            </a:extLst>
          </p:cNvPr>
          <p:cNvSpPr>
            <a:spLocks noGrp="1"/>
          </p:cNvSpPr>
          <p:nvPr>
            <p:ph idx="1"/>
          </p:nvPr>
        </p:nvSpPr>
        <p:spPr>
          <a:xfrm>
            <a:off x="753557" y="1626499"/>
            <a:ext cx="10890882" cy="4569977"/>
          </a:xfrm>
        </p:spPr>
        <p:txBody>
          <a:bodyPr>
            <a:normAutofit/>
          </a:bodyPr>
          <a:lstStyle/>
          <a:p>
            <a:r>
              <a:rPr lang="sk-SK" sz="2400" dirty="0">
                <a:latin typeface="Trebuchet MS" panose="020B0603020202020204" pitchFamily="34" charset="0"/>
              </a:rPr>
              <a:t>Mechanika dýchania</a:t>
            </a:r>
          </a:p>
          <a:p>
            <a:r>
              <a:rPr lang="sk-SK" sz="2400" dirty="0">
                <a:latin typeface="Trebuchet MS" panose="020B0603020202020204" pitchFamily="34" charset="0"/>
              </a:rPr>
              <a:t>Dýchacie odpory</a:t>
            </a:r>
          </a:p>
          <a:p>
            <a:r>
              <a:rPr lang="sk-SK" sz="2400" dirty="0">
                <a:latin typeface="Trebuchet MS" panose="020B0603020202020204" pitchFamily="34" charset="0"/>
              </a:rPr>
              <a:t>Poddajnosť pľúc a hrudníka</a:t>
            </a:r>
          </a:p>
          <a:p>
            <a:r>
              <a:rPr lang="sk-SK" sz="2400" dirty="0">
                <a:latin typeface="Trebuchet MS" panose="020B0603020202020204" pitchFamily="34" charset="0"/>
              </a:rPr>
              <a:t>Dychové objemy a kapacity</a:t>
            </a:r>
          </a:p>
          <a:p>
            <a:r>
              <a:rPr lang="sk-SK" sz="2400" dirty="0" err="1">
                <a:latin typeface="Trebuchet MS" panose="020B0603020202020204" pitchFamily="34" charset="0"/>
              </a:rPr>
              <a:t>Spirometria</a:t>
            </a:r>
            <a:endParaRPr lang="sk-SK" sz="2400" dirty="0">
              <a:latin typeface="Trebuchet MS" panose="020B0603020202020204" pitchFamily="34" charset="0"/>
            </a:endParaRPr>
          </a:p>
          <a:p>
            <a:r>
              <a:rPr lang="sk-SK" sz="2400" dirty="0">
                <a:latin typeface="Trebuchet MS" panose="020B0603020202020204" pitchFamily="34" charset="0"/>
              </a:rPr>
              <a:t>Transport plynov medzi vonkajším a vnútorným prostredím</a:t>
            </a:r>
          </a:p>
          <a:p>
            <a:r>
              <a:rPr lang="sk-SK" sz="2400" dirty="0">
                <a:latin typeface="Trebuchet MS" panose="020B0603020202020204" pitchFamily="34" charset="0"/>
              </a:rPr>
              <a:t>Parciálny tlak plynov a ich rozpustnosť v kvapalinách</a:t>
            </a:r>
          </a:p>
          <a:p>
            <a:pPr marL="0" indent="0">
              <a:buNone/>
            </a:pPr>
            <a:endParaRPr lang="sk-SK" sz="2400" dirty="0">
              <a:latin typeface="Trebuchet MS" panose="020B0603020202020204" pitchFamily="34" charset="0"/>
            </a:endParaRPr>
          </a:p>
        </p:txBody>
      </p:sp>
      <p:pic>
        <p:nvPicPr>
          <p:cNvPr id="7" name="Obrázok 6">
            <a:extLst>
              <a:ext uri="{FF2B5EF4-FFF2-40B4-BE49-F238E27FC236}">
                <a16:creationId xmlns:a16="http://schemas.microsoft.com/office/drawing/2014/main" id="{2043D84D-69A8-4496-96FF-9FBCAC493E79}"/>
              </a:ext>
            </a:extLst>
          </p:cNvPr>
          <p:cNvPicPr>
            <a:picLocks noChangeAspect="1"/>
          </p:cNvPicPr>
          <p:nvPr/>
        </p:nvPicPr>
        <p:blipFill>
          <a:blip r:embed="rId2"/>
          <a:stretch>
            <a:fillRect/>
          </a:stretch>
        </p:blipFill>
        <p:spPr>
          <a:xfrm>
            <a:off x="9823612" y="129473"/>
            <a:ext cx="1976689" cy="2478023"/>
          </a:xfrm>
          <a:prstGeom prst="rect">
            <a:avLst/>
          </a:prstGeom>
        </p:spPr>
      </p:pic>
    </p:spTree>
    <p:extLst>
      <p:ext uri="{BB962C8B-B14F-4D97-AF65-F5344CB8AC3E}">
        <p14:creationId xmlns:p14="http://schemas.microsoft.com/office/powerpoint/2010/main" val="184979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517890" y="144767"/>
            <a:ext cx="10335146" cy="1609344"/>
          </a:xfrm>
        </p:spPr>
        <p:txBody>
          <a:bodyPr>
            <a:normAutofit/>
          </a:bodyPr>
          <a:lstStyle/>
          <a:p>
            <a:r>
              <a:rPr lang="sk-SK" sz="4800" b="1" cap="none" dirty="0">
                <a:latin typeface="Trebuchet MS" panose="020B0603020202020204" pitchFamily="34" charset="0"/>
              </a:rPr>
              <a:t>Funkcie respiračného systému</a:t>
            </a: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307497" y="1595426"/>
            <a:ext cx="11733452" cy="5117807"/>
          </a:xfrm>
        </p:spPr>
        <p:txBody>
          <a:bodyPr>
            <a:noAutofit/>
          </a:bodyPr>
          <a:lstStyle/>
          <a:p>
            <a:pPr>
              <a:lnSpc>
                <a:spcPct val="115000"/>
              </a:lnSpc>
              <a:spcBef>
                <a:spcPts val="600"/>
              </a:spcBef>
            </a:pPr>
            <a:r>
              <a:rPr lang="sk-SK" sz="1700" dirty="0">
                <a:latin typeface="Trebuchet MS" panose="020B0603020202020204" pitchFamily="34" charset="0"/>
              </a:rPr>
              <a:t>1. Výmena dýchacích plynov: prívod O</a:t>
            </a:r>
            <a:r>
              <a:rPr lang="sk-SK" sz="1700" baseline="-25000" dirty="0">
                <a:latin typeface="Trebuchet MS" panose="020B0603020202020204" pitchFamily="34" charset="0"/>
              </a:rPr>
              <a:t>2</a:t>
            </a:r>
            <a:r>
              <a:rPr lang="sk-SK" sz="1700" dirty="0">
                <a:latin typeface="Trebuchet MS" panose="020B0603020202020204" pitchFamily="34" charset="0"/>
              </a:rPr>
              <a:t> a výdaj CO</a:t>
            </a:r>
            <a:r>
              <a:rPr lang="sk-SK" sz="1700" baseline="-25000" dirty="0">
                <a:latin typeface="Trebuchet MS" panose="020B0603020202020204" pitchFamily="34" charset="0"/>
              </a:rPr>
              <a:t>2</a:t>
            </a:r>
            <a:r>
              <a:rPr lang="sk-SK" sz="1700" dirty="0">
                <a:latin typeface="Trebuchet MS" panose="020B0603020202020204" pitchFamily="34" charset="0"/>
              </a:rPr>
              <a:t> medzi vonkajším prostredím, krvou a tkanivami.</a:t>
            </a:r>
          </a:p>
          <a:p>
            <a:pPr marL="177800" indent="-177800">
              <a:lnSpc>
                <a:spcPct val="115000"/>
              </a:lnSpc>
              <a:spcBef>
                <a:spcPts val="600"/>
              </a:spcBef>
              <a:tabLst>
                <a:tab pos="444500" algn="l"/>
              </a:tabLst>
            </a:pPr>
            <a:r>
              <a:rPr lang="sk-SK" sz="1700" dirty="0">
                <a:latin typeface="Trebuchet MS" panose="020B0603020202020204" pitchFamily="34" charset="0"/>
              </a:rPr>
              <a:t>2. Udržanie acidobázickej rovnováhy spolu s </a:t>
            </a:r>
            <a:r>
              <a:rPr lang="sk-SK" sz="1700" dirty="0" err="1">
                <a:latin typeface="Trebuchet MS" panose="020B0603020202020204" pitchFamily="34" charset="0"/>
              </a:rPr>
              <a:t>pufrovacími</a:t>
            </a:r>
            <a:r>
              <a:rPr lang="sk-SK" sz="1700" dirty="0">
                <a:latin typeface="Trebuchet MS" panose="020B0603020202020204" pitchFamily="34" charset="0"/>
              </a:rPr>
              <a:t> systémami a obličkami: </a:t>
            </a:r>
            <a:r>
              <a:rPr lang="sk-SK" sz="1700" dirty="0" err="1">
                <a:latin typeface="Trebuchet MS" panose="020B0603020202020204" pitchFamily="34" charset="0"/>
              </a:rPr>
              <a:t>hyperventilácia</a:t>
            </a:r>
            <a:r>
              <a:rPr lang="sk-SK" sz="1700" dirty="0">
                <a:latin typeface="Trebuchet MS" panose="020B0603020202020204" pitchFamily="34" charset="0"/>
              </a:rPr>
              <a:t> zvyšuje pH 	(</a:t>
            </a:r>
            <a:r>
              <a:rPr lang="sk-SK" sz="1700" dirty="0" err="1">
                <a:latin typeface="Trebuchet MS" panose="020B0603020202020204" pitchFamily="34" charset="0"/>
              </a:rPr>
              <a:t>alkalóza</a:t>
            </a:r>
            <a:r>
              <a:rPr lang="sk-SK" sz="1700" dirty="0">
                <a:latin typeface="Trebuchet MS" panose="020B0603020202020204" pitchFamily="34" charset="0"/>
              </a:rPr>
              <a:t>), hypoventilácia resp. </a:t>
            </a:r>
            <a:r>
              <a:rPr lang="sk-SK" sz="1700" dirty="0" err="1">
                <a:latin typeface="Trebuchet MS" panose="020B0603020202020204" pitchFamily="34" charset="0"/>
              </a:rPr>
              <a:t>apnoe</a:t>
            </a:r>
            <a:r>
              <a:rPr lang="sk-SK" sz="1700" dirty="0">
                <a:latin typeface="Trebuchet MS" panose="020B0603020202020204" pitchFamily="34" charset="0"/>
              </a:rPr>
              <a:t> znižuje pH (acidóza).</a:t>
            </a:r>
          </a:p>
          <a:p>
            <a:pPr>
              <a:lnSpc>
                <a:spcPct val="115000"/>
              </a:lnSpc>
              <a:spcBef>
                <a:spcPts val="600"/>
              </a:spcBef>
            </a:pPr>
            <a:r>
              <a:rPr lang="sk-SK" sz="1700" dirty="0">
                <a:latin typeface="Trebuchet MS" panose="020B0603020202020204" pitchFamily="34" charset="0"/>
              </a:rPr>
              <a:t>3. Vylučovanie prchavých látok ako napr. alkohol, acetón, cesnak.</a:t>
            </a:r>
          </a:p>
          <a:p>
            <a:pPr>
              <a:lnSpc>
                <a:spcPct val="115000"/>
              </a:lnSpc>
              <a:spcBef>
                <a:spcPts val="600"/>
              </a:spcBef>
            </a:pPr>
            <a:r>
              <a:rPr lang="sk-SK" sz="1700" dirty="0">
                <a:latin typeface="Trebuchet MS" panose="020B0603020202020204" pitchFamily="34" charset="0"/>
              </a:rPr>
              <a:t>4. Termoregulácia 10%.</a:t>
            </a:r>
          </a:p>
          <a:p>
            <a:pPr>
              <a:lnSpc>
                <a:spcPct val="115000"/>
              </a:lnSpc>
              <a:spcBef>
                <a:spcPts val="600"/>
              </a:spcBef>
            </a:pPr>
            <a:r>
              <a:rPr lang="sk-SK" sz="1700" dirty="0">
                <a:latin typeface="Trebuchet MS" panose="020B0603020202020204" pitchFamily="34" charset="0"/>
              </a:rPr>
              <a:t>5. Tvorba reči a zvukových prejavov.</a:t>
            </a:r>
          </a:p>
          <a:p>
            <a:pPr>
              <a:lnSpc>
                <a:spcPct val="115000"/>
              </a:lnSpc>
              <a:spcBef>
                <a:spcPts val="600"/>
              </a:spcBef>
            </a:pPr>
            <a:r>
              <a:rPr lang="sk-SK" sz="1700" dirty="0">
                <a:latin typeface="Trebuchet MS" panose="020B0603020202020204" pitchFamily="34" charset="0"/>
              </a:rPr>
              <a:t>6. Emočné prejavy: plač, smiech, krik.</a:t>
            </a:r>
          </a:p>
          <a:p>
            <a:pPr>
              <a:lnSpc>
                <a:spcPct val="115000"/>
              </a:lnSpc>
              <a:spcBef>
                <a:spcPts val="600"/>
              </a:spcBef>
            </a:pPr>
            <a:r>
              <a:rPr lang="sk-SK" sz="1700" dirty="0">
                <a:latin typeface="Trebuchet MS" panose="020B0603020202020204" pitchFamily="34" charset="0"/>
              </a:rPr>
              <a:t>7. Podiel na </a:t>
            </a:r>
            <a:r>
              <a:rPr lang="sk-SK" sz="1700" dirty="0" err="1">
                <a:latin typeface="Trebuchet MS" panose="020B0603020202020204" pitchFamily="34" charset="0"/>
              </a:rPr>
              <a:t>venóznom</a:t>
            </a:r>
            <a:r>
              <a:rPr lang="sk-SK" sz="1700" dirty="0">
                <a:latin typeface="Trebuchet MS" panose="020B0603020202020204" pitchFamily="34" charset="0"/>
              </a:rPr>
              <a:t> návrate krvi, negatívny </a:t>
            </a:r>
            <a:r>
              <a:rPr lang="sk-SK" sz="1700" dirty="0" err="1">
                <a:latin typeface="Trebuchet MS" panose="020B0603020202020204" pitchFamily="34" charset="0"/>
              </a:rPr>
              <a:t>pleurálny</a:t>
            </a:r>
            <a:r>
              <a:rPr lang="sk-SK" sz="1700" dirty="0">
                <a:latin typeface="Trebuchet MS" panose="020B0603020202020204" pitchFamily="34" charset="0"/>
              </a:rPr>
              <a:t> tlak zvyšuje </a:t>
            </a:r>
            <a:r>
              <a:rPr lang="sk-SK" sz="1700" dirty="0" err="1">
                <a:latin typeface="Trebuchet MS" panose="020B0603020202020204" pitchFamily="34" charset="0"/>
              </a:rPr>
              <a:t>venózny</a:t>
            </a:r>
            <a:r>
              <a:rPr lang="sk-SK" sz="1700" dirty="0">
                <a:latin typeface="Trebuchet MS" panose="020B0603020202020204" pitchFamily="34" charset="0"/>
              </a:rPr>
              <a:t> návrat krvi (pomocná hrudná pumpa).</a:t>
            </a:r>
          </a:p>
          <a:p>
            <a:pPr>
              <a:lnSpc>
                <a:spcPct val="115000"/>
              </a:lnSpc>
              <a:spcBef>
                <a:spcPts val="600"/>
              </a:spcBef>
            </a:pPr>
            <a:r>
              <a:rPr lang="sk-SK" sz="1700" dirty="0">
                <a:latin typeface="Trebuchet MS" panose="020B0603020202020204" pitchFamily="34" charset="0"/>
              </a:rPr>
              <a:t>8. Ochranná funkcia pred vonkajšími škodlivinami kašeľ, kýchanie.</a:t>
            </a:r>
          </a:p>
          <a:p>
            <a:pPr>
              <a:lnSpc>
                <a:spcPct val="115000"/>
              </a:lnSpc>
              <a:spcBef>
                <a:spcPts val="600"/>
              </a:spcBef>
            </a:pPr>
            <a:r>
              <a:rPr lang="sk-SK" sz="1700" dirty="0">
                <a:latin typeface="Trebuchet MS" panose="020B0603020202020204" pitchFamily="34" charset="0"/>
              </a:rPr>
              <a:t>9. Podiel na brušnom lise: </a:t>
            </a:r>
            <a:r>
              <a:rPr lang="sk-SK" sz="1700" dirty="0" err="1">
                <a:latin typeface="Trebuchet MS" panose="020B0603020202020204" pitchFamily="34" charset="0"/>
              </a:rPr>
              <a:t>defekácia</a:t>
            </a:r>
            <a:r>
              <a:rPr lang="sk-SK" sz="1700" dirty="0">
                <a:latin typeface="Trebuchet MS" panose="020B0603020202020204" pitchFamily="34" charset="0"/>
              </a:rPr>
              <a:t>, </a:t>
            </a:r>
            <a:r>
              <a:rPr lang="sk-SK" sz="1700" dirty="0" err="1">
                <a:latin typeface="Trebuchet MS" panose="020B0603020202020204" pitchFamily="34" charset="0"/>
              </a:rPr>
              <a:t>mikcia</a:t>
            </a:r>
            <a:r>
              <a:rPr lang="sk-SK" sz="1700" dirty="0">
                <a:latin typeface="Trebuchet MS" panose="020B0603020202020204" pitchFamily="34" charset="0"/>
              </a:rPr>
              <a:t>, pôrod, kašeľ.</a:t>
            </a:r>
          </a:p>
          <a:p>
            <a:pPr>
              <a:lnSpc>
                <a:spcPct val="115000"/>
              </a:lnSpc>
              <a:spcBef>
                <a:spcPts val="600"/>
              </a:spcBef>
            </a:pPr>
            <a:r>
              <a:rPr lang="sk-SK" sz="1700" dirty="0">
                <a:latin typeface="Trebuchet MS" panose="020B0603020202020204" pitchFamily="34" charset="0"/>
              </a:rPr>
              <a:t>10. Čuchová percepcia.</a:t>
            </a:r>
          </a:p>
          <a:p>
            <a:pPr>
              <a:lnSpc>
                <a:spcPct val="115000"/>
              </a:lnSpc>
              <a:spcBef>
                <a:spcPts val="600"/>
              </a:spcBef>
            </a:pPr>
            <a:r>
              <a:rPr lang="sk-SK" sz="1700" dirty="0">
                <a:latin typeface="Trebuchet MS" panose="020B0603020202020204" pitchFamily="34" charset="0"/>
              </a:rPr>
              <a:t>11. Metabolická a endokrinná funkcia (</a:t>
            </a:r>
            <a:r>
              <a:rPr lang="sk-SK" sz="1700" dirty="0" err="1">
                <a:latin typeface="Trebuchet MS" panose="020B0603020202020204" pitchFamily="34" charset="0"/>
              </a:rPr>
              <a:t>surfaktant</a:t>
            </a:r>
            <a:r>
              <a:rPr lang="sk-SK" sz="1700" dirty="0">
                <a:latin typeface="Trebuchet MS" panose="020B0603020202020204" pitchFamily="34" charset="0"/>
              </a:rPr>
              <a:t>). </a:t>
            </a:r>
          </a:p>
          <a:p>
            <a:pPr>
              <a:lnSpc>
                <a:spcPct val="115000"/>
              </a:lnSpc>
              <a:spcBef>
                <a:spcPts val="600"/>
              </a:spcBef>
            </a:pPr>
            <a:r>
              <a:rPr lang="sk-SK" sz="1700" dirty="0">
                <a:latin typeface="Trebuchet MS" panose="020B0603020202020204" pitchFamily="34" charset="0"/>
              </a:rPr>
              <a:t>12. Pľúcny rezervoár krvi 400ml.</a:t>
            </a:r>
            <a:endParaRPr lang="en-US" sz="1700" dirty="0">
              <a:latin typeface="Trebuchet MS" panose="020B0603020202020204" pitchFamily="34" charset="0"/>
            </a:endParaRPr>
          </a:p>
        </p:txBody>
      </p:sp>
      <p:pic>
        <p:nvPicPr>
          <p:cNvPr id="1026" name="Picture 2" descr="Boost Your Health with a Deep Breath - DeePT">
            <a:extLst>
              <a:ext uri="{FF2B5EF4-FFF2-40B4-BE49-F238E27FC236}">
                <a16:creationId xmlns:a16="http://schemas.microsoft.com/office/drawing/2014/main" id="{6C147638-E87D-4995-9A01-FF915E6DFD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023" t="12924" r="14942" b="10536"/>
          <a:stretch/>
        </p:blipFill>
        <p:spPr bwMode="auto">
          <a:xfrm flipH="1">
            <a:off x="10660407" y="0"/>
            <a:ext cx="1497027" cy="1613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7264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794636" y="144767"/>
            <a:ext cx="10058400" cy="1609344"/>
          </a:xfrm>
        </p:spPr>
        <p:txBody>
          <a:bodyPr/>
          <a:lstStyle/>
          <a:p>
            <a:r>
              <a:rPr lang="sk-SK" b="1" cap="none" dirty="0">
                <a:latin typeface="Trebuchet MS" panose="020B0603020202020204" pitchFamily="34" charset="0"/>
              </a:rPr>
              <a:t>Biofyzika dýchania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614995" y="1595426"/>
            <a:ext cx="11199377" cy="2927414"/>
          </a:xfrm>
        </p:spPr>
        <p:txBody>
          <a:bodyPr>
            <a:normAutofit/>
          </a:bodyPr>
          <a:lstStyle/>
          <a:p>
            <a:pPr>
              <a:lnSpc>
                <a:spcPct val="115000"/>
              </a:lnSpc>
            </a:pPr>
            <a:r>
              <a:rPr lang="sk-SK" sz="2800" b="1" dirty="0">
                <a:solidFill>
                  <a:srgbClr val="0066CC"/>
                </a:solidFill>
                <a:latin typeface="Trebuchet MS" panose="020B0603020202020204" pitchFamily="34" charset="0"/>
              </a:rPr>
              <a:t>Dýchanie</a:t>
            </a:r>
            <a:r>
              <a:rPr lang="sk-SK" sz="2800" dirty="0">
                <a:latin typeface="Trebuchet MS" panose="020B0603020202020204" pitchFamily="34" charset="0"/>
              </a:rPr>
              <a:t> (respirácia) jedna z „vitálnych“ funkcií živého organizmu. </a:t>
            </a:r>
          </a:p>
          <a:p>
            <a:pPr>
              <a:lnSpc>
                <a:spcPct val="115000"/>
              </a:lnSpc>
            </a:pPr>
            <a:r>
              <a:rPr lang="sk-SK" sz="2800" b="1" dirty="0">
                <a:solidFill>
                  <a:srgbClr val="0066CC"/>
                </a:solidFill>
                <a:latin typeface="Trebuchet MS" panose="020B0603020202020204" pitchFamily="34" charset="0"/>
              </a:rPr>
              <a:t>Zabezpečuje </a:t>
            </a:r>
            <a:r>
              <a:rPr lang="en-US" sz="2800" dirty="0" err="1">
                <a:latin typeface="Trebuchet MS" panose="020B0603020202020204" pitchFamily="34" charset="0"/>
              </a:rPr>
              <a:t>proces</a:t>
            </a:r>
            <a:r>
              <a:rPr lang="en-US" sz="2800" dirty="0">
                <a:latin typeface="Trebuchet MS" panose="020B0603020202020204" pitchFamily="34" charset="0"/>
              </a:rPr>
              <a:t> </a:t>
            </a:r>
            <a:r>
              <a:rPr lang="en-US" sz="2800" dirty="0" err="1">
                <a:latin typeface="Trebuchet MS" panose="020B0603020202020204" pitchFamily="34" charset="0"/>
              </a:rPr>
              <a:t>výmeny</a:t>
            </a:r>
            <a:r>
              <a:rPr lang="en-US" sz="2800" dirty="0">
                <a:latin typeface="Trebuchet MS" panose="020B0603020202020204" pitchFamily="34" charset="0"/>
              </a:rPr>
              <a:t> </a:t>
            </a:r>
            <a:r>
              <a:rPr lang="en-US" sz="2800" dirty="0" err="1">
                <a:latin typeface="Trebuchet MS" panose="020B0603020202020204" pitchFamily="34" charset="0"/>
              </a:rPr>
              <a:t>plynov</a:t>
            </a:r>
            <a:r>
              <a:rPr lang="en-US" sz="2800" dirty="0">
                <a:latin typeface="Trebuchet MS" panose="020B0603020202020204" pitchFamily="34" charset="0"/>
              </a:rPr>
              <a:t> </a:t>
            </a:r>
            <a:r>
              <a:rPr lang="en-US" sz="2800" dirty="0" err="1">
                <a:latin typeface="Trebuchet MS" panose="020B0603020202020204" pitchFamily="34" charset="0"/>
              </a:rPr>
              <a:t>medzi</a:t>
            </a:r>
            <a:r>
              <a:rPr lang="en-US" sz="2800" dirty="0">
                <a:latin typeface="Trebuchet MS" panose="020B0603020202020204" pitchFamily="34" charset="0"/>
              </a:rPr>
              <a:t> </a:t>
            </a:r>
            <a:r>
              <a:rPr lang="en-US" sz="2800" dirty="0" err="1">
                <a:latin typeface="Trebuchet MS" panose="020B0603020202020204" pitchFamily="34" charset="0"/>
              </a:rPr>
              <a:t>bunkami</a:t>
            </a:r>
            <a:r>
              <a:rPr lang="en-US" sz="2800" dirty="0">
                <a:latin typeface="Trebuchet MS" panose="020B0603020202020204" pitchFamily="34" charset="0"/>
              </a:rPr>
              <a:t> a </a:t>
            </a:r>
            <a:r>
              <a:rPr lang="en-US" sz="2800" dirty="0" err="1">
                <a:latin typeface="Trebuchet MS" panose="020B0603020202020204" pitchFamily="34" charset="0"/>
              </a:rPr>
              <a:t>vonkajším</a:t>
            </a:r>
            <a:r>
              <a:rPr lang="en-US" sz="2800" dirty="0">
                <a:latin typeface="Trebuchet MS" panose="020B0603020202020204" pitchFamily="34" charset="0"/>
              </a:rPr>
              <a:t> </a:t>
            </a:r>
            <a:r>
              <a:rPr lang="en-US" sz="2800" dirty="0" err="1">
                <a:latin typeface="Trebuchet MS" panose="020B0603020202020204" pitchFamily="34" charset="0"/>
              </a:rPr>
              <a:t>prostredím</a:t>
            </a:r>
            <a:r>
              <a:rPr lang="en-US" sz="2800" dirty="0">
                <a:latin typeface="Trebuchet MS" panose="020B0603020202020204" pitchFamily="34" charset="0"/>
              </a:rPr>
              <a:t>, </a:t>
            </a:r>
            <a:r>
              <a:rPr lang="en-US" sz="2800" dirty="0" err="1">
                <a:latin typeface="Trebuchet MS" panose="020B0603020202020204" pitchFamily="34" charset="0"/>
              </a:rPr>
              <a:t>t.j.</a:t>
            </a:r>
            <a:r>
              <a:rPr lang="en-US" sz="2800" dirty="0">
                <a:latin typeface="Trebuchet MS" panose="020B0603020202020204" pitchFamily="34" charset="0"/>
              </a:rPr>
              <a:t> transport </a:t>
            </a:r>
            <a:r>
              <a:rPr lang="en-US" sz="2800" dirty="0" err="1">
                <a:latin typeface="Trebuchet MS" panose="020B0603020202020204" pitchFamily="34" charset="0"/>
              </a:rPr>
              <a:t>kyslíka</a:t>
            </a:r>
            <a:r>
              <a:rPr lang="en-US" sz="2800" dirty="0">
                <a:latin typeface="Trebuchet MS" panose="020B0603020202020204" pitchFamily="34" charset="0"/>
              </a:rPr>
              <a:t> z </a:t>
            </a:r>
            <a:r>
              <a:rPr lang="en-US" sz="2800" dirty="0" err="1">
                <a:latin typeface="Trebuchet MS" panose="020B0603020202020204" pitchFamily="34" charset="0"/>
              </a:rPr>
              <a:t>vonkajšieho</a:t>
            </a:r>
            <a:r>
              <a:rPr lang="en-US" sz="2800" dirty="0">
                <a:latin typeface="Trebuchet MS" panose="020B0603020202020204" pitchFamily="34" charset="0"/>
              </a:rPr>
              <a:t> </a:t>
            </a:r>
            <a:r>
              <a:rPr lang="en-US" sz="2800" dirty="0" err="1">
                <a:latin typeface="Trebuchet MS" panose="020B0603020202020204" pitchFamily="34" charset="0"/>
              </a:rPr>
              <a:t>vzduchu</a:t>
            </a:r>
            <a:r>
              <a:rPr lang="en-US" sz="2800" dirty="0">
                <a:latin typeface="Trebuchet MS" panose="020B0603020202020204" pitchFamily="34" charset="0"/>
              </a:rPr>
              <a:t> do </a:t>
            </a:r>
            <a:r>
              <a:rPr lang="en-US" sz="2800" dirty="0" err="1">
                <a:latin typeface="Trebuchet MS" panose="020B0603020202020204" pitchFamily="34" charset="0"/>
              </a:rPr>
              <a:t>buniek</a:t>
            </a:r>
            <a:r>
              <a:rPr lang="en-US" sz="2800" dirty="0">
                <a:latin typeface="Trebuchet MS" panose="020B0603020202020204" pitchFamily="34" charset="0"/>
              </a:rPr>
              <a:t> </a:t>
            </a:r>
            <a:r>
              <a:rPr lang="en-US" sz="2800" dirty="0" err="1">
                <a:latin typeface="Trebuchet MS" panose="020B0603020202020204" pitchFamily="34" charset="0"/>
              </a:rPr>
              <a:t>tela</a:t>
            </a:r>
            <a:r>
              <a:rPr lang="en-US" sz="2800" dirty="0">
                <a:latin typeface="Trebuchet MS" panose="020B0603020202020204" pitchFamily="34" charset="0"/>
              </a:rPr>
              <a:t> a </a:t>
            </a:r>
            <a:r>
              <a:rPr lang="en-US" sz="2800" dirty="0" err="1">
                <a:latin typeface="Trebuchet MS" panose="020B0603020202020204" pitchFamily="34" charset="0"/>
              </a:rPr>
              <a:t>odvod</a:t>
            </a:r>
            <a:r>
              <a:rPr lang="en-US" sz="2800" dirty="0">
                <a:latin typeface="Trebuchet MS" panose="020B0603020202020204" pitchFamily="34" charset="0"/>
              </a:rPr>
              <a:t> </a:t>
            </a:r>
            <a:r>
              <a:rPr lang="en-US" sz="2800" dirty="0" err="1">
                <a:latin typeface="Trebuchet MS" panose="020B0603020202020204" pitchFamily="34" charset="0"/>
              </a:rPr>
              <a:t>oxidu</a:t>
            </a:r>
            <a:r>
              <a:rPr lang="en-US" sz="2800" dirty="0">
                <a:latin typeface="Trebuchet MS" panose="020B0603020202020204" pitchFamily="34" charset="0"/>
              </a:rPr>
              <a:t> </a:t>
            </a:r>
            <a:r>
              <a:rPr lang="en-US" sz="2800" dirty="0" err="1">
                <a:latin typeface="Trebuchet MS" panose="020B0603020202020204" pitchFamily="34" charset="0"/>
              </a:rPr>
              <a:t>uhličitého</a:t>
            </a:r>
            <a:r>
              <a:rPr lang="en-US" sz="2800" dirty="0">
                <a:latin typeface="Trebuchet MS" panose="020B0603020202020204" pitchFamily="34" charset="0"/>
              </a:rPr>
              <a:t> z </a:t>
            </a:r>
            <a:r>
              <a:rPr lang="en-US" sz="2800" dirty="0" err="1">
                <a:latin typeface="Trebuchet MS" panose="020B0603020202020204" pitchFamily="34" charset="0"/>
              </a:rPr>
              <a:t>buniek</a:t>
            </a:r>
            <a:r>
              <a:rPr lang="en-US" sz="2800" dirty="0">
                <a:latin typeface="Trebuchet MS" panose="020B0603020202020204" pitchFamily="34" charset="0"/>
              </a:rPr>
              <a:t> do </a:t>
            </a:r>
            <a:r>
              <a:rPr lang="sk-SK" sz="2800" dirty="0">
                <a:latin typeface="Trebuchet MS" panose="020B0603020202020204" pitchFamily="34" charset="0"/>
              </a:rPr>
              <a:t>okolia</a:t>
            </a:r>
            <a:r>
              <a:rPr lang="en-US" sz="2800" dirty="0">
                <a:latin typeface="Trebuchet MS" panose="020B0603020202020204" pitchFamily="34" charset="0"/>
              </a:rPr>
              <a:t>.</a:t>
            </a:r>
          </a:p>
        </p:txBody>
      </p:sp>
      <p:pic>
        <p:nvPicPr>
          <p:cNvPr id="1026" name="Picture 2" descr="Boost Your Health with a Deep Breath - DeePT">
            <a:extLst>
              <a:ext uri="{FF2B5EF4-FFF2-40B4-BE49-F238E27FC236}">
                <a16:creationId xmlns:a16="http://schemas.microsoft.com/office/drawing/2014/main" id="{6C147638-E87D-4995-9A01-FF915E6DFD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023" t="12924" r="14942" b="10536"/>
          <a:stretch/>
        </p:blipFill>
        <p:spPr bwMode="auto">
          <a:xfrm flipH="1">
            <a:off x="10648850" y="63561"/>
            <a:ext cx="1497027" cy="1613071"/>
          </a:xfrm>
          <a:prstGeom prst="rect">
            <a:avLst/>
          </a:prstGeom>
          <a:noFill/>
          <a:extLst>
            <a:ext uri="{909E8E84-426E-40DD-AFC4-6F175D3DCCD1}">
              <a14:hiddenFill xmlns:a14="http://schemas.microsoft.com/office/drawing/2010/main">
                <a:solidFill>
                  <a:srgbClr val="FFFFFF"/>
                </a:solidFill>
              </a14:hiddenFill>
            </a:ext>
          </a:extLst>
        </p:spPr>
      </p:pic>
      <p:sp>
        <p:nvSpPr>
          <p:cNvPr id="4" name="Zástupný objekt pre obsah 2">
            <a:extLst>
              <a:ext uri="{FF2B5EF4-FFF2-40B4-BE49-F238E27FC236}">
                <a16:creationId xmlns:a16="http://schemas.microsoft.com/office/drawing/2014/main" id="{235C1CDF-F4D3-2095-8992-6C328F087DCE}"/>
              </a:ext>
            </a:extLst>
          </p:cNvPr>
          <p:cNvSpPr txBox="1">
            <a:spLocks/>
          </p:cNvSpPr>
          <p:nvPr/>
        </p:nvSpPr>
        <p:spPr>
          <a:xfrm>
            <a:off x="794636" y="4727118"/>
            <a:ext cx="6416965" cy="1986116"/>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5000"/>
              </a:lnSpc>
              <a:spcBef>
                <a:spcPts val="0"/>
              </a:spcBef>
            </a:pPr>
            <a:r>
              <a:rPr lang="sk-SK" sz="2200" dirty="0">
                <a:latin typeface="Trebuchet MS" panose="020B0603020202020204" pitchFamily="34" charset="0"/>
              </a:rPr>
              <a:t>Načo potrebujeme kyslík?</a:t>
            </a:r>
          </a:p>
          <a:p>
            <a:pPr>
              <a:lnSpc>
                <a:spcPct val="115000"/>
              </a:lnSpc>
              <a:spcBef>
                <a:spcPts val="0"/>
              </a:spcBef>
            </a:pPr>
            <a:r>
              <a:rPr lang="sk-SK" sz="2200" dirty="0">
                <a:latin typeface="Trebuchet MS" panose="020B0603020202020204" pitchFamily="34" charset="0"/>
              </a:rPr>
              <a:t>Prečo vzniká oxid uhličitý?</a:t>
            </a:r>
          </a:p>
          <a:p>
            <a:pPr>
              <a:lnSpc>
                <a:spcPct val="115000"/>
              </a:lnSpc>
              <a:spcBef>
                <a:spcPts val="0"/>
              </a:spcBef>
            </a:pPr>
            <a:r>
              <a:rPr lang="sk-SK" sz="2200" dirty="0">
                <a:latin typeface="Trebuchet MS" panose="020B0603020202020204" pitchFamily="34" charset="0"/>
              </a:rPr>
              <a:t>Prečo sa zbavujeme oxidu uhličitého?</a:t>
            </a:r>
          </a:p>
          <a:p>
            <a:pPr>
              <a:lnSpc>
                <a:spcPct val="115000"/>
              </a:lnSpc>
              <a:spcBef>
                <a:spcPts val="0"/>
              </a:spcBef>
            </a:pPr>
            <a:r>
              <a:rPr lang="sk-SK" sz="2200" dirty="0">
                <a:latin typeface="Trebuchet MS" panose="020B0603020202020204" pitchFamily="34" charset="0"/>
              </a:rPr>
              <a:t>Je oxid uhličitý na niečo potrebný?</a:t>
            </a:r>
            <a:endParaRPr lang="en-US" sz="2200" dirty="0">
              <a:latin typeface="Trebuchet MS" panose="020B0603020202020204" pitchFamily="34" charset="0"/>
            </a:endParaRPr>
          </a:p>
        </p:txBody>
      </p:sp>
    </p:spTree>
    <p:extLst>
      <p:ext uri="{BB962C8B-B14F-4D97-AF65-F5344CB8AC3E}">
        <p14:creationId xmlns:p14="http://schemas.microsoft.com/office/powerpoint/2010/main" val="930516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572693" y="144767"/>
            <a:ext cx="10058400" cy="1609344"/>
          </a:xfrm>
        </p:spPr>
        <p:txBody>
          <a:bodyPr/>
          <a:lstStyle/>
          <a:p>
            <a:r>
              <a:rPr lang="sk-SK" b="1" cap="none" dirty="0">
                <a:latin typeface="Trebuchet MS" panose="020B0603020202020204" pitchFamily="34" charset="0"/>
              </a:rPr>
              <a:t>Vonkajšie a vnútorné dýchanie</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496311" y="1754111"/>
            <a:ext cx="11199377" cy="4387744"/>
          </a:xfrm>
        </p:spPr>
        <p:txBody>
          <a:bodyPr>
            <a:normAutofit/>
          </a:bodyPr>
          <a:lstStyle/>
          <a:p>
            <a:pPr>
              <a:lnSpc>
                <a:spcPct val="115000"/>
              </a:lnSpc>
            </a:pPr>
            <a:r>
              <a:rPr lang="sk-SK" sz="3000" b="1" dirty="0">
                <a:solidFill>
                  <a:srgbClr val="0066CC"/>
                </a:solidFill>
                <a:latin typeface="Trebuchet MS" panose="020B0603020202020204" pitchFamily="34" charset="0"/>
              </a:rPr>
              <a:t>Vonkajšie dýchanie</a:t>
            </a:r>
            <a:r>
              <a:rPr lang="sk-SK" sz="3000" b="1" dirty="0">
                <a:latin typeface="Trebuchet MS" panose="020B0603020202020204" pitchFamily="34" charset="0"/>
              </a:rPr>
              <a:t>: výmena kyslíka a oxidu uhličitého medzi vonkajším prostredím a krvou.</a:t>
            </a:r>
          </a:p>
          <a:p>
            <a:pPr>
              <a:lnSpc>
                <a:spcPct val="115000"/>
              </a:lnSpc>
            </a:pPr>
            <a:r>
              <a:rPr lang="sk-SK" sz="3000" b="1" dirty="0">
                <a:solidFill>
                  <a:srgbClr val="0066CC"/>
                </a:solidFill>
                <a:latin typeface="Trebuchet MS" panose="020B0603020202020204" pitchFamily="34" charset="0"/>
              </a:rPr>
              <a:t>Vnútorné dýchanie</a:t>
            </a:r>
            <a:r>
              <a:rPr lang="sk-SK" sz="3000" b="1" dirty="0">
                <a:latin typeface="Trebuchet MS" panose="020B0603020202020204" pitchFamily="34" charset="0"/>
              </a:rPr>
              <a:t>: výmena kyslíka a oxidu uhličitého medzi krvou a bunkami.</a:t>
            </a:r>
          </a:p>
          <a:p>
            <a:pPr>
              <a:lnSpc>
                <a:spcPct val="115000"/>
              </a:lnSpc>
            </a:pPr>
            <a:endParaRPr lang="sk-SK" sz="3000" b="1" dirty="0">
              <a:latin typeface="Trebuchet MS" panose="020B0603020202020204" pitchFamily="34" charset="0"/>
            </a:endParaRPr>
          </a:p>
          <a:p>
            <a:pPr>
              <a:lnSpc>
                <a:spcPct val="115000"/>
              </a:lnSpc>
            </a:pPr>
            <a:r>
              <a:rPr lang="sk-SK" sz="3000" b="1" dirty="0">
                <a:latin typeface="Trebuchet MS" panose="020B0603020202020204" pitchFamily="34" charset="0"/>
              </a:rPr>
              <a:t>Respiračný systém sa týka vonkajšieho dýchania.</a:t>
            </a:r>
          </a:p>
          <a:p>
            <a:pPr>
              <a:lnSpc>
                <a:spcPct val="115000"/>
              </a:lnSpc>
            </a:pPr>
            <a:endParaRPr lang="en-US" sz="2800" dirty="0">
              <a:latin typeface="Trebuchet MS" panose="020B0603020202020204" pitchFamily="34" charset="0"/>
            </a:endParaRPr>
          </a:p>
        </p:txBody>
      </p:sp>
    </p:spTree>
    <p:extLst>
      <p:ext uri="{BB962C8B-B14F-4D97-AF65-F5344CB8AC3E}">
        <p14:creationId xmlns:p14="http://schemas.microsoft.com/office/powerpoint/2010/main" val="2047126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E054B7F7-F163-E0D5-5F2B-F10A25693B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551" y="562042"/>
            <a:ext cx="11858897" cy="551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0619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572693" y="144767"/>
            <a:ext cx="10058400" cy="1609344"/>
          </a:xfrm>
        </p:spPr>
        <p:txBody>
          <a:bodyPr/>
          <a:lstStyle/>
          <a:p>
            <a:r>
              <a:rPr lang="sk-SK" b="1" cap="none" dirty="0">
                <a:latin typeface="Trebuchet MS" panose="020B0603020202020204" pitchFamily="34" charset="0"/>
              </a:rPr>
              <a:t>Vonkajšie dýchanie</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614995" y="1595425"/>
            <a:ext cx="11199377" cy="4990201"/>
          </a:xfrm>
        </p:spPr>
        <p:txBody>
          <a:bodyPr>
            <a:normAutofit fontScale="92500"/>
          </a:bodyPr>
          <a:lstStyle/>
          <a:p>
            <a:pPr>
              <a:lnSpc>
                <a:spcPct val="115000"/>
              </a:lnSpc>
              <a:spcAft>
                <a:spcPts val="1200"/>
              </a:spcAft>
            </a:pPr>
            <a:r>
              <a:rPr lang="sk-SK" sz="2800" dirty="0">
                <a:latin typeface="Trebuchet MS" panose="020B0603020202020204" pitchFamily="34" charset="0"/>
              </a:rPr>
              <a:t>Vonkajšie dýchanie zahŕňa 4 hlavné procesy:</a:t>
            </a:r>
            <a:endParaRPr lang="sk-SK" sz="1100" dirty="0">
              <a:latin typeface="Trebuchet MS" panose="020B0603020202020204" pitchFamily="34" charset="0"/>
            </a:endParaRPr>
          </a:p>
          <a:p>
            <a:pPr lvl="1">
              <a:lnSpc>
                <a:spcPct val="115000"/>
              </a:lnSpc>
            </a:pPr>
            <a:r>
              <a:rPr lang="sk-SK" sz="2600" b="1" dirty="0">
                <a:solidFill>
                  <a:srgbClr val="0066CC"/>
                </a:solidFill>
                <a:latin typeface="Trebuchet MS" panose="020B0603020202020204" pitchFamily="34" charset="0"/>
              </a:rPr>
              <a:t>pľúcna ventilácia </a:t>
            </a:r>
            <a:r>
              <a:rPr lang="sk-SK" sz="2600" dirty="0">
                <a:latin typeface="Trebuchet MS" panose="020B0603020202020204" pitchFamily="34" charset="0"/>
              </a:rPr>
              <a:t>– výmena vzduchu s okolím,</a:t>
            </a:r>
            <a:endParaRPr lang="sk-SK" sz="2600" b="1" dirty="0">
              <a:solidFill>
                <a:srgbClr val="0066CC"/>
              </a:solidFill>
              <a:latin typeface="Trebuchet MS" panose="020B0603020202020204" pitchFamily="34" charset="0"/>
            </a:endParaRPr>
          </a:p>
          <a:p>
            <a:pPr lvl="1">
              <a:lnSpc>
                <a:spcPct val="115000"/>
              </a:lnSpc>
            </a:pPr>
            <a:r>
              <a:rPr lang="sk-SK" sz="2600" b="1" dirty="0">
                <a:solidFill>
                  <a:srgbClr val="0066CC"/>
                </a:solidFill>
                <a:latin typeface="Trebuchet MS" panose="020B0603020202020204" pitchFamily="34" charset="0"/>
              </a:rPr>
              <a:t>distribúcia vzduchu </a:t>
            </a:r>
            <a:r>
              <a:rPr lang="sk-SK" sz="2600" dirty="0">
                <a:latin typeface="Trebuchet MS" panose="020B0603020202020204" pitchFamily="34" charset="0"/>
              </a:rPr>
              <a:t>– miešanie inspirovaného vzduchu,</a:t>
            </a:r>
            <a:endParaRPr lang="sk-SK" sz="2600" b="1" dirty="0">
              <a:solidFill>
                <a:srgbClr val="0066CC"/>
              </a:solidFill>
              <a:latin typeface="Trebuchet MS" panose="020B0603020202020204" pitchFamily="34" charset="0"/>
            </a:endParaRPr>
          </a:p>
          <a:p>
            <a:pPr lvl="1">
              <a:lnSpc>
                <a:spcPct val="115000"/>
              </a:lnSpc>
            </a:pPr>
            <a:r>
              <a:rPr lang="sk-SK" sz="2600" b="1" dirty="0">
                <a:solidFill>
                  <a:srgbClr val="0066CC"/>
                </a:solidFill>
                <a:latin typeface="Trebuchet MS" panose="020B0603020202020204" pitchFamily="34" charset="0"/>
              </a:rPr>
              <a:t>difúzia plynov</a:t>
            </a:r>
            <a:r>
              <a:rPr lang="sk-SK" sz="2600" dirty="0">
                <a:latin typeface="Trebuchet MS" panose="020B0603020202020204" pitchFamily="34" charset="0"/>
              </a:rPr>
              <a:t> – prestup plynov do krvi,</a:t>
            </a:r>
            <a:endParaRPr lang="sk-SK" sz="2600" b="1" dirty="0">
              <a:solidFill>
                <a:srgbClr val="0066CC"/>
              </a:solidFill>
              <a:latin typeface="Trebuchet MS" panose="020B0603020202020204" pitchFamily="34" charset="0"/>
            </a:endParaRPr>
          </a:p>
          <a:p>
            <a:pPr lvl="1">
              <a:lnSpc>
                <a:spcPct val="115000"/>
              </a:lnSpc>
            </a:pPr>
            <a:r>
              <a:rPr lang="sk-SK" sz="2600" b="1" dirty="0" err="1">
                <a:solidFill>
                  <a:srgbClr val="0066CC"/>
                </a:solidFill>
                <a:latin typeface="Trebuchet MS" panose="020B0603020202020204" pitchFamily="34" charset="0"/>
              </a:rPr>
              <a:t>perfúzia</a:t>
            </a:r>
            <a:r>
              <a:rPr lang="sk-SK" sz="2600" b="1" dirty="0">
                <a:solidFill>
                  <a:srgbClr val="0066CC"/>
                </a:solidFill>
                <a:latin typeface="Trebuchet MS" panose="020B0603020202020204" pitchFamily="34" charset="0"/>
              </a:rPr>
              <a:t> pľúc </a:t>
            </a:r>
            <a:r>
              <a:rPr lang="sk-SK" sz="2600" dirty="0">
                <a:latin typeface="Trebuchet MS" panose="020B0603020202020204" pitchFamily="34" charset="0"/>
              </a:rPr>
              <a:t>– transport krvou.</a:t>
            </a:r>
            <a:endParaRPr lang="sk-SK" sz="2600" b="1" dirty="0">
              <a:solidFill>
                <a:srgbClr val="0066CC"/>
              </a:solidFill>
              <a:latin typeface="Trebuchet MS" panose="020B0603020202020204" pitchFamily="34" charset="0"/>
            </a:endParaRPr>
          </a:p>
          <a:p>
            <a:pPr>
              <a:lnSpc>
                <a:spcPct val="115000"/>
              </a:lnSpc>
            </a:pPr>
            <a:endParaRPr lang="sk-SK" sz="2800" dirty="0">
              <a:latin typeface="Trebuchet MS" panose="020B0603020202020204" pitchFamily="34" charset="0"/>
            </a:endParaRPr>
          </a:p>
          <a:p>
            <a:pPr>
              <a:lnSpc>
                <a:spcPct val="115000"/>
              </a:lnSpc>
            </a:pPr>
            <a:r>
              <a:rPr lang="sk-SK" sz="2800" dirty="0">
                <a:latin typeface="Trebuchet MS" panose="020B0603020202020204" pitchFamily="34" charset="0"/>
              </a:rPr>
              <a:t>Vonkajšie dýchanie zabezpečuje každú minútu dospelému organizmu v kľude prísun cca. 250 ml O</a:t>
            </a:r>
            <a:r>
              <a:rPr lang="sk-SK" sz="2800" baseline="-25000" dirty="0">
                <a:latin typeface="Trebuchet MS" panose="020B0603020202020204" pitchFamily="34" charset="0"/>
              </a:rPr>
              <a:t>2</a:t>
            </a:r>
            <a:r>
              <a:rPr lang="sk-SK" sz="2800" dirty="0">
                <a:latin typeface="Trebuchet MS" panose="020B0603020202020204" pitchFamily="34" charset="0"/>
              </a:rPr>
              <a:t> potrebných na pokrytie jeho metabolických požiadaviek a odstránenie 200 ml nadbytočného CO</a:t>
            </a:r>
            <a:r>
              <a:rPr lang="sk-SK" sz="2800" baseline="-25000" dirty="0">
                <a:latin typeface="Trebuchet MS" panose="020B0603020202020204" pitchFamily="34" charset="0"/>
              </a:rPr>
              <a:t>2</a:t>
            </a:r>
            <a:r>
              <a:rPr lang="sk-SK" sz="2800" dirty="0">
                <a:latin typeface="Trebuchet MS" panose="020B0603020202020204" pitchFamily="34" charset="0"/>
              </a:rPr>
              <a:t>.</a:t>
            </a:r>
          </a:p>
          <a:p>
            <a:pPr>
              <a:lnSpc>
                <a:spcPct val="115000"/>
              </a:lnSpc>
            </a:pPr>
            <a:endParaRPr lang="en-US" sz="2800" dirty="0">
              <a:latin typeface="Trebuchet MS" panose="020B0603020202020204" pitchFamily="34" charset="0"/>
            </a:endParaRPr>
          </a:p>
          <a:p>
            <a:pPr>
              <a:lnSpc>
                <a:spcPct val="115000"/>
              </a:lnSpc>
            </a:pPr>
            <a:endParaRPr lang="en-US" sz="2800" dirty="0">
              <a:latin typeface="Trebuchet MS" panose="020B0603020202020204" pitchFamily="34" charset="0"/>
            </a:endParaRPr>
          </a:p>
        </p:txBody>
      </p:sp>
      <p:pic>
        <p:nvPicPr>
          <p:cNvPr id="2050" name="Picture 2" descr="Jak na astma a lepší dýchání">
            <a:extLst>
              <a:ext uri="{FF2B5EF4-FFF2-40B4-BE49-F238E27FC236}">
                <a16:creationId xmlns:a16="http://schemas.microsoft.com/office/drawing/2014/main" id="{ABFD9FAC-2A1E-47FA-B9D8-1CB83F0577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0407" y="85439"/>
            <a:ext cx="2972449" cy="19780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300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Ľudská dýchacia sústava">
            <a:extLst>
              <a:ext uri="{FF2B5EF4-FFF2-40B4-BE49-F238E27FC236}">
                <a16:creationId xmlns:a16="http://schemas.microsoft.com/office/drawing/2014/main" id="{D590BE59-2B86-41E4-9BA7-439178BCDA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692" y="-5864"/>
            <a:ext cx="9155951" cy="6863867"/>
          </a:xfrm>
          <a:prstGeom prst="rect">
            <a:avLst/>
          </a:prstGeom>
          <a:noFill/>
          <a:extLst>
            <a:ext uri="{909E8E84-426E-40DD-AFC4-6F175D3DCCD1}">
              <a14:hiddenFill xmlns:a14="http://schemas.microsoft.com/office/drawing/2010/main">
                <a:solidFill>
                  <a:srgbClr val="FFFFFF"/>
                </a:solidFill>
              </a14:hiddenFill>
            </a:ext>
          </a:extLst>
        </p:spPr>
      </p:pic>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7120990" y="56644"/>
            <a:ext cx="5071009" cy="1563328"/>
          </a:xfrm>
        </p:spPr>
        <p:txBody>
          <a:bodyPr>
            <a:normAutofit fontScale="90000"/>
          </a:bodyPr>
          <a:lstStyle/>
          <a:p>
            <a:pPr algn="ctr"/>
            <a:r>
              <a:rPr lang="sk-SK" sz="4200" b="1" cap="none" dirty="0">
                <a:latin typeface="Trebuchet MS" panose="020B0603020202020204" pitchFamily="34" charset="0"/>
              </a:rPr>
              <a:t>Anatómia dýchacieho systému – vonkajšie dýchanie</a:t>
            </a:r>
            <a:endParaRPr lang="en-US" sz="4200" b="1" cap="none" dirty="0">
              <a:latin typeface="Trebuchet MS" panose="020B0603020202020204" pitchFamily="34" charset="0"/>
            </a:endParaRPr>
          </a:p>
        </p:txBody>
      </p:sp>
    </p:spTree>
    <p:extLst>
      <p:ext uri="{BB962C8B-B14F-4D97-AF65-F5344CB8AC3E}">
        <p14:creationId xmlns:p14="http://schemas.microsoft.com/office/powerpoint/2010/main" val="908545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572693" y="144767"/>
            <a:ext cx="10058400" cy="1384628"/>
          </a:xfrm>
        </p:spPr>
        <p:txBody>
          <a:bodyPr>
            <a:normAutofit/>
          </a:bodyPr>
          <a:lstStyle/>
          <a:p>
            <a:r>
              <a:rPr lang="sk-SK" sz="4800" b="1" cap="none" dirty="0">
                <a:latin typeface="Trebuchet MS" panose="020B0603020202020204" pitchFamily="34" charset="0"/>
              </a:rPr>
              <a:t>Pojmy charakterizujúce dýchanie</a:t>
            </a: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614995" y="1278543"/>
            <a:ext cx="11199377" cy="5000876"/>
          </a:xfrm>
        </p:spPr>
        <p:txBody>
          <a:bodyPr>
            <a:normAutofit/>
          </a:bodyPr>
          <a:lstStyle/>
          <a:p>
            <a:pPr>
              <a:lnSpc>
                <a:spcPct val="124000"/>
              </a:lnSpc>
              <a:spcBef>
                <a:spcPts val="400"/>
              </a:spcBef>
            </a:pPr>
            <a:r>
              <a:rPr lang="sk-SK" sz="2400" b="1" dirty="0" err="1">
                <a:latin typeface="Trebuchet MS" panose="020B0603020202020204" pitchFamily="34" charset="0"/>
                <a:cs typeface="Arial" panose="020B0604020202020204" pitchFamily="34" charset="0"/>
              </a:rPr>
              <a:t>Eupnoe</a:t>
            </a:r>
            <a:r>
              <a:rPr lang="sk-SK" sz="2400" b="1" dirty="0">
                <a:latin typeface="Trebuchet MS" panose="020B0603020202020204" pitchFamily="34" charset="0"/>
                <a:cs typeface="Arial" panose="020B0604020202020204" pitchFamily="34" charset="0"/>
              </a:rPr>
              <a:t> </a:t>
            </a:r>
            <a:r>
              <a:rPr lang="sk-SK" sz="2400" dirty="0">
                <a:latin typeface="Trebuchet MS" panose="020B0603020202020204" pitchFamily="34" charset="0"/>
                <a:cs typeface="Arial" panose="020B0604020202020204" pitchFamily="34" charset="0"/>
              </a:rPr>
              <a:t>-</a:t>
            </a:r>
            <a:r>
              <a:rPr lang="sk-SK" sz="2400" b="1" dirty="0">
                <a:latin typeface="Trebuchet MS" panose="020B0603020202020204" pitchFamily="34" charset="0"/>
                <a:cs typeface="Arial" panose="020B0604020202020204" pitchFamily="34" charset="0"/>
              </a:rPr>
              <a:t> </a:t>
            </a:r>
            <a:r>
              <a:rPr lang="sk-SK" sz="2400" dirty="0">
                <a:latin typeface="Trebuchet MS" panose="020B0603020202020204" pitchFamily="34" charset="0"/>
                <a:cs typeface="Arial" panose="020B0604020202020204" pitchFamily="34" charset="0"/>
              </a:rPr>
              <a:t>normálne dýchanie (f: 12 - 16/min, V</a:t>
            </a:r>
            <a:r>
              <a:rPr lang="sk-SK" sz="2400" baseline="-25000" dirty="0">
                <a:latin typeface="Trebuchet MS" panose="020B0603020202020204" pitchFamily="34" charset="0"/>
                <a:cs typeface="Arial" panose="020B0604020202020204" pitchFamily="34" charset="0"/>
              </a:rPr>
              <a:t>T</a:t>
            </a:r>
            <a:r>
              <a:rPr lang="sk-SK" sz="2400" dirty="0">
                <a:latin typeface="Trebuchet MS" panose="020B0603020202020204" pitchFamily="34" charset="0"/>
                <a:cs typeface="Arial" panose="020B0604020202020204" pitchFamily="34" charset="0"/>
              </a:rPr>
              <a:t>: 500 ml)</a:t>
            </a:r>
          </a:p>
          <a:p>
            <a:pPr>
              <a:lnSpc>
                <a:spcPct val="124000"/>
              </a:lnSpc>
              <a:spcBef>
                <a:spcPts val="400"/>
              </a:spcBef>
            </a:pPr>
            <a:r>
              <a:rPr lang="sk-SK" sz="2400" dirty="0">
                <a:latin typeface="Trebuchet MS" panose="020B0603020202020204" pitchFamily="34" charset="0"/>
                <a:cs typeface="Arial" panose="020B0604020202020204" pitchFamily="34" charset="0"/>
              </a:rPr>
              <a:t>zmena dychovej frekvencie: </a:t>
            </a:r>
            <a:r>
              <a:rPr lang="sk-SK" sz="2400" b="1" dirty="0" err="1">
                <a:latin typeface="Trebuchet MS" panose="020B0603020202020204" pitchFamily="34" charset="0"/>
                <a:cs typeface="Arial" panose="020B0604020202020204" pitchFamily="34" charset="0"/>
              </a:rPr>
              <a:t>bradypnoe</a:t>
            </a:r>
            <a:r>
              <a:rPr lang="sk-SK" sz="2400" b="1" dirty="0">
                <a:latin typeface="Trebuchet MS" panose="020B0603020202020204" pitchFamily="34" charset="0"/>
                <a:cs typeface="Arial" panose="020B0604020202020204" pitchFamily="34" charset="0"/>
              </a:rPr>
              <a:t>, </a:t>
            </a:r>
            <a:r>
              <a:rPr lang="sk-SK" sz="2400" b="1" dirty="0" err="1">
                <a:latin typeface="Trebuchet MS" panose="020B0603020202020204" pitchFamily="34" charset="0"/>
                <a:cs typeface="Arial" panose="020B0604020202020204" pitchFamily="34" charset="0"/>
              </a:rPr>
              <a:t>tachypnoe</a:t>
            </a:r>
            <a:endParaRPr lang="sk-SK" sz="2400" b="1" dirty="0">
              <a:latin typeface="Trebuchet MS" panose="020B0603020202020204" pitchFamily="34" charset="0"/>
              <a:cs typeface="Arial" panose="020B0604020202020204" pitchFamily="34" charset="0"/>
            </a:endParaRPr>
          </a:p>
          <a:p>
            <a:pPr>
              <a:lnSpc>
                <a:spcPct val="124000"/>
              </a:lnSpc>
              <a:spcBef>
                <a:spcPts val="400"/>
              </a:spcBef>
            </a:pPr>
            <a:r>
              <a:rPr lang="sk-SK" sz="2400" dirty="0">
                <a:latin typeface="Trebuchet MS" panose="020B0603020202020204" pitchFamily="34" charset="0"/>
                <a:cs typeface="Arial" panose="020B0604020202020204" pitchFamily="34" charset="0"/>
              </a:rPr>
              <a:t>zmena dychového objemu: </a:t>
            </a:r>
            <a:r>
              <a:rPr lang="sk-SK" sz="2400" b="1" dirty="0" err="1">
                <a:latin typeface="Trebuchet MS" panose="020B0603020202020204" pitchFamily="34" charset="0"/>
                <a:cs typeface="Arial" panose="020B0604020202020204" pitchFamily="34" charset="0"/>
              </a:rPr>
              <a:t>hypopnoe</a:t>
            </a:r>
            <a:r>
              <a:rPr lang="sk-SK" sz="2400" b="1" dirty="0">
                <a:latin typeface="Trebuchet MS" panose="020B0603020202020204" pitchFamily="34" charset="0"/>
                <a:cs typeface="Arial" panose="020B0604020202020204" pitchFamily="34" charset="0"/>
              </a:rPr>
              <a:t>, </a:t>
            </a:r>
            <a:r>
              <a:rPr lang="sk-SK" sz="2400" b="1" dirty="0" err="1">
                <a:latin typeface="Trebuchet MS" panose="020B0603020202020204" pitchFamily="34" charset="0"/>
                <a:cs typeface="Arial" panose="020B0604020202020204" pitchFamily="34" charset="0"/>
              </a:rPr>
              <a:t>hyperpnoe</a:t>
            </a:r>
            <a:endParaRPr lang="sk-SK" sz="2400" b="1" dirty="0">
              <a:latin typeface="Trebuchet MS" panose="020B0603020202020204" pitchFamily="34" charset="0"/>
              <a:cs typeface="Arial" panose="020B0604020202020204" pitchFamily="34" charset="0"/>
            </a:endParaRPr>
          </a:p>
          <a:p>
            <a:pPr>
              <a:lnSpc>
                <a:spcPct val="124000"/>
              </a:lnSpc>
              <a:spcBef>
                <a:spcPts val="400"/>
              </a:spcBef>
            </a:pPr>
            <a:r>
              <a:rPr lang="sk-SK" sz="2400" dirty="0">
                <a:latin typeface="Trebuchet MS" panose="020B0603020202020204" pitchFamily="34" charset="0"/>
                <a:cs typeface="Arial" panose="020B0604020202020204" pitchFamily="34" charset="0"/>
              </a:rPr>
              <a:t>zmena dychovej frekvencie a objemu: </a:t>
            </a:r>
            <a:r>
              <a:rPr lang="sk-SK" sz="2400" b="1" dirty="0">
                <a:latin typeface="Trebuchet MS" panose="020B0603020202020204" pitchFamily="34" charset="0"/>
                <a:cs typeface="Arial" panose="020B0604020202020204" pitchFamily="34" charset="0"/>
              </a:rPr>
              <a:t>hypoventilácia, </a:t>
            </a:r>
            <a:r>
              <a:rPr lang="sk-SK" sz="2400" b="1" dirty="0" err="1">
                <a:latin typeface="Trebuchet MS" panose="020B0603020202020204" pitchFamily="34" charset="0"/>
                <a:cs typeface="Arial" panose="020B0604020202020204" pitchFamily="34" charset="0"/>
              </a:rPr>
              <a:t>hyperventilácia</a:t>
            </a:r>
            <a:endParaRPr lang="sk-SK" sz="2400" b="1" dirty="0">
              <a:latin typeface="Trebuchet MS" panose="020B0603020202020204" pitchFamily="34" charset="0"/>
              <a:cs typeface="Arial" panose="020B0604020202020204" pitchFamily="34" charset="0"/>
            </a:endParaRPr>
          </a:p>
          <a:p>
            <a:pPr>
              <a:lnSpc>
                <a:spcPct val="124000"/>
              </a:lnSpc>
              <a:spcBef>
                <a:spcPts val="400"/>
              </a:spcBef>
            </a:pPr>
            <a:endParaRPr lang="sk-SK" sz="2400" dirty="0">
              <a:latin typeface="Trebuchet MS" panose="020B0603020202020204" pitchFamily="34" charset="0"/>
              <a:cs typeface="Arial" panose="020B0604020202020204" pitchFamily="34" charset="0"/>
            </a:endParaRPr>
          </a:p>
          <a:p>
            <a:pPr>
              <a:lnSpc>
                <a:spcPct val="124000"/>
              </a:lnSpc>
              <a:spcBef>
                <a:spcPts val="400"/>
              </a:spcBef>
            </a:pPr>
            <a:r>
              <a:rPr lang="sk-SK" sz="2400" b="1" dirty="0" err="1">
                <a:latin typeface="Trebuchet MS" panose="020B0603020202020204" pitchFamily="34" charset="0"/>
                <a:cs typeface="Arial" panose="020B0604020202020204" pitchFamily="34" charset="0"/>
              </a:rPr>
              <a:t>Apnoe</a:t>
            </a:r>
            <a:r>
              <a:rPr lang="sk-SK" sz="2400" dirty="0">
                <a:latin typeface="Trebuchet MS" panose="020B0603020202020204" pitchFamily="34" charset="0"/>
                <a:cs typeface="Arial" panose="020B0604020202020204" pitchFamily="34" charset="0"/>
              </a:rPr>
              <a:t> - zastavenie dychu na viac ako 10 s (inspiračné a exspiračné </a:t>
            </a:r>
            <a:r>
              <a:rPr lang="sk-SK" sz="2400" dirty="0" err="1">
                <a:latin typeface="Trebuchet MS" panose="020B0603020202020204" pitchFamily="34" charset="0"/>
                <a:cs typeface="Arial" panose="020B0604020202020204" pitchFamily="34" charset="0"/>
              </a:rPr>
              <a:t>apnoe</a:t>
            </a:r>
            <a:r>
              <a:rPr lang="sk-SK" sz="2400" dirty="0">
                <a:latin typeface="Trebuchet MS" panose="020B0603020202020204" pitchFamily="34" charset="0"/>
                <a:cs typeface="Arial" panose="020B0604020202020204" pitchFamily="34" charset="0"/>
              </a:rPr>
              <a:t>).</a:t>
            </a:r>
          </a:p>
          <a:p>
            <a:pPr>
              <a:lnSpc>
                <a:spcPct val="124000"/>
              </a:lnSpc>
              <a:spcBef>
                <a:spcPts val="400"/>
              </a:spcBef>
            </a:pPr>
            <a:r>
              <a:rPr lang="sk-SK" sz="2400" b="1" dirty="0" err="1">
                <a:latin typeface="Trebuchet MS" panose="020B0603020202020204" pitchFamily="34" charset="0"/>
                <a:cs typeface="Arial" panose="020B0604020202020204" pitchFamily="34" charset="0"/>
              </a:rPr>
              <a:t>Dyspnoe</a:t>
            </a:r>
            <a:r>
              <a:rPr lang="sk-SK" sz="2400" b="1" dirty="0">
                <a:latin typeface="Trebuchet MS" panose="020B0603020202020204" pitchFamily="34" charset="0"/>
                <a:cs typeface="Arial" panose="020B0604020202020204" pitchFamily="34" charset="0"/>
              </a:rPr>
              <a:t> </a:t>
            </a:r>
            <a:r>
              <a:rPr lang="sk-SK" sz="2400" dirty="0">
                <a:latin typeface="Trebuchet MS" panose="020B0603020202020204" pitchFamily="34" charset="0"/>
                <a:cs typeface="Arial" panose="020B0604020202020204" pitchFamily="34" charset="0"/>
              </a:rPr>
              <a:t>–„dýchavica“ subjektívny pocit nedostatku vzduchu, namáhavého alebo ťažkého dýchania.</a:t>
            </a:r>
          </a:p>
          <a:p>
            <a:pPr>
              <a:lnSpc>
                <a:spcPct val="124000"/>
              </a:lnSpc>
              <a:spcBef>
                <a:spcPts val="400"/>
              </a:spcBef>
            </a:pPr>
            <a:r>
              <a:rPr lang="sk-SK" sz="2400" b="1" dirty="0" err="1">
                <a:latin typeface="Trebuchet MS" panose="020B0603020202020204" pitchFamily="34" charset="0"/>
                <a:cs typeface="Arial" panose="020B0604020202020204" pitchFamily="34" charset="0"/>
              </a:rPr>
              <a:t>Gasping</a:t>
            </a:r>
            <a:r>
              <a:rPr lang="sk-SK" sz="2400" dirty="0">
                <a:latin typeface="Trebuchet MS" panose="020B0603020202020204" pitchFamily="34" charset="0"/>
                <a:cs typeface="Arial" panose="020B0604020202020204" pitchFamily="34" charset="0"/>
              </a:rPr>
              <a:t> - </a:t>
            </a:r>
            <a:r>
              <a:rPr lang="sk-SK" sz="2400" dirty="0" err="1">
                <a:latin typeface="Trebuchet MS" panose="020B0603020202020204" pitchFamily="34" charset="0"/>
                <a:cs typeface="Arial" panose="020B0604020202020204" pitchFamily="34" charset="0"/>
              </a:rPr>
              <a:t>lapavé</a:t>
            </a:r>
            <a:r>
              <a:rPr lang="sk-SK" sz="2400" dirty="0">
                <a:latin typeface="Trebuchet MS" panose="020B0603020202020204" pitchFamily="34" charset="0"/>
                <a:cs typeface="Arial" panose="020B0604020202020204" pitchFamily="34" charset="0"/>
              </a:rPr>
              <a:t> dýchanie s mohutnými inspiračnými pohybmi typické         pre začiatok dýchania po narodení a pre agonické stavy.</a:t>
            </a:r>
            <a:endParaRPr lang="en-US" sz="2400" dirty="0">
              <a:latin typeface="Trebuchet MS" panose="020B0603020202020204" pitchFamily="34" charset="0"/>
            </a:endParaRPr>
          </a:p>
        </p:txBody>
      </p:sp>
    </p:spTree>
    <p:extLst>
      <p:ext uri="{BB962C8B-B14F-4D97-AF65-F5344CB8AC3E}">
        <p14:creationId xmlns:p14="http://schemas.microsoft.com/office/powerpoint/2010/main" val="3630661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572693" y="144767"/>
            <a:ext cx="10058400" cy="1133776"/>
          </a:xfrm>
        </p:spPr>
        <p:txBody>
          <a:bodyPr>
            <a:normAutofit/>
          </a:bodyPr>
          <a:lstStyle/>
          <a:p>
            <a:r>
              <a:rPr lang="sk-SK" sz="4800" b="1" cap="none" dirty="0">
                <a:latin typeface="Trebuchet MS" panose="020B0603020202020204" pitchFamily="34" charset="0"/>
              </a:rPr>
              <a:t>Ventilácia</a:t>
            </a:r>
            <a:endParaRPr lang="en-US" sz="4800"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614995" y="1140977"/>
            <a:ext cx="11183193" cy="4881752"/>
          </a:xfrm>
        </p:spPr>
        <p:txBody>
          <a:bodyPr>
            <a:noAutofit/>
          </a:bodyPr>
          <a:lstStyle/>
          <a:p>
            <a:pPr>
              <a:lnSpc>
                <a:spcPct val="114000"/>
              </a:lnSpc>
            </a:pPr>
            <a:r>
              <a:rPr lang="sk-SK" b="1" dirty="0">
                <a:solidFill>
                  <a:srgbClr val="0066CC"/>
                </a:solidFill>
                <a:latin typeface="Trebuchet MS" panose="020B0603020202020204" pitchFamily="34" charset="0"/>
                <a:cs typeface="Arial" panose="020B0604020202020204" pitchFamily="34" charset="0"/>
              </a:rPr>
              <a:t>Mechanika dýchania </a:t>
            </a:r>
            <a:r>
              <a:rPr lang="sk-SK" dirty="0">
                <a:latin typeface="Trebuchet MS" panose="020B0603020202020204" pitchFamily="34" charset="0"/>
                <a:cs typeface="Arial" panose="020B0604020202020204" pitchFamily="34" charset="0"/>
              </a:rPr>
              <a:t>- činnosť dýchacích svalov, hrudného koša a pľúc pri dýchaní. </a:t>
            </a:r>
          </a:p>
          <a:p>
            <a:pPr>
              <a:lnSpc>
                <a:spcPct val="114000"/>
              </a:lnSpc>
            </a:pPr>
            <a:r>
              <a:rPr lang="sk-SK" b="1" u="sng" dirty="0">
                <a:latin typeface="Trebuchet MS" panose="020B0603020202020204" pitchFamily="34" charset="0"/>
                <a:cs typeface="Arial" panose="020B0604020202020204" pitchFamily="34" charset="0"/>
              </a:rPr>
              <a:t>Pľúca nemajú svaly! </a:t>
            </a:r>
            <a:br>
              <a:rPr lang="sk-SK" dirty="0">
                <a:latin typeface="Trebuchet MS" panose="020B0603020202020204" pitchFamily="34" charset="0"/>
                <a:cs typeface="Arial" panose="020B0604020202020204" pitchFamily="34" charset="0"/>
              </a:rPr>
            </a:br>
            <a:endParaRPr lang="sk-SK" dirty="0">
              <a:latin typeface="Trebuchet MS" panose="020B0603020202020204" pitchFamily="34" charset="0"/>
            </a:endParaRPr>
          </a:p>
          <a:p>
            <a:pPr>
              <a:lnSpc>
                <a:spcPct val="114000"/>
              </a:lnSpc>
            </a:pPr>
            <a:r>
              <a:rPr lang="sk-SK" dirty="0">
                <a:latin typeface="Trebuchet MS" panose="020B0603020202020204" pitchFamily="34" charset="0"/>
                <a:cs typeface="Arial" panose="020B0604020202020204" pitchFamily="34" charset="0"/>
              </a:rPr>
              <a:t>Prúdenie vzduchu v dýchacích cestách je podmienené </a:t>
            </a:r>
            <a:r>
              <a:rPr lang="sk-SK" b="1" dirty="0">
                <a:latin typeface="Trebuchet MS" panose="020B0603020202020204" pitchFamily="34" charset="0"/>
                <a:cs typeface="Arial" panose="020B0604020202020204" pitchFamily="34" charset="0"/>
              </a:rPr>
              <a:t>tlakovým rozdielom (gradientom) </a:t>
            </a:r>
            <a:r>
              <a:rPr lang="sk-SK" dirty="0">
                <a:latin typeface="Trebuchet MS" panose="020B0603020202020204" pitchFamily="34" charset="0"/>
                <a:cs typeface="Arial" panose="020B0604020202020204" pitchFamily="34" charset="0"/>
              </a:rPr>
              <a:t>medzi atmosférou a alveolami. </a:t>
            </a:r>
          </a:p>
          <a:p>
            <a:pPr>
              <a:lnSpc>
                <a:spcPct val="114000"/>
              </a:lnSpc>
            </a:pPr>
            <a:r>
              <a:rPr lang="sk-SK" b="1" dirty="0" err="1">
                <a:solidFill>
                  <a:srgbClr val="0066CC"/>
                </a:solidFill>
                <a:latin typeface="Trebuchet MS" panose="020B0603020202020204" pitchFamily="34" charset="0"/>
                <a:cs typeface="Arial" panose="020B0604020202020204" pitchFamily="34" charset="0"/>
              </a:rPr>
              <a:t>Inspírium</a:t>
            </a:r>
            <a:r>
              <a:rPr lang="sk-SK" dirty="0">
                <a:latin typeface="Trebuchet MS" panose="020B0603020202020204" pitchFamily="34" charset="0"/>
                <a:cs typeface="Arial" panose="020B0604020202020204" pitchFamily="34" charset="0"/>
              </a:rPr>
              <a:t> - tlak v pľúcnych alveolách je nižší ako v atmosfére, vzduch prúdi do pľúc.</a:t>
            </a:r>
          </a:p>
          <a:p>
            <a:pPr>
              <a:lnSpc>
                <a:spcPct val="114000"/>
              </a:lnSpc>
            </a:pPr>
            <a:r>
              <a:rPr lang="sk-SK" b="1" dirty="0" err="1">
                <a:solidFill>
                  <a:srgbClr val="0066CC"/>
                </a:solidFill>
                <a:latin typeface="Trebuchet MS" panose="020B0603020202020204" pitchFamily="34" charset="0"/>
                <a:cs typeface="Arial" panose="020B0604020202020204" pitchFamily="34" charset="0"/>
              </a:rPr>
              <a:t>Exspírium</a:t>
            </a:r>
            <a:r>
              <a:rPr lang="sk-SK" dirty="0">
                <a:latin typeface="Trebuchet MS" panose="020B0603020202020204" pitchFamily="34" charset="0"/>
                <a:cs typeface="Arial" panose="020B0604020202020204" pitchFamily="34" charset="0"/>
              </a:rPr>
              <a:t> - tlak v pľúcnych alveolách prevyšuje atmosférický tlak, vzduch prúdi z pľúc von. </a:t>
            </a:r>
          </a:p>
          <a:p>
            <a:pPr>
              <a:lnSpc>
                <a:spcPct val="114000"/>
              </a:lnSpc>
            </a:pPr>
            <a:r>
              <a:rPr lang="sk-SK" dirty="0">
                <a:latin typeface="Trebuchet MS" panose="020B0603020202020204" pitchFamily="34" charset="0"/>
                <a:cs typeface="Arial" panose="020B0604020202020204" pitchFamily="34" charset="0"/>
              </a:rPr>
              <a:t>Dýchanie spontánne je „</a:t>
            </a:r>
            <a:r>
              <a:rPr lang="sk-SK" b="1" dirty="0">
                <a:latin typeface="Trebuchet MS" panose="020B0603020202020204" pitchFamily="34" charset="0"/>
                <a:cs typeface="Arial" panose="020B0604020202020204" pitchFamily="34" charset="0"/>
              </a:rPr>
              <a:t>podtlakové</a:t>
            </a:r>
            <a:r>
              <a:rPr lang="sk-SK" dirty="0">
                <a:latin typeface="Trebuchet MS" panose="020B0603020202020204" pitchFamily="34" charset="0"/>
                <a:cs typeface="Arial" panose="020B0604020202020204" pitchFamily="34" charset="0"/>
              </a:rPr>
              <a:t>“. Umelé dýchanie je „</a:t>
            </a:r>
            <a:r>
              <a:rPr lang="sk-SK" b="1" dirty="0">
                <a:latin typeface="Trebuchet MS" panose="020B0603020202020204" pitchFamily="34" charset="0"/>
                <a:cs typeface="Arial" panose="020B0604020202020204" pitchFamily="34" charset="0"/>
              </a:rPr>
              <a:t>pretlakové</a:t>
            </a:r>
            <a:r>
              <a:rPr lang="sk-SK" dirty="0">
                <a:latin typeface="Trebuchet MS" panose="020B0603020202020204" pitchFamily="34" charset="0"/>
                <a:cs typeface="Arial" panose="020B0604020202020204" pitchFamily="34" charset="0"/>
              </a:rPr>
              <a:t>“.</a:t>
            </a:r>
          </a:p>
          <a:p>
            <a:pPr>
              <a:lnSpc>
                <a:spcPct val="114000"/>
              </a:lnSpc>
            </a:pPr>
            <a:r>
              <a:rPr lang="sk-SK" dirty="0">
                <a:latin typeface="Trebuchet MS" panose="020B0603020202020204" pitchFamily="34" charset="0"/>
                <a:cs typeface="Arial" panose="020B0604020202020204" pitchFamily="34" charset="0"/>
              </a:rPr>
              <a:t>Podtlak a pretlak v hrudníku – sú výsledkom kontrakcie (a relaxácie) dýchacích svalov:  </a:t>
            </a:r>
            <a:r>
              <a:rPr lang="sk-SK" b="1" dirty="0">
                <a:latin typeface="Trebuchet MS" panose="020B0603020202020204" pitchFamily="34" charset="0"/>
                <a:cs typeface="Arial" panose="020B0604020202020204" pitchFamily="34" charset="0"/>
              </a:rPr>
              <a:t>bránice</a:t>
            </a:r>
            <a:r>
              <a:rPr lang="sk-SK" dirty="0">
                <a:latin typeface="Trebuchet MS" panose="020B0603020202020204" pitchFamily="34" charset="0"/>
                <a:cs typeface="Arial" panose="020B0604020202020204" pitchFamily="34" charset="0"/>
              </a:rPr>
              <a:t> (</a:t>
            </a:r>
            <a:r>
              <a:rPr lang="sk-SK" dirty="0" err="1">
                <a:latin typeface="Trebuchet MS" panose="020B0603020202020204" pitchFamily="34" charset="0"/>
                <a:cs typeface="Arial" panose="020B0604020202020204" pitchFamily="34" charset="0"/>
              </a:rPr>
              <a:t>diafragma</a:t>
            </a:r>
            <a:r>
              <a:rPr lang="sk-SK" dirty="0">
                <a:latin typeface="Trebuchet MS" panose="020B0603020202020204" pitchFamily="34" charset="0"/>
                <a:cs typeface="Arial" panose="020B0604020202020204" pitchFamily="34" charset="0"/>
              </a:rPr>
              <a:t>) a (vonkajších a vnútorných) </a:t>
            </a:r>
            <a:r>
              <a:rPr lang="sk-SK" b="1" dirty="0" err="1">
                <a:latin typeface="Trebuchet MS" panose="020B0603020202020204" pitchFamily="34" charset="0"/>
                <a:cs typeface="Arial" panose="020B0604020202020204" pitchFamily="34" charset="0"/>
              </a:rPr>
              <a:t>medzirebrových</a:t>
            </a:r>
            <a:r>
              <a:rPr lang="sk-SK" b="1" dirty="0">
                <a:latin typeface="Trebuchet MS" panose="020B0603020202020204" pitchFamily="34" charset="0"/>
                <a:cs typeface="Arial" panose="020B0604020202020204" pitchFamily="34" charset="0"/>
              </a:rPr>
              <a:t> </a:t>
            </a:r>
            <a:r>
              <a:rPr lang="sk-SK" dirty="0">
                <a:latin typeface="Trebuchet MS" panose="020B0603020202020204" pitchFamily="34" charset="0"/>
                <a:cs typeface="Arial" panose="020B0604020202020204" pitchFamily="34" charset="0"/>
              </a:rPr>
              <a:t>svalov.</a:t>
            </a:r>
            <a:endParaRPr lang="en-US" dirty="0">
              <a:latin typeface="Trebuchet MS" panose="020B0603020202020204" pitchFamily="34" charset="0"/>
            </a:endParaRPr>
          </a:p>
        </p:txBody>
      </p:sp>
      <p:sp>
        <p:nvSpPr>
          <p:cNvPr id="4" name="Zástupný objekt pre obsah 2">
            <a:extLst>
              <a:ext uri="{FF2B5EF4-FFF2-40B4-BE49-F238E27FC236}">
                <a16:creationId xmlns:a16="http://schemas.microsoft.com/office/drawing/2014/main" id="{DDD0E113-B0CA-415D-8173-4BD8E1F57F27}"/>
              </a:ext>
            </a:extLst>
          </p:cNvPr>
          <p:cNvSpPr txBox="1">
            <a:spLocks/>
          </p:cNvSpPr>
          <p:nvPr/>
        </p:nvSpPr>
        <p:spPr>
          <a:xfrm>
            <a:off x="614995" y="5828520"/>
            <a:ext cx="6887695" cy="1125793"/>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5000"/>
              </a:lnSpc>
              <a:spcBef>
                <a:spcPts val="0"/>
              </a:spcBef>
            </a:pPr>
            <a:r>
              <a:rPr lang="sk-SK" sz="2200" dirty="0">
                <a:latin typeface="Trebuchet MS" panose="020B0603020202020204" pitchFamily="34" charset="0"/>
              </a:rPr>
              <a:t>Čo poháňa ventiláciu?</a:t>
            </a:r>
          </a:p>
          <a:p>
            <a:pPr>
              <a:lnSpc>
                <a:spcPct val="115000"/>
              </a:lnSpc>
              <a:spcBef>
                <a:spcPts val="0"/>
              </a:spcBef>
            </a:pPr>
            <a:r>
              <a:rPr lang="sk-SK" sz="2200" dirty="0">
                <a:latin typeface="Trebuchet MS" panose="020B0603020202020204" pitchFamily="34" charset="0"/>
              </a:rPr>
              <a:t>Prečo vzduch prúdi?</a:t>
            </a:r>
          </a:p>
          <a:p>
            <a:pPr marL="0" indent="0">
              <a:lnSpc>
                <a:spcPct val="115000"/>
              </a:lnSpc>
              <a:spcBef>
                <a:spcPts val="0"/>
              </a:spcBef>
              <a:buNone/>
            </a:pPr>
            <a:endParaRPr lang="en-US" sz="2200" dirty="0">
              <a:latin typeface="Trebuchet MS" panose="020B0603020202020204" pitchFamily="34" charset="0"/>
            </a:endParaRPr>
          </a:p>
        </p:txBody>
      </p:sp>
    </p:spTree>
    <p:extLst>
      <p:ext uri="{BB962C8B-B14F-4D97-AF65-F5344CB8AC3E}">
        <p14:creationId xmlns:p14="http://schemas.microsoft.com/office/powerpoint/2010/main" val="2223450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430650" y="144767"/>
            <a:ext cx="11483177" cy="1295615"/>
          </a:xfrm>
        </p:spPr>
        <p:txBody>
          <a:bodyPr>
            <a:normAutofit/>
          </a:bodyPr>
          <a:lstStyle/>
          <a:p>
            <a:r>
              <a:rPr lang="sk-SK" sz="4800" b="1" cap="none" dirty="0">
                <a:latin typeface="Trebuchet MS" panose="020B0603020202020204" pitchFamily="34" charset="0"/>
              </a:rPr>
              <a:t>Úloha bránice a </a:t>
            </a:r>
            <a:r>
              <a:rPr lang="sk-SK" sz="4800" b="1" cap="none" dirty="0" err="1">
                <a:latin typeface="Trebuchet MS" panose="020B0603020202020204" pitchFamily="34" charset="0"/>
              </a:rPr>
              <a:t>medzirebrových</a:t>
            </a:r>
            <a:r>
              <a:rPr lang="sk-SK" sz="4800" b="1" cap="none" dirty="0">
                <a:latin typeface="Trebuchet MS" panose="020B0603020202020204" pitchFamily="34" charset="0"/>
              </a:rPr>
              <a:t> svalov</a:t>
            </a:r>
            <a:endParaRPr lang="en-US" sz="4800" b="1" cap="none" dirty="0">
              <a:latin typeface="Trebuchet MS" panose="020B0603020202020204" pitchFamily="34" charset="0"/>
            </a:endParaRPr>
          </a:p>
        </p:txBody>
      </p:sp>
      <p:sp>
        <p:nvSpPr>
          <p:cNvPr id="8" name="Zástupný objekt pre obsah 7">
            <a:extLst>
              <a:ext uri="{FF2B5EF4-FFF2-40B4-BE49-F238E27FC236}">
                <a16:creationId xmlns:a16="http://schemas.microsoft.com/office/drawing/2014/main" id="{ECF3F345-9E2C-4CBC-9B7E-90878D79B2D2}"/>
              </a:ext>
            </a:extLst>
          </p:cNvPr>
          <p:cNvSpPr>
            <a:spLocks noGrp="1"/>
          </p:cNvSpPr>
          <p:nvPr>
            <p:ph idx="1"/>
          </p:nvPr>
        </p:nvSpPr>
        <p:spPr>
          <a:xfrm>
            <a:off x="511496" y="1254265"/>
            <a:ext cx="10833537" cy="5332651"/>
          </a:xfrm>
        </p:spPr>
        <p:txBody>
          <a:bodyPr>
            <a:noAutofit/>
          </a:bodyPr>
          <a:lstStyle/>
          <a:p>
            <a:pPr>
              <a:lnSpc>
                <a:spcPct val="113000"/>
              </a:lnSpc>
            </a:pPr>
            <a:r>
              <a:rPr lang="sk-SK" sz="1800" b="1" dirty="0">
                <a:solidFill>
                  <a:srgbClr val="0066CC"/>
                </a:solidFill>
                <a:latin typeface="Trebuchet MS" panose="020B0603020202020204" pitchFamily="34" charset="0"/>
              </a:rPr>
              <a:t>Bránica </a:t>
            </a:r>
            <a:r>
              <a:rPr lang="sk-SK" sz="1800" dirty="0">
                <a:latin typeface="Trebuchet MS" panose="020B0603020202020204" pitchFamily="34" charset="0"/>
              </a:rPr>
              <a:t>je hlavný inspiračný sval, zodpovedá za 60 % zmeny objemu hrudníka. Počas pokojného dýchania klesá kaudálnym smerom asi o 1,5 cm, pri hlbokom nádychu až o 7-13 cm.</a:t>
            </a:r>
          </a:p>
          <a:p>
            <a:pPr>
              <a:lnSpc>
                <a:spcPct val="113000"/>
              </a:lnSpc>
            </a:pPr>
            <a:r>
              <a:rPr lang="sk-SK" sz="1800" b="1" dirty="0">
                <a:solidFill>
                  <a:srgbClr val="0066CC"/>
                </a:solidFill>
                <a:latin typeface="Trebuchet MS" panose="020B0603020202020204" pitchFamily="34" charset="0"/>
              </a:rPr>
              <a:t>Mm. </a:t>
            </a:r>
            <a:r>
              <a:rPr lang="sk-SK" sz="1800" b="1" dirty="0" err="1">
                <a:solidFill>
                  <a:srgbClr val="0066CC"/>
                </a:solidFill>
                <a:latin typeface="Trebuchet MS" panose="020B0603020202020204" pitchFamily="34" charset="0"/>
              </a:rPr>
              <a:t>intercostales</a:t>
            </a:r>
            <a:r>
              <a:rPr lang="sk-SK" sz="1800" b="1" dirty="0">
                <a:solidFill>
                  <a:srgbClr val="0066CC"/>
                </a:solidFill>
                <a:latin typeface="Trebuchet MS" panose="020B0603020202020204" pitchFamily="34" charset="0"/>
              </a:rPr>
              <a:t> </a:t>
            </a:r>
            <a:r>
              <a:rPr lang="sk-SK" sz="1800" b="1" dirty="0" err="1">
                <a:solidFill>
                  <a:srgbClr val="0066CC"/>
                </a:solidFill>
                <a:latin typeface="Trebuchet MS" panose="020B0603020202020204" pitchFamily="34" charset="0"/>
              </a:rPr>
              <a:t>externi</a:t>
            </a:r>
            <a:r>
              <a:rPr lang="sk-SK" sz="1800" b="1" dirty="0">
                <a:solidFill>
                  <a:srgbClr val="0066CC"/>
                </a:solidFill>
                <a:latin typeface="Trebuchet MS" panose="020B0603020202020204" pitchFamily="34" charset="0"/>
              </a:rPr>
              <a:t> </a:t>
            </a:r>
            <a:r>
              <a:rPr lang="sk-SK" sz="1800" dirty="0">
                <a:latin typeface="Trebuchet MS" panose="020B0603020202020204" pitchFamily="34" charset="0"/>
              </a:rPr>
              <a:t>(</a:t>
            </a:r>
            <a:r>
              <a:rPr lang="sk-SK" sz="1800" b="1" dirty="0">
                <a:latin typeface="Trebuchet MS" panose="020B0603020202020204" pitchFamily="34" charset="0"/>
              </a:rPr>
              <a:t>vonkajšie </a:t>
            </a:r>
            <a:r>
              <a:rPr lang="sk-SK" sz="1800" b="1" dirty="0" err="1">
                <a:latin typeface="Trebuchet MS" panose="020B0603020202020204" pitchFamily="34" charset="0"/>
              </a:rPr>
              <a:t>medzirebrové</a:t>
            </a:r>
            <a:r>
              <a:rPr lang="sk-SK" sz="1800" b="1" dirty="0">
                <a:latin typeface="Trebuchet MS" panose="020B0603020202020204" pitchFamily="34" charset="0"/>
              </a:rPr>
              <a:t> svaly</a:t>
            </a:r>
            <a:r>
              <a:rPr lang="sk-SK" sz="1800" dirty="0">
                <a:latin typeface="Trebuchet MS" panose="020B0603020202020204" pitchFamily="34" charset="0"/>
              </a:rPr>
              <a:t>): pri kontrakcii (</a:t>
            </a:r>
            <a:r>
              <a:rPr lang="sk-SK" sz="1800" b="1" dirty="0">
                <a:latin typeface="Trebuchet MS" panose="020B0603020202020204" pitchFamily="34" charset="0"/>
              </a:rPr>
              <a:t>nádychu</a:t>
            </a:r>
            <a:r>
              <a:rPr lang="sk-SK" sz="1800" dirty="0">
                <a:latin typeface="Trebuchet MS" panose="020B0603020202020204" pitchFamily="34" charset="0"/>
              </a:rPr>
              <a:t>) zväčšujú </a:t>
            </a:r>
            <a:r>
              <a:rPr lang="sk-SK" sz="1800" dirty="0" err="1">
                <a:latin typeface="Trebuchet MS" panose="020B0603020202020204" pitchFamily="34" charset="0"/>
              </a:rPr>
              <a:t>predozadný</a:t>
            </a:r>
            <a:r>
              <a:rPr lang="sk-SK" sz="1800" dirty="0">
                <a:latin typeface="Trebuchet MS" panose="020B0603020202020204" pitchFamily="34" charset="0"/>
              </a:rPr>
              <a:t> a priečny priemeru hrudníka.</a:t>
            </a:r>
          </a:p>
          <a:p>
            <a:pPr>
              <a:lnSpc>
                <a:spcPct val="113000"/>
              </a:lnSpc>
            </a:pPr>
            <a:r>
              <a:rPr lang="sk-SK" sz="1800" b="1" dirty="0">
                <a:solidFill>
                  <a:srgbClr val="0066CC"/>
                </a:solidFill>
                <a:latin typeface="Trebuchet MS" panose="020B0603020202020204" pitchFamily="34" charset="0"/>
              </a:rPr>
              <a:t>Mm. </a:t>
            </a:r>
            <a:r>
              <a:rPr lang="sk-SK" sz="1800" b="1" dirty="0" err="1">
                <a:solidFill>
                  <a:srgbClr val="0066CC"/>
                </a:solidFill>
                <a:latin typeface="Trebuchet MS" panose="020B0603020202020204" pitchFamily="34" charset="0"/>
              </a:rPr>
              <a:t>intercostales</a:t>
            </a:r>
            <a:r>
              <a:rPr lang="sk-SK" sz="1800" b="1" dirty="0">
                <a:solidFill>
                  <a:srgbClr val="0066CC"/>
                </a:solidFill>
                <a:latin typeface="Trebuchet MS" panose="020B0603020202020204" pitchFamily="34" charset="0"/>
              </a:rPr>
              <a:t> </a:t>
            </a:r>
            <a:r>
              <a:rPr lang="sk-SK" sz="1800" b="1" dirty="0" err="1">
                <a:solidFill>
                  <a:srgbClr val="0066CC"/>
                </a:solidFill>
                <a:latin typeface="Trebuchet MS" panose="020B0603020202020204" pitchFamily="34" charset="0"/>
              </a:rPr>
              <a:t>interni</a:t>
            </a:r>
            <a:r>
              <a:rPr lang="sk-SK" sz="1800" b="1" dirty="0">
                <a:solidFill>
                  <a:srgbClr val="0066CC"/>
                </a:solidFill>
                <a:latin typeface="Trebuchet MS" panose="020B0603020202020204" pitchFamily="34" charset="0"/>
              </a:rPr>
              <a:t> </a:t>
            </a:r>
            <a:r>
              <a:rPr lang="sk-SK" sz="1800" dirty="0">
                <a:latin typeface="Trebuchet MS" panose="020B0603020202020204" pitchFamily="34" charset="0"/>
              </a:rPr>
              <a:t>(</a:t>
            </a:r>
            <a:r>
              <a:rPr lang="sk-SK" sz="1800" b="1" dirty="0">
                <a:latin typeface="Trebuchet MS" panose="020B0603020202020204" pitchFamily="34" charset="0"/>
              </a:rPr>
              <a:t>vnútorné </a:t>
            </a:r>
            <a:r>
              <a:rPr lang="sk-SK" sz="1800" b="1" dirty="0" err="1">
                <a:latin typeface="Trebuchet MS" panose="020B0603020202020204" pitchFamily="34" charset="0"/>
              </a:rPr>
              <a:t>medzirebrové</a:t>
            </a:r>
            <a:r>
              <a:rPr lang="sk-SK" sz="1800" b="1" dirty="0">
                <a:latin typeface="Trebuchet MS" panose="020B0603020202020204" pitchFamily="34" charset="0"/>
              </a:rPr>
              <a:t> svaly</a:t>
            </a:r>
            <a:r>
              <a:rPr lang="sk-SK" sz="1800" dirty="0">
                <a:latin typeface="Trebuchet MS" panose="020B0603020202020204" pitchFamily="34" charset="0"/>
              </a:rPr>
              <a:t>): pri kontrakcii (</a:t>
            </a:r>
            <a:r>
              <a:rPr lang="sk-SK" sz="1800" b="1" dirty="0">
                <a:latin typeface="Trebuchet MS" panose="020B0603020202020204" pitchFamily="34" charset="0"/>
              </a:rPr>
              <a:t>výdychu</a:t>
            </a:r>
            <a:r>
              <a:rPr lang="sk-SK" sz="1800" dirty="0">
                <a:latin typeface="Trebuchet MS" panose="020B0603020202020204" pitchFamily="34" charset="0"/>
              </a:rPr>
              <a:t>) dochádza k poklesu rebier a zmenšeniu priemeru hrudníka. </a:t>
            </a:r>
          </a:p>
          <a:p>
            <a:pPr>
              <a:lnSpc>
                <a:spcPct val="113000"/>
              </a:lnSpc>
            </a:pPr>
            <a:r>
              <a:rPr lang="sk-SK" sz="1800" b="1" dirty="0">
                <a:solidFill>
                  <a:srgbClr val="0066CC"/>
                </a:solidFill>
                <a:latin typeface="Trebuchet MS" panose="020B0603020202020204" pitchFamily="34" charset="0"/>
              </a:rPr>
              <a:t>Pleurálna dutina</a:t>
            </a:r>
            <a:r>
              <a:rPr lang="sk-SK" sz="1800" dirty="0">
                <a:latin typeface="Trebuchet MS" panose="020B0603020202020204" pitchFamily="34" charset="0"/>
              </a:rPr>
              <a:t> (</a:t>
            </a:r>
            <a:r>
              <a:rPr lang="sk-SK" sz="1800" i="1" dirty="0" err="1">
                <a:latin typeface="Trebuchet MS" panose="020B0603020202020204" pitchFamily="34" charset="0"/>
              </a:rPr>
              <a:t>cavitas</a:t>
            </a:r>
            <a:r>
              <a:rPr lang="sk-SK" sz="1800" i="1" dirty="0">
                <a:latin typeface="Trebuchet MS" panose="020B0603020202020204" pitchFamily="34" charset="0"/>
              </a:rPr>
              <a:t> </a:t>
            </a:r>
            <a:r>
              <a:rPr lang="sk-SK" sz="1800" i="1" dirty="0" err="1">
                <a:latin typeface="Trebuchet MS" panose="020B0603020202020204" pitchFamily="34" charset="0"/>
              </a:rPr>
              <a:t>pleuralis</a:t>
            </a:r>
            <a:r>
              <a:rPr lang="sk-SK" sz="1800" dirty="0">
                <a:latin typeface="Trebuchet MS" panose="020B0603020202020204" pitchFamily="34" charset="0"/>
              </a:rPr>
              <a:t>) je priestor medzi blanou pohrudnice – </a:t>
            </a:r>
            <a:r>
              <a:rPr lang="sk-SK" sz="1800" i="1" dirty="0" err="1">
                <a:latin typeface="Trebuchet MS" panose="020B0603020202020204" pitchFamily="34" charset="0"/>
              </a:rPr>
              <a:t>pleura</a:t>
            </a:r>
            <a:r>
              <a:rPr lang="sk-SK" sz="1800" i="1" dirty="0">
                <a:latin typeface="Trebuchet MS" panose="020B0603020202020204" pitchFamily="34" charset="0"/>
              </a:rPr>
              <a:t> </a:t>
            </a:r>
            <a:r>
              <a:rPr lang="sk-SK" sz="1800" i="1" dirty="0" err="1">
                <a:latin typeface="Trebuchet MS" panose="020B0603020202020204" pitchFamily="34" charset="0"/>
              </a:rPr>
              <a:t>parietalis</a:t>
            </a:r>
            <a:r>
              <a:rPr lang="sk-SK" sz="1800" dirty="0">
                <a:latin typeface="Trebuchet MS" panose="020B0603020202020204" pitchFamily="34" charset="0"/>
              </a:rPr>
              <a:t> (výstelkou hrudnej steny, bránice a </a:t>
            </a:r>
            <a:r>
              <a:rPr lang="sk-SK" sz="1800" dirty="0" err="1">
                <a:latin typeface="Trebuchet MS" panose="020B0603020202020204" pitchFamily="34" charset="0"/>
              </a:rPr>
              <a:t>mediastína</a:t>
            </a:r>
            <a:r>
              <a:rPr lang="sk-SK" sz="1800" dirty="0">
                <a:latin typeface="Trebuchet MS" panose="020B0603020202020204" pitchFamily="34" charset="0"/>
              </a:rPr>
              <a:t>) a popľúcnice – </a:t>
            </a:r>
            <a:r>
              <a:rPr lang="sk-SK" sz="1800" i="1" dirty="0" err="1">
                <a:latin typeface="Trebuchet MS" panose="020B0603020202020204" pitchFamily="34" charset="0"/>
              </a:rPr>
              <a:t>pleura</a:t>
            </a:r>
            <a:r>
              <a:rPr lang="sk-SK" sz="1800" i="1" dirty="0">
                <a:latin typeface="Trebuchet MS" panose="020B0603020202020204" pitchFamily="34" charset="0"/>
              </a:rPr>
              <a:t> </a:t>
            </a:r>
            <a:r>
              <a:rPr lang="sk-SK" sz="1800" i="1" dirty="0" err="1">
                <a:latin typeface="Trebuchet MS" panose="020B0603020202020204" pitchFamily="34" charset="0"/>
              </a:rPr>
              <a:t>visceralis</a:t>
            </a:r>
            <a:r>
              <a:rPr lang="sk-SK" sz="1800" dirty="0">
                <a:latin typeface="Trebuchet MS" panose="020B0603020202020204" pitchFamily="34" charset="0"/>
              </a:rPr>
              <a:t> (pokrývajúcou povrch pľúc). Obsahuje vrstvu pleurálnej tekutiny (asi 5 – 15 ml), ktorá umožňuje hladký pohyb pľúc počas dýchania a udržiava negatívny </a:t>
            </a:r>
            <a:r>
              <a:rPr lang="sk-SK" sz="1800" dirty="0" err="1">
                <a:latin typeface="Trebuchet MS" panose="020B0603020202020204" pitchFamily="34" charset="0"/>
              </a:rPr>
              <a:t>pleurálny</a:t>
            </a:r>
            <a:r>
              <a:rPr lang="sk-SK" sz="1800" dirty="0">
                <a:latin typeface="Trebuchet MS" panose="020B0603020202020204" pitchFamily="34" charset="0"/>
              </a:rPr>
              <a:t> tlak.</a:t>
            </a:r>
          </a:p>
          <a:p>
            <a:pPr>
              <a:lnSpc>
                <a:spcPct val="113000"/>
              </a:lnSpc>
            </a:pPr>
            <a:r>
              <a:rPr lang="sk-SK" sz="1800" b="1" dirty="0" err="1">
                <a:solidFill>
                  <a:srgbClr val="0066CC"/>
                </a:solidFill>
                <a:latin typeface="Trebuchet MS" panose="020B0603020202020204" pitchFamily="34" charset="0"/>
              </a:rPr>
              <a:t>Pleurálny</a:t>
            </a:r>
            <a:r>
              <a:rPr lang="sk-SK" sz="1800" b="1" dirty="0">
                <a:solidFill>
                  <a:srgbClr val="0066CC"/>
                </a:solidFill>
                <a:latin typeface="Trebuchet MS" panose="020B0603020202020204" pitchFamily="34" charset="0"/>
              </a:rPr>
              <a:t> tlak </a:t>
            </a:r>
            <a:r>
              <a:rPr lang="sk-SK" sz="1800" dirty="0">
                <a:latin typeface="Trebuchet MS" panose="020B0603020202020204" pitchFamily="34" charset="0"/>
              </a:rPr>
              <a:t>(aj </a:t>
            </a:r>
            <a:r>
              <a:rPr lang="sk-SK" sz="1800" dirty="0" err="1">
                <a:latin typeface="Trebuchet MS" panose="020B0603020202020204" pitchFamily="34" charset="0"/>
              </a:rPr>
              <a:t>intrapleurálny</a:t>
            </a:r>
            <a:r>
              <a:rPr lang="sk-SK" sz="1800" dirty="0">
                <a:latin typeface="Trebuchet MS" panose="020B0603020202020204" pitchFamily="34" charset="0"/>
              </a:rPr>
              <a:t> tlak, </a:t>
            </a:r>
            <a:r>
              <a:rPr lang="sk-SK" sz="1800" dirty="0" err="1">
                <a:latin typeface="Trebuchet MS" panose="020B0603020202020204" pitchFamily="34" charset="0"/>
              </a:rPr>
              <a:t>P</a:t>
            </a:r>
            <a:r>
              <a:rPr lang="sk-SK" sz="1800" baseline="-25000" dirty="0" err="1">
                <a:latin typeface="Trebuchet MS" panose="020B0603020202020204" pitchFamily="34" charset="0"/>
              </a:rPr>
              <a:t>Pl</a:t>
            </a:r>
            <a:r>
              <a:rPr lang="sk-SK" sz="1800" dirty="0">
                <a:latin typeface="Trebuchet MS" panose="020B0603020202020204" pitchFamily="34" charset="0"/>
              </a:rPr>
              <a:t>) je tlak v pleurálnej dutine. Je (takmer) vždy </a:t>
            </a:r>
            <a:r>
              <a:rPr lang="sk-SK" sz="1800" b="1" u="sng" dirty="0">
                <a:latin typeface="Trebuchet MS" panose="020B0603020202020204" pitchFamily="34" charset="0"/>
              </a:rPr>
              <a:t>negatívny</a:t>
            </a:r>
            <a:r>
              <a:rPr lang="sk-SK" sz="1800" dirty="0">
                <a:latin typeface="Trebuchet MS" panose="020B0603020202020204" pitchFamily="34" charset="0"/>
              </a:rPr>
              <a:t> voči atmosférickému tlaku.</a:t>
            </a:r>
          </a:p>
          <a:p>
            <a:pPr>
              <a:lnSpc>
                <a:spcPct val="113000"/>
              </a:lnSpc>
            </a:pPr>
            <a:r>
              <a:rPr lang="sk-SK" sz="1800" b="1" dirty="0" err="1">
                <a:solidFill>
                  <a:srgbClr val="0066CC"/>
                </a:solidFill>
                <a:latin typeface="Trebuchet MS" panose="020B0603020202020204" pitchFamily="34" charset="0"/>
              </a:rPr>
              <a:t>Intrapulmonálny</a:t>
            </a:r>
            <a:r>
              <a:rPr lang="sk-SK" sz="1800" b="1" dirty="0">
                <a:solidFill>
                  <a:srgbClr val="0066CC"/>
                </a:solidFill>
                <a:latin typeface="Trebuchet MS" panose="020B0603020202020204" pitchFamily="34" charset="0"/>
              </a:rPr>
              <a:t> tlak </a:t>
            </a:r>
            <a:r>
              <a:rPr lang="sk-SK" sz="1800" dirty="0">
                <a:latin typeface="Trebuchet MS" panose="020B0603020202020204" pitchFamily="34" charset="0"/>
              </a:rPr>
              <a:t>(aj tlak alveolárny alebo </a:t>
            </a:r>
            <a:r>
              <a:rPr lang="sk-SK" sz="1800" dirty="0" err="1">
                <a:latin typeface="Trebuchet MS" panose="020B0603020202020204" pitchFamily="34" charset="0"/>
              </a:rPr>
              <a:t>intraalveolárny</a:t>
            </a:r>
            <a:r>
              <a:rPr lang="sk-SK" sz="1800" dirty="0">
                <a:latin typeface="Trebuchet MS" panose="020B0603020202020204" pitchFamily="34" charset="0"/>
              </a:rPr>
              <a:t> tlak, P</a:t>
            </a:r>
            <a:r>
              <a:rPr lang="sk-SK" sz="1800" baseline="-25000" dirty="0">
                <a:latin typeface="Trebuchet MS" panose="020B0603020202020204" pitchFamily="34" charset="0"/>
              </a:rPr>
              <a:t>P</a:t>
            </a:r>
            <a:r>
              <a:rPr lang="sk-SK" sz="1800" dirty="0">
                <a:latin typeface="Trebuchet MS" panose="020B0603020202020204" pitchFamily="34" charset="0"/>
              </a:rPr>
              <a:t>) je tlak vzduchu v pľúcach (alveolách) voči atmosférickému tlaku. </a:t>
            </a:r>
          </a:p>
        </p:txBody>
      </p:sp>
    </p:spTree>
    <p:extLst>
      <p:ext uri="{BB962C8B-B14F-4D97-AF65-F5344CB8AC3E}">
        <p14:creationId xmlns:p14="http://schemas.microsoft.com/office/powerpoint/2010/main" val="461166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Skupina 10">
            <a:extLst>
              <a:ext uri="{FF2B5EF4-FFF2-40B4-BE49-F238E27FC236}">
                <a16:creationId xmlns:a16="http://schemas.microsoft.com/office/drawing/2014/main" id="{E24B45BB-BE3D-415C-8AE3-BB110530D3C9}"/>
              </a:ext>
            </a:extLst>
          </p:cNvPr>
          <p:cNvGrpSpPr/>
          <p:nvPr/>
        </p:nvGrpSpPr>
        <p:grpSpPr>
          <a:xfrm>
            <a:off x="3803257" y="249964"/>
            <a:ext cx="8388743" cy="6608035"/>
            <a:chOff x="3803257" y="249964"/>
            <a:chExt cx="8388743" cy="6608035"/>
          </a:xfrm>
        </p:grpSpPr>
        <p:pic>
          <p:nvPicPr>
            <p:cNvPr id="7" name="Picture 2" descr="Nádych a výdych človeka">
              <a:extLst>
                <a:ext uri="{FF2B5EF4-FFF2-40B4-BE49-F238E27FC236}">
                  <a16:creationId xmlns:a16="http://schemas.microsoft.com/office/drawing/2014/main" id="{9B70CD10-0ADA-4364-9AF9-84E3B0EF9E4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t="7580"/>
            <a:stretch/>
          </p:blipFill>
          <p:spPr bwMode="auto">
            <a:xfrm>
              <a:off x="3803257" y="514099"/>
              <a:ext cx="8388743" cy="6343900"/>
            </a:xfrm>
            <a:prstGeom prst="rect">
              <a:avLst/>
            </a:prstGeom>
            <a:noFill/>
            <a:extLst>
              <a:ext uri="{909E8E84-426E-40DD-AFC4-6F175D3DCCD1}">
                <a14:hiddenFill xmlns:a14="http://schemas.microsoft.com/office/drawing/2010/main">
                  <a:solidFill>
                    <a:srgbClr val="FFFFFF"/>
                  </a:solidFill>
                </a14:hiddenFill>
              </a:ext>
            </a:extLst>
          </p:spPr>
        </p:pic>
        <p:sp>
          <p:nvSpPr>
            <p:cNvPr id="9" name="BlokTextu 8">
              <a:extLst>
                <a:ext uri="{FF2B5EF4-FFF2-40B4-BE49-F238E27FC236}">
                  <a16:creationId xmlns:a16="http://schemas.microsoft.com/office/drawing/2014/main" id="{0D7A0A2F-01E6-4BF4-B1E0-A51BF697B97A}"/>
                </a:ext>
              </a:extLst>
            </p:cNvPr>
            <p:cNvSpPr txBox="1"/>
            <p:nvPr/>
          </p:nvSpPr>
          <p:spPr>
            <a:xfrm>
              <a:off x="6367083" y="249964"/>
              <a:ext cx="1037130" cy="338554"/>
            </a:xfrm>
            <a:prstGeom prst="rect">
              <a:avLst/>
            </a:prstGeom>
            <a:noFill/>
          </p:spPr>
          <p:txBody>
            <a:bodyPr wrap="square" rtlCol="0">
              <a:spAutoFit/>
            </a:bodyPr>
            <a:lstStyle/>
            <a:p>
              <a:pPr algn="ctr"/>
              <a:r>
                <a:rPr lang="sk-SK" sz="1600" b="1" dirty="0"/>
                <a:t>Nádych</a:t>
              </a:r>
              <a:endParaRPr lang="sk-SK" b="1" dirty="0"/>
            </a:p>
          </p:txBody>
        </p:sp>
        <p:sp>
          <p:nvSpPr>
            <p:cNvPr id="10" name="BlokTextu 9">
              <a:extLst>
                <a:ext uri="{FF2B5EF4-FFF2-40B4-BE49-F238E27FC236}">
                  <a16:creationId xmlns:a16="http://schemas.microsoft.com/office/drawing/2014/main" id="{728D5C50-7637-49EF-BDE4-AFCCD7364522}"/>
                </a:ext>
              </a:extLst>
            </p:cNvPr>
            <p:cNvSpPr txBox="1"/>
            <p:nvPr/>
          </p:nvSpPr>
          <p:spPr>
            <a:xfrm>
              <a:off x="10258254" y="249964"/>
              <a:ext cx="1037130" cy="338554"/>
            </a:xfrm>
            <a:prstGeom prst="rect">
              <a:avLst/>
            </a:prstGeom>
            <a:noFill/>
          </p:spPr>
          <p:txBody>
            <a:bodyPr wrap="square" rtlCol="0">
              <a:spAutoFit/>
            </a:bodyPr>
            <a:lstStyle/>
            <a:p>
              <a:pPr algn="ctr"/>
              <a:r>
                <a:rPr lang="sk-SK" sz="1600" b="1" dirty="0"/>
                <a:t>Výdych</a:t>
              </a:r>
              <a:endParaRPr lang="sk-SK" b="1" dirty="0"/>
            </a:p>
          </p:txBody>
        </p:sp>
      </p:grpSp>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430651" y="144767"/>
            <a:ext cx="3882404" cy="1609344"/>
          </a:xfrm>
        </p:spPr>
        <p:txBody>
          <a:bodyPr>
            <a:normAutofit fontScale="90000"/>
          </a:bodyPr>
          <a:lstStyle/>
          <a:p>
            <a:pPr algn="ctr"/>
            <a:r>
              <a:rPr lang="sk-SK" sz="4000" b="1" cap="none" dirty="0">
                <a:latin typeface="Trebuchet MS" panose="020B0603020202020204" pitchFamily="34" charset="0"/>
              </a:rPr>
              <a:t>Úloha bránice a </a:t>
            </a:r>
            <a:r>
              <a:rPr lang="sk-SK" sz="4000" b="1" cap="none" dirty="0" err="1">
                <a:latin typeface="Trebuchet MS" panose="020B0603020202020204" pitchFamily="34" charset="0"/>
              </a:rPr>
              <a:t>medzirebrových</a:t>
            </a:r>
            <a:r>
              <a:rPr lang="sk-SK" sz="4000" b="1" cap="none" dirty="0">
                <a:latin typeface="Trebuchet MS" panose="020B0603020202020204" pitchFamily="34" charset="0"/>
              </a:rPr>
              <a:t> svalov</a:t>
            </a:r>
            <a:endParaRPr lang="en-US" sz="4000" b="1" cap="none" dirty="0">
              <a:latin typeface="Trebuchet MS" panose="020B0603020202020204" pitchFamily="34" charset="0"/>
            </a:endParaRPr>
          </a:p>
        </p:txBody>
      </p:sp>
      <p:sp>
        <p:nvSpPr>
          <p:cNvPr id="8" name="Zástupný objekt pre obsah 2">
            <a:extLst>
              <a:ext uri="{FF2B5EF4-FFF2-40B4-BE49-F238E27FC236}">
                <a16:creationId xmlns:a16="http://schemas.microsoft.com/office/drawing/2014/main" id="{17C49A85-D6CF-411B-9A77-149CBA9D226B}"/>
              </a:ext>
            </a:extLst>
          </p:cNvPr>
          <p:cNvSpPr>
            <a:spLocks noGrp="1"/>
          </p:cNvSpPr>
          <p:nvPr>
            <p:ph idx="1"/>
          </p:nvPr>
        </p:nvSpPr>
        <p:spPr>
          <a:xfrm>
            <a:off x="243177" y="1754111"/>
            <a:ext cx="4539216" cy="5103888"/>
          </a:xfrm>
        </p:spPr>
        <p:txBody>
          <a:bodyPr>
            <a:noAutofit/>
          </a:bodyPr>
          <a:lstStyle/>
          <a:p>
            <a:pPr>
              <a:lnSpc>
                <a:spcPct val="120000"/>
              </a:lnSpc>
              <a:spcBef>
                <a:spcPts val="0"/>
              </a:spcBef>
            </a:pPr>
            <a:r>
              <a:rPr lang="sk-SK" b="1" dirty="0">
                <a:solidFill>
                  <a:srgbClr val="0066CC"/>
                </a:solidFill>
                <a:latin typeface="Trebuchet MS" panose="020B0603020202020204" pitchFamily="34" charset="0"/>
                <a:cs typeface="Arial" panose="020B0604020202020204" pitchFamily="34" charset="0"/>
              </a:rPr>
              <a:t>Pokojný nádych </a:t>
            </a:r>
            <a:r>
              <a:rPr lang="sk-SK" dirty="0">
                <a:latin typeface="Trebuchet MS" panose="020B0603020202020204" pitchFamily="34" charset="0"/>
                <a:cs typeface="Arial" panose="020B0604020202020204" pitchFamily="34" charset="0"/>
              </a:rPr>
              <a:t>– kontrakcia bránice a mm. </a:t>
            </a:r>
            <a:r>
              <a:rPr lang="sk-SK" dirty="0" err="1">
                <a:latin typeface="Trebuchet MS" panose="020B0603020202020204" pitchFamily="34" charset="0"/>
                <a:cs typeface="Arial" panose="020B0604020202020204" pitchFamily="34" charset="0"/>
              </a:rPr>
              <a:t>intercostales</a:t>
            </a:r>
            <a:r>
              <a:rPr lang="sk-SK" dirty="0">
                <a:latin typeface="Trebuchet MS" panose="020B0603020202020204" pitchFamily="34" charset="0"/>
                <a:cs typeface="Arial" panose="020B0604020202020204" pitchFamily="34" charset="0"/>
              </a:rPr>
              <a:t> </a:t>
            </a:r>
            <a:r>
              <a:rPr lang="sk-SK" dirty="0" err="1">
                <a:latin typeface="Trebuchet MS" panose="020B0603020202020204" pitchFamily="34" charset="0"/>
                <a:cs typeface="Arial" panose="020B0604020202020204" pitchFamily="34" charset="0"/>
              </a:rPr>
              <a:t>externi</a:t>
            </a:r>
            <a:r>
              <a:rPr lang="sk-SK" dirty="0">
                <a:latin typeface="Trebuchet MS" panose="020B0603020202020204" pitchFamily="34" charset="0"/>
                <a:cs typeface="Arial" panose="020B0604020202020204" pitchFamily="34" charset="0"/>
              </a:rPr>
              <a:t>.</a:t>
            </a:r>
          </a:p>
          <a:p>
            <a:pPr>
              <a:lnSpc>
                <a:spcPct val="120000"/>
              </a:lnSpc>
              <a:spcBef>
                <a:spcPts val="0"/>
              </a:spcBef>
            </a:pPr>
            <a:r>
              <a:rPr lang="sk-SK" b="1" dirty="0">
                <a:solidFill>
                  <a:srgbClr val="0066CC"/>
                </a:solidFill>
                <a:latin typeface="Trebuchet MS" panose="020B0603020202020204" pitchFamily="34" charset="0"/>
                <a:cs typeface="Arial" panose="020B0604020202020204" pitchFamily="34" charset="0"/>
              </a:rPr>
              <a:t>Pokojný výdych </a:t>
            </a:r>
            <a:r>
              <a:rPr lang="sk-SK" dirty="0">
                <a:latin typeface="Trebuchet MS" panose="020B0603020202020204" pitchFamily="34" charset="0"/>
                <a:cs typeface="Arial" panose="020B0604020202020204" pitchFamily="34" charset="0"/>
              </a:rPr>
              <a:t>- pasívny pohyb bránice nahor a </a:t>
            </a:r>
            <a:r>
              <a:rPr lang="sk-SK" dirty="0" err="1">
                <a:latin typeface="Trebuchet MS" panose="020B0603020202020204" pitchFamily="34" charset="0"/>
                <a:cs typeface="Arial" panose="020B0604020202020204" pitchFamily="34" charset="0"/>
              </a:rPr>
              <a:t>retrakčná</a:t>
            </a:r>
            <a:r>
              <a:rPr lang="sk-SK" dirty="0">
                <a:latin typeface="Trebuchet MS" panose="020B0603020202020204" pitchFamily="34" charset="0"/>
                <a:cs typeface="Arial" panose="020B0604020202020204" pitchFamily="34" charset="0"/>
              </a:rPr>
              <a:t> sila hrudného koša a pľúc.</a:t>
            </a:r>
          </a:p>
          <a:p>
            <a:pPr>
              <a:lnSpc>
                <a:spcPct val="120000"/>
              </a:lnSpc>
              <a:spcBef>
                <a:spcPts val="0"/>
              </a:spcBef>
            </a:pPr>
            <a:r>
              <a:rPr lang="sk-SK" b="1" dirty="0">
                <a:solidFill>
                  <a:srgbClr val="0066CC"/>
                </a:solidFill>
                <a:latin typeface="Trebuchet MS" panose="020B0603020202020204" pitchFamily="34" charset="0"/>
                <a:cs typeface="Arial" panose="020B0604020202020204" pitchFamily="34" charset="0"/>
              </a:rPr>
              <a:t>Úsilný nádych </a:t>
            </a:r>
            <a:r>
              <a:rPr lang="sk-SK" dirty="0">
                <a:latin typeface="Trebuchet MS" panose="020B0603020202020204" pitchFamily="34" charset="0"/>
                <a:cs typeface="Arial" panose="020B0604020202020204" pitchFamily="34" charset="0"/>
              </a:rPr>
              <a:t>– silnejšia   kontrakcia bránice mm. </a:t>
            </a:r>
            <a:r>
              <a:rPr lang="sk-SK" dirty="0" err="1">
                <a:latin typeface="Trebuchet MS" panose="020B0603020202020204" pitchFamily="34" charset="0"/>
                <a:cs typeface="Arial" panose="020B0604020202020204" pitchFamily="34" charset="0"/>
              </a:rPr>
              <a:t>intercostales</a:t>
            </a:r>
            <a:r>
              <a:rPr lang="sk-SK" dirty="0">
                <a:latin typeface="Trebuchet MS" panose="020B0603020202020204" pitchFamily="34" charset="0"/>
                <a:cs typeface="Arial" panose="020B0604020202020204" pitchFamily="34" charset="0"/>
              </a:rPr>
              <a:t> </a:t>
            </a:r>
            <a:r>
              <a:rPr lang="sk-SK" dirty="0" err="1">
                <a:latin typeface="Trebuchet MS" panose="020B0603020202020204" pitchFamily="34" charset="0"/>
                <a:cs typeface="Arial" panose="020B0604020202020204" pitchFamily="34" charset="0"/>
              </a:rPr>
              <a:t>externi</a:t>
            </a:r>
            <a:r>
              <a:rPr lang="sk-SK" dirty="0">
                <a:latin typeface="Trebuchet MS" panose="020B0603020202020204" pitchFamily="34" charset="0"/>
                <a:cs typeface="Arial" panose="020B0604020202020204" pitchFamily="34" charset="0"/>
              </a:rPr>
              <a:t> a prídavných inspiračných svalov (krku a hrudníka).</a:t>
            </a:r>
          </a:p>
          <a:p>
            <a:pPr>
              <a:lnSpc>
                <a:spcPct val="120000"/>
              </a:lnSpc>
              <a:spcBef>
                <a:spcPts val="0"/>
              </a:spcBef>
            </a:pPr>
            <a:r>
              <a:rPr lang="sk-SK" b="1" dirty="0">
                <a:solidFill>
                  <a:srgbClr val="0066CC"/>
                </a:solidFill>
                <a:latin typeface="Trebuchet MS" panose="020B0603020202020204" pitchFamily="34" charset="0"/>
                <a:cs typeface="Arial" panose="020B0604020202020204" pitchFamily="34" charset="0"/>
              </a:rPr>
              <a:t>Úsilný výdych </a:t>
            </a:r>
            <a:r>
              <a:rPr lang="sk-SK" dirty="0">
                <a:latin typeface="Trebuchet MS" panose="020B0603020202020204" pitchFamily="34" charset="0"/>
                <a:cs typeface="Arial" panose="020B0604020202020204" pitchFamily="34" charset="0"/>
              </a:rPr>
              <a:t>- kontrakcia brušných svalov (brušný lis) a mm. </a:t>
            </a:r>
            <a:r>
              <a:rPr lang="sk-SK" dirty="0" err="1">
                <a:latin typeface="Trebuchet MS" panose="020B0603020202020204" pitchFamily="34" charset="0"/>
                <a:cs typeface="Arial" panose="020B0604020202020204" pitchFamily="34" charset="0"/>
              </a:rPr>
              <a:t>intercostales</a:t>
            </a:r>
            <a:r>
              <a:rPr lang="sk-SK" dirty="0">
                <a:latin typeface="Trebuchet MS" panose="020B0603020202020204" pitchFamily="34" charset="0"/>
                <a:cs typeface="Arial" panose="020B0604020202020204" pitchFamily="34" charset="0"/>
              </a:rPr>
              <a:t> </a:t>
            </a:r>
            <a:r>
              <a:rPr lang="sk-SK" dirty="0" err="1">
                <a:latin typeface="Trebuchet MS" panose="020B0603020202020204" pitchFamily="34" charset="0"/>
                <a:cs typeface="Arial" panose="020B0604020202020204" pitchFamily="34" charset="0"/>
              </a:rPr>
              <a:t>interni</a:t>
            </a:r>
            <a:r>
              <a:rPr lang="sk-SK" dirty="0">
                <a:latin typeface="Trebuchet MS" panose="020B0603020202020204" pitchFamily="34" charset="0"/>
                <a:cs typeface="Arial" panose="020B0604020202020204" pitchFamily="34" charset="0"/>
              </a:rPr>
              <a:t>.</a:t>
            </a:r>
          </a:p>
        </p:txBody>
      </p:sp>
    </p:spTree>
    <p:extLst>
      <p:ext uri="{BB962C8B-B14F-4D97-AF65-F5344CB8AC3E}">
        <p14:creationId xmlns:p14="http://schemas.microsoft.com/office/powerpoint/2010/main" val="795907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F6CD12A-E135-0E36-D886-F0E5D2B376D9}"/>
              </a:ext>
            </a:extLst>
          </p:cNvPr>
          <p:cNvSpPr>
            <a:spLocks noGrp="1"/>
          </p:cNvSpPr>
          <p:nvPr>
            <p:ph type="title"/>
          </p:nvPr>
        </p:nvSpPr>
        <p:spPr>
          <a:xfrm>
            <a:off x="302935" y="146601"/>
            <a:ext cx="6175221" cy="885788"/>
          </a:xfrm>
        </p:spPr>
        <p:txBody>
          <a:bodyPr>
            <a:normAutofit/>
          </a:bodyPr>
          <a:lstStyle/>
          <a:p>
            <a:r>
              <a:rPr lang="sk-SK" sz="4800" b="1" cap="none" dirty="0">
                <a:latin typeface="Arial" panose="020B0604020202020204" pitchFamily="34" charset="0"/>
                <a:cs typeface="Arial" panose="020B0604020202020204" pitchFamily="34" charset="0"/>
              </a:rPr>
              <a:t>Pokojná ventilácia</a:t>
            </a:r>
          </a:p>
        </p:txBody>
      </p:sp>
      <p:grpSp>
        <p:nvGrpSpPr>
          <p:cNvPr id="8" name="Skupina 7">
            <a:extLst>
              <a:ext uri="{FF2B5EF4-FFF2-40B4-BE49-F238E27FC236}">
                <a16:creationId xmlns:a16="http://schemas.microsoft.com/office/drawing/2014/main" id="{6E782DE4-BA9E-4645-AE02-E46D8B6D2AAA}"/>
              </a:ext>
            </a:extLst>
          </p:cNvPr>
          <p:cNvGrpSpPr/>
          <p:nvPr/>
        </p:nvGrpSpPr>
        <p:grpSpPr>
          <a:xfrm>
            <a:off x="7080531" y="-1"/>
            <a:ext cx="5111469" cy="1933997"/>
            <a:chOff x="7165890" y="-1"/>
            <a:chExt cx="5026110" cy="2023009"/>
          </a:xfrm>
        </p:grpSpPr>
        <p:pic>
          <p:nvPicPr>
            <p:cNvPr id="3074" name="Picture 2" descr="Plíce">
              <a:extLst>
                <a:ext uri="{FF2B5EF4-FFF2-40B4-BE49-F238E27FC236}">
                  <a16:creationId xmlns:a16="http://schemas.microsoft.com/office/drawing/2014/main" id="{3E5EEF50-215F-4959-8250-1118126FC4F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7165890" y="-1"/>
              <a:ext cx="5026110" cy="2023009"/>
            </a:xfrm>
            <a:prstGeom prst="rect">
              <a:avLst/>
            </a:prstGeom>
            <a:noFill/>
            <a:extLst>
              <a:ext uri="{909E8E84-426E-40DD-AFC4-6F175D3DCCD1}">
                <a14:hiddenFill xmlns:a14="http://schemas.microsoft.com/office/drawing/2010/main">
                  <a:solidFill>
                    <a:srgbClr val="FFFFFF"/>
                  </a:solidFill>
                </a14:hiddenFill>
              </a:ext>
            </a:extLst>
          </p:spPr>
        </p:pic>
        <p:sp>
          <p:nvSpPr>
            <p:cNvPr id="7" name="BlokTextu 6">
              <a:extLst>
                <a:ext uri="{FF2B5EF4-FFF2-40B4-BE49-F238E27FC236}">
                  <a16:creationId xmlns:a16="http://schemas.microsoft.com/office/drawing/2014/main" id="{55B12475-16FB-4AF6-A674-9435DD9C39A0}"/>
                </a:ext>
              </a:extLst>
            </p:cNvPr>
            <p:cNvSpPr txBox="1"/>
            <p:nvPr/>
          </p:nvSpPr>
          <p:spPr>
            <a:xfrm>
              <a:off x="8253876" y="1658866"/>
              <a:ext cx="906308" cy="307777"/>
            </a:xfrm>
            <a:prstGeom prst="rect">
              <a:avLst/>
            </a:prstGeom>
            <a:solidFill>
              <a:schemeClr val="bg1"/>
            </a:solidFill>
          </p:spPr>
          <p:txBody>
            <a:bodyPr wrap="square" rtlCol="0">
              <a:spAutoFit/>
            </a:bodyPr>
            <a:lstStyle/>
            <a:p>
              <a:r>
                <a:rPr lang="sk-SK" sz="1400" b="1" dirty="0"/>
                <a:t>Nádych</a:t>
              </a:r>
            </a:p>
          </p:txBody>
        </p:sp>
        <p:sp>
          <p:nvSpPr>
            <p:cNvPr id="9" name="BlokTextu 8">
              <a:extLst>
                <a:ext uri="{FF2B5EF4-FFF2-40B4-BE49-F238E27FC236}">
                  <a16:creationId xmlns:a16="http://schemas.microsoft.com/office/drawing/2014/main" id="{83B17B82-D131-46F3-931F-04121DB68B14}"/>
                </a:ext>
              </a:extLst>
            </p:cNvPr>
            <p:cNvSpPr txBox="1"/>
            <p:nvPr/>
          </p:nvSpPr>
          <p:spPr>
            <a:xfrm>
              <a:off x="10256262" y="1657377"/>
              <a:ext cx="906308" cy="307777"/>
            </a:xfrm>
            <a:prstGeom prst="rect">
              <a:avLst/>
            </a:prstGeom>
            <a:solidFill>
              <a:schemeClr val="bg1"/>
            </a:solidFill>
          </p:spPr>
          <p:txBody>
            <a:bodyPr wrap="square" rtlCol="0">
              <a:spAutoFit/>
            </a:bodyPr>
            <a:lstStyle/>
            <a:p>
              <a:r>
                <a:rPr lang="sk-SK" sz="1400" b="1" dirty="0"/>
                <a:t>Výdych</a:t>
              </a:r>
            </a:p>
          </p:txBody>
        </p:sp>
      </p:grpSp>
      <p:sp>
        <p:nvSpPr>
          <p:cNvPr id="3" name="Zástupný objekt pre obsah 2">
            <a:extLst>
              <a:ext uri="{FF2B5EF4-FFF2-40B4-BE49-F238E27FC236}">
                <a16:creationId xmlns:a16="http://schemas.microsoft.com/office/drawing/2014/main" id="{172518EC-1F76-BF4B-5D3F-E1DDBB3EE65E}"/>
              </a:ext>
            </a:extLst>
          </p:cNvPr>
          <p:cNvSpPr>
            <a:spLocks noGrp="1"/>
          </p:cNvSpPr>
          <p:nvPr>
            <p:ph idx="1"/>
          </p:nvPr>
        </p:nvSpPr>
        <p:spPr>
          <a:xfrm>
            <a:off x="194209" y="1319001"/>
            <a:ext cx="7980105" cy="5368121"/>
          </a:xfrm>
        </p:spPr>
        <p:txBody>
          <a:bodyPr>
            <a:noAutofit/>
          </a:bodyPr>
          <a:lstStyle/>
          <a:p>
            <a:pPr>
              <a:lnSpc>
                <a:spcPct val="114000"/>
              </a:lnSpc>
              <a:spcBef>
                <a:spcPts val="0"/>
              </a:spcBef>
            </a:pPr>
            <a:r>
              <a:rPr lang="sk-SK" b="1" dirty="0">
                <a:solidFill>
                  <a:srgbClr val="0066CC"/>
                </a:solidFill>
                <a:latin typeface="Trebuchet MS" panose="020B0603020202020204" pitchFamily="34" charset="0"/>
                <a:cs typeface="Arial" panose="020B0604020202020204" pitchFamily="34" charset="0"/>
              </a:rPr>
              <a:t>POKOJNÉ INSPÍRIUM </a:t>
            </a:r>
            <a:r>
              <a:rPr lang="sk-SK" dirty="0">
                <a:latin typeface="Trebuchet MS" panose="020B0603020202020204" pitchFamily="34" charset="0"/>
                <a:cs typeface="Arial" panose="020B0604020202020204" pitchFamily="34" charset="0"/>
              </a:rPr>
              <a:t>(</a:t>
            </a:r>
            <a:r>
              <a:rPr lang="sk-SK" u="sng" dirty="0">
                <a:latin typeface="Trebuchet MS" panose="020B0603020202020204" pitchFamily="34" charset="0"/>
                <a:cs typeface="Arial" panose="020B0604020202020204" pitchFamily="34" charset="0"/>
              </a:rPr>
              <a:t>aktívny dej</a:t>
            </a:r>
            <a:r>
              <a:rPr lang="sk-SK" dirty="0">
                <a:latin typeface="Trebuchet MS" panose="020B0603020202020204" pitchFamily="34" charset="0"/>
                <a:cs typeface="Arial" panose="020B0604020202020204" pitchFamily="34" charset="0"/>
              </a:rPr>
              <a:t>)</a:t>
            </a:r>
          </a:p>
          <a:p>
            <a:pPr>
              <a:lnSpc>
                <a:spcPct val="114000"/>
              </a:lnSpc>
              <a:spcBef>
                <a:spcPts val="0"/>
              </a:spcBef>
            </a:pPr>
            <a:r>
              <a:rPr lang="sk-SK" dirty="0">
                <a:latin typeface="Trebuchet MS" panose="020B0603020202020204" pitchFamily="34" charset="0"/>
                <a:cs typeface="Arial" panose="020B0604020202020204" pitchFamily="34" charset="0"/>
              </a:rPr>
              <a:t>Inspiračné pumpové svaly – </a:t>
            </a:r>
            <a:r>
              <a:rPr lang="sk-SK" b="1" dirty="0">
                <a:latin typeface="Trebuchet MS" panose="020B0603020202020204" pitchFamily="34" charset="0"/>
                <a:cs typeface="Arial" panose="020B0604020202020204" pitchFamily="34" charset="0"/>
              </a:rPr>
              <a:t>bránica</a:t>
            </a:r>
            <a:r>
              <a:rPr lang="sk-SK" dirty="0">
                <a:latin typeface="Trebuchet MS" panose="020B0603020202020204" pitchFamily="34" charset="0"/>
                <a:cs typeface="Arial" panose="020B0604020202020204" pitchFamily="34" charset="0"/>
              </a:rPr>
              <a:t> a </a:t>
            </a:r>
            <a:r>
              <a:rPr lang="sk-SK" b="1" dirty="0">
                <a:latin typeface="Trebuchet MS" panose="020B0603020202020204" pitchFamily="34" charset="0"/>
                <a:cs typeface="Arial" panose="020B0604020202020204" pitchFamily="34" charset="0"/>
              </a:rPr>
              <a:t>externé </a:t>
            </a:r>
            <a:r>
              <a:rPr lang="sk-SK" b="1" dirty="0" err="1">
                <a:latin typeface="Trebuchet MS" panose="020B0603020202020204" pitchFamily="34" charset="0"/>
                <a:cs typeface="Arial" panose="020B0604020202020204" pitchFamily="34" charset="0"/>
              </a:rPr>
              <a:t>interkostálne</a:t>
            </a:r>
            <a:r>
              <a:rPr lang="sk-SK" b="1" dirty="0">
                <a:latin typeface="Trebuchet MS" panose="020B0603020202020204" pitchFamily="34" charset="0"/>
                <a:cs typeface="Arial" panose="020B0604020202020204" pitchFamily="34" charset="0"/>
              </a:rPr>
              <a:t> svaly </a:t>
            </a:r>
          </a:p>
          <a:p>
            <a:pPr>
              <a:lnSpc>
                <a:spcPct val="114000"/>
              </a:lnSpc>
              <a:spcBef>
                <a:spcPts val="0"/>
              </a:spcBef>
            </a:pPr>
            <a:r>
              <a:rPr lang="sk-SK" dirty="0">
                <a:latin typeface="Trebuchet MS" panose="020B0603020202020204" pitchFamily="34" charset="0"/>
                <a:cs typeface="Arial" panose="020B0604020202020204" pitchFamily="34" charset="0"/>
              </a:rPr>
              <a:t>Zväčšenie hrudnej dutiny a objemu pľúc – zvyšuje sa </a:t>
            </a:r>
            <a:r>
              <a:rPr lang="sk-SK" dirty="0" err="1">
                <a:latin typeface="Trebuchet MS" panose="020B0603020202020204" pitchFamily="34" charset="0"/>
                <a:cs typeface="Arial" panose="020B0604020202020204" pitchFamily="34" charset="0"/>
              </a:rPr>
              <a:t>negativita</a:t>
            </a:r>
            <a:r>
              <a:rPr lang="sk-SK" dirty="0">
                <a:latin typeface="Trebuchet MS" panose="020B0603020202020204" pitchFamily="34" charset="0"/>
                <a:cs typeface="Arial" panose="020B0604020202020204" pitchFamily="34" charset="0"/>
              </a:rPr>
              <a:t> </a:t>
            </a:r>
            <a:r>
              <a:rPr lang="sk-SK" dirty="0" err="1">
                <a:latin typeface="Trebuchet MS" panose="020B0603020202020204" pitchFamily="34" charset="0"/>
                <a:cs typeface="Arial" panose="020B0604020202020204" pitchFamily="34" charset="0"/>
              </a:rPr>
              <a:t>P</a:t>
            </a:r>
            <a:r>
              <a:rPr lang="sk-SK" baseline="-25000" dirty="0" err="1">
                <a:latin typeface="Trebuchet MS" panose="020B0603020202020204" pitchFamily="34" charset="0"/>
                <a:cs typeface="Arial" panose="020B0604020202020204" pitchFamily="34" charset="0"/>
              </a:rPr>
              <a:t>Pl</a:t>
            </a:r>
            <a:endParaRPr lang="sk-SK" baseline="-25000" dirty="0">
              <a:latin typeface="Trebuchet MS" panose="020B0603020202020204" pitchFamily="34" charset="0"/>
              <a:cs typeface="Arial" panose="020B0604020202020204" pitchFamily="34" charset="0"/>
            </a:endParaRPr>
          </a:p>
          <a:p>
            <a:pPr>
              <a:lnSpc>
                <a:spcPct val="114000"/>
              </a:lnSpc>
              <a:spcBef>
                <a:spcPts val="0"/>
              </a:spcBef>
            </a:pPr>
            <a:r>
              <a:rPr lang="sk-SK" dirty="0">
                <a:latin typeface="Trebuchet MS" panose="020B0603020202020204" pitchFamily="34" charset="0"/>
                <a:cs typeface="Arial" panose="020B0604020202020204" pitchFamily="34" charset="0"/>
              </a:rPr>
              <a:t>Podtlak v pľúcach (voči atmosférickému tlaku) – negatívny P</a:t>
            </a:r>
            <a:r>
              <a:rPr lang="sk-SK" baseline="-25000" dirty="0">
                <a:latin typeface="Trebuchet MS" panose="020B0603020202020204" pitchFamily="34" charset="0"/>
                <a:cs typeface="Arial" panose="020B0604020202020204" pitchFamily="34" charset="0"/>
              </a:rPr>
              <a:t>P</a:t>
            </a:r>
            <a:r>
              <a:rPr lang="sk-SK" dirty="0">
                <a:latin typeface="Trebuchet MS" panose="020B0603020202020204" pitchFamily="34" charset="0"/>
                <a:cs typeface="Arial" panose="020B0604020202020204" pitchFamily="34" charset="0"/>
              </a:rPr>
              <a:t> </a:t>
            </a:r>
          </a:p>
          <a:p>
            <a:pPr>
              <a:lnSpc>
                <a:spcPct val="114000"/>
              </a:lnSpc>
              <a:spcBef>
                <a:spcPts val="0"/>
              </a:spcBef>
            </a:pPr>
            <a:r>
              <a:rPr lang="sk-SK" dirty="0">
                <a:latin typeface="Trebuchet MS" panose="020B0603020202020204" pitchFamily="34" charset="0"/>
                <a:cs typeface="Arial" panose="020B0604020202020204" pitchFamily="34" charset="0"/>
              </a:rPr>
              <a:t>Vznik tlakového gradientu (zvonka – dovnútra) </a:t>
            </a:r>
          </a:p>
          <a:p>
            <a:pPr>
              <a:lnSpc>
                <a:spcPct val="114000"/>
              </a:lnSpc>
              <a:spcBef>
                <a:spcPts val="0"/>
              </a:spcBef>
              <a:spcAft>
                <a:spcPts val="1200"/>
              </a:spcAft>
            </a:pPr>
            <a:r>
              <a:rPr lang="sk-SK" dirty="0">
                <a:latin typeface="Trebuchet MS" panose="020B0603020202020204" pitchFamily="34" charset="0"/>
                <a:cs typeface="Arial" panose="020B0604020202020204" pitchFamily="34" charset="0"/>
              </a:rPr>
              <a:t>Prúdenie vzduchu dnu – inspiračný prietok – inspiračný       dychový objem V</a:t>
            </a:r>
            <a:r>
              <a:rPr lang="sk-SK" baseline="-25000" dirty="0">
                <a:latin typeface="Trebuchet MS" panose="020B0603020202020204" pitchFamily="34" charset="0"/>
                <a:cs typeface="Arial" panose="020B0604020202020204" pitchFamily="34" charset="0"/>
              </a:rPr>
              <a:t>T</a:t>
            </a:r>
          </a:p>
          <a:p>
            <a:pPr>
              <a:lnSpc>
                <a:spcPct val="114000"/>
              </a:lnSpc>
              <a:spcBef>
                <a:spcPts val="0"/>
              </a:spcBef>
            </a:pPr>
            <a:r>
              <a:rPr lang="sk-SK" b="1" dirty="0">
                <a:solidFill>
                  <a:srgbClr val="0066CC"/>
                </a:solidFill>
                <a:latin typeface="Trebuchet MS" panose="020B0603020202020204" pitchFamily="34" charset="0"/>
                <a:cs typeface="Arial" panose="020B0604020202020204" pitchFamily="34" charset="0"/>
              </a:rPr>
              <a:t>POKOJNÉ EXSPÍRIUM </a:t>
            </a:r>
            <a:r>
              <a:rPr lang="sk-SK" dirty="0">
                <a:latin typeface="Trebuchet MS" panose="020B0603020202020204" pitchFamily="34" charset="0"/>
                <a:cs typeface="Arial" panose="020B0604020202020204" pitchFamily="34" charset="0"/>
              </a:rPr>
              <a:t>(prevažne </a:t>
            </a:r>
            <a:r>
              <a:rPr lang="sk-SK" u="sng" dirty="0">
                <a:latin typeface="Trebuchet MS" panose="020B0603020202020204" pitchFamily="34" charset="0"/>
                <a:cs typeface="Arial" panose="020B0604020202020204" pitchFamily="34" charset="0"/>
              </a:rPr>
              <a:t>pasívny dej</a:t>
            </a:r>
            <a:r>
              <a:rPr lang="sk-SK" dirty="0">
                <a:latin typeface="Trebuchet MS" panose="020B0603020202020204" pitchFamily="34" charset="0"/>
                <a:cs typeface="Arial" panose="020B0604020202020204" pitchFamily="34" charset="0"/>
              </a:rPr>
              <a:t>)</a:t>
            </a:r>
          </a:p>
          <a:p>
            <a:pPr>
              <a:lnSpc>
                <a:spcPct val="114000"/>
              </a:lnSpc>
              <a:spcBef>
                <a:spcPts val="0"/>
              </a:spcBef>
            </a:pPr>
            <a:r>
              <a:rPr lang="sk-SK" dirty="0">
                <a:latin typeface="Trebuchet MS" panose="020B0603020202020204" pitchFamily="34" charset="0"/>
                <a:cs typeface="Arial" panose="020B0604020202020204" pitchFamily="34" charset="0"/>
              </a:rPr>
              <a:t>Relaxácia inspiračných svalov – </a:t>
            </a:r>
            <a:r>
              <a:rPr lang="sk-SK" b="1" dirty="0" err="1">
                <a:latin typeface="Trebuchet MS" panose="020B0603020202020204" pitchFamily="34" charset="0"/>
                <a:cs typeface="Arial" panose="020B0604020202020204" pitchFamily="34" charset="0"/>
              </a:rPr>
              <a:t>retrakčná</a:t>
            </a:r>
            <a:r>
              <a:rPr lang="sk-SK" b="1" dirty="0">
                <a:latin typeface="Trebuchet MS" panose="020B0603020202020204" pitchFamily="34" charset="0"/>
                <a:cs typeface="Arial" panose="020B0604020202020204" pitchFamily="34" charset="0"/>
              </a:rPr>
              <a:t> sila pľúc a hrudníka</a:t>
            </a:r>
            <a:r>
              <a:rPr lang="sk-SK" dirty="0">
                <a:latin typeface="Trebuchet MS" panose="020B0603020202020204" pitchFamily="34" charset="0"/>
                <a:cs typeface="Arial" panose="020B0604020202020204" pitchFamily="34" charset="0"/>
              </a:rPr>
              <a:t>       a pasívny pohyb bránice nahor spôsobí zmenšenie objemu pľúc     a hrudného koša – zníženie </a:t>
            </a:r>
            <a:r>
              <a:rPr lang="sk-SK" dirty="0" err="1">
                <a:latin typeface="Trebuchet MS" panose="020B0603020202020204" pitchFamily="34" charset="0"/>
                <a:cs typeface="Arial" panose="020B0604020202020204" pitchFamily="34" charset="0"/>
              </a:rPr>
              <a:t>negativity</a:t>
            </a:r>
            <a:r>
              <a:rPr lang="sk-SK" dirty="0">
                <a:latin typeface="Trebuchet MS" panose="020B0603020202020204" pitchFamily="34" charset="0"/>
                <a:cs typeface="Arial" panose="020B0604020202020204" pitchFamily="34" charset="0"/>
              </a:rPr>
              <a:t> </a:t>
            </a:r>
            <a:r>
              <a:rPr lang="sk-SK" dirty="0" err="1">
                <a:latin typeface="Trebuchet MS" panose="020B0603020202020204" pitchFamily="34" charset="0"/>
                <a:cs typeface="Arial" panose="020B0604020202020204" pitchFamily="34" charset="0"/>
              </a:rPr>
              <a:t>P</a:t>
            </a:r>
            <a:r>
              <a:rPr lang="sk-SK" baseline="-25000" dirty="0" err="1">
                <a:latin typeface="Trebuchet MS" panose="020B0603020202020204" pitchFamily="34" charset="0"/>
                <a:cs typeface="Arial" panose="020B0604020202020204" pitchFamily="34" charset="0"/>
              </a:rPr>
              <a:t>Pl</a:t>
            </a:r>
            <a:endParaRPr lang="sk-SK" baseline="-25000" dirty="0">
              <a:latin typeface="Trebuchet MS" panose="020B0603020202020204" pitchFamily="34" charset="0"/>
              <a:cs typeface="Arial" panose="020B0604020202020204" pitchFamily="34" charset="0"/>
            </a:endParaRPr>
          </a:p>
          <a:p>
            <a:pPr>
              <a:lnSpc>
                <a:spcPct val="114000"/>
              </a:lnSpc>
              <a:spcBef>
                <a:spcPts val="0"/>
              </a:spcBef>
            </a:pPr>
            <a:r>
              <a:rPr lang="sk-SK" dirty="0">
                <a:latin typeface="Trebuchet MS" panose="020B0603020202020204" pitchFamily="34" charset="0"/>
                <a:cs typeface="Arial" panose="020B0604020202020204" pitchFamily="34" charset="0"/>
              </a:rPr>
              <a:t>Vyšší tlak v pľúcach (voči atmosférickému tlaku) – pozitívny P</a:t>
            </a:r>
            <a:r>
              <a:rPr lang="sk-SK" baseline="-25000" dirty="0">
                <a:latin typeface="Trebuchet MS" panose="020B0603020202020204" pitchFamily="34" charset="0"/>
                <a:cs typeface="Arial" panose="020B0604020202020204" pitchFamily="34" charset="0"/>
              </a:rPr>
              <a:t>P</a:t>
            </a:r>
            <a:r>
              <a:rPr lang="sk-SK" dirty="0">
                <a:latin typeface="Trebuchet MS" panose="020B0603020202020204" pitchFamily="34" charset="0"/>
                <a:cs typeface="Arial" panose="020B0604020202020204" pitchFamily="34" charset="0"/>
              </a:rPr>
              <a:t> </a:t>
            </a:r>
          </a:p>
          <a:p>
            <a:pPr>
              <a:lnSpc>
                <a:spcPct val="114000"/>
              </a:lnSpc>
              <a:spcBef>
                <a:spcPts val="0"/>
              </a:spcBef>
            </a:pPr>
            <a:r>
              <a:rPr lang="sk-SK" dirty="0">
                <a:latin typeface="Trebuchet MS" panose="020B0603020202020204" pitchFamily="34" charset="0"/>
                <a:cs typeface="Arial" panose="020B0604020202020204" pitchFamily="34" charset="0"/>
              </a:rPr>
              <a:t>Vznik tlakového gradientu (zvnútra-von)</a:t>
            </a:r>
          </a:p>
          <a:p>
            <a:pPr>
              <a:lnSpc>
                <a:spcPct val="114000"/>
              </a:lnSpc>
              <a:spcBef>
                <a:spcPts val="0"/>
              </a:spcBef>
            </a:pPr>
            <a:r>
              <a:rPr lang="sk-SK" dirty="0">
                <a:latin typeface="Trebuchet MS" panose="020B0603020202020204" pitchFamily="34" charset="0"/>
                <a:cs typeface="Arial" panose="020B0604020202020204" pitchFamily="34" charset="0"/>
              </a:rPr>
              <a:t>Prúdenie vzduchu von – exspiračný prietok vzduchu – exspiračný dychový objem V</a:t>
            </a:r>
            <a:r>
              <a:rPr lang="sk-SK" baseline="-25000" dirty="0">
                <a:latin typeface="Trebuchet MS" panose="020B0603020202020204" pitchFamily="34" charset="0"/>
                <a:cs typeface="Arial" panose="020B0604020202020204" pitchFamily="34" charset="0"/>
              </a:rPr>
              <a:t>T</a:t>
            </a:r>
            <a:br>
              <a:rPr lang="sk-SK" dirty="0">
                <a:latin typeface="Trebuchet MS" panose="020B0603020202020204" pitchFamily="34" charset="0"/>
                <a:cs typeface="Arial" panose="020B0604020202020204" pitchFamily="34" charset="0"/>
              </a:rPr>
            </a:br>
            <a:endParaRPr lang="sk-SK" dirty="0">
              <a:latin typeface="Trebuchet MS" panose="020B0603020202020204" pitchFamily="34" charset="0"/>
              <a:cs typeface="Arial" panose="020B0604020202020204" pitchFamily="34" charset="0"/>
            </a:endParaRPr>
          </a:p>
        </p:txBody>
      </p:sp>
      <p:grpSp>
        <p:nvGrpSpPr>
          <p:cNvPr id="5" name="Skupina 4">
            <a:extLst>
              <a:ext uri="{FF2B5EF4-FFF2-40B4-BE49-F238E27FC236}">
                <a16:creationId xmlns:a16="http://schemas.microsoft.com/office/drawing/2014/main" id="{298A09CB-35E4-479D-ACFA-719C73E623C3}"/>
              </a:ext>
            </a:extLst>
          </p:cNvPr>
          <p:cNvGrpSpPr/>
          <p:nvPr/>
        </p:nvGrpSpPr>
        <p:grpSpPr>
          <a:xfrm>
            <a:off x="7444673" y="2492347"/>
            <a:ext cx="4747327" cy="4084154"/>
            <a:chOff x="7562798" y="2685050"/>
            <a:chExt cx="4683419" cy="3997372"/>
          </a:xfrm>
        </p:grpSpPr>
        <p:pic>
          <p:nvPicPr>
            <p:cNvPr id="10" name="Obrázok 9" descr="Obrázok, na ktorom je diagram, kruh, mapa&#10;&#10;Obsah vygenerovaný umelou inteligenciou môže byť nesprávny.">
              <a:extLst>
                <a:ext uri="{FF2B5EF4-FFF2-40B4-BE49-F238E27FC236}">
                  <a16:creationId xmlns:a16="http://schemas.microsoft.com/office/drawing/2014/main" id="{E3B44CC5-F5B8-4C0D-A7C0-25ACAC5E4B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2798" y="2685050"/>
              <a:ext cx="4683419" cy="3997372"/>
            </a:xfrm>
            <a:prstGeom prst="rect">
              <a:avLst/>
            </a:prstGeom>
          </p:spPr>
        </p:pic>
        <p:sp>
          <p:nvSpPr>
            <p:cNvPr id="4" name="BlokTextu 3">
              <a:extLst>
                <a:ext uri="{FF2B5EF4-FFF2-40B4-BE49-F238E27FC236}">
                  <a16:creationId xmlns:a16="http://schemas.microsoft.com/office/drawing/2014/main" id="{56A2EC7D-C212-41E8-80F6-57D0A5CBC351}"/>
                </a:ext>
              </a:extLst>
            </p:cNvPr>
            <p:cNvSpPr txBox="1"/>
            <p:nvPr/>
          </p:nvSpPr>
          <p:spPr>
            <a:xfrm>
              <a:off x="8447434" y="2749249"/>
              <a:ext cx="751416" cy="184666"/>
            </a:xfrm>
            <a:prstGeom prst="rect">
              <a:avLst/>
            </a:prstGeom>
            <a:solidFill>
              <a:schemeClr val="bg1"/>
            </a:solidFill>
          </p:spPr>
          <p:txBody>
            <a:bodyPr wrap="square" lIns="0" tIns="0" rIns="0" bIns="0" rtlCol="0">
              <a:spAutoFit/>
            </a:bodyPr>
            <a:lstStyle/>
            <a:p>
              <a:pPr algn="ctr"/>
              <a:r>
                <a:rPr lang="sk-SK" sz="1200" dirty="0"/>
                <a:t>Trachea</a:t>
              </a:r>
            </a:p>
          </p:txBody>
        </p:sp>
        <p:sp>
          <p:nvSpPr>
            <p:cNvPr id="11" name="BlokTextu 10">
              <a:extLst>
                <a:ext uri="{FF2B5EF4-FFF2-40B4-BE49-F238E27FC236}">
                  <a16:creationId xmlns:a16="http://schemas.microsoft.com/office/drawing/2014/main" id="{FE32A138-7921-4D75-B587-77BA2F90C29E}"/>
                </a:ext>
              </a:extLst>
            </p:cNvPr>
            <p:cNvSpPr txBox="1"/>
            <p:nvPr/>
          </p:nvSpPr>
          <p:spPr>
            <a:xfrm>
              <a:off x="7619554" y="2998113"/>
              <a:ext cx="824244" cy="369332"/>
            </a:xfrm>
            <a:prstGeom prst="rect">
              <a:avLst/>
            </a:prstGeom>
            <a:solidFill>
              <a:schemeClr val="bg1"/>
            </a:solidFill>
          </p:spPr>
          <p:txBody>
            <a:bodyPr wrap="square" lIns="0" tIns="0" rIns="0" bIns="0" rtlCol="0">
              <a:spAutoFit/>
            </a:bodyPr>
            <a:lstStyle/>
            <a:p>
              <a:pPr algn="ctr"/>
              <a:r>
                <a:rPr lang="sk-SK" sz="1200" dirty="0"/>
                <a:t>Pravý </a:t>
              </a:r>
              <a:r>
                <a:rPr lang="sk-SK" sz="1200" dirty="0" err="1"/>
                <a:t>bronchus</a:t>
              </a:r>
              <a:endParaRPr lang="sk-SK" sz="1200" dirty="0"/>
            </a:p>
          </p:txBody>
        </p:sp>
        <p:sp>
          <p:nvSpPr>
            <p:cNvPr id="12" name="BlokTextu 11">
              <a:extLst>
                <a:ext uri="{FF2B5EF4-FFF2-40B4-BE49-F238E27FC236}">
                  <a16:creationId xmlns:a16="http://schemas.microsoft.com/office/drawing/2014/main" id="{76AB1E24-D302-446C-A706-B067D3067EDC}"/>
                </a:ext>
              </a:extLst>
            </p:cNvPr>
            <p:cNvSpPr txBox="1"/>
            <p:nvPr/>
          </p:nvSpPr>
          <p:spPr>
            <a:xfrm>
              <a:off x="7733188" y="4027497"/>
              <a:ext cx="751416" cy="553998"/>
            </a:xfrm>
            <a:prstGeom prst="rect">
              <a:avLst/>
            </a:prstGeom>
            <a:solidFill>
              <a:schemeClr val="bg1"/>
            </a:solidFill>
          </p:spPr>
          <p:txBody>
            <a:bodyPr wrap="square" lIns="0" tIns="0" rIns="0" bIns="0" rtlCol="0">
              <a:spAutoFit/>
            </a:bodyPr>
            <a:lstStyle/>
            <a:p>
              <a:pPr algn="ctr"/>
              <a:r>
                <a:rPr lang="sk-SK" sz="1200" dirty="0"/>
                <a:t>Pravá </a:t>
              </a:r>
              <a:r>
                <a:rPr lang="sk-SK" sz="1200" dirty="0" err="1"/>
                <a:t>pleurálna</a:t>
              </a:r>
              <a:r>
                <a:rPr lang="sk-SK" sz="1200" dirty="0"/>
                <a:t> dutina</a:t>
              </a:r>
            </a:p>
          </p:txBody>
        </p:sp>
        <p:sp>
          <p:nvSpPr>
            <p:cNvPr id="13" name="BlokTextu 12">
              <a:extLst>
                <a:ext uri="{FF2B5EF4-FFF2-40B4-BE49-F238E27FC236}">
                  <a16:creationId xmlns:a16="http://schemas.microsoft.com/office/drawing/2014/main" id="{5CEBD472-ED53-4706-AB12-B183423E8D5E}"/>
                </a:ext>
              </a:extLst>
            </p:cNvPr>
            <p:cNvSpPr txBox="1"/>
            <p:nvPr/>
          </p:nvSpPr>
          <p:spPr>
            <a:xfrm>
              <a:off x="11458322" y="4821944"/>
              <a:ext cx="733678" cy="553998"/>
            </a:xfrm>
            <a:prstGeom prst="rect">
              <a:avLst/>
            </a:prstGeom>
            <a:solidFill>
              <a:schemeClr val="bg1"/>
            </a:solidFill>
          </p:spPr>
          <p:txBody>
            <a:bodyPr wrap="square" lIns="0" tIns="0" rIns="0" bIns="0" rtlCol="0">
              <a:spAutoFit/>
            </a:bodyPr>
            <a:lstStyle/>
            <a:p>
              <a:pPr algn="ctr"/>
              <a:r>
                <a:rPr lang="sk-SK" sz="1200" dirty="0"/>
                <a:t>Ľavá </a:t>
              </a:r>
              <a:r>
                <a:rPr lang="sk-SK" sz="1200" dirty="0" err="1"/>
                <a:t>pleurálna</a:t>
              </a:r>
              <a:r>
                <a:rPr lang="sk-SK" sz="1200" dirty="0"/>
                <a:t> dutina</a:t>
              </a:r>
            </a:p>
          </p:txBody>
        </p:sp>
        <p:sp>
          <p:nvSpPr>
            <p:cNvPr id="14" name="BlokTextu 13">
              <a:extLst>
                <a:ext uri="{FF2B5EF4-FFF2-40B4-BE49-F238E27FC236}">
                  <a16:creationId xmlns:a16="http://schemas.microsoft.com/office/drawing/2014/main" id="{BDB35D30-399D-4250-BD61-A874DD2C8225}"/>
                </a:ext>
              </a:extLst>
            </p:cNvPr>
            <p:cNvSpPr txBox="1"/>
            <p:nvPr/>
          </p:nvSpPr>
          <p:spPr>
            <a:xfrm>
              <a:off x="11439441" y="5565062"/>
              <a:ext cx="733678" cy="184666"/>
            </a:xfrm>
            <a:prstGeom prst="rect">
              <a:avLst/>
            </a:prstGeom>
            <a:solidFill>
              <a:schemeClr val="bg1"/>
            </a:solidFill>
          </p:spPr>
          <p:txBody>
            <a:bodyPr wrap="square" lIns="0" tIns="0" rIns="0" bIns="0" rtlCol="0">
              <a:spAutoFit/>
            </a:bodyPr>
            <a:lstStyle/>
            <a:p>
              <a:pPr algn="ctr"/>
              <a:r>
                <a:rPr lang="sk-SK" sz="1200" dirty="0"/>
                <a:t>Bránica</a:t>
              </a:r>
            </a:p>
          </p:txBody>
        </p:sp>
        <p:sp>
          <p:nvSpPr>
            <p:cNvPr id="15" name="BlokTextu 14">
              <a:extLst>
                <a:ext uri="{FF2B5EF4-FFF2-40B4-BE49-F238E27FC236}">
                  <a16:creationId xmlns:a16="http://schemas.microsoft.com/office/drawing/2014/main" id="{E4C95A2C-2BEF-465B-91FB-AA684D7FB77D}"/>
                </a:ext>
              </a:extLst>
            </p:cNvPr>
            <p:cNvSpPr txBox="1"/>
            <p:nvPr/>
          </p:nvSpPr>
          <p:spPr>
            <a:xfrm>
              <a:off x="11324803" y="4187342"/>
              <a:ext cx="867197" cy="369332"/>
            </a:xfrm>
            <a:prstGeom prst="rect">
              <a:avLst/>
            </a:prstGeom>
            <a:solidFill>
              <a:schemeClr val="bg1"/>
            </a:solidFill>
          </p:spPr>
          <p:txBody>
            <a:bodyPr wrap="square" lIns="0" tIns="0" rIns="0" bIns="0" rtlCol="0">
              <a:spAutoFit/>
            </a:bodyPr>
            <a:lstStyle/>
            <a:p>
              <a:pPr algn="ctr"/>
              <a:r>
                <a:rPr lang="sk-SK" sz="1200" dirty="0" err="1"/>
                <a:t>Viscerálna</a:t>
              </a:r>
              <a:r>
                <a:rPr lang="sk-SK" sz="1200" dirty="0"/>
                <a:t> </a:t>
              </a:r>
              <a:r>
                <a:rPr lang="sk-SK" sz="1200" dirty="0" err="1"/>
                <a:t>pleura</a:t>
              </a:r>
              <a:endParaRPr lang="sk-SK" sz="1200" dirty="0"/>
            </a:p>
          </p:txBody>
        </p:sp>
        <p:sp>
          <p:nvSpPr>
            <p:cNvPr id="16" name="BlokTextu 15">
              <a:extLst>
                <a:ext uri="{FF2B5EF4-FFF2-40B4-BE49-F238E27FC236}">
                  <a16:creationId xmlns:a16="http://schemas.microsoft.com/office/drawing/2014/main" id="{7F74E1E9-9E95-406B-A85D-017FD4B5AC49}"/>
                </a:ext>
              </a:extLst>
            </p:cNvPr>
            <p:cNvSpPr txBox="1"/>
            <p:nvPr/>
          </p:nvSpPr>
          <p:spPr>
            <a:xfrm>
              <a:off x="11327501" y="3627149"/>
              <a:ext cx="867197" cy="369332"/>
            </a:xfrm>
            <a:prstGeom prst="rect">
              <a:avLst/>
            </a:prstGeom>
            <a:solidFill>
              <a:schemeClr val="bg1"/>
            </a:solidFill>
          </p:spPr>
          <p:txBody>
            <a:bodyPr wrap="square" lIns="0" tIns="0" rIns="0" bIns="0" rtlCol="0">
              <a:spAutoFit/>
            </a:bodyPr>
            <a:lstStyle/>
            <a:p>
              <a:pPr algn="ctr"/>
              <a:r>
                <a:rPr lang="sk-SK" sz="1200" dirty="0" err="1"/>
                <a:t>Parietálna</a:t>
              </a:r>
              <a:r>
                <a:rPr lang="sk-SK" sz="1200" dirty="0"/>
                <a:t> </a:t>
              </a:r>
              <a:r>
                <a:rPr lang="sk-SK" sz="1200" dirty="0" err="1"/>
                <a:t>pleura</a:t>
              </a:r>
              <a:endParaRPr lang="sk-SK" sz="1200" dirty="0"/>
            </a:p>
          </p:txBody>
        </p:sp>
        <p:sp>
          <p:nvSpPr>
            <p:cNvPr id="17" name="BlokTextu 16">
              <a:extLst>
                <a:ext uri="{FF2B5EF4-FFF2-40B4-BE49-F238E27FC236}">
                  <a16:creationId xmlns:a16="http://schemas.microsoft.com/office/drawing/2014/main" id="{4AD62F9A-24CA-442B-A747-BAC048EB3967}"/>
                </a:ext>
              </a:extLst>
            </p:cNvPr>
            <p:cNvSpPr txBox="1"/>
            <p:nvPr/>
          </p:nvSpPr>
          <p:spPr>
            <a:xfrm>
              <a:off x="9393359" y="5411780"/>
              <a:ext cx="1022295" cy="184666"/>
            </a:xfrm>
            <a:prstGeom prst="rect">
              <a:avLst/>
            </a:prstGeom>
            <a:solidFill>
              <a:schemeClr val="bg1"/>
            </a:solidFill>
          </p:spPr>
          <p:txBody>
            <a:bodyPr wrap="square" lIns="0" tIns="0" rIns="0" bIns="0" rtlCol="0">
              <a:spAutoFit/>
            </a:bodyPr>
            <a:lstStyle/>
            <a:p>
              <a:pPr algn="ctr"/>
              <a:r>
                <a:rPr lang="sk-SK" sz="1200" dirty="0" err="1"/>
                <a:t>Mediastínum</a:t>
              </a:r>
              <a:endParaRPr lang="sk-SK" sz="1200" dirty="0"/>
            </a:p>
          </p:txBody>
        </p:sp>
        <p:sp>
          <p:nvSpPr>
            <p:cNvPr id="18" name="BlokTextu 17">
              <a:extLst>
                <a:ext uri="{FF2B5EF4-FFF2-40B4-BE49-F238E27FC236}">
                  <a16:creationId xmlns:a16="http://schemas.microsoft.com/office/drawing/2014/main" id="{066091F5-468A-4F04-83CB-A5D33688C30C}"/>
                </a:ext>
              </a:extLst>
            </p:cNvPr>
            <p:cNvSpPr txBox="1"/>
            <p:nvPr/>
          </p:nvSpPr>
          <p:spPr>
            <a:xfrm>
              <a:off x="11324803" y="3046185"/>
              <a:ext cx="824244" cy="369332"/>
            </a:xfrm>
            <a:prstGeom prst="rect">
              <a:avLst/>
            </a:prstGeom>
            <a:solidFill>
              <a:schemeClr val="bg1"/>
            </a:solidFill>
          </p:spPr>
          <p:txBody>
            <a:bodyPr wrap="square" lIns="0" tIns="0" rIns="0" bIns="0" rtlCol="0">
              <a:spAutoFit/>
            </a:bodyPr>
            <a:lstStyle/>
            <a:p>
              <a:pPr algn="ctr"/>
              <a:r>
                <a:rPr lang="sk-SK" sz="1200" dirty="0"/>
                <a:t>Ľavý </a:t>
              </a:r>
              <a:r>
                <a:rPr lang="sk-SK" sz="1200" dirty="0" err="1"/>
                <a:t>bronchus</a:t>
              </a:r>
              <a:endParaRPr lang="sk-SK" sz="1200" dirty="0"/>
            </a:p>
          </p:txBody>
        </p:sp>
        <p:sp>
          <p:nvSpPr>
            <p:cNvPr id="19" name="BlokTextu 18">
              <a:extLst>
                <a:ext uri="{FF2B5EF4-FFF2-40B4-BE49-F238E27FC236}">
                  <a16:creationId xmlns:a16="http://schemas.microsoft.com/office/drawing/2014/main" id="{9BDEB9E0-6A08-40E0-A117-758E97801D0E}"/>
                </a:ext>
              </a:extLst>
            </p:cNvPr>
            <p:cNvSpPr txBox="1"/>
            <p:nvPr/>
          </p:nvSpPr>
          <p:spPr>
            <a:xfrm>
              <a:off x="8896726" y="4095009"/>
              <a:ext cx="658383" cy="323165"/>
            </a:xfrm>
            <a:prstGeom prst="rect">
              <a:avLst/>
            </a:prstGeom>
            <a:solidFill>
              <a:srgbClr val="EEB0B3"/>
            </a:solidFill>
          </p:spPr>
          <p:txBody>
            <a:bodyPr wrap="square" lIns="0" tIns="0" rIns="0" bIns="0" rtlCol="0">
              <a:spAutoFit/>
            </a:bodyPr>
            <a:lstStyle/>
            <a:p>
              <a:pPr algn="ctr"/>
              <a:r>
                <a:rPr lang="sk-SK" sz="1050" dirty="0"/>
                <a:t>Pravé pľúca</a:t>
              </a:r>
            </a:p>
          </p:txBody>
        </p:sp>
        <p:sp>
          <p:nvSpPr>
            <p:cNvPr id="20" name="BlokTextu 19">
              <a:extLst>
                <a:ext uri="{FF2B5EF4-FFF2-40B4-BE49-F238E27FC236}">
                  <a16:creationId xmlns:a16="http://schemas.microsoft.com/office/drawing/2014/main" id="{31EC25F2-78FC-43B8-8B60-2022E9B0D4D5}"/>
                </a:ext>
              </a:extLst>
            </p:cNvPr>
            <p:cNvSpPr txBox="1"/>
            <p:nvPr/>
          </p:nvSpPr>
          <p:spPr>
            <a:xfrm>
              <a:off x="10257764" y="4087967"/>
              <a:ext cx="364383" cy="323165"/>
            </a:xfrm>
            <a:prstGeom prst="rect">
              <a:avLst/>
            </a:prstGeom>
            <a:solidFill>
              <a:srgbClr val="EEB0B3"/>
            </a:solidFill>
          </p:spPr>
          <p:txBody>
            <a:bodyPr wrap="square" lIns="0" tIns="0" rIns="0" bIns="0" rtlCol="0">
              <a:spAutoFit/>
            </a:bodyPr>
            <a:lstStyle/>
            <a:p>
              <a:pPr algn="ctr"/>
              <a:r>
                <a:rPr lang="sk-SK" sz="1050" dirty="0"/>
                <a:t>Ľavé pľúca</a:t>
              </a:r>
            </a:p>
          </p:txBody>
        </p:sp>
        <p:sp>
          <p:nvSpPr>
            <p:cNvPr id="21" name="BlokTextu 20">
              <a:extLst>
                <a:ext uri="{FF2B5EF4-FFF2-40B4-BE49-F238E27FC236}">
                  <a16:creationId xmlns:a16="http://schemas.microsoft.com/office/drawing/2014/main" id="{6122C0AE-278A-449B-817F-E28A124F4F81}"/>
                </a:ext>
              </a:extLst>
            </p:cNvPr>
            <p:cNvSpPr txBox="1"/>
            <p:nvPr/>
          </p:nvSpPr>
          <p:spPr>
            <a:xfrm>
              <a:off x="8484604" y="5940487"/>
              <a:ext cx="824244" cy="153888"/>
            </a:xfrm>
            <a:prstGeom prst="rect">
              <a:avLst/>
            </a:prstGeom>
            <a:solidFill>
              <a:schemeClr val="bg1"/>
            </a:solidFill>
          </p:spPr>
          <p:txBody>
            <a:bodyPr wrap="square" lIns="0" tIns="0" rIns="0" bIns="0" rtlCol="0">
              <a:spAutoFit/>
            </a:bodyPr>
            <a:lstStyle/>
            <a:p>
              <a:pPr algn="ctr"/>
              <a:r>
                <a:rPr lang="sk-SK" sz="1000" dirty="0"/>
                <a:t>Hrudná stena</a:t>
              </a:r>
            </a:p>
          </p:txBody>
        </p:sp>
        <p:sp>
          <p:nvSpPr>
            <p:cNvPr id="22" name="BlokTextu 21">
              <a:extLst>
                <a:ext uri="{FF2B5EF4-FFF2-40B4-BE49-F238E27FC236}">
                  <a16:creationId xmlns:a16="http://schemas.microsoft.com/office/drawing/2014/main" id="{667E6DEA-ED40-4F84-9707-F37C0A1D14DE}"/>
                </a:ext>
              </a:extLst>
            </p:cNvPr>
            <p:cNvSpPr txBox="1"/>
            <p:nvPr/>
          </p:nvSpPr>
          <p:spPr>
            <a:xfrm>
              <a:off x="8354154" y="6171320"/>
              <a:ext cx="976644" cy="153888"/>
            </a:xfrm>
            <a:prstGeom prst="rect">
              <a:avLst/>
            </a:prstGeom>
            <a:solidFill>
              <a:schemeClr val="bg1"/>
            </a:solidFill>
          </p:spPr>
          <p:txBody>
            <a:bodyPr wrap="square" lIns="0" tIns="0" rIns="0" bIns="0" rtlCol="0">
              <a:spAutoFit/>
            </a:bodyPr>
            <a:lstStyle/>
            <a:p>
              <a:pPr algn="ctr"/>
              <a:r>
                <a:rPr lang="sk-SK" sz="1000" dirty="0"/>
                <a:t>Pleurálna dutina</a:t>
              </a:r>
            </a:p>
          </p:txBody>
        </p:sp>
        <p:sp>
          <p:nvSpPr>
            <p:cNvPr id="23" name="BlokTextu 22">
              <a:extLst>
                <a:ext uri="{FF2B5EF4-FFF2-40B4-BE49-F238E27FC236}">
                  <a16:creationId xmlns:a16="http://schemas.microsoft.com/office/drawing/2014/main" id="{130005F7-F973-4710-80A7-C53101E53ACD}"/>
                </a:ext>
              </a:extLst>
            </p:cNvPr>
            <p:cNvSpPr txBox="1"/>
            <p:nvPr/>
          </p:nvSpPr>
          <p:spPr>
            <a:xfrm>
              <a:off x="8297642" y="6374017"/>
              <a:ext cx="1089667" cy="153888"/>
            </a:xfrm>
            <a:prstGeom prst="rect">
              <a:avLst/>
            </a:prstGeom>
            <a:solidFill>
              <a:schemeClr val="bg1"/>
            </a:solidFill>
          </p:spPr>
          <p:txBody>
            <a:bodyPr wrap="square" lIns="0" tIns="0" rIns="0" bIns="0" rtlCol="0">
              <a:spAutoFit/>
            </a:bodyPr>
            <a:lstStyle/>
            <a:p>
              <a:pPr algn="ctr"/>
              <a:r>
                <a:rPr lang="sk-SK" sz="1000" dirty="0" err="1"/>
                <a:t>Parietálna</a:t>
              </a:r>
              <a:r>
                <a:rPr lang="sk-SK" sz="1000" dirty="0"/>
                <a:t> </a:t>
              </a:r>
              <a:r>
                <a:rPr lang="sk-SK" sz="1000" dirty="0" err="1"/>
                <a:t>pleura</a:t>
              </a:r>
              <a:endParaRPr lang="sk-SK" sz="1000" dirty="0"/>
            </a:p>
          </p:txBody>
        </p:sp>
        <p:sp>
          <p:nvSpPr>
            <p:cNvPr id="24" name="BlokTextu 23">
              <a:extLst>
                <a:ext uri="{FF2B5EF4-FFF2-40B4-BE49-F238E27FC236}">
                  <a16:creationId xmlns:a16="http://schemas.microsoft.com/office/drawing/2014/main" id="{07F1AE2E-757A-4D67-B630-5CE70F7ECC4D}"/>
                </a:ext>
              </a:extLst>
            </p:cNvPr>
            <p:cNvSpPr txBox="1"/>
            <p:nvPr/>
          </p:nvSpPr>
          <p:spPr>
            <a:xfrm>
              <a:off x="10492453" y="6297072"/>
              <a:ext cx="824244" cy="307777"/>
            </a:xfrm>
            <a:prstGeom prst="rect">
              <a:avLst/>
            </a:prstGeom>
            <a:solidFill>
              <a:schemeClr val="bg1"/>
            </a:solidFill>
          </p:spPr>
          <p:txBody>
            <a:bodyPr wrap="square" lIns="0" tIns="0" rIns="0" bIns="0" rtlCol="0">
              <a:spAutoFit/>
            </a:bodyPr>
            <a:lstStyle/>
            <a:p>
              <a:r>
                <a:rPr lang="sk-SK" sz="1000" dirty="0" err="1"/>
                <a:t>Viscerálna</a:t>
              </a:r>
              <a:r>
                <a:rPr lang="sk-SK" sz="1000" dirty="0"/>
                <a:t> </a:t>
              </a:r>
              <a:r>
                <a:rPr lang="sk-SK" sz="1000" dirty="0" err="1"/>
                <a:t>pleura</a:t>
              </a:r>
              <a:endParaRPr lang="sk-SK" sz="1000" dirty="0"/>
            </a:p>
          </p:txBody>
        </p:sp>
        <p:sp>
          <p:nvSpPr>
            <p:cNvPr id="25" name="BlokTextu 24">
              <a:extLst>
                <a:ext uri="{FF2B5EF4-FFF2-40B4-BE49-F238E27FC236}">
                  <a16:creationId xmlns:a16="http://schemas.microsoft.com/office/drawing/2014/main" id="{959BBC5F-C1C5-41D3-926A-D2E1EF107720}"/>
                </a:ext>
              </a:extLst>
            </p:cNvPr>
            <p:cNvSpPr txBox="1"/>
            <p:nvPr/>
          </p:nvSpPr>
          <p:spPr>
            <a:xfrm>
              <a:off x="10466865" y="6094376"/>
              <a:ext cx="529890" cy="153888"/>
            </a:xfrm>
            <a:prstGeom prst="rect">
              <a:avLst/>
            </a:prstGeom>
            <a:solidFill>
              <a:schemeClr val="bg1"/>
            </a:solidFill>
          </p:spPr>
          <p:txBody>
            <a:bodyPr wrap="square" lIns="0" tIns="0" rIns="0" bIns="0" rtlCol="0">
              <a:spAutoFit/>
            </a:bodyPr>
            <a:lstStyle/>
            <a:p>
              <a:pPr algn="ctr"/>
              <a:r>
                <a:rPr lang="sk-SK" sz="1000" dirty="0"/>
                <a:t>Pľúca</a:t>
              </a:r>
            </a:p>
          </p:txBody>
        </p:sp>
      </p:grpSp>
    </p:spTree>
    <p:extLst>
      <p:ext uri="{BB962C8B-B14F-4D97-AF65-F5344CB8AC3E}">
        <p14:creationId xmlns:p14="http://schemas.microsoft.com/office/powerpoint/2010/main" val="523196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F6CD12A-E135-0E36-D886-F0E5D2B376D9}"/>
              </a:ext>
            </a:extLst>
          </p:cNvPr>
          <p:cNvSpPr>
            <a:spLocks noGrp="1"/>
          </p:cNvSpPr>
          <p:nvPr>
            <p:ph type="title"/>
          </p:nvPr>
        </p:nvSpPr>
        <p:spPr>
          <a:xfrm>
            <a:off x="444064" y="446006"/>
            <a:ext cx="6175221" cy="885788"/>
          </a:xfrm>
        </p:spPr>
        <p:txBody>
          <a:bodyPr>
            <a:normAutofit/>
          </a:bodyPr>
          <a:lstStyle/>
          <a:p>
            <a:r>
              <a:rPr lang="sk-SK" sz="4800" b="1" cap="none" dirty="0">
                <a:latin typeface="Arial" panose="020B0604020202020204" pitchFamily="34" charset="0"/>
                <a:cs typeface="Arial" panose="020B0604020202020204" pitchFamily="34" charset="0"/>
              </a:rPr>
              <a:t>Úsilná ventilácia</a:t>
            </a:r>
          </a:p>
        </p:txBody>
      </p:sp>
      <p:pic>
        <p:nvPicPr>
          <p:cNvPr id="1026" name="Picture 2" descr="7+ Thousand Belly Breathing Royalty-Free Images, Stock Photos &amp; Pictures |  Shutterstock">
            <a:extLst>
              <a:ext uri="{FF2B5EF4-FFF2-40B4-BE49-F238E27FC236}">
                <a16:creationId xmlns:a16="http://schemas.microsoft.com/office/drawing/2014/main" id="{F20CAF4A-AEE5-4BD1-80DF-0976AC61DC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880" t="9182" r="11678" b="7459"/>
          <a:stretch/>
        </p:blipFill>
        <p:spPr bwMode="auto">
          <a:xfrm>
            <a:off x="7582237" y="27891"/>
            <a:ext cx="4553118" cy="3129811"/>
          </a:xfrm>
          <a:prstGeom prst="rect">
            <a:avLst/>
          </a:prstGeom>
          <a:noFill/>
          <a:extLst>
            <a:ext uri="{909E8E84-426E-40DD-AFC4-6F175D3DCCD1}">
              <a14:hiddenFill xmlns:a14="http://schemas.microsoft.com/office/drawing/2010/main">
                <a:solidFill>
                  <a:srgbClr val="FFFFFF"/>
                </a:solidFill>
              </a14:hiddenFill>
            </a:ext>
          </a:extLst>
        </p:spPr>
      </p:pic>
      <p:sp>
        <p:nvSpPr>
          <p:cNvPr id="3" name="Zástupný objekt pre obsah 2">
            <a:extLst>
              <a:ext uri="{FF2B5EF4-FFF2-40B4-BE49-F238E27FC236}">
                <a16:creationId xmlns:a16="http://schemas.microsoft.com/office/drawing/2014/main" id="{172518EC-1F76-BF4B-5D3F-E1DDBB3EE65E}"/>
              </a:ext>
            </a:extLst>
          </p:cNvPr>
          <p:cNvSpPr>
            <a:spLocks noGrp="1"/>
          </p:cNvSpPr>
          <p:nvPr>
            <p:ph idx="1"/>
          </p:nvPr>
        </p:nvSpPr>
        <p:spPr>
          <a:xfrm>
            <a:off x="302935" y="1658866"/>
            <a:ext cx="7497787" cy="5052533"/>
          </a:xfrm>
        </p:spPr>
        <p:txBody>
          <a:bodyPr>
            <a:noAutofit/>
          </a:bodyPr>
          <a:lstStyle/>
          <a:p>
            <a:pPr>
              <a:lnSpc>
                <a:spcPct val="120000"/>
              </a:lnSpc>
              <a:spcBef>
                <a:spcPts val="0"/>
              </a:spcBef>
            </a:pPr>
            <a:r>
              <a:rPr lang="sk-SK" b="1" dirty="0">
                <a:solidFill>
                  <a:srgbClr val="0066CC"/>
                </a:solidFill>
                <a:latin typeface="Trebuchet MS" panose="020B0603020202020204" pitchFamily="34" charset="0"/>
                <a:cs typeface="Arial" panose="020B0604020202020204" pitchFamily="34" charset="0"/>
              </a:rPr>
              <a:t>ÚSILNÉ INSPÍRIUM </a:t>
            </a:r>
            <a:r>
              <a:rPr lang="sk-SK" dirty="0">
                <a:latin typeface="Trebuchet MS" panose="020B0603020202020204" pitchFamily="34" charset="0"/>
                <a:cs typeface="Arial" panose="020B0604020202020204" pitchFamily="34" charset="0"/>
              </a:rPr>
              <a:t>(napr. práca a cvičenie):</a:t>
            </a:r>
          </a:p>
          <a:p>
            <a:pPr>
              <a:lnSpc>
                <a:spcPct val="120000"/>
              </a:lnSpc>
              <a:spcBef>
                <a:spcPts val="0"/>
              </a:spcBef>
            </a:pPr>
            <a:r>
              <a:rPr lang="sk-SK" dirty="0">
                <a:latin typeface="Trebuchet MS" panose="020B0603020202020204" pitchFamily="34" charset="0"/>
                <a:cs typeface="Arial" panose="020B0604020202020204" pitchFamily="34" charset="0"/>
              </a:rPr>
              <a:t>Silnejšia kontrakcia bránice </a:t>
            </a:r>
          </a:p>
          <a:p>
            <a:pPr>
              <a:lnSpc>
                <a:spcPct val="120000"/>
              </a:lnSpc>
              <a:spcBef>
                <a:spcPts val="0"/>
              </a:spcBef>
            </a:pPr>
            <a:r>
              <a:rPr lang="sk-SK" dirty="0">
                <a:latin typeface="Trebuchet MS" panose="020B0603020202020204" pitchFamily="34" charset="0"/>
                <a:cs typeface="Arial" panose="020B0604020202020204" pitchFamily="34" charset="0"/>
              </a:rPr>
              <a:t>Kontrakcia pomocných (tzv. </a:t>
            </a:r>
            <a:r>
              <a:rPr lang="sk-SK" dirty="0" err="1">
                <a:latin typeface="Trebuchet MS" panose="020B0603020202020204" pitchFamily="34" charset="0"/>
                <a:cs typeface="Arial" panose="020B0604020202020204" pitchFamily="34" charset="0"/>
              </a:rPr>
              <a:t>auxiliárnych</a:t>
            </a:r>
            <a:r>
              <a:rPr lang="sk-SK" dirty="0">
                <a:latin typeface="Trebuchet MS" panose="020B0603020202020204" pitchFamily="34" charset="0"/>
                <a:cs typeface="Arial" panose="020B0604020202020204" pitchFamily="34" charset="0"/>
              </a:rPr>
              <a:t>) inspiračných svalov </a:t>
            </a:r>
          </a:p>
          <a:p>
            <a:pPr>
              <a:lnSpc>
                <a:spcPct val="120000"/>
              </a:lnSpc>
              <a:spcBef>
                <a:spcPts val="0"/>
              </a:spcBef>
            </a:pPr>
            <a:r>
              <a:rPr lang="sk-SK" dirty="0">
                <a:latin typeface="Trebuchet MS" panose="020B0603020202020204" pitchFamily="34" charset="0"/>
                <a:cs typeface="Arial" panose="020B0604020202020204" pitchFamily="34" charset="0"/>
              </a:rPr>
              <a:t>Väčší objem hrudnej dutiny, väčšia </a:t>
            </a:r>
            <a:r>
              <a:rPr lang="sk-SK" dirty="0" err="1">
                <a:latin typeface="Trebuchet MS" panose="020B0603020202020204" pitchFamily="34" charset="0"/>
                <a:cs typeface="Arial" panose="020B0604020202020204" pitchFamily="34" charset="0"/>
              </a:rPr>
              <a:t>negativita</a:t>
            </a:r>
            <a:r>
              <a:rPr lang="sk-SK" dirty="0">
                <a:latin typeface="Trebuchet MS" panose="020B0603020202020204" pitchFamily="34" charset="0"/>
                <a:cs typeface="Arial" panose="020B0604020202020204" pitchFamily="34" charset="0"/>
              </a:rPr>
              <a:t> </a:t>
            </a:r>
            <a:r>
              <a:rPr lang="sk-SK" dirty="0" err="1">
                <a:latin typeface="Trebuchet MS" panose="020B0603020202020204" pitchFamily="34" charset="0"/>
              </a:rPr>
              <a:t>P</a:t>
            </a:r>
            <a:r>
              <a:rPr lang="sk-SK" baseline="-25000" dirty="0" err="1">
                <a:latin typeface="Trebuchet MS" panose="020B0603020202020204" pitchFamily="34" charset="0"/>
              </a:rPr>
              <a:t>Pl</a:t>
            </a:r>
            <a:r>
              <a:rPr lang="sk-SK" dirty="0">
                <a:latin typeface="Trebuchet MS" panose="020B0603020202020204" pitchFamily="34" charset="0"/>
                <a:cs typeface="Arial" panose="020B0604020202020204" pitchFamily="34" charset="0"/>
              </a:rPr>
              <a:t> aj </a:t>
            </a:r>
            <a:r>
              <a:rPr lang="sk-SK" dirty="0">
                <a:latin typeface="Trebuchet MS" panose="020B0603020202020204" pitchFamily="34" charset="0"/>
              </a:rPr>
              <a:t>P</a:t>
            </a:r>
            <a:r>
              <a:rPr lang="sk-SK" baseline="-25000" dirty="0">
                <a:latin typeface="Trebuchet MS" panose="020B0603020202020204" pitchFamily="34" charset="0"/>
              </a:rPr>
              <a:t>P</a:t>
            </a:r>
            <a:endParaRPr lang="sk-SK" dirty="0">
              <a:latin typeface="Trebuchet MS" panose="020B0603020202020204" pitchFamily="34" charset="0"/>
              <a:cs typeface="Arial" panose="020B0604020202020204" pitchFamily="34" charset="0"/>
            </a:endParaRPr>
          </a:p>
          <a:p>
            <a:pPr>
              <a:lnSpc>
                <a:spcPct val="120000"/>
              </a:lnSpc>
              <a:spcBef>
                <a:spcPts val="0"/>
              </a:spcBef>
            </a:pPr>
            <a:r>
              <a:rPr lang="sk-SK" dirty="0">
                <a:latin typeface="Trebuchet MS" panose="020B0603020202020204" pitchFamily="34" charset="0"/>
                <a:cs typeface="Arial" panose="020B0604020202020204" pitchFamily="34" charset="0"/>
              </a:rPr>
              <a:t>Zvýšenie inspiračného prietoku vzduchu </a:t>
            </a:r>
          </a:p>
          <a:p>
            <a:pPr>
              <a:lnSpc>
                <a:spcPct val="120000"/>
              </a:lnSpc>
              <a:spcBef>
                <a:spcPts val="0"/>
              </a:spcBef>
            </a:pPr>
            <a:r>
              <a:rPr lang="sk-SK" dirty="0">
                <a:latin typeface="Trebuchet MS" panose="020B0603020202020204" pitchFamily="34" charset="0"/>
                <a:cs typeface="Arial" panose="020B0604020202020204" pitchFamily="34" charset="0"/>
              </a:rPr>
              <a:t>Zvýšený vdýchnutý pľúcny objem</a:t>
            </a:r>
          </a:p>
          <a:p>
            <a:pPr>
              <a:lnSpc>
                <a:spcPct val="120000"/>
              </a:lnSpc>
              <a:spcBef>
                <a:spcPts val="0"/>
              </a:spcBef>
            </a:pPr>
            <a:endParaRPr lang="sk-SK" dirty="0">
              <a:latin typeface="Trebuchet MS" panose="020B0603020202020204" pitchFamily="34" charset="0"/>
              <a:cs typeface="Arial" panose="020B0604020202020204" pitchFamily="34" charset="0"/>
            </a:endParaRPr>
          </a:p>
          <a:p>
            <a:pPr>
              <a:lnSpc>
                <a:spcPct val="120000"/>
              </a:lnSpc>
              <a:spcBef>
                <a:spcPts val="0"/>
              </a:spcBef>
            </a:pPr>
            <a:r>
              <a:rPr lang="sk-SK" b="1" dirty="0">
                <a:solidFill>
                  <a:srgbClr val="0066CC"/>
                </a:solidFill>
                <a:latin typeface="Trebuchet MS" panose="020B0603020202020204" pitchFamily="34" charset="0"/>
                <a:cs typeface="Arial" panose="020B0604020202020204" pitchFamily="34" charset="0"/>
              </a:rPr>
              <a:t>ÚSILNÉ EXSPÍRIUM </a:t>
            </a:r>
            <a:r>
              <a:rPr lang="sk-SK" dirty="0">
                <a:latin typeface="Trebuchet MS" panose="020B0603020202020204" pitchFamily="34" charset="0"/>
                <a:cs typeface="Arial" panose="020B0604020202020204" pitchFamily="34" charset="0"/>
              </a:rPr>
              <a:t>(napr. kašeľ) – </a:t>
            </a:r>
            <a:r>
              <a:rPr lang="sk-SK" u="sng" dirty="0">
                <a:latin typeface="Trebuchet MS" panose="020B0603020202020204" pitchFamily="34" charset="0"/>
                <a:cs typeface="Arial" panose="020B0604020202020204" pitchFamily="34" charset="0"/>
              </a:rPr>
              <a:t>aktívny dej!</a:t>
            </a:r>
          </a:p>
          <a:p>
            <a:pPr>
              <a:lnSpc>
                <a:spcPct val="120000"/>
              </a:lnSpc>
              <a:spcBef>
                <a:spcPts val="0"/>
              </a:spcBef>
            </a:pPr>
            <a:r>
              <a:rPr lang="sk-SK" dirty="0">
                <a:latin typeface="Trebuchet MS" panose="020B0603020202020204" pitchFamily="34" charset="0"/>
                <a:cs typeface="Arial" panose="020B0604020202020204" pitchFamily="34" charset="0"/>
              </a:rPr>
              <a:t>Kontrakcia brušných svalov a vnútorných </a:t>
            </a:r>
            <a:r>
              <a:rPr lang="sk-SK" dirty="0" err="1">
                <a:latin typeface="Trebuchet MS" panose="020B0603020202020204" pitchFamily="34" charset="0"/>
                <a:cs typeface="Arial" panose="020B0604020202020204" pitchFamily="34" charset="0"/>
              </a:rPr>
              <a:t>interkostálnych</a:t>
            </a:r>
            <a:r>
              <a:rPr lang="sk-SK" dirty="0">
                <a:latin typeface="Trebuchet MS" panose="020B0603020202020204" pitchFamily="34" charset="0"/>
                <a:cs typeface="Arial" panose="020B0604020202020204" pitchFamily="34" charset="0"/>
              </a:rPr>
              <a:t> svalov </a:t>
            </a:r>
          </a:p>
          <a:p>
            <a:pPr>
              <a:lnSpc>
                <a:spcPct val="120000"/>
              </a:lnSpc>
              <a:spcBef>
                <a:spcPts val="0"/>
              </a:spcBef>
            </a:pPr>
            <a:r>
              <a:rPr lang="sk-SK" dirty="0">
                <a:latin typeface="Trebuchet MS" panose="020B0603020202020204" pitchFamily="34" charset="0"/>
                <a:cs typeface="Arial" panose="020B0604020202020204" pitchFamily="34" charset="0"/>
              </a:rPr>
              <a:t>Pozitívne hodnoty </a:t>
            </a:r>
            <a:r>
              <a:rPr lang="sk-SK" dirty="0" err="1">
                <a:latin typeface="Trebuchet MS" panose="020B0603020202020204" pitchFamily="34" charset="0"/>
              </a:rPr>
              <a:t>P</a:t>
            </a:r>
            <a:r>
              <a:rPr lang="sk-SK" baseline="-25000" dirty="0" err="1">
                <a:latin typeface="Trebuchet MS" panose="020B0603020202020204" pitchFamily="34" charset="0"/>
              </a:rPr>
              <a:t>Abd</a:t>
            </a:r>
            <a:r>
              <a:rPr lang="sk-SK" dirty="0">
                <a:latin typeface="Trebuchet MS" panose="020B0603020202020204" pitchFamily="34" charset="0"/>
                <a:cs typeface="Arial" panose="020B0604020202020204" pitchFamily="34" charset="0"/>
              </a:rPr>
              <a:t>, </a:t>
            </a:r>
            <a:r>
              <a:rPr lang="sk-SK" dirty="0" err="1">
                <a:latin typeface="Trebuchet MS" panose="020B0603020202020204" pitchFamily="34" charset="0"/>
              </a:rPr>
              <a:t>P</a:t>
            </a:r>
            <a:r>
              <a:rPr lang="sk-SK" baseline="-25000" dirty="0" err="1">
                <a:latin typeface="Trebuchet MS" panose="020B0603020202020204" pitchFamily="34" charset="0"/>
              </a:rPr>
              <a:t>Pl</a:t>
            </a:r>
            <a:r>
              <a:rPr lang="sk-SK" dirty="0">
                <a:latin typeface="Trebuchet MS" panose="020B0603020202020204" pitchFamily="34" charset="0"/>
                <a:cs typeface="Arial" panose="020B0604020202020204" pitchFamily="34" charset="0"/>
              </a:rPr>
              <a:t> aj </a:t>
            </a:r>
            <a:r>
              <a:rPr lang="sk-SK" dirty="0">
                <a:latin typeface="Trebuchet MS" panose="020B0603020202020204" pitchFamily="34" charset="0"/>
              </a:rPr>
              <a:t>P</a:t>
            </a:r>
            <a:r>
              <a:rPr lang="sk-SK" baseline="-25000" dirty="0">
                <a:latin typeface="Trebuchet MS" panose="020B0603020202020204" pitchFamily="34" charset="0"/>
              </a:rPr>
              <a:t>P</a:t>
            </a:r>
            <a:endParaRPr lang="sk-SK" dirty="0">
              <a:latin typeface="Trebuchet MS" panose="020B0603020202020204" pitchFamily="34" charset="0"/>
              <a:cs typeface="Arial" panose="020B0604020202020204" pitchFamily="34" charset="0"/>
            </a:endParaRPr>
          </a:p>
          <a:p>
            <a:pPr>
              <a:lnSpc>
                <a:spcPct val="120000"/>
              </a:lnSpc>
              <a:spcBef>
                <a:spcPts val="0"/>
              </a:spcBef>
            </a:pPr>
            <a:r>
              <a:rPr lang="sk-SK" dirty="0">
                <a:latin typeface="Trebuchet MS" panose="020B0603020202020204" pitchFamily="34" charset="0"/>
                <a:cs typeface="Arial" panose="020B0604020202020204" pitchFamily="34" charset="0"/>
              </a:rPr>
              <a:t>Veľký exspiračný prietok vzduchu </a:t>
            </a:r>
          </a:p>
          <a:p>
            <a:pPr>
              <a:lnSpc>
                <a:spcPct val="120000"/>
              </a:lnSpc>
              <a:spcBef>
                <a:spcPts val="0"/>
              </a:spcBef>
            </a:pPr>
            <a:r>
              <a:rPr lang="sk-SK" dirty="0">
                <a:latin typeface="Trebuchet MS" panose="020B0603020202020204" pitchFamily="34" charset="0"/>
                <a:cs typeface="Arial" panose="020B0604020202020204" pitchFamily="34" charset="0"/>
              </a:rPr>
              <a:t>Zvýšený vydýchnutý pľúcny objem</a:t>
            </a:r>
          </a:p>
        </p:txBody>
      </p:sp>
      <p:grpSp>
        <p:nvGrpSpPr>
          <p:cNvPr id="4" name="Skupina 3">
            <a:extLst>
              <a:ext uri="{FF2B5EF4-FFF2-40B4-BE49-F238E27FC236}">
                <a16:creationId xmlns:a16="http://schemas.microsoft.com/office/drawing/2014/main" id="{3563A396-D82A-4A52-B739-9840F124CA22}"/>
              </a:ext>
            </a:extLst>
          </p:cNvPr>
          <p:cNvGrpSpPr/>
          <p:nvPr/>
        </p:nvGrpSpPr>
        <p:grpSpPr>
          <a:xfrm>
            <a:off x="7364578" y="3221114"/>
            <a:ext cx="4572002" cy="3608995"/>
            <a:chOff x="7493224" y="3228256"/>
            <a:chExt cx="4572002" cy="3608995"/>
          </a:xfrm>
        </p:grpSpPr>
        <p:pic>
          <p:nvPicPr>
            <p:cNvPr id="5" name="Obrázok 4" descr="Obrázok, na ktorom je text, kresba, kreslený obrázok, diagram&#10;&#10;Obsah vygenerovaný umelou inteligenciou môže byť nesprávny.">
              <a:extLst>
                <a:ext uri="{FF2B5EF4-FFF2-40B4-BE49-F238E27FC236}">
                  <a16:creationId xmlns:a16="http://schemas.microsoft.com/office/drawing/2014/main" id="{5CFECFC0-F663-464B-9CD3-73A61CDD7321}"/>
                </a:ext>
              </a:extLst>
            </p:cNvPr>
            <p:cNvPicPr>
              <a:picLocks noChangeAspect="1"/>
            </p:cNvPicPr>
            <p:nvPr/>
          </p:nvPicPr>
          <p:blipFill rotWithShape="1">
            <a:blip r:embed="rId4">
              <a:extLst>
                <a:ext uri="{28A0092B-C50C-407E-A947-70E740481C1C}">
                  <a14:useLocalDpi xmlns:a14="http://schemas.microsoft.com/office/drawing/2010/main" val="0"/>
                </a:ext>
              </a:extLst>
            </a:blip>
            <a:srcRect l="571" r="1495" b="1631"/>
            <a:stretch/>
          </p:blipFill>
          <p:spPr>
            <a:xfrm>
              <a:off x="7582238" y="3228256"/>
              <a:ext cx="4482988" cy="3608995"/>
            </a:xfrm>
            <a:prstGeom prst="rect">
              <a:avLst/>
            </a:prstGeom>
          </p:spPr>
        </p:pic>
        <p:sp>
          <p:nvSpPr>
            <p:cNvPr id="6" name="BlokTextu 5">
              <a:extLst>
                <a:ext uri="{FF2B5EF4-FFF2-40B4-BE49-F238E27FC236}">
                  <a16:creationId xmlns:a16="http://schemas.microsoft.com/office/drawing/2014/main" id="{023A383C-A11D-4213-B4E5-905F6E00B8A6}"/>
                </a:ext>
              </a:extLst>
            </p:cNvPr>
            <p:cNvSpPr txBox="1"/>
            <p:nvPr/>
          </p:nvSpPr>
          <p:spPr>
            <a:xfrm>
              <a:off x="7493224" y="3330885"/>
              <a:ext cx="2678464" cy="307777"/>
            </a:xfrm>
            <a:prstGeom prst="rect">
              <a:avLst/>
            </a:prstGeom>
            <a:solidFill>
              <a:schemeClr val="bg1"/>
            </a:solidFill>
          </p:spPr>
          <p:txBody>
            <a:bodyPr wrap="square" lIns="0" tIns="0" rIns="0" bIns="0" rtlCol="0">
              <a:spAutoFit/>
            </a:bodyPr>
            <a:lstStyle/>
            <a:p>
              <a:pPr algn="ctr"/>
              <a:endParaRPr lang="sk-SK" sz="2000" dirty="0"/>
            </a:p>
          </p:txBody>
        </p:sp>
        <p:sp>
          <p:nvSpPr>
            <p:cNvPr id="7" name="BlokTextu 6">
              <a:extLst>
                <a:ext uri="{FF2B5EF4-FFF2-40B4-BE49-F238E27FC236}">
                  <a16:creationId xmlns:a16="http://schemas.microsoft.com/office/drawing/2014/main" id="{F3FDD393-09D7-4A1B-92EC-559290F983B7}"/>
                </a:ext>
              </a:extLst>
            </p:cNvPr>
            <p:cNvSpPr txBox="1"/>
            <p:nvPr/>
          </p:nvSpPr>
          <p:spPr>
            <a:xfrm>
              <a:off x="8521923" y="4876777"/>
              <a:ext cx="719708" cy="307777"/>
            </a:xfrm>
            <a:prstGeom prst="rect">
              <a:avLst/>
            </a:prstGeom>
            <a:solidFill>
              <a:srgbClr val="89C9F5"/>
            </a:solidFill>
          </p:spPr>
          <p:txBody>
            <a:bodyPr wrap="square" lIns="0" tIns="0" rIns="0" bIns="0" rtlCol="0">
              <a:spAutoFit/>
            </a:bodyPr>
            <a:lstStyle/>
            <a:p>
              <a:pPr algn="ctr"/>
              <a:r>
                <a:rPr lang="sk-SK" sz="1000" dirty="0"/>
                <a:t>Kontrakcia bránice</a:t>
              </a:r>
            </a:p>
          </p:txBody>
        </p:sp>
        <p:sp>
          <p:nvSpPr>
            <p:cNvPr id="8" name="BlokTextu 7">
              <a:extLst>
                <a:ext uri="{FF2B5EF4-FFF2-40B4-BE49-F238E27FC236}">
                  <a16:creationId xmlns:a16="http://schemas.microsoft.com/office/drawing/2014/main" id="{BF90D2E7-7181-443B-B770-B005DB208482}"/>
                </a:ext>
              </a:extLst>
            </p:cNvPr>
            <p:cNvSpPr txBox="1"/>
            <p:nvPr/>
          </p:nvSpPr>
          <p:spPr>
            <a:xfrm>
              <a:off x="8053388" y="5522094"/>
              <a:ext cx="719707" cy="415498"/>
            </a:xfrm>
            <a:prstGeom prst="rect">
              <a:avLst/>
            </a:prstGeom>
            <a:solidFill>
              <a:srgbClr val="49FC48"/>
            </a:solidFill>
          </p:spPr>
          <p:txBody>
            <a:bodyPr wrap="square" lIns="0" tIns="0" rIns="0" bIns="0" rtlCol="0">
              <a:spAutoFit/>
            </a:bodyPr>
            <a:lstStyle/>
            <a:p>
              <a:r>
                <a:rPr lang="sk-SK" sz="900" dirty="0"/>
                <a:t>Abdominálne svaly  relaxujú</a:t>
              </a:r>
            </a:p>
          </p:txBody>
        </p:sp>
        <p:sp>
          <p:nvSpPr>
            <p:cNvPr id="10" name="BlokTextu 9">
              <a:extLst>
                <a:ext uri="{FF2B5EF4-FFF2-40B4-BE49-F238E27FC236}">
                  <a16:creationId xmlns:a16="http://schemas.microsoft.com/office/drawing/2014/main" id="{AC9C6FA4-A1FA-4401-AD5A-1C7DE9D09B40}"/>
                </a:ext>
              </a:extLst>
            </p:cNvPr>
            <p:cNvSpPr txBox="1"/>
            <p:nvPr/>
          </p:nvSpPr>
          <p:spPr>
            <a:xfrm>
              <a:off x="9007406" y="5522094"/>
              <a:ext cx="720000" cy="415498"/>
            </a:xfrm>
            <a:prstGeom prst="rect">
              <a:avLst/>
            </a:prstGeom>
            <a:solidFill>
              <a:srgbClr val="49FC48"/>
            </a:solidFill>
          </p:spPr>
          <p:txBody>
            <a:bodyPr wrap="square" lIns="0" tIns="0" rIns="0" bIns="0" rtlCol="0">
              <a:spAutoFit/>
            </a:bodyPr>
            <a:lstStyle/>
            <a:p>
              <a:pPr algn="r"/>
              <a:r>
                <a:rPr lang="sk-SK" sz="900" dirty="0"/>
                <a:t>Abdominálne svaly  relaxujú</a:t>
              </a:r>
            </a:p>
          </p:txBody>
        </p:sp>
        <p:sp>
          <p:nvSpPr>
            <p:cNvPr id="11" name="BlokTextu 10">
              <a:extLst>
                <a:ext uri="{FF2B5EF4-FFF2-40B4-BE49-F238E27FC236}">
                  <a16:creationId xmlns:a16="http://schemas.microsoft.com/office/drawing/2014/main" id="{1079D77A-47FB-4088-87DB-9E6F739D5377}"/>
                </a:ext>
              </a:extLst>
            </p:cNvPr>
            <p:cNvSpPr txBox="1"/>
            <p:nvPr/>
          </p:nvSpPr>
          <p:spPr>
            <a:xfrm>
              <a:off x="10785699" y="4640239"/>
              <a:ext cx="720000" cy="276999"/>
            </a:xfrm>
            <a:prstGeom prst="rect">
              <a:avLst/>
            </a:prstGeom>
            <a:solidFill>
              <a:srgbClr val="89C9F5"/>
            </a:solidFill>
          </p:spPr>
          <p:txBody>
            <a:bodyPr wrap="square" lIns="0" tIns="0" rIns="0" bIns="0" rtlCol="0">
              <a:spAutoFit/>
            </a:bodyPr>
            <a:lstStyle/>
            <a:p>
              <a:pPr algn="ctr"/>
              <a:r>
                <a:rPr lang="sk-SK" sz="900" dirty="0"/>
                <a:t>Relaxácia bránice</a:t>
              </a:r>
            </a:p>
          </p:txBody>
        </p:sp>
        <p:sp>
          <p:nvSpPr>
            <p:cNvPr id="12" name="BlokTextu 11">
              <a:extLst>
                <a:ext uri="{FF2B5EF4-FFF2-40B4-BE49-F238E27FC236}">
                  <a16:creationId xmlns:a16="http://schemas.microsoft.com/office/drawing/2014/main" id="{8B4C6D99-2C8D-4037-A587-757CC131E8FD}"/>
                </a:ext>
              </a:extLst>
            </p:cNvPr>
            <p:cNvSpPr txBox="1"/>
            <p:nvPr/>
          </p:nvSpPr>
          <p:spPr>
            <a:xfrm>
              <a:off x="10785699" y="5613592"/>
              <a:ext cx="720000" cy="648000"/>
            </a:xfrm>
            <a:prstGeom prst="rect">
              <a:avLst/>
            </a:prstGeom>
            <a:solidFill>
              <a:srgbClr val="49FC48"/>
            </a:solidFill>
          </p:spPr>
          <p:txBody>
            <a:bodyPr wrap="square" lIns="0" tIns="0" rIns="0" bIns="0" rtlCol="0" anchor="ctr">
              <a:spAutoFit/>
            </a:bodyPr>
            <a:lstStyle/>
            <a:p>
              <a:pPr algn="ctr"/>
              <a:r>
                <a:rPr lang="sk-SK" sz="780" dirty="0"/>
                <a:t>Kontrakcia abdominálnych svalov</a:t>
              </a:r>
            </a:p>
          </p:txBody>
        </p:sp>
      </p:grpSp>
    </p:spTree>
    <p:extLst>
      <p:ext uri="{BB962C8B-B14F-4D97-AF65-F5344CB8AC3E}">
        <p14:creationId xmlns:p14="http://schemas.microsoft.com/office/powerpoint/2010/main" val="991638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F6CD12A-E135-0E36-D886-F0E5D2B376D9}"/>
              </a:ext>
            </a:extLst>
          </p:cNvPr>
          <p:cNvSpPr>
            <a:spLocks noGrp="1"/>
          </p:cNvSpPr>
          <p:nvPr>
            <p:ph type="title"/>
          </p:nvPr>
        </p:nvSpPr>
        <p:spPr>
          <a:xfrm>
            <a:off x="387918" y="308440"/>
            <a:ext cx="5074206" cy="953917"/>
          </a:xfrm>
        </p:spPr>
        <p:txBody>
          <a:bodyPr>
            <a:normAutofit/>
          </a:bodyPr>
          <a:lstStyle/>
          <a:p>
            <a:r>
              <a:rPr lang="sk-SK" sz="4200" b="1" cap="none" dirty="0">
                <a:latin typeface="Trebuchet MS" panose="020B0603020202020204" pitchFamily="34" charset="0"/>
                <a:cs typeface="Arial" panose="020B0604020202020204" pitchFamily="34" charset="0"/>
              </a:rPr>
              <a:t>Tlaky pri ventilácii</a:t>
            </a:r>
          </a:p>
        </p:txBody>
      </p:sp>
      <p:sp>
        <p:nvSpPr>
          <p:cNvPr id="3" name="Zástupný objekt pre obsah 2">
            <a:extLst>
              <a:ext uri="{FF2B5EF4-FFF2-40B4-BE49-F238E27FC236}">
                <a16:creationId xmlns:a16="http://schemas.microsoft.com/office/drawing/2014/main" id="{172518EC-1F76-BF4B-5D3F-E1DDBB3EE65E}"/>
              </a:ext>
            </a:extLst>
          </p:cNvPr>
          <p:cNvSpPr>
            <a:spLocks noGrp="1"/>
          </p:cNvSpPr>
          <p:nvPr>
            <p:ph idx="1"/>
          </p:nvPr>
        </p:nvSpPr>
        <p:spPr>
          <a:xfrm>
            <a:off x="302933" y="1432290"/>
            <a:ext cx="5418135" cy="5279110"/>
          </a:xfrm>
        </p:spPr>
        <p:txBody>
          <a:bodyPr>
            <a:noAutofit/>
          </a:bodyPr>
          <a:lstStyle/>
          <a:p>
            <a:pPr>
              <a:lnSpc>
                <a:spcPct val="120000"/>
              </a:lnSpc>
              <a:spcBef>
                <a:spcPts val="600"/>
              </a:spcBef>
            </a:pPr>
            <a:r>
              <a:rPr lang="sk-SK" dirty="0">
                <a:latin typeface="Trebuchet MS" panose="020B0603020202020204" pitchFamily="34" charset="0"/>
                <a:cs typeface="Arial" panose="020B0604020202020204" pitchFamily="34" charset="0"/>
              </a:rPr>
              <a:t>Záznam:</a:t>
            </a:r>
          </a:p>
          <a:p>
            <a:pPr lvl="1">
              <a:lnSpc>
                <a:spcPct val="120000"/>
              </a:lnSpc>
              <a:spcBef>
                <a:spcPts val="600"/>
              </a:spcBef>
            </a:pPr>
            <a:r>
              <a:rPr lang="sk-SK" sz="2000" b="1" dirty="0">
                <a:latin typeface="Trebuchet MS" panose="020B0603020202020204" pitchFamily="34" charset="0"/>
                <a:cs typeface="Arial" panose="020B0604020202020204" pitchFamily="34" charset="0"/>
              </a:rPr>
              <a:t>pleurálneho tlaku (</a:t>
            </a:r>
            <a:r>
              <a:rPr lang="sk-SK" sz="2000" dirty="0" err="1">
                <a:latin typeface="Trebuchet MS" panose="020B0603020202020204" pitchFamily="34" charset="0"/>
                <a:cs typeface="Arial" panose="020B0604020202020204" pitchFamily="34" charset="0"/>
              </a:rPr>
              <a:t>P</a:t>
            </a:r>
            <a:r>
              <a:rPr lang="sk-SK" sz="2000" baseline="-25000" dirty="0" err="1">
                <a:latin typeface="Trebuchet MS" panose="020B0603020202020204" pitchFamily="34" charset="0"/>
                <a:cs typeface="Arial" panose="020B0604020202020204" pitchFamily="34" charset="0"/>
              </a:rPr>
              <a:t>pl</a:t>
            </a:r>
            <a:r>
              <a:rPr lang="sk-SK" sz="2000" dirty="0">
                <a:latin typeface="Trebuchet MS" panose="020B0603020202020204" pitchFamily="34" charset="0"/>
                <a:cs typeface="Arial" panose="020B0604020202020204" pitchFamily="34" charset="0"/>
              </a:rPr>
              <a:t>)</a:t>
            </a:r>
          </a:p>
          <a:p>
            <a:pPr lvl="1">
              <a:lnSpc>
                <a:spcPct val="120000"/>
              </a:lnSpc>
              <a:spcBef>
                <a:spcPts val="600"/>
              </a:spcBef>
            </a:pPr>
            <a:r>
              <a:rPr lang="sk-SK" sz="2000" b="1" dirty="0" err="1">
                <a:latin typeface="Trebuchet MS" panose="020B0603020202020204" pitchFamily="34" charset="0"/>
                <a:cs typeface="Arial" panose="020B0604020202020204" pitchFamily="34" charset="0"/>
              </a:rPr>
              <a:t>intrapulmonálneho</a:t>
            </a:r>
            <a:r>
              <a:rPr lang="sk-SK" sz="2000" b="1" dirty="0">
                <a:latin typeface="Trebuchet MS" panose="020B0603020202020204" pitchFamily="34" charset="0"/>
                <a:cs typeface="Arial" panose="020B0604020202020204" pitchFamily="34" charset="0"/>
              </a:rPr>
              <a:t> tlaku (</a:t>
            </a:r>
            <a:r>
              <a:rPr lang="sk-SK" sz="2000" dirty="0">
                <a:latin typeface="Trebuchet MS" panose="020B0603020202020204" pitchFamily="34" charset="0"/>
                <a:cs typeface="Arial" panose="020B0604020202020204" pitchFamily="34" charset="0"/>
              </a:rPr>
              <a:t>P</a:t>
            </a:r>
            <a:r>
              <a:rPr lang="sk-SK" sz="2000" baseline="-25000" dirty="0">
                <a:latin typeface="Trebuchet MS" panose="020B0603020202020204" pitchFamily="34" charset="0"/>
                <a:cs typeface="Arial" panose="020B0604020202020204" pitchFamily="34" charset="0"/>
              </a:rPr>
              <a:t>P</a:t>
            </a:r>
            <a:r>
              <a:rPr lang="sk-SK" sz="2000" dirty="0">
                <a:latin typeface="Trebuchet MS" panose="020B0603020202020204" pitchFamily="34" charset="0"/>
                <a:cs typeface="Arial" panose="020B0604020202020204" pitchFamily="34" charset="0"/>
              </a:rPr>
              <a:t>)</a:t>
            </a:r>
          </a:p>
          <a:p>
            <a:pPr lvl="1">
              <a:lnSpc>
                <a:spcPct val="120000"/>
              </a:lnSpc>
              <a:spcBef>
                <a:spcPts val="600"/>
              </a:spcBef>
            </a:pPr>
            <a:r>
              <a:rPr lang="sk-SK" sz="2000" b="1" dirty="0">
                <a:latin typeface="Trebuchet MS" panose="020B0603020202020204" pitchFamily="34" charset="0"/>
                <a:cs typeface="Arial" panose="020B0604020202020204" pitchFamily="34" charset="0"/>
              </a:rPr>
              <a:t>prietoku vzduchu </a:t>
            </a:r>
            <a:r>
              <a:rPr lang="sk-SK" sz="2000" dirty="0">
                <a:latin typeface="Trebuchet MS" panose="020B0603020202020204" pitchFamily="34" charset="0"/>
                <a:cs typeface="Arial" panose="020B0604020202020204" pitchFamily="34" charset="0"/>
              </a:rPr>
              <a:t>(  )</a:t>
            </a:r>
          </a:p>
          <a:p>
            <a:pPr lvl="1">
              <a:lnSpc>
                <a:spcPct val="120000"/>
              </a:lnSpc>
              <a:spcBef>
                <a:spcPts val="600"/>
              </a:spcBef>
            </a:pPr>
            <a:r>
              <a:rPr lang="sk-SK" sz="2000" b="1" dirty="0">
                <a:latin typeface="Trebuchet MS" panose="020B0603020202020204" pitchFamily="34" charset="0"/>
                <a:cs typeface="Arial" panose="020B0604020202020204" pitchFamily="34" charset="0"/>
              </a:rPr>
              <a:t>dychového objemu </a:t>
            </a:r>
            <a:r>
              <a:rPr lang="sk-SK" sz="2000" dirty="0">
                <a:latin typeface="Trebuchet MS" panose="020B0603020202020204" pitchFamily="34" charset="0"/>
                <a:cs typeface="Arial" panose="020B0604020202020204" pitchFamily="34" charset="0"/>
              </a:rPr>
              <a:t>(V</a:t>
            </a:r>
            <a:r>
              <a:rPr lang="sk-SK" sz="2000" baseline="-25000" dirty="0">
                <a:latin typeface="Trebuchet MS" panose="020B0603020202020204" pitchFamily="34" charset="0"/>
                <a:cs typeface="Arial" panose="020B0604020202020204" pitchFamily="34" charset="0"/>
              </a:rPr>
              <a:t>T</a:t>
            </a:r>
            <a:r>
              <a:rPr lang="sk-SK" sz="2000" dirty="0">
                <a:latin typeface="Trebuchet MS" panose="020B0603020202020204" pitchFamily="34" charset="0"/>
                <a:cs typeface="Arial" panose="020B0604020202020204" pitchFamily="34" charset="0"/>
              </a:rPr>
              <a:t>) </a:t>
            </a:r>
          </a:p>
          <a:p>
            <a:pPr marL="452120" lvl="1" indent="0">
              <a:lnSpc>
                <a:spcPct val="120000"/>
              </a:lnSpc>
              <a:spcBef>
                <a:spcPts val="600"/>
              </a:spcBef>
              <a:buNone/>
            </a:pPr>
            <a:r>
              <a:rPr lang="sk-SK" sz="2000" dirty="0">
                <a:latin typeface="Trebuchet MS" panose="020B0603020202020204" pitchFamily="34" charset="0"/>
                <a:cs typeface="Arial" panose="020B0604020202020204" pitchFamily="34" charset="0"/>
              </a:rPr>
              <a:t>počas pokojného </a:t>
            </a:r>
            <a:r>
              <a:rPr lang="sk-SK" sz="2000" dirty="0" err="1">
                <a:latin typeface="Trebuchet MS" panose="020B0603020202020204" pitchFamily="34" charset="0"/>
                <a:cs typeface="Arial" panose="020B0604020202020204" pitchFamily="34" charset="0"/>
              </a:rPr>
              <a:t>inspíria</a:t>
            </a:r>
            <a:r>
              <a:rPr lang="sk-SK" sz="2000" dirty="0">
                <a:latin typeface="Trebuchet MS" panose="020B0603020202020204" pitchFamily="34" charset="0"/>
                <a:cs typeface="Arial" panose="020B0604020202020204" pitchFamily="34" charset="0"/>
              </a:rPr>
              <a:t> a </a:t>
            </a:r>
            <a:r>
              <a:rPr lang="sk-SK" sz="2000" dirty="0" err="1">
                <a:latin typeface="Trebuchet MS" panose="020B0603020202020204" pitchFamily="34" charset="0"/>
                <a:cs typeface="Arial" panose="020B0604020202020204" pitchFamily="34" charset="0"/>
              </a:rPr>
              <a:t>exspíria</a:t>
            </a:r>
            <a:endParaRPr lang="sk-SK" sz="2000" dirty="0">
              <a:latin typeface="Trebuchet MS" panose="020B0603020202020204" pitchFamily="34" charset="0"/>
              <a:cs typeface="Arial" panose="020B0604020202020204" pitchFamily="34" charset="0"/>
            </a:endParaRPr>
          </a:p>
          <a:p>
            <a:pPr marL="452120" lvl="1" indent="-177800">
              <a:lnSpc>
                <a:spcPct val="120000"/>
              </a:lnSpc>
              <a:spcBef>
                <a:spcPts val="600"/>
              </a:spcBef>
              <a:tabLst>
                <a:tab pos="266700" algn="l"/>
              </a:tabLst>
            </a:pPr>
            <a:r>
              <a:rPr lang="sk-SK" sz="2000" dirty="0" err="1">
                <a:latin typeface="Trebuchet MS" panose="020B0603020202020204" pitchFamily="34" charset="0"/>
                <a:cs typeface="Arial" panose="020B0604020202020204" pitchFamily="34" charset="0"/>
              </a:rPr>
              <a:t>P</a:t>
            </a:r>
            <a:r>
              <a:rPr lang="sk-SK" sz="2000" baseline="-25000" dirty="0" err="1">
                <a:latin typeface="Trebuchet MS" panose="020B0603020202020204" pitchFamily="34" charset="0"/>
                <a:cs typeface="Arial" panose="020B0604020202020204" pitchFamily="34" charset="0"/>
              </a:rPr>
              <a:t>pl</a:t>
            </a:r>
            <a:r>
              <a:rPr lang="sk-SK" sz="2000" baseline="-25000" dirty="0">
                <a:latin typeface="Trebuchet MS" panose="020B0603020202020204" pitchFamily="34" charset="0"/>
                <a:cs typeface="Arial" panose="020B0604020202020204" pitchFamily="34" charset="0"/>
              </a:rPr>
              <a:t> </a:t>
            </a:r>
            <a:r>
              <a:rPr lang="sk-SK" sz="2000" dirty="0">
                <a:latin typeface="Trebuchet MS" panose="020B0603020202020204" pitchFamily="34" charset="0"/>
                <a:cs typeface="Arial" panose="020B0604020202020204" pitchFamily="34" charset="0"/>
              </a:rPr>
              <a:t>- pri </a:t>
            </a:r>
            <a:r>
              <a:rPr lang="sk-SK" sz="2000" dirty="0" err="1">
                <a:latin typeface="Trebuchet MS" panose="020B0603020202020204" pitchFamily="34" charset="0"/>
                <a:cs typeface="Arial" panose="020B0604020202020204" pitchFamily="34" charset="0"/>
              </a:rPr>
              <a:t>inspíriu</a:t>
            </a:r>
            <a:r>
              <a:rPr lang="sk-SK" sz="2000" dirty="0">
                <a:latin typeface="Trebuchet MS" panose="020B0603020202020204" pitchFamily="34" charset="0"/>
                <a:cs typeface="Arial" panose="020B0604020202020204" pitchFamily="34" charset="0"/>
              </a:rPr>
              <a:t> je záporný, pri </a:t>
            </a:r>
            <a:r>
              <a:rPr lang="sk-SK" sz="2000" dirty="0" err="1">
                <a:latin typeface="Trebuchet MS" panose="020B0603020202020204" pitchFamily="34" charset="0"/>
                <a:cs typeface="Arial" panose="020B0604020202020204" pitchFamily="34" charset="0"/>
              </a:rPr>
              <a:t>exspíriu</a:t>
            </a:r>
            <a:r>
              <a:rPr lang="sk-SK" sz="2000" dirty="0">
                <a:latin typeface="Trebuchet MS" panose="020B0603020202020204" pitchFamily="34" charset="0"/>
                <a:cs typeface="Arial" panose="020B0604020202020204" pitchFamily="34" charset="0"/>
              </a:rPr>
              <a:t> stále, no menej  záporný (bližšie k 0).</a:t>
            </a:r>
          </a:p>
          <a:p>
            <a:pPr marL="452120" lvl="1" indent="-177800">
              <a:lnSpc>
                <a:spcPct val="120000"/>
              </a:lnSpc>
              <a:spcBef>
                <a:spcPts val="600"/>
              </a:spcBef>
              <a:tabLst>
                <a:tab pos="266700" algn="l"/>
              </a:tabLst>
            </a:pPr>
            <a:r>
              <a:rPr lang="sk-SK" sz="2000" dirty="0" err="1">
                <a:latin typeface="Trebuchet MS" panose="020B0603020202020204" pitchFamily="34" charset="0"/>
                <a:cs typeface="Arial" panose="020B0604020202020204" pitchFamily="34" charset="0"/>
              </a:rPr>
              <a:t>P</a:t>
            </a:r>
            <a:r>
              <a:rPr lang="sk-SK" sz="2000" baseline="-25000" dirty="0" err="1">
                <a:latin typeface="Trebuchet MS" panose="020B0603020202020204" pitchFamily="34" charset="0"/>
                <a:cs typeface="Arial" panose="020B0604020202020204" pitchFamily="34" charset="0"/>
              </a:rPr>
              <a:t>p</a:t>
            </a:r>
            <a:r>
              <a:rPr lang="sk-SK" sz="2000" dirty="0">
                <a:latin typeface="Trebuchet MS" panose="020B0603020202020204" pitchFamily="34" charset="0"/>
                <a:cs typeface="Arial" panose="020B0604020202020204" pitchFamily="34" charset="0"/>
              </a:rPr>
              <a:t> - v pokojovom </a:t>
            </a:r>
            <a:r>
              <a:rPr lang="sk-SK" sz="2000">
                <a:latin typeface="Trebuchet MS" panose="020B0603020202020204" pitchFamily="34" charset="0"/>
                <a:cs typeface="Arial" panose="020B0604020202020204" pitchFamily="34" charset="0"/>
              </a:rPr>
              <a:t>stave 0 mmHg (rovnaký ako </a:t>
            </a:r>
            <a:r>
              <a:rPr lang="sk-SK" sz="2000" dirty="0">
                <a:latin typeface="Trebuchet MS" panose="020B0603020202020204" pitchFamily="34" charset="0"/>
                <a:cs typeface="Arial" panose="020B0604020202020204" pitchFamily="34" charset="0"/>
              </a:rPr>
              <a:t>atmosférický). Pri </a:t>
            </a:r>
            <a:r>
              <a:rPr lang="sk-SK" sz="2000" dirty="0" err="1">
                <a:latin typeface="Trebuchet MS" panose="020B0603020202020204" pitchFamily="34" charset="0"/>
                <a:cs typeface="Arial" panose="020B0604020202020204" pitchFamily="34" charset="0"/>
              </a:rPr>
              <a:t>inspíriu</a:t>
            </a:r>
            <a:r>
              <a:rPr lang="sk-SK" sz="2000" dirty="0">
                <a:latin typeface="Trebuchet MS" panose="020B0603020202020204" pitchFamily="34" charset="0"/>
                <a:cs typeface="Arial" panose="020B0604020202020204" pitchFamily="34" charset="0"/>
              </a:rPr>
              <a:t> </a:t>
            </a:r>
            <a:r>
              <a:rPr lang="sk-SK" sz="2000">
                <a:latin typeface="Trebuchet MS" panose="020B0603020202020204" pitchFamily="34" charset="0"/>
                <a:cs typeface="Arial" panose="020B0604020202020204" pitchFamily="34" charset="0"/>
              </a:rPr>
              <a:t>klesne    na </a:t>
            </a:r>
            <a:r>
              <a:rPr lang="sk-SK" sz="2000" dirty="0">
                <a:latin typeface="Trebuchet MS" panose="020B0603020202020204" pitchFamily="34" charset="0"/>
                <a:cs typeface="Arial" panose="020B0604020202020204" pitchFamily="34" charset="0"/>
              </a:rPr>
              <a:t>negatívne hodnoty, pri </a:t>
            </a:r>
            <a:r>
              <a:rPr lang="sk-SK" sz="2000" dirty="0" err="1">
                <a:latin typeface="Trebuchet MS" panose="020B0603020202020204" pitchFamily="34" charset="0"/>
                <a:cs typeface="Arial" panose="020B0604020202020204" pitchFamily="34" charset="0"/>
              </a:rPr>
              <a:t>exspíriu</a:t>
            </a:r>
            <a:r>
              <a:rPr lang="sk-SK" sz="2000" dirty="0">
                <a:latin typeface="Trebuchet MS" panose="020B0603020202020204" pitchFamily="34" charset="0"/>
                <a:cs typeface="Arial" panose="020B0604020202020204" pitchFamily="34" charset="0"/>
              </a:rPr>
              <a:t> stúpne na kladné hodnoty</a:t>
            </a:r>
            <a:r>
              <a:rPr lang="sk-SK" dirty="0">
                <a:latin typeface="Trebuchet MS" panose="020B0603020202020204" pitchFamily="34" charset="0"/>
                <a:cs typeface="Arial" panose="020B0604020202020204" pitchFamily="34" charset="0"/>
              </a:rPr>
              <a:t>.</a:t>
            </a:r>
          </a:p>
        </p:txBody>
      </p:sp>
      <p:pic>
        <p:nvPicPr>
          <p:cNvPr id="4" name="Picture 3">
            <a:extLst>
              <a:ext uri="{FF2B5EF4-FFF2-40B4-BE49-F238E27FC236}">
                <a16:creationId xmlns:a16="http://schemas.microsoft.com/office/drawing/2014/main" id="{ECDFF156-CB6A-0D5D-D313-7555C05E19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1917" y="0"/>
            <a:ext cx="6210750" cy="6797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Obrázok 5">
            <a:extLst>
              <a:ext uri="{FF2B5EF4-FFF2-40B4-BE49-F238E27FC236}">
                <a16:creationId xmlns:a16="http://schemas.microsoft.com/office/drawing/2014/main" id="{7F018358-0073-4533-97E4-1F73FE3855B7}"/>
              </a:ext>
            </a:extLst>
          </p:cNvPr>
          <p:cNvPicPr>
            <a:picLocks noChangeAspect="1"/>
          </p:cNvPicPr>
          <p:nvPr/>
        </p:nvPicPr>
        <p:blipFill rotWithShape="1">
          <a:blip r:embed="rId4"/>
          <a:srcRect l="29136" r="19450"/>
          <a:stretch/>
        </p:blipFill>
        <p:spPr>
          <a:xfrm>
            <a:off x="3107553" y="2820035"/>
            <a:ext cx="167811" cy="395107"/>
          </a:xfrm>
          <a:prstGeom prst="rect">
            <a:avLst/>
          </a:prstGeom>
        </p:spPr>
      </p:pic>
    </p:spTree>
    <p:extLst>
      <p:ext uri="{BB962C8B-B14F-4D97-AF65-F5344CB8AC3E}">
        <p14:creationId xmlns:p14="http://schemas.microsoft.com/office/powerpoint/2010/main" val="2958799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Skupina 6">
            <a:extLst>
              <a:ext uri="{FF2B5EF4-FFF2-40B4-BE49-F238E27FC236}">
                <a16:creationId xmlns:a16="http://schemas.microsoft.com/office/drawing/2014/main" id="{02487ACA-BDBF-415F-9131-56A3590CEA0C}"/>
              </a:ext>
            </a:extLst>
          </p:cNvPr>
          <p:cNvGrpSpPr/>
          <p:nvPr/>
        </p:nvGrpSpPr>
        <p:grpSpPr>
          <a:xfrm>
            <a:off x="7529887" y="2886323"/>
            <a:ext cx="4662113" cy="3800147"/>
            <a:chOff x="7841771" y="3237540"/>
            <a:chExt cx="4350229" cy="3476633"/>
          </a:xfrm>
        </p:grpSpPr>
        <p:pic>
          <p:nvPicPr>
            <p:cNvPr id="5" name="Obrázok 4" descr="Obrázok, na ktorom je text&#10;&#10;Obsah vygenerovaný umelou inteligenciou môže byť nesprávny.">
              <a:extLst>
                <a:ext uri="{FF2B5EF4-FFF2-40B4-BE49-F238E27FC236}">
                  <a16:creationId xmlns:a16="http://schemas.microsoft.com/office/drawing/2014/main" id="{9F0BD78C-9896-4860-B004-6E8AA32D0402}"/>
                </a:ext>
              </a:extLst>
            </p:cNvPr>
            <p:cNvPicPr>
              <a:picLocks noChangeAspect="1"/>
            </p:cNvPicPr>
            <p:nvPr/>
          </p:nvPicPr>
          <p:blipFill rotWithShape="1">
            <a:blip r:embed="rId2">
              <a:extLst>
                <a:ext uri="{28A0092B-C50C-407E-A947-70E740481C1C}">
                  <a14:useLocalDpi xmlns:a14="http://schemas.microsoft.com/office/drawing/2010/main" val="0"/>
                </a:ext>
              </a:extLst>
            </a:blip>
            <a:srcRect l="2531" t="10986" r="7156" b="18412"/>
            <a:stretch/>
          </p:blipFill>
          <p:spPr>
            <a:xfrm>
              <a:off x="7841771" y="3237540"/>
              <a:ext cx="4350229" cy="3210968"/>
            </a:xfrm>
            <a:prstGeom prst="rect">
              <a:avLst/>
            </a:prstGeom>
          </p:spPr>
        </p:pic>
        <p:sp>
          <p:nvSpPr>
            <p:cNvPr id="4" name="BlokTextu 3">
              <a:extLst>
                <a:ext uri="{FF2B5EF4-FFF2-40B4-BE49-F238E27FC236}">
                  <a16:creationId xmlns:a16="http://schemas.microsoft.com/office/drawing/2014/main" id="{66F9BD07-C571-4828-9198-CCC5F782959F}"/>
                </a:ext>
              </a:extLst>
            </p:cNvPr>
            <p:cNvSpPr txBox="1"/>
            <p:nvPr/>
          </p:nvSpPr>
          <p:spPr>
            <a:xfrm>
              <a:off x="9263494" y="3429000"/>
              <a:ext cx="647269" cy="184666"/>
            </a:xfrm>
            <a:prstGeom prst="rect">
              <a:avLst/>
            </a:prstGeom>
            <a:solidFill>
              <a:schemeClr val="bg1"/>
            </a:solidFill>
          </p:spPr>
          <p:txBody>
            <a:bodyPr wrap="square" lIns="0" tIns="0" rIns="0" bIns="0" rtlCol="0">
              <a:spAutoFit/>
            </a:bodyPr>
            <a:lstStyle/>
            <a:p>
              <a:r>
                <a:rPr lang="sk-SK" sz="1200" dirty="0"/>
                <a:t>Trachea</a:t>
              </a:r>
            </a:p>
          </p:txBody>
        </p:sp>
        <p:sp>
          <p:nvSpPr>
            <p:cNvPr id="8" name="BlokTextu 7">
              <a:extLst>
                <a:ext uri="{FF2B5EF4-FFF2-40B4-BE49-F238E27FC236}">
                  <a16:creationId xmlns:a16="http://schemas.microsoft.com/office/drawing/2014/main" id="{3A4D65F7-C7E0-4466-96E1-F2D0D0F6FB87}"/>
                </a:ext>
              </a:extLst>
            </p:cNvPr>
            <p:cNvSpPr txBox="1"/>
            <p:nvPr/>
          </p:nvSpPr>
          <p:spPr>
            <a:xfrm>
              <a:off x="8302825" y="4016685"/>
              <a:ext cx="871539" cy="369332"/>
            </a:xfrm>
            <a:prstGeom prst="rect">
              <a:avLst/>
            </a:prstGeom>
            <a:solidFill>
              <a:schemeClr val="bg1"/>
            </a:solidFill>
          </p:spPr>
          <p:txBody>
            <a:bodyPr wrap="square" lIns="0" tIns="0" rIns="0" bIns="0" rtlCol="0">
              <a:spAutoFit/>
            </a:bodyPr>
            <a:lstStyle/>
            <a:p>
              <a:pPr algn="ctr"/>
              <a:r>
                <a:rPr lang="sk-SK" sz="1200" dirty="0"/>
                <a:t>Kolabované pľúca</a:t>
              </a:r>
            </a:p>
          </p:txBody>
        </p:sp>
        <p:sp>
          <p:nvSpPr>
            <p:cNvPr id="9" name="BlokTextu 8">
              <a:extLst>
                <a:ext uri="{FF2B5EF4-FFF2-40B4-BE49-F238E27FC236}">
                  <a16:creationId xmlns:a16="http://schemas.microsoft.com/office/drawing/2014/main" id="{B42D425A-C93F-4705-8900-D148A12AC4AE}"/>
                </a:ext>
              </a:extLst>
            </p:cNvPr>
            <p:cNvSpPr txBox="1"/>
            <p:nvPr/>
          </p:nvSpPr>
          <p:spPr>
            <a:xfrm>
              <a:off x="11260337" y="4016685"/>
              <a:ext cx="871539" cy="369332"/>
            </a:xfrm>
            <a:prstGeom prst="rect">
              <a:avLst/>
            </a:prstGeom>
            <a:solidFill>
              <a:schemeClr val="bg1"/>
            </a:solidFill>
          </p:spPr>
          <p:txBody>
            <a:bodyPr wrap="square" lIns="0" tIns="0" rIns="0" bIns="0" rtlCol="0">
              <a:spAutoFit/>
            </a:bodyPr>
            <a:lstStyle/>
            <a:p>
              <a:pPr algn="ctr"/>
              <a:r>
                <a:rPr lang="sk-SK" sz="1200" dirty="0"/>
                <a:t>Normálne pľúca</a:t>
              </a:r>
            </a:p>
          </p:txBody>
        </p:sp>
        <p:sp>
          <p:nvSpPr>
            <p:cNvPr id="13" name="BlokTextu 12">
              <a:extLst>
                <a:ext uri="{FF2B5EF4-FFF2-40B4-BE49-F238E27FC236}">
                  <a16:creationId xmlns:a16="http://schemas.microsoft.com/office/drawing/2014/main" id="{7AC14792-DB95-4115-873E-79976A9ACDD2}"/>
                </a:ext>
              </a:extLst>
            </p:cNvPr>
            <p:cNvSpPr txBox="1"/>
            <p:nvPr/>
          </p:nvSpPr>
          <p:spPr>
            <a:xfrm>
              <a:off x="7861118" y="6283950"/>
              <a:ext cx="817153" cy="184666"/>
            </a:xfrm>
            <a:prstGeom prst="rect">
              <a:avLst/>
            </a:prstGeom>
            <a:solidFill>
              <a:schemeClr val="bg1"/>
            </a:solidFill>
          </p:spPr>
          <p:txBody>
            <a:bodyPr wrap="square" lIns="0" tIns="0" rIns="0" bIns="0" rtlCol="0">
              <a:spAutoFit/>
            </a:bodyPr>
            <a:lstStyle/>
            <a:p>
              <a:pPr algn="ctr"/>
              <a:endParaRPr lang="sk-SK" sz="1200" dirty="0"/>
            </a:p>
          </p:txBody>
        </p:sp>
        <p:sp>
          <p:nvSpPr>
            <p:cNvPr id="10" name="BlokTextu 9">
              <a:extLst>
                <a:ext uri="{FF2B5EF4-FFF2-40B4-BE49-F238E27FC236}">
                  <a16:creationId xmlns:a16="http://schemas.microsoft.com/office/drawing/2014/main" id="{1D5FB1BD-193C-49D1-9C64-CC12DE51C52F}"/>
                </a:ext>
              </a:extLst>
            </p:cNvPr>
            <p:cNvSpPr txBox="1"/>
            <p:nvPr/>
          </p:nvSpPr>
          <p:spPr>
            <a:xfrm>
              <a:off x="8312559" y="6304058"/>
              <a:ext cx="1217413" cy="369332"/>
            </a:xfrm>
            <a:prstGeom prst="rect">
              <a:avLst/>
            </a:prstGeom>
            <a:solidFill>
              <a:schemeClr val="bg1"/>
            </a:solidFill>
          </p:spPr>
          <p:txBody>
            <a:bodyPr wrap="square" lIns="0" tIns="0" rIns="0" bIns="0" rtlCol="0">
              <a:spAutoFit/>
            </a:bodyPr>
            <a:lstStyle/>
            <a:p>
              <a:pPr algn="ctr"/>
              <a:r>
                <a:rPr lang="sk-SK" sz="1200" dirty="0"/>
                <a:t>Vzduch v pleurálnej dutine</a:t>
              </a:r>
            </a:p>
          </p:txBody>
        </p:sp>
        <p:sp>
          <p:nvSpPr>
            <p:cNvPr id="11" name="BlokTextu 10">
              <a:extLst>
                <a:ext uri="{FF2B5EF4-FFF2-40B4-BE49-F238E27FC236}">
                  <a16:creationId xmlns:a16="http://schemas.microsoft.com/office/drawing/2014/main" id="{B7A16C98-3D16-41DD-98D4-7C16F453AFC3}"/>
                </a:ext>
              </a:extLst>
            </p:cNvPr>
            <p:cNvSpPr txBox="1"/>
            <p:nvPr/>
          </p:nvSpPr>
          <p:spPr>
            <a:xfrm>
              <a:off x="9746071" y="6312752"/>
              <a:ext cx="817153" cy="184666"/>
            </a:xfrm>
            <a:prstGeom prst="rect">
              <a:avLst/>
            </a:prstGeom>
            <a:solidFill>
              <a:schemeClr val="bg1"/>
            </a:solidFill>
          </p:spPr>
          <p:txBody>
            <a:bodyPr wrap="square" lIns="0" tIns="0" rIns="0" bIns="0" rtlCol="0">
              <a:spAutoFit/>
            </a:bodyPr>
            <a:lstStyle/>
            <a:p>
              <a:pPr algn="ctr"/>
              <a:r>
                <a:rPr lang="sk-SK" sz="1200" dirty="0"/>
                <a:t>Bránica</a:t>
              </a:r>
            </a:p>
          </p:txBody>
        </p:sp>
        <p:sp>
          <p:nvSpPr>
            <p:cNvPr id="12" name="BlokTextu 11">
              <a:extLst>
                <a:ext uri="{FF2B5EF4-FFF2-40B4-BE49-F238E27FC236}">
                  <a16:creationId xmlns:a16="http://schemas.microsoft.com/office/drawing/2014/main" id="{E0ADE246-8A97-46A2-9263-7C1113FDC912}"/>
                </a:ext>
              </a:extLst>
            </p:cNvPr>
            <p:cNvSpPr txBox="1"/>
            <p:nvPr/>
          </p:nvSpPr>
          <p:spPr>
            <a:xfrm>
              <a:off x="10606088" y="6376283"/>
              <a:ext cx="1525788" cy="337890"/>
            </a:xfrm>
            <a:prstGeom prst="rect">
              <a:avLst/>
            </a:prstGeom>
            <a:solidFill>
              <a:schemeClr val="bg1"/>
            </a:solidFill>
          </p:spPr>
          <p:txBody>
            <a:bodyPr wrap="square" lIns="0" tIns="0" rIns="0" bIns="0" rtlCol="0">
              <a:spAutoFit/>
            </a:bodyPr>
            <a:lstStyle/>
            <a:p>
              <a:pPr algn="ctr"/>
              <a:r>
                <a:rPr lang="sk-SK" sz="1200" dirty="0"/>
                <a:t>Pleurálna               dutina</a:t>
              </a:r>
            </a:p>
          </p:txBody>
        </p:sp>
      </p:grpSp>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382025" y="166088"/>
            <a:ext cx="10058400" cy="894602"/>
          </a:xfrm>
        </p:spPr>
        <p:txBody>
          <a:bodyPr>
            <a:normAutofit/>
          </a:bodyPr>
          <a:lstStyle/>
          <a:p>
            <a:r>
              <a:rPr lang="sk-SK" sz="4800" b="1" cap="none" dirty="0" err="1">
                <a:latin typeface="Trebuchet MS" panose="020B0603020202020204" pitchFamily="34" charset="0"/>
              </a:rPr>
              <a:t>Pneumotorax</a:t>
            </a:r>
            <a:endParaRPr lang="en-US" sz="4800"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191011" y="1027118"/>
            <a:ext cx="11551030" cy="5830881"/>
          </a:xfrm>
        </p:spPr>
        <p:txBody>
          <a:bodyPr>
            <a:noAutofit/>
          </a:bodyPr>
          <a:lstStyle/>
          <a:p>
            <a:pPr>
              <a:lnSpc>
                <a:spcPct val="114000"/>
              </a:lnSpc>
            </a:pPr>
            <a:r>
              <a:rPr lang="sk-SK" sz="1800" b="1" i="0" dirty="0" err="1">
                <a:solidFill>
                  <a:srgbClr val="0066CC"/>
                </a:solidFill>
                <a:effectLst/>
                <a:latin typeface="Trebuchet MS" panose="020B0603020202020204" pitchFamily="34" charset="0"/>
              </a:rPr>
              <a:t>Pneumotorax</a:t>
            </a:r>
            <a:r>
              <a:rPr lang="sk-SK" sz="1800" b="0" i="0" dirty="0">
                <a:effectLst/>
                <a:latin typeface="Trebuchet MS" panose="020B0603020202020204" pitchFamily="34" charset="0"/>
              </a:rPr>
              <a:t> (PNO) je stav, pri ktorom dochádza k nahromadeniu vzduchu v pleurálnej dutine</a:t>
            </a:r>
            <a:r>
              <a:rPr lang="sk-SK" sz="1800" b="0" i="0">
                <a:effectLst/>
                <a:latin typeface="Trebuchet MS" panose="020B0603020202020204" pitchFamily="34" charset="0"/>
              </a:rPr>
              <a:t>. </a:t>
            </a:r>
            <a:r>
              <a:rPr lang="sk-SK" sz="1800">
                <a:latin typeface="Trebuchet MS" panose="020B0603020202020204" pitchFamily="34" charset="0"/>
              </a:rPr>
              <a:t>                   </a:t>
            </a:r>
            <a:r>
              <a:rPr lang="sk-SK" sz="1800" b="0" i="0">
                <a:effectLst/>
                <a:latin typeface="Trebuchet MS" panose="020B0603020202020204" pitchFamily="34" charset="0"/>
              </a:rPr>
              <a:t>Tento </a:t>
            </a:r>
            <a:r>
              <a:rPr lang="sk-SK" sz="1800" b="0" i="0" dirty="0">
                <a:effectLst/>
                <a:latin typeface="Trebuchet MS" panose="020B0603020202020204" pitchFamily="34" charset="0"/>
              </a:rPr>
              <a:t>vzduch narušuje negatívny tlak, ktorý je potrebný na udržanie rozvinutých pľúc pri nádychu, čo vedie k čiastočnému alebo úplnému kolapsu pľúcneho tkaniva.</a:t>
            </a:r>
          </a:p>
          <a:p>
            <a:pPr>
              <a:lnSpc>
                <a:spcPct val="114000"/>
              </a:lnSpc>
            </a:pPr>
            <a:r>
              <a:rPr lang="sk-SK" sz="1800" b="1" dirty="0">
                <a:solidFill>
                  <a:srgbClr val="0066CC"/>
                </a:solidFill>
                <a:latin typeface="Trebuchet MS" panose="020B0603020202020204" pitchFamily="34" charset="0"/>
              </a:rPr>
              <a:t>Otvorený (vonkajší) PNO</a:t>
            </a:r>
            <a:r>
              <a:rPr lang="sk-SK" sz="1800" dirty="0">
                <a:latin typeface="Trebuchet MS" panose="020B0603020202020204" pitchFamily="34" charset="0"/>
              </a:rPr>
              <a:t>: traumatický typ, dochádza k prerazeniu hrudnej steny (napr. pri bodnej alebo strelnej rane), čím sa vytvorí otvor, cez ktorý vzduch priamo vstupuje do pleurálnej dutiny z vonkajšieho prostredia a vyrovnaniu pleurálneho a atmosférického tlaku.</a:t>
            </a:r>
          </a:p>
          <a:p>
            <a:pPr marL="0" indent="0">
              <a:lnSpc>
                <a:spcPct val="114000"/>
              </a:lnSpc>
              <a:buNone/>
            </a:pPr>
            <a:endParaRPr lang="sk-SK" dirty="0">
              <a:latin typeface="Trebuchet MS" panose="020B0603020202020204" pitchFamily="34" charset="0"/>
            </a:endParaRPr>
          </a:p>
        </p:txBody>
      </p:sp>
      <p:pic>
        <p:nvPicPr>
          <p:cNvPr id="1026" name="Picture 2" descr="Pneumotorax | lekar.sk">
            <a:extLst>
              <a:ext uri="{FF2B5EF4-FFF2-40B4-BE49-F238E27FC236}">
                <a16:creationId xmlns:a16="http://schemas.microsoft.com/office/drawing/2014/main" id="{3EDA1FB6-7ACC-44F5-A272-251C7FD76D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0499" y="0"/>
            <a:ext cx="1421501" cy="14215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Zástupný objekt pre obsah 2">
            <a:extLst>
              <a:ext uri="{FF2B5EF4-FFF2-40B4-BE49-F238E27FC236}">
                <a16:creationId xmlns:a16="http://schemas.microsoft.com/office/drawing/2014/main" id="{42D402BF-4FFE-4D43-9458-2EA3352F3E22}"/>
              </a:ext>
            </a:extLst>
          </p:cNvPr>
          <p:cNvSpPr txBox="1">
            <a:spLocks/>
          </p:cNvSpPr>
          <p:nvPr/>
        </p:nvSpPr>
        <p:spPr>
          <a:xfrm>
            <a:off x="191011" y="3143721"/>
            <a:ext cx="7998832" cy="3714278"/>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r>
              <a:rPr lang="sk-SK" sz="1800" b="1" dirty="0">
                <a:solidFill>
                  <a:srgbClr val="0066CC"/>
                </a:solidFill>
                <a:latin typeface="Trebuchet MS" panose="020B0603020202020204" pitchFamily="34" charset="0"/>
              </a:rPr>
              <a:t>Vnútorný (zatvorený) PNO</a:t>
            </a:r>
            <a:r>
              <a:rPr lang="sk-SK" sz="1800" dirty="0">
                <a:latin typeface="Trebuchet MS" panose="020B0603020202020204" pitchFamily="34" charset="0"/>
              </a:rPr>
              <a:t>: niekedy nazývaný aj tupý PNO. Rovnako sa jedná o traumatický typ, ktorý ale vzniká pri tupom úraze hrudníka,  napr. pri páde, dopravnej nehode alebo silnom náraze. Na rozdiel od otvoreného PNO, nie je porušená hrudná stena vonkajším otvorom,       ale vzduch vstupuje do pleurálnej dutiny z vnútorných štruktúr cez poškodené pľúcne tkanivo alebo zlomené rebrá.</a:t>
            </a:r>
          </a:p>
          <a:p>
            <a:pPr>
              <a:lnSpc>
                <a:spcPct val="114000"/>
              </a:lnSpc>
            </a:pPr>
            <a:r>
              <a:rPr lang="sk-SK" sz="1800" b="1" dirty="0" err="1">
                <a:solidFill>
                  <a:srgbClr val="0066CC"/>
                </a:solidFill>
                <a:latin typeface="Trebuchet MS" panose="020B0603020202020204" pitchFamily="34" charset="0"/>
              </a:rPr>
              <a:t>Tenzný</a:t>
            </a:r>
            <a:r>
              <a:rPr lang="sk-SK" sz="1800" b="1" dirty="0">
                <a:solidFill>
                  <a:srgbClr val="0066CC"/>
                </a:solidFill>
                <a:latin typeface="Trebuchet MS" panose="020B0603020202020204" pitchFamily="34" charset="0"/>
              </a:rPr>
              <a:t> (ventilový) PNO</a:t>
            </a:r>
            <a:r>
              <a:rPr lang="sk-SK" sz="1800" dirty="0">
                <a:latin typeface="Trebuchet MS" panose="020B0603020202020204" pitchFamily="34" charset="0"/>
              </a:rPr>
              <a:t>: najzávažnejšia forma PNO, život ohrozujúci stav. Funguje ako ventil, ktorý dovoľuje vzduchu vstúpiť pri nádychu,    ale zároveň zabraňuje jeho výdychu, čím sa vzduch v pleurálnej dutine postupne hromadí. To spôsobuje narastanie tlaku a kompresiu orgánov </a:t>
            </a:r>
            <a:r>
              <a:rPr lang="sk-SK" sz="1800" dirty="0" err="1">
                <a:latin typeface="Trebuchet MS" panose="020B0603020202020204" pitchFamily="34" charset="0"/>
              </a:rPr>
              <a:t>mediastína</a:t>
            </a:r>
            <a:r>
              <a:rPr lang="sk-SK" sz="1800" dirty="0">
                <a:latin typeface="Trebuchet MS" panose="020B0603020202020204" pitchFamily="34" charset="0"/>
              </a:rPr>
              <a:t> (najmä srdca a veľkých žíl) a druhej strany pľúc.</a:t>
            </a:r>
          </a:p>
          <a:p>
            <a:pPr>
              <a:lnSpc>
                <a:spcPct val="114000"/>
              </a:lnSpc>
            </a:pPr>
            <a:endParaRPr lang="sk-SK" dirty="0">
              <a:latin typeface="Trebuchet MS" panose="020B0603020202020204" pitchFamily="34" charset="0"/>
            </a:endParaRPr>
          </a:p>
        </p:txBody>
      </p:sp>
    </p:spTree>
    <p:extLst>
      <p:ext uri="{BB962C8B-B14F-4D97-AF65-F5344CB8AC3E}">
        <p14:creationId xmlns:p14="http://schemas.microsoft.com/office/powerpoint/2010/main" val="726484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517D2F5-766C-1FFC-6044-045DC7532CB3}"/>
              </a:ext>
            </a:extLst>
          </p:cNvPr>
          <p:cNvSpPr>
            <a:spLocks noGrp="1"/>
          </p:cNvSpPr>
          <p:nvPr>
            <p:ph type="title"/>
          </p:nvPr>
        </p:nvSpPr>
        <p:spPr>
          <a:xfrm>
            <a:off x="526297" y="238796"/>
            <a:ext cx="10058400" cy="841519"/>
          </a:xfrm>
        </p:spPr>
        <p:txBody>
          <a:bodyPr>
            <a:normAutofit/>
          </a:bodyPr>
          <a:lstStyle/>
          <a:p>
            <a:r>
              <a:rPr lang="sk-SK" sz="4800" b="1" cap="none" dirty="0">
                <a:latin typeface="Trebuchet MS" panose="020B0603020202020204" pitchFamily="34" charset="0"/>
              </a:rPr>
              <a:t>Poddajnosť pľúc</a:t>
            </a:r>
          </a:p>
        </p:txBody>
      </p:sp>
      <mc:AlternateContent xmlns:mc="http://schemas.openxmlformats.org/markup-compatibility/2006">
        <mc:Choice xmlns:a14="http://schemas.microsoft.com/office/drawing/2010/main" Requires="a14">
          <p:sp>
            <p:nvSpPr>
              <p:cNvPr id="3" name="Zástupný objekt pre obsah 2">
                <a:extLst>
                  <a:ext uri="{FF2B5EF4-FFF2-40B4-BE49-F238E27FC236}">
                    <a16:creationId xmlns:a16="http://schemas.microsoft.com/office/drawing/2014/main" id="{1EC34843-1447-E342-9466-F71E6E50C918}"/>
                  </a:ext>
                </a:extLst>
              </p:cNvPr>
              <p:cNvSpPr>
                <a:spLocks noGrp="1"/>
              </p:cNvSpPr>
              <p:nvPr>
                <p:ph idx="1"/>
              </p:nvPr>
            </p:nvSpPr>
            <p:spPr>
              <a:xfrm>
                <a:off x="223873" y="1149069"/>
                <a:ext cx="7486763" cy="5626490"/>
              </a:xfrm>
            </p:spPr>
            <p:txBody>
              <a:bodyPr>
                <a:noAutofit/>
              </a:bodyPr>
              <a:lstStyle/>
              <a:p>
                <a:pPr>
                  <a:lnSpc>
                    <a:spcPct val="114000"/>
                  </a:lnSpc>
                </a:pPr>
                <a:r>
                  <a:rPr lang="sk-SK" sz="2100" b="1" dirty="0">
                    <a:latin typeface="Trebuchet MS" panose="020B0603020202020204" pitchFamily="34" charset="0"/>
                  </a:rPr>
                  <a:t>Traspulmonálny tlak </a:t>
                </a:r>
                <a:r>
                  <a:rPr lang="sk-SK" sz="2100" dirty="0">
                    <a:latin typeface="Trebuchet MS" panose="020B0603020202020204" pitchFamily="34" charset="0"/>
                  </a:rPr>
                  <a:t>je rozdiel medzi </a:t>
                </a:r>
                <a:r>
                  <a:rPr lang="sk-SK" sz="2100" dirty="0" err="1">
                    <a:latin typeface="Trebuchet MS" panose="020B0603020202020204" pitchFamily="34" charset="0"/>
                  </a:rPr>
                  <a:t>intrapulmonálnym</a:t>
                </a:r>
                <a:r>
                  <a:rPr lang="sk-SK" sz="2100" dirty="0">
                    <a:latin typeface="Trebuchet MS" panose="020B0603020202020204" pitchFamily="34" charset="0"/>
                  </a:rPr>
                  <a:t>                   a </a:t>
                </a:r>
                <a:r>
                  <a:rPr lang="sk-SK" sz="2100" dirty="0" err="1">
                    <a:latin typeface="Trebuchet MS" panose="020B0603020202020204" pitchFamily="34" charset="0"/>
                  </a:rPr>
                  <a:t>pleurálnym</a:t>
                </a:r>
                <a:r>
                  <a:rPr lang="sk-SK" sz="2100" dirty="0">
                    <a:latin typeface="Trebuchet MS" panose="020B0603020202020204" pitchFamily="34" charset="0"/>
                  </a:rPr>
                  <a:t> tlakom.</a:t>
                </a:r>
              </a:p>
              <a:p>
                <a:pPr>
                  <a:lnSpc>
                    <a:spcPct val="114000"/>
                  </a:lnSpc>
                </a:pPr>
                <a:r>
                  <a:rPr lang="sk-SK" sz="2100" dirty="0">
                    <a:latin typeface="Trebuchet MS" panose="020B0603020202020204" pitchFamily="34" charset="0"/>
                  </a:rPr>
                  <a:t>Pľúca sa snažia samovoľne kolabovať (vďaka elasticite                a povrchovému napätiu), ale negatívny </a:t>
                </a:r>
                <a:r>
                  <a:rPr lang="sk-SK" sz="2100" dirty="0" err="1">
                    <a:latin typeface="Trebuchet MS" panose="020B0603020202020204" pitchFamily="34" charset="0"/>
                  </a:rPr>
                  <a:t>pleurálny</a:t>
                </a:r>
                <a:r>
                  <a:rPr lang="sk-SK" sz="2100" dirty="0">
                    <a:latin typeface="Trebuchet MS" panose="020B0603020202020204" pitchFamily="34" charset="0"/>
                  </a:rPr>
                  <a:t> tlak                     (a </a:t>
                </a:r>
                <a:r>
                  <a:rPr lang="sk-SK" sz="2100" dirty="0" err="1">
                    <a:latin typeface="Trebuchet MS" panose="020B0603020202020204" pitchFamily="34" charset="0"/>
                  </a:rPr>
                  <a:t>transpulmonálny</a:t>
                </a:r>
                <a:r>
                  <a:rPr lang="sk-SK" sz="2100" dirty="0">
                    <a:latin typeface="Trebuchet MS" panose="020B0603020202020204" pitchFamily="34" charset="0"/>
                  </a:rPr>
                  <a:t> tlak) tomu bránia. </a:t>
                </a:r>
                <a:r>
                  <a:rPr lang="sk-SK" sz="2100" dirty="0" err="1">
                    <a:latin typeface="Trebuchet MS" panose="020B0603020202020204" pitchFamily="34" charset="0"/>
                  </a:rPr>
                  <a:t>Transpulmonálny</a:t>
                </a:r>
                <a:r>
                  <a:rPr lang="sk-SK" sz="2100" dirty="0">
                    <a:latin typeface="Trebuchet MS" panose="020B0603020202020204" pitchFamily="34" charset="0"/>
                  </a:rPr>
                  <a:t> tlak korešponduje s rozťažnosťou (poddajnosť) pľúc.</a:t>
                </a:r>
              </a:p>
              <a:p>
                <a:pPr>
                  <a:lnSpc>
                    <a:spcPct val="114000"/>
                  </a:lnSpc>
                </a:pPr>
                <a:r>
                  <a:rPr lang="sk-SK" sz="2100" b="1" dirty="0">
                    <a:solidFill>
                      <a:srgbClr val="0066CC"/>
                    </a:solidFill>
                    <a:latin typeface="Trebuchet MS" panose="020B0603020202020204" pitchFamily="34" charset="0"/>
                  </a:rPr>
                  <a:t>Poddajnosť pľúc </a:t>
                </a:r>
                <a:r>
                  <a:rPr lang="sk-SK" sz="2100" dirty="0">
                    <a:latin typeface="Trebuchet MS" panose="020B0603020202020204" pitchFamily="34" charset="0"/>
                  </a:rPr>
                  <a:t>(</a:t>
                </a:r>
                <a:r>
                  <a:rPr lang="sk-SK" sz="2100" dirty="0" err="1">
                    <a:latin typeface="Trebuchet MS" panose="020B0603020202020204" pitchFamily="34" charset="0"/>
                  </a:rPr>
                  <a:t>compliance</a:t>
                </a:r>
                <a:r>
                  <a:rPr lang="sk-SK" sz="2100" dirty="0">
                    <a:latin typeface="Trebuchet MS" panose="020B0603020202020204" pitchFamily="34" charset="0"/>
                  </a:rPr>
                  <a:t> - C) je schopnosť pľúc meniť svoj objem (V) so zmenou tlaku (P):	</a:t>
                </a:r>
                <a14:m>
                  <m:oMath xmlns:m="http://schemas.openxmlformats.org/officeDocument/2006/math">
                    <m:r>
                      <a:rPr lang="sk-SK" sz="2100" b="1" i="1">
                        <a:latin typeface="Cambria Math" panose="02040503050406030204" pitchFamily="18" charset="0"/>
                      </a:rPr>
                      <m:t>𝑪</m:t>
                    </m:r>
                    <m:r>
                      <a:rPr lang="sk-SK" sz="2100" b="1" i="1">
                        <a:latin typeface="Cambria Math" panose="02040503050406030204" pitchFamily="18" charset="0"/>
                      </a:rPr>
                      <m:t>=</m:t>
                    </m:r>
                    <m:f>
                      <m:fPr>
                        <m:ctrlPr>
                          <a:rPr lang="sk-SK" sz="2100" b="1" i="1">
                            <a:latin typeface="Cambria Math" panose="02040503050406030204" pitchFamily="18" charset="0"/>
                          </a:rPr>
                        </m:ctrlPr>
                      </m:fPr>
                      <m:num>
                        <m:r>
                          <a:rPr lang="sk-SK" sz="2100" b="1" i="1">
                            <a:latin typeface="Cambria Math" panose="02040503050406030204" pitchFamily="18" charset="0"/>
                            <a:ea typeface="Cambria Math" panose="02040503050406030204" pitchFamily="18" charset="0"/>
                          </a:rPr>
                          <m:t>∆</m:t>
                        </m:r>
                        <m:r>
                          <a:rPr lang="sk-SK" sz="2100" b="1" i="1">
                            <a:latin typeface="Cambria Math" panose="02040503050406030204" pitchFamily="18" charset="0"/>
                            <a:ea typeface="Cambria Math" panose="02040503050406030204" pitchFamily="18" charset="0"/>
                          </a:rPr>
                          <m:t>𝑽</m:t>
                        </m:r>
                      </m:num>
                      <m:den>
                        <m:r>
                          <a:rPr lang="sk-SK" sz="2100" b="1" i="1">
                            <a:latin typeface="Cambria Math" panose="02040503050406030204" pitchFamily="18" charset="0"/>
                            <a:ea typeface="Cambria Math" panose="02040503050406030204" pitchFamily="18" charset="0"/>
                          </a:rPr>
                          <m:t>∆</m:t>
                        </m:r>
                        <m:r>
                          <a:rPr lang="sk-SK" sz="2100" b="1" i="1">
                            <a:latin typeface="Cambria Math" panose="02040503050406030204" pitchFamily="18" charset="0"/>
                            <a:ea typeface="Cambria Math" panose="02040503050406030204" pitchFamily="18" charset="0"/>
                          </a:rPr>
                          <m:t>𝑷</m:t>
                        </m:r>
                      </m:den>
                    </m:f>
                  </m:oMath>
                </a14:m>
                <a:r>
                  <a:rPr lang="sk-SK" sz="2100" dirty="0">
                    <a:latin typeface="Trebuchet MS" panose="020B0603020202020204" pitchFamily="34" charset="0"/>
                  </a:rPr>
                  <a:t>  [l / kPa]</a:t>
                </a:r>
              </a:p>
              <a:p>
                <a:pPr>
                  <a:lnSpc>
                    <a:spcPct val="114000"/>
                  </a:lnSpc>
                </a:pPr>
                <a:r>
                  <a:rPr lang="sk-SK" sz="2100" u="sng" dirty="0">
                    <a:latin typeface="Trebuchet MS" panose="020B0603020202020204" pitchFamily="34" charset="0"/>
                  </a:rPr>
                  <a:t>Klinický význam</a:t>
                </a:r>
                <a:r>
                  <a:rPr lang="sk-SK" sz="2100" dirty="0">
                    <a:latin typeface="Trebuchet MS" panose="020B0603020202020204" pitchFamily="34" charset="0"/>
                  </a:rPr>
                  <a:t>: pri „tuhších“ pľúcach (napr. fibróza), je na zmenu objemu potrebný väčší tlak → </a:t>
                </a:r>
                <a:r>
                  <a:rPr lang="sk-SK" sz="2100" dirty="0" err="1">
                    <a:latin typeface="Trebuchet MS" panose="020B0603020202020204" pitchFamily="34" charset="0"/>
                  </a:rPr>
                  <a:t>compliance</a:t>
                </a:r>
                <a:r>
                  <a:rPr lang="sk-SK" sz="2100" dirty="0">
                    <a:latin typeface="Trebuchet MS" panose="020B0603020202020204" pitchFamily="34" charset="0"/>
                  </a:rPr>
                  <a:t> je nízka, pri „príliš poddajných“ </a:t>
                </a:r>
                <a:r>
                  <a:rPr lang="sk-SK" dirty="0">
                    <a:latin typeface="Trebuchet MS" panose="020B0603020202020204" pitchFamily="34" charset="0"/>
                  </a:rPr>
                  <a:t>pľúcach </a:t>
                </a:r>
                <a:r>
                  <a:rPr lang="sk-SK" sz="2100" dirty="0">
                    <a:latin typeface="Trebuchet MS" panose="020B0603020202020204" pitchFamily="34" charset="0"/>
                  </a:rPr>
                  <a:t>(napr. </a:t>
                </a:r>
                <a:r>
                  <a:rPr lang="sk-SK" sz="2100" dirty="0" err="1">
                    <a:latin typeface="Trebuchet MS" panose="020B0603020202020204" pitchFamily="34" charset="0"/>
                  </a:rPr>
                  <a:t>emfyzém</a:t>
                </a:r>
                <a:r>
                  <a:rPr lang="sk-SK" sz="2100" dirty="0">
                    <a:latin typeface="Trebuchet MS" panose="020B0603020202020204" pitchFamily="34" charset="0"/>
                  </a:rPr>
                  <a:t>),    aj malý tlak vyvolá veľkú zmenu objemu → </a:t>
                </a:r>
                <a:r>
                  <a:rPr lang="sk-SK" sz="2100" dirty="0" err="1">
                    <a:latin typeface="Trebuchet MS" panose="020B0603020202020204" pitchFamily="34" charset="0"/>
                  </a:rPr>
                  <a:t>compliance</a:t>
                </a:r>
                <a:r>
                  <a:rPr lang="sk-SK" sz="2100" dirty="0">
                    <a:latin typeface="Trebuchet MS" panose="020B0603020202020204" pitchFamily="34" charset="0"/>
                  </a:rPr>
                  <a:t>    je vysoká, ale elasticita nízka.</a:t>
                </a:r>
              </a:p>
            </p:txBody>
          </p:sp>
        </mc:Choice>
        <mc:Fallback>
          <p:sp>
            <p:nvSpPr>
              <p:cNvPr id="3" name="Zástupný objekt pre obsah 2">
                <a:extLst>
                  <a:ext uri="{FF2B5EF4-FFF2-40B4-BE49-F238E27FC236}">
                    <a16:creationId xmlns:a16="http://schemas.microsoft.com/office/drawing/2014/main" id="{1EC34843-1447-E342-9466-F71E6E50C918}"/>
                  </a:ext>
                </a:extLst>
              </p:cNvPr>
              <p:cNvSpPr>
                <a:spLocks noGrp="1" noRot="1" noChangeAspect="1" noMove="1" noResize="1" noEditPoints="1" noAdjustHandles="1" noChangeArrowheads="1" noChangeShapeType="1" noTextEdit="1"/>
              </p:cNvSpPr>
              <p:nvPr>
                <p:ph idx="1"/>
              </p:nvPr>
            </p:nvSpPr>
            <p:spPr>
              <a:xfrm>
                <a:off x="223873" y="1149069"/>
                <a:ext cx="7486763" cy="5626490"/>
              </a:xfrm>
              <a:blipFill>
                <a:blip r:embed="rId2"/>
                <a:stretch>
                  <a:fillRect l="-489" t="-433" r="-14332"/>
                </a:stretch>
              </a:blipFill>
            </p:spPr>
            <p:txBody>
              <a:bodyPr/>
              <a:lstStyle/>
              <a:p>
                <a:r>
                  <a:rPr lang="sk-SK">
                    <a:noFill/>
                  </a:rPr>
                  <a:t> </a:t>
                </a:r>
              </a:p>
            </p:txBody>
          </p:sp>
        </mc:Fallback>
      </mc:AlternateContent>
      <p:pic>
        <p:nvPicPr>
          <p:cNvPr id="9" name="Obrázok 8">
            <a:extLst>
              <a:ext uri="{FF2B5EF4-FFF2-40B4-BE49-F238E27FC236}">
                <a16:creationId xmlns:a16="http://schemas.microsoft.com/office/drawing/2014/main" id="{2B8A22E2-E01B-4155-B8C5-916821C68A7F}"/>
              </a:ext>
            </a:extLst>
          </p:cNvPr>
          <p:cNvPicPr>
            <a:picLocks noChangeAspect="1"/>
          </p:cNvPicPr>
          <p:nvPr/>
        </p:nvPicPr>
        <p:blipFill>
          <a:blip r:embed="rId3"/>
          <a:stretch>
            <a:fillRect/>
          </a:stretch>
        </p:blipFill>
        <p:spPr>
          <a:xfrm>
            <a:off x="7696511" y="63611"/>
            <a:ext cx="4324020" cy="3505876"/>
          </a:xfrm>
          <a:prstGeom prst="rect">
            <a:avLst/>
          </a:prstGeom>
        </p:spPr>
      </p:pic>
      <p:grpSp>
        <p:nvGrpSpPr>
          <p:cNvPr id="4" name="Skupina 3">
            <a:extLst>
              <a:ext uri="{FF2B5EF4-FFF2-40B4-BE49-F238E27FC236}">
                <a16:creationId xmlns:a16="http://schemas.microsoft.com/office/drawing/2014/main" id="{3B053554-4CA6-48E5-8948-D798EA4FBA27}"/>
              </a:ext>
            </a:extLst>
          </p:cNvPr>
          <p:cNvGrpSpPr/>
          <p:nvPr/>
        </p:nvGrpSpPr>
        <p:grpSpPr>
          <a:xfrm>
            <a:off x="7822428" y="3569487"/>
            <a:ext cx="3564542" cy="3277091"/>
            <a:chOff x="7784328" y="3569487"/>
            <a:chExt cx="3564542" cy="3277091"/>
          </a:xfrm>
        </p:grpSpPr>
        <p:pic>
          <p:nvPicPr>
            <p:cNvPr id="6149" name="Picture 5" descr="Lung Compliance (Chapter 20) - Basic Physiology for Anaesthetists">
              <a:extLst>
                <a:ext uri="{FF2B5EF4-FFF2-40B4-BE49-F238E27FC236}">
                  <a16:creationId xmlns:a16="http://schemas.microsoft.com/office/drawing/2014/main" id="{00A5DA9F-F193-4037-B0D7-D6B041AF5DA6}"/>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58029" t="10557" b="5172"/>
            <a:stretch/>
          </p:blipFill>
          <p:spPr bwMode="auto">
            <a:xfrm>
              <a:off x="7784328" y="3569487"/>
              <a:ext cx="3564542" cy="3277091"/>
            </a:xfrm>
            <a:prstGeom prst="rect">
              <a:avLst/>
            </a:prstGeom>
            <a:noFill/>
            <a:extLst>
              <a:ext uri="{909E8E84-426E-40DD-AFC4-6F175D3DCCD1}">
                <a14:hiddenFill xmlns:a14="http://schemas.microsoft.com/office/drawing/2010/main">
                  <a:solidFill>
                    <a:srgbClr val="FFFFFF"/>
                  </a:solidFill>
                </a14:hiddenFill>
              </a:ext>
            </a:extLst>
          </p:spPr>
        </p:pic>
        <p:sp>
          <p:nvSpPr>
            <p:cNvPr id="6" name="BlokTextu 5">
              <a:extLst>
                <a:ext uri="{FF2B5EF4-FFF2-40B4-BE49-F238E27FC236}">
                  <a16:creationId xmlns:a16="http://schemas.microsoft.com/office/drawing/2014/main" id="{0202E469-991C-497D-9B08-73FBA94DC8C4}"/>
                </a:ext>
              </a:extLst>
            </p:cNvPr>
            <p:cNvSpPr txBox="1"/>
            <p:nvPr/>
          </p:nvSpPr>
          <p:spPr>
            <a:xfrm>
              <a:off x="10414848" y="5406887"/>
              <a:ext cx="780590" cy="215444"/>
            </a:xfrm>
            <a:prstGeom prst="rect">
              <a:avLst/>
            </a:prstGeom>
            <a:solidFill>
              <a:schemeClr val="bg1"/>
            </a:solidFill>
          </p:spPr>
          <p:txBody>
            <a:bodyPr wrap="square" lIns="0" tIns="0" rIns="0" bIns="0" rtlCol="0">
              <a:spAutoFit/>
            </a:bodyPr>
            <a:lstStyle/>
            <a:p>
              <a:pPr algn="ctr"/>
              <a:r>
                <a:rPr lang="sk-SK" sz="1400" dirty="0"/>
                <a:t>Nádych</a:t>
              </a:r>
            </a:p>
          </p:txBody>
        </p:sp>
        <p:sp>
          <p:nvSpPr>
            <p:cNvPr id="7" name="BlokTextu 6">
              <a:extLst>
                <a:ext uri="{FF2B5EF4-FFF2-40B4-BE49-F238E27FC236}">
                  <a16:creationId xmlns:a16="http://schemas.microsoft.com/office/drawing/2014/main" id="{7D99CC9F-8558-46B9-A834-83613DE57FAC}"/>
                </a:ext>
              </a:extLst>
            </p:cNvPr>
            <p:cNvSpPr txBox="1"/>
            <p:nvPr/>
          </p:nvSpPr>
          <p:spPr>
            <a:xfrm>
              <a:off x="8969036" y="4586191"/>
              <a:ext cx="780590" cy="215444"/>
            </a:xfrm>
            <a:prstGeom prst="rect">
              <a:avLst/>
            </a:prstGeom>
            <a:solidFill>
              <a:schemeClr val="bg1"/>
            </a:solidFill>
          </p:spPr>
          <p:txBody>
            <a:bodyPr wrap="square" lIns="0" tIns="0" rIns="0" bIns="0" rtlCol="0">
              <a:spAutoFit/>
            </a:bodyPr>
            <a:lstStyle/>
            <a:p>
              <a:pPr algn="ctr"/>
              <a:r>
                <a:rPr lang="sk-SK" sz="1400" dirty="0"/>
                <a:t>Výdych</a:t>
              </a:r>
            </a:p>
          </p:txBody>
        </p:sp>
        <p:sp>
          <p:nvSpPr>
            <p:cNvPr id="8" name="BlokTextu 7">
              <a:extLst>
                <a:ext uri="{FF2B5EF4-FFF2-40B4-BE49-F238E27FC236}">
                  <a16:creationId xmlns:a16="http://schemas.microsoft.com/office/drawing/2014/main" id="{861F0428-6532-48BD-8F3C-7373868C75EC}"/>
                </a:ext>
              </a:extLst>
            </p:cNvPr>
            <p:cNvSpPr txBox="1"/>
            <p:nvPr/>
          </p:nvSpPr>
          <p:spPr>
            <a:xfrm rot="16200000">
              <a:off x="7249131" y="5197554"/>
              <a:ext cx="1506766" cy="215444"/>
            </a:xfrm>
            <a:prstGeom prst="rect">
              <a:avLst/>
            </a:prstGeom>
            <a:solidFill>
              <a:schemeClr val="bg1"/>
            </a:solidFill>
          </p:spPr>
          <p:txBody>
            <a:bodyPr wrap="square" lIns="0" tIns="0" rIns="0" bIns="0" rtlCol="0">
              <a:spAutoFit/>
            </a:bodyPr>
            <a:lstStyle/>
            <a:p>
              <a:pPr algn="ctr"/>
              <a:r>
                <a:rPr lang="sk-SK" sz="1400" dirty="0"/>
                <a:t>Objem pľúc [l]</a:t>
              </a:r>
            </a:p>
          </p:txBody>
        </p:sp>
        <p:sp>
          <p:nvSpPr>
            <p:cNvPr id="10" name="BlokTextu 9">
              <a:extLst>
                <a:ext uri="{FF2B5EF4-FFF2-40B4-BE49-F238E27FC236}">
                  <a16:creationId xmlns:a16="http://schemas.microsoft.com/office/drawing/2014/main" id="{764EA253-7DEF-4DD2-AD78-F854CC1DC85D}"/>
                </a:ext>
              </a:extLst>
            </p:cNvPr>
            <p:cNvSpPr txBox="1"/>
            <p:nvPr/>
          </p:nvSpPr>
          <p:spPr>
            <a:xfrm>
              <a:off x="8756698" y="6560115"/>
              <a:ext cx="2203645" cy="215444"/>
            </a:xfrm>
            <a:prstGeom prst="rect">
              <a:avLst/>
            </a:prstGeom>
            <a:solidFill>
              <a:schemeClr val="bg1"/>
            </a:solidFill>
          </p:spPr>
          <p:txBody>
            <a:bodyPr wrap="square" lIns="0" tIns="0" rIns="0" bIns="0" rtlCol="0">
              <a:spAutoFit/>
            </a:bodyPr>
            <a:lstStyle/>
            <a:p>
              <a:pPr algn="ctr"/>
              <a:r>
                <a:rPr lang="sk-SK" sz="1400" dirty="0"/>
                <a:t>Vnútorný odpor [cmH</a:t>
              </a:r>
              <a:r>
                <a:rPr lang="sk-SK" sz="1400" baseline="-25000" dirty="0"/>
                <a:t>2</a:t>
              </a:r>
              <a:r>
                <a:rPr lang="sk-SK" sz="1400" dirty="0"/>
                <a:t>O]</a:t>
              </a:r>
            </a:p>
          </p:txBody>
        </p:sp>
        <p:sp>
          <p:nvSpPr>
            <p:cNvPr id="11" name="BlokTextu 10">
              <a:extLst>
                <a:ext uri="{FF2B5EF4-FFF2-40B4-BE49-F238E27FC236}">
                  <a16:creationId xmlns:a16="http://schemas.microsoft.com/office/drawing/2014/main" id="{AF6F9495-07D0-4C58-AC78-46D969FD39C8}"/>
                </a:ext>
              </a:extLst>
            </p:cNvPr>
            <p:cNvSpPr txBox="1"/>
            <p:nvPr/>
          </p:nvSpPr>
          <p:spPr>
            <a:xfrm>
              <a:off x="8823372" y="3734263"/>
              <a:ext cx="2203645" cy="215444"/>
            </a:xfrm>
            <a:prstGeom prst="rect">
              <a:avLst/>
            </a:prstGeom>
            <a:solidFill>
              <a:schemeClr val="bg1"/>
            </a:solidFill>
          </p:spPr>
          <p:txBody>
            <a:bodyPr wrap="square" lIns="0" tIns="0" rIns="0" bIns="0" rtlCol="0">
              <a:spAutoFit/>
            </a:bodyPr>
            <a:lstStyle/>
            <a:p>
              <a:pPr algn="ctr"/>
              <a:r>
                <a:rPr lang="sk-SK" sz="1400" dirty="0">
                  <a:solidFill>
                    <a:srgbClr val="13488D"/>
                  </a:solidFill>
                </a:rPr>
                <a:t>Gradient = poddajnosť</a:t>
              </a:r>
            </a:p>
          </p:txBody>
        </p:sp>
      </p:grpSp>
    </p:spTree>
    <p:extLst>
      <p:ext uri="{BB962C8B-B14F-4D97-AF65-F5344CB8AC3E}">
        <p14:creationId xmlns:p14="http://schemas.microsoft.com/office/powerpoint/2010/main" val="4023501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517D2F5-766C-1FFC-6044-045DC7532CB3}"/>
              </a:ext>
            </a:extLst>
          </p:cNvPr>
          <p:cNvSpPr>
            <a:spLocks noGrp="1"/>
          </p:cNvSpPr>
          <p:nvPr>
            <p:ph type="title"/>
          </p:nvPr>
        </p:nvSpPr>
        <p:spPr>
          <a:xfrm>
            <a:off x="386622" y="202353"/>
            <a:ext cx="10058400" cy="841519"/>
          </a:xfrm>
        </p:spPr>
        <p:txBody>
          <a:bodyPr>
            <a:normAutofit/>
          </a:bodyPr>
          <a:lstStyle/>
          <a:p>
            <a:r>
              <a:rPr lang="sk-SK" sz="4400" b="1" cap="none" dirty="0">
                <a:latin typeface="Trebuchet MS" panose="020B0603020202020204" pitchFamily="34" charset="0"/>
              </a:rPr>
              <a:t>Odpor dýchacích ciest</a:t>
            </a:r>
          </a:p>
        </p:txBody>
      </p:sp>
      <p:grpSp>
        <p:nvGrpSpPr>
          <p:cNvPr id="4" name="Skupina 3">
            <a:extLst>
              <a:ext uri="{FF2B5EF4-FFF2-40B4-BE49-F238E27FC236}">
                <a16:creationId xmlns:a16="http://schemas.microsoft.com/office/drawing/2014/main" id="{5AE5CEA6-C0B8-45A4-A778-3C72A7937574}"/>
              </a:ext>
            </a:extLst>
          </p:cNvPr>
          <p:cNvGrpSpPr/>
          <p:nvPr/>
        </p:nvGrpSpPr>
        <p:grpSpPr>
          <a:xfrm>
            <a:off x="7179636" y="727139"/>
            <a:ext cx="5012364" cy="5392378"/>
            <a:chOff x="7179636" y="727139"/>
            <a:chExt cx="5012364" cy="5392378"/>
          </a:xfrm>
        </p:grpSpPr>
        <p:pic>
          <p:nvPicPr>
            <p:cNvPr id="1028" name="Picture 4" descr="Normal and Abnormal Lung Function / Airway Control Flashcards | Quizlet">
              <a:extLst>
                <a:ext uri="{FF2B5EF4-FFF2-40B4-BE49-F238E27FC236}">
                  <a16:creationId xmlns:a16="http://schemas.microsoft.com/office/drawing/2014/main" id="{855A832E-ED46-4AF0-B2E3-2B9781F6270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5402" t="1338" b="2092"/>
            <a:stretch/>
          </p:blipFill>
          <p:spPr bwMode="auto">
            <a:xfrm>
              <a:off x="7179636" y="738483"/>
              <a:ext cx="5012364" cy="5381034"/>
            </a:xfrm>
            <a:prstGeom prst="rect">
              <a:avLst/>
            </a:prstGeom>
            <a:noFill/>
            <a:extLst>
              <a:ext uri="{909E8E84-426E-40DD-AFC4-6F175D3DCCD1}">
                <a14:hiddenFill xmlns:a14="http://schemas.microsoft.com/office/drawing/2010/main">
                  <a:solidFill>
                    <a:srgbClr val="FFFFFF"/>
                  </a:solidFill>
                </a14:hiddenFill>
              </a:ext>
            </a:extLst>
          </p:spPr>
        </p:pic>
        <p:sp>
          <p:nvSpPr>
            <p:cNvPr id="5" name="BlokTextu 4">
              <a:extLst>
                <a:ext uri="{FF2B5EF4-FFF2-40B4-BE49-F238E27FC236}">
                  <a16:creationId xmlns:a16="http://schemas.microsoft.com/office/drawing/2014/main" id="{C19215F4-B797-4C0A-BC6D-A3C38BBE3892}"/>
                </a:ext>
              </a:extLst>
            </p:cNvPr>
            <p:cNvSpPr txBox="1"/>
            <p:nvPr/>
          </p:nvSpPr>
          <p:spPr>
            <a:xfrm>
              <a:off x="7760963" y="727139"/>
              <a:ext cx="4279987" cy="246221"/>
            </a:xfrm>
            <a:prstGeom prst="rect">
              <a:avLst/>
            </a:prstGeom>
            <a:solidFill>
              <a:schemeClr val="bg1"/>
            </a:solidFill>
          </p:spPr>
          <p:txBody>
            <a:bodyPr wrap="square" lIns="0" tIns="0" rIns="0" bIns="0" rtlCol="0">
              <a:spAutoFit/>
            </a:bodyPr>
            <a:lstStyle/>
            <a:p>
              <a:pPr algn="ctr"/>
              <a:r>
                <a:rPr lang="sk-SK" sz="1600" b="0" i="0" dirty="0">
                  <a:effectLst/>
                  <a:latin typeface="fkGroteskNeue"/>
                </a:rPr>
                <a:t>Odpor dýchacích ciest pozdĺž bronchiálneho stromu</a:t>
              </a:r>
              <a:endParaRPr lang="sk-SK" sz="1600" dirty="0"/>
            </a:p>
          </p:txBody>
        </p:sp>
        <p:sp>
          <p:nvSpPr>
            <p:cNvPr id="7" name="BlokTextu 6">
              <a:extLst>
                <a:ext uri="{FF2B5EF4-FFF2-40B4-BE49-F238E27FC236}">
                  <a16:creationId xmlns:a16="http://schemas.microsoft.com/office/drawing/2014/main" id="{4A5315EA-A5C2-4A12-A2FE-21E30099D511}"/>
                </a:ext>
              </a:extLst>
            </p:cNvPr>
            <p:cNvSpPr txBox="1"/>
            <p:nvPr/>
          </p:nvSpPr>
          <p:spPr>
            <a:xfrm rot="16200000">
              <a:off x="5917173" y="2859225"/>
              <a:ext cx="2776414" cy="246221"/>
            </a:xfrm>
            <a:prstGeom prst="rect">
              <a:avLst/>
            </a:prstGeom>
            <a:solidFill>
              <a:schemeClr val="bg1"/>
            </a:solidFill>
          </p:spPr>
          <p:txBody>
            <a:bodyPr wrap="square" lIns="0" tIns="0" rIns="0" bIns="0" rtlCol="0" anchor="b">
              <a:spAutoFit/>
            </a:bodyPr>
            <a:lstStyle/>
            <a:p>
              <a:pPr algn="ctr"/>
              <a:endParaRPr lang="sk-SK" sz="1600" dirty="0"/>
            </a:p>
          </p:txBody>
        </p:sp>
        <p:sp>
          <p:nvSpPr>
            <p:cNvPr id="6" name="BlokTextu 5">
              <a:extLst>
                <a:ext uri="{FF2B5EF4-FFF2-40B4-BE49-F238E27FC236}">
                  <a16:creationId xmlns:a16="http://schemas.microsoft.com/office/drawing/2014/main" id="{3B5BF6AC-B824-46EF-BB54-A0A295460131}"/>
                </a:ext>
              </a:extLst>
            </p:cNvPr>
            <p:cNvSpPr txBox="1"/>
            <p:nvPr/>
          </p:nvSpPr>
          <p:spPr>
            <a:xfrm rot="16200000">
              <a:off x="6040283" y="2754029"/>
              <a:ext cx="2776414" cy="246221"/>
            </a:xfrm>
            <a:prstGeom prst="rect">
              <a:avLst/>
            </a:prstGeom>
            <a:solidFill>
              <a:schemeClr val="bg1"/>
            </a:solidFill>
          </p:spPr>
          <p:txBody>
            <a:bodyPr wrap="square" lIns="0" tIns="0" rIns="0" bIns="0" rtlCol="0" anchor="b">
              <a:spAutoFit/>
            </a:bodyPr>
            <a:lstStyle/>
            <a:p>
              <a:pPr algn="ctr"/>
              <a:r>
                <a:rPr lang="pl-PL" sz="1600" b="0" i="0" dirty="0">
                  <a:effectLst/>
                  <a:latin typeface="fkGroteskNeue"/>
                </a:rPr>
                <a:t>Odpor [cm H₂O/L/s]</a:t>
              </a:r>
              <a:endParaRPr lang="sk-SK" sz="1600" dirty="0"/>
            </a:p>
          </p:txBody>
        </p:sp>
        <p:sp>
          <p:nvSpPr>
            <p:cNvPr id="8" name="BlokTextu 7">
              <a:extLst>
                <a:ext uri="{FF2B5EF4-FFF2-40B4-BE49-F238E27FC236}">
                  <a16:creationId xmlns:a16="http://schemas.microsoft.com/office/drawing/2014/main" id="{E1B095BF-50D2-45F8-B52C-9F8B93134113}"/>
                </a:ext>
              </a:extLst>
            </p:cNvPr>
            <p:cNvSpPr txBox="1"/>
            <p:nvPr/>
          </p:nvSpPr>
          <p:spPr>
            <a:xfrm>
              <a:off x="7889734" y="4671244"/>
              <a:ext cx="687823" cy="215444"/>
            </a:xfrm>
            <a:prstGeom prst="rect">
              <a:avLst/>
            </a:prstGeom>
            <a:solidFill>
              <a:schemeClr val="bg1"/>
            </a:solidFill>
          </p:spPr>
          <p:txBody>
            <a:bodyPr wrap="square" lIns="0" tIns="0" rIns="0" bIns="0" rtlCol="0">
              <a:spAutoFit/>
            </a:bodyPr>
            <a:lstStyle/>
            <a:p>
              <a:pPr algn="ctr"/>
              <a:r>
                <a:rPr lang="sk-SK" sz="1400" b="0" i="0" dirty="0">
                  <a:effectLst/>
                  <a:latin typeface="fkGroteskNeue"/>
                </a:rPr>
                <a:t>Trachea</a:t>
              </a:r>
              <a:endParaRPr lang="sk-SK" sz="1400" dirty="0"/>
            </a:p>
          </p:txBody>
        </p:sp>
        <p:sp>
          <p:nvSpPr>
            <p:cNvPr id="9" name="BlokTextu 8">
              <a:extLst>
                <a:ext uri="{FF2B5EF4-FFF2-40B4-BE49-F238E27FC236}">
                  <a16:creationId xmlns:a16="http://schemas.microsoft.com/office/drawing/2014/main" id="{9F21047C-A719-45EF-ACA1-7E634C9EF38E}"/>
                </a:ext>
              </a:extLst>
            </p:cNvPr>
            <p:cNvSpPr txBox="1"/>
            <p:nvPr/>
          </p:nvSpPr>
          <p:spPr>
            <a:xfrm>
              <a:off x="8577557" y="4690677"/>
              <a:ext cx="745817" cy="576000"/>
            </a:xfrm>
            <a:prstGeom prst="rect">
              <a:avLst/>
            </a:prstGeom>
            <a:solidFill>
              <a:schemeClr val="bg1"/>
            </a:solidFill>
          </p:spPr>
          <p:txBody>
            <a:bodyPr wrap="square" lIns="0" tIns="0" rIns="0" bIns="0" rtlCol="0">
              <a:spAutoFit/>
            </a:bodyPr>
            <a:lstStyle/>
            <a:p>
              <a:pPr algn="ctr"/>
              <a:r>
                <a:rPr lang="sk-SK" sz="1400" b="0" i="0" dirty="0">
                  <a:effectLst/>
                  <a:latin typeface="fkGroteskNeue"/>
                </a:rPr>
                <a:t>Veľké </a:t>
              </a:r>
              <a:r>
                <a:rPr lang="sk-SK" sz="1400" b="0" i="0" dirty="0" err="1">
                  <a:effectLst/>
                  <a:latin typeface="fkGroteskNeue"/>
                </a:rPr>
                <a:t>bronchi</a:t>
              </a:r>
              <a:endParaRPr lang="sk-SK" sz="1400" dirty="0"/>
            </a:p>
          </p:txBody>
        </p:sp>
        <p:sp>
          <p:nvSpPr>
            <p:cNvPr id="10" name="BlokTextu 9">
              <a:extLst>
                <a:ext uri="{FF2B5EF4-FFF2-40B4-BE49-F238E27FC236}">
                  <a16:creationId xmlns:a16="http://schemas.microsoft.com/office/drawing/2014/main" id="{C507722F-0FD1-4B6E-9E2B-C3B0C99CEE57}"/>
                </a:ext>
              </a:extLst>
            </p:cNvPr>
            <p:cNvSpPr txBox="1"/>
            <p:nvPr/>
          </p:nvSpPr>
          <p:spPr>
            <a:xfrm>
              <a:off x="9658745" y="4691680"/>
              <a:ext cx="810553" cy="215444"/>
            </a:xfrm>
            <a:prstGeom prst="rect">
              <a:avLst/>
            </a:prstGeom>
            <a:solidFill>
              <a:schemeClr val="bg1"/>
            </a:solidFill>
          </p:spPr>
          <p:txBody>
            <a:bodyPr wrap="square" lIns="0" tIns="0" rIns="0" bIns="0" rtlCol="0">
              <a:spAutoFit/>
            </a:bodyPr>
            <a:lstStyle/>
            <a:p>
              <a:pPr algn="ctr"/>
              <a:r>
                <a:rPr lang="sk-SK" sz="1400" b="0" i="0" dirty="0" err="1">
                  <a:effectLst/>
                  <a:latin typeface="fkGroteskNeue"/>
                </a:rPr>
                <a:t>Bronchioly</a:t>
              </a:r>
              <a:endParaRPr lang="sk-SK" sz="1400" dirty="0"/>
            </a:p>
          </p:txBody>
        </p:sp>
        <p:sp>
          <p:nvSpPr>
            <p:cNvPr id="11" name="BlokTextu 10">
              <a:extLst>
                <a:ext uri="{FF2B5EF4-FFF2-40B4-BE49-F238E27FC236}">
                  <a16:creationId xmlns:a16="http://schemas.microsoft.com/office/drawing/2014/main" id="{ACF42414-79FA-45B9-AC6A-F5ECEC6C2B7C}"/>
                </a:ext>
              </a:extLst>
            </p:cNvPr>
            <p:cNvSpPr txBox="1"/>
            <p:nvPr/>
          </p:nvSpPr>
          <p:spPr>
            <a:xfrm>
              <a:off x="10941556" y="4671244"/>
              <a:ext cx="810553" cy="430887"/>
            </a:xfrm>
            <a:prstGeom prst="rect">
              <a:avLst/>
            </a:prstGeom>
            <a:solidFill>
              <a:schemeClr val="bg1"/>
            </a:solidFill>
          </p:spPr>
          <p:txBody>
            <a:bodyPr wrap="square" lIns="0" tIns="0" rIns="0" bIns="0" rtlCol="0">
              <a:spAutoFit/>
            </a:bodyPr>
            <a:lstStyle/>
            <a:p>
              <a:pPr algn="ctr"/>
              <a:r>
                <a:rPr lang="sk-SK" sz="1400" b="0" i="0" dirty="0">
                  <a:effectLst/>
                  <a:latin typeface="fkGroteskNeue"/>
                </a:rPr>
                <a:t>Terminálne </a:t>
              </a:r>
              <a:r>
                <a:rPr lang="sk-SK" sz="1400" b="0" i="0" dirty="0" err="1">
                  <a:effectLst/>
                  <a:latin typeface="fkGroteskNeue"/>
                </a:rPr>
                <a:t>bronchioly</a:t>
              </a:r>
              <a:endParaRPr lang="sk-SK" sz="1400" dirty="0"/>
            </a:p>
          </p:txBody>
        </p:sp>
      </p:grpSp>
      <mc:AlternateContent xmlns:mc="http://schemas.openxmlformats.org/markup-compatibility/2006" xmlns:a14="http://schemas.microsoft.com/office/drawing/2010/main">
        <mc:Choice Requires="a14">
          <p:sp>
            <p:nvSpPr>
              <p:cNvPr id="3" name="Zástupný objekt pre obsah 2">
                <a:extLst>
                  <a:ext uri="{FF2B5EF4-FFF2-40B4-BE49-F238E27FC236}">
                    <a16:creationId xmlns:a16="http://schemas.microsoft.com/office/drawing/2014/main" id="{1EC34843-1447-E342-9466-F71E6E50C918}"/>
                  </a:ext>
                </a:extLst>
              </p:cNvPr>
              <p:cNvSpPr>
                <a:spLocks noGrp="1"/>
              </p:cNvSpPr>
              <p:nvPr>
                <p:ph idx="1"/>
              </p:nvPr>
            </p:nvSpPr>
            <p:spPr>
              <a:xfrm>
                <a:off x="113288" y="1149068"/>
                <a:ext cx="7258556" cy="5708931"/>
              </a:xfrm>
            </p:spPr>
            <p:txBody>
              <a:bodyPr>
                <a:noAutofit/>
              </a:bodyPr>
              <a:lstStyle/>
              <a:p>
                <a:pPr>
                  <a:lnSpc>
                    <a:spcPct val="124000"/>
                  </a:lnSpc>
                </a:pPr>
                <a:r>
                  <a:rPr lang="sk-SK" sz="1800" dirty="0">
                    <a:latin typeface="Trebuchet MS" panose="020B0603020202020204" pitchFamily="34" charset="0"/>
                  </a:rPr>
                  <a:t>Prúdový </a:t>
                </a:r>
                <a:r>
                  <a:rPr lang="sk-SK" sz="1800" b="1" dirty="0">
                    <a:solidFill>
                      <a:srgbClr val="0066CC"/>
                    </a:solidFill>
                    <a:latin typeface="Trebuchet MS" panose="020B0603020202020204" pitchFamily="34" charset="0"/>
                  </a:rPr>
                  <a:t>odpor dýchacích ciest </a:t>
                </a:r>
                <a:r>
                  <a:rPr lang="sk-SK" sz="1800" dirty="0">
                    <a:latin typeface="Trebuchet MS" panose="020B0603020202020204" pitchFamily="34" charset="0"/>
                  </a:rPr>
                  <a:t>(</a:t>
                </a:r>
                <a:r>
                  <a:rPr lang="sk-SK" sz="1800" dirty="0" err="1">
                    <a:latin typeface="Trebuchet MS" panose="020B0603020202020204" pitchFamily="34" charset="0"/>
                  </a:rPr>
                  <a:t>airway</a:t>
                </a:r>
                <a:r>
                  <a:rPr lang="sk-SK" sz="1800" dirty="0">
                    <a:latin typeface="Trebuchet MS" panose="020B0603020202020204" pitchFamily="34" charset="0"/>
                  </a:rPr>
                  <a:t> </a:t>
                </a:r>
                <a:r>
                  <a:rPr lang="sk-SK" sz="1800" dirty="0" err="1">
                    <a:latin typeface="Trebuchet MS" panose="020B0603020202020204" pitchFamily="34" charset="0"/>
                  </a:rPr>
                  <a:t>resistance</a:t>
                </a:r>
                <a:r>
                  <a:rPr lang="sk-SK" sz="1800" dirty="0">
                    <a:latin typeface="Trebuchet MS" panose="020B0603020202020204" pitchFamily="34" charset="0"/>
                  </a:rPr>
                  <a:t>) je odpor, ktorý kladú dýchacie cesty </a:t>
                </a:r>
                <a:r>
                  <a:rPr lang="sk-SK" sz="1800" dirty="0" err="1">
                    <a:latin typeface="Trebuchet MS" panose="020B0603020202020204" pitchFamily="34" charset="0"/>
                  </a:rPr>
                  <a:t>prúdiacemu</a:t>
                </a:r>
                <a:r>
                  <a:rPr lang="sk-SK" sz="1800" dirty="0">
                    <a:latin typeface="Trebuchet MS" panose="020B0603020202020204" pitchFamily="34" charset="0"/>
                  </a:rPr>
                  <a:t> vzduchu pri dýchaní.</a:t>
                </a:r>
              </a:p>
              <a:p>
                <a:pPr>
                  <a:lnSpc>
                    <a:spcPct val="124000"/>
                  </a:lnSpc>
                </a:pPr>
                <a:r>
                  <a:rPr lang="sk-SK" sz="1800" dirty="0">
                    <a:latin typeface="Trebuchet MS" panose="020B0603020202020204" pitchFamily="34" charset="0"/>
                  </a:rPr>
                  <a:t>Počíta sa ako pomer tlaku a prietoku. Využíva sa analógia </a:t>
                </a:r>
                <a:r>
                  <a:rPr lang="sk-SK" sz="1800" dirty="0" err="1">
                    <a:latin typeface="Trebuchet MS" panose="020B0603020202020204" pitchFamily="34" charset="0"/>
                  </a:rPr>
                  <a:t>Ohmovho</a:t>
                </a:r>
                <a:r>
                  <a:rPr lang="sk-SK" sz="1800" dirty="0">
                    <a:latin typeface="Trebuchet MS" panose="020B0603020202020204" pitchFamily="34" charset="0"/>
                  </a:rPr>
                  <a:t> zákona: 	</a:t>
                </a:r>
                <a14:m>
                  <m:oMath xmlns:m="http://schemas.openxmlformats.org/officeDocument/2006/math">
                    <m:r>
                      <a:rPr lang="sk-SK" b="1" i="1" smtClean="0">
                        <a:latin typeface="Cambria Math" panose="02040503050406030204" pitchFamily="18" charset="0"/>
                      </a:rPr>
                      <m:t>𝒐𝒅𝒑𝒐𝒓</m:t>
                    </m:r>
                    <m:r>
                      <a:rPr lang="sk-SK" b="1" i="1" smtClean="0">
                        <a:latin typeface="Cambria Math" panose="02040503050406030204" pitchFamily="18" charset="0"/>
                      </a:rPr>
                      <m:t>= </m:t>
                    </m:r>
                    <m:f>
                      <m:fPr>
                        <m:ctrlPr>
                          <a:rPr lang="sk-SK" b="1" i="1" smtClean="0">
                            <a:latin typeface="Cambria Math" panose="02040503050406030204" pitchFamily="18" charset="0"/>
                          </a:rPr>
                        </m:ctrlPr>
                      </m:fPr>
                      <m:num>
                        <m:r>
                          <a:rPr lang="sk-SK" b="1" i="1" smtClean="0">
                            <a:latin typeface="Cambria Math" panose="02040503050406030204" pitchFamily="18" charset="0"/>
                          </a:rPr>
                          <m:t>𝒕𝒍𝒂𝒌𝒐𝒗</m:t>
                        </m:r>
                        <m:r>
                          <a:rPr lang="sk-SK" b="1" i="1" smtClean="0">
                            <a:latin typeface="Cambria Math" panose="02040503050406030204" pitchFamily="18" charset="0"/>
                          </a:rPr>
                          <m:t>ý </m:t>
                        </m:r>
                        <m:r>
                          <a:rPr lang="sk-SK" b="1" i="1" smtClean="0">
                            <a:latin typeface="Cambria Math" panose="02040503050406030204" pitchFamily="18" charset="0"/>
                          </a:rPr>
                          <m:t>𝒓𝒐𝒛𝒅𝒊𝒆𝒍</m:t>
                        </m:r>
                        <m:r>
                          <a:rPr lang="sk-SK" b="1" i="1" smtClean="0">
                            <a:latin typeface="Cambria Math" panose="02040503050406030204" pitchFamily="18" charset="0"/>
                          </a:rPr>
                          <m:t> [</m:t>
                        </m:r>
                        <m:r>
                          <a:rPr lang="sk-SK" b="1" i="1" smtClean="0">
                            <a:latin typeface="Cambria Math" panose="02040503050406030204" pitchFamily="18" charset="0"/>
                          </a:rPr>
                          <m:t>𝒌𝑷𝒂</m:t>
                        </m:r>
                        <m:r>
                          <a:rPr lang="sk-SK" b="1" i="1" smtClean="0">
                            <a:latin typeface="Cambria Math" panose="02040503050406030204" pitchFamily="18" charset="0"/>
                          </a:rPr>
                          <m:t>]</m:t>
                        </m:r>
                      </m:num>
                      <m:den>
                        <m:r>
                          <a:rPr lang="sk-SK" b="1" i="1" smtClean="0">
                            <a:latin typeface="Cambria Math" panose="02040503050406030204" pitchFamily="18" charset="0"/>
                          </a:rPr>
                          <m:t>𝒑𝒓𝒊𝒆𝒕𝒐𝒌</m:t>
                        </m:r>
                        <m:r>
                          <a:rPr lang="sk-SK" b="1" i="1" smtClean="0">
                            <a:latin typeface="Cambria Math" panose="02040503050406030204" pitchFamily="18" charset="0"/>
                          </a:rPr>
                          <m:t> </m:t>
                        </m:r>
                        <m:r>
                          <a:rPr lang="sk-SK" b="1" i="1" smtClean="0">
                            <a:latin typeface="Cambria Math" panose="02040503050406030204" pitchFamily="18" charset="0"/>
                          </a:rPr>
                          <m:t>𝒗𝒛𝒅𝒖𝒄𝒉𝒖</m:t>
                        </m:r>
                        <m:r>
                          <a:rPr lang="sk-SK" b="1" i="1" smtClean="0">
                            <a:latin typeface="Cambria Math" panose="02040503050406030204" pitchFamily="18" charset="0"/>
                          </a:rPr>
                          <m:t> [</m:t>
                        </m:r>
                        <m:f>
                          <m:fPr>
                            <m:ctrlPr>
                              <a:rPr lang="sk-SK" b="1" i="1" smtClean="0">
                                <a:latin typeface="Cambria Math" panose="02040503050406030204" pitchFamily="18" charset="0"/>
                              </a:rPr>
                            </m:ctrlPr>
                          </m:fPr>
                          <m:num>
                            <m:r>
                              <a:rPr lang="sk-SK" b="1" i="1" smtClean="0">
                                <a:latin typeface="Cambria Math" panose="02040503050406030204" pitchFamily="18" charset="0"/>
                              </a:rPr>
                              <m:t>𝒍</m:t>
                            </m:r>
                          </m:num>
                          <m:den>
                            <m:r>
                              <a:rPr lang="sk-SK" b="1" i="1" smtClean="0">
                                <a:latin typeface="Cambria Math" panose="02040503050406030204" pitchFamily="18" charset="0"/>
                              </a:rPr>
                              <m:t>𝒔</m:t>
                            </m:r>
                          </m:den>
                        </m:f>
                        <m:r>
                          <a:rPr lang="sk-SK" b="1" i="1" smtClean="0">
                            <a:latin typeface="Cambria Math" panose="02040503050406030204" pitchFamily="18" charset="0"/>
                          </a:rPr>
                          <m:t>]</m:t>
                        </m:r>
                      </m:den>
                    </m:f>
                  </m:oMath>
                </a14:m>
                <a:endParaRPr lang="sk-SK" sz="1800" b="1" dirty="0">
                  <a:latin typeface="Trebuchet MS" panose="020B0603020202020204" pitchFamily="34" charset="0"/>
                </a:endParaRPr>
              </a:p>
              <a:p>
                <a:pPr>
                  <a:lnSpc>
                    <a:spcPct val="134000"/>
                  </a:lnSpc>
                </a:pPr>
                <a:r>
                  <a:rPr lang="sk-SK" sz="1800" dirty="0">
                    <a:latin typeface="Trebuchet MS" panose="020B0603020202020204" pitchFamily="34" charset="0"/>
                  </a:rPr>
                  <a:t>Najväčší podiel odporu (asi 80 %) vzniká vo veľkých dýchacích cestách (trachea, veľké priedušky), hoci malé priedušky majú jednotlivo menší priemer, ale ich veľký počet a paralelné usporiadanie celkový odpor znižujú.</a:t>
                </a:r>
              </a:p>
              <a:p>
                <a:pPr>
                  <a:lnSpc>
                    <a:spcPct val="134000"/>
                  </a:lnSpc>
                </a:pPr>
                <a:r>
                  <a:rPr lang="sk-SK" sz="1800" u="sng" dirty="0">
                    <a:latin typeface="Trebuchet MS" panose="020B0603020202020204" pitchFamily="34" charset="0"/>
                  </a:rPr>
                  <a:t>Klinický význam</a:t>
                </a:r>
                <a:r>
                  <a:rPr lang="sk-SK" sz="1800" dirty="0">
                    <a:latin typeface="Trebuchet MS" panose="020B0603020202020204" pitchFamily="34" charset="0"/>
                  </a:rPr>
                  <a:t>: Vysoký prúdový odpor indikuje patologické zúženie či obštrukciu dýchacích ciest, napríklad pri astma </a:t>
                </a:r>
                <a:r>
                  <a:rPr lang="sk-SK" sz="1800" dirty="0" err="1">
                    <a:latin typeface="Trebuchet MS" panose="020B0603020202020204" pitchFamily="34" charset="0"/>
                  </a:rPr>
                  <a:t>bronchiale</a:t>
                </a:r>
                <a:r>
                  <a:rPr lang="sk-SK" sz="1800" dirty="0">
                    <a:latin typeface="Trebuchet MS" panose="020B0603020202020204" pitchFamily="34" charset="0"/>
                  </a:rPr>
                  <a:t>, chronickej obštrukčnej chorobe pľúc (CHOCHP) a pri zápaloch. Zvýšenie odporu vedie k dýchavičnosti, únave dýchacích svalov a zhoršenej ventilácii (obmedzenie prívodu kyslíka).</a:t>
                </a:r>
              </a:p>
            </p:txBody>
          </p:sp>
        </mc:Choice>
        <mc:Fallback xmlns="">
          <p:sp>
            <p:nvSpPr>
              <p:cNvPr id="3" name="Zástupný objekt pre obsah 2">
                <a:extLst>
                  <a:ext uri="{FF2B5EF4-FFF2-40B4-BE49-F238E27FC236}">
                    <a16:creationId xmlns:a16="http://schemas.microsoft.com/office/drawing/2014/main" id="{1EC34843-1447-E342-9466-F71E6E50C918}"/>
                  </a:ext>
                </a:extLst>
              </p:cNvPr>
              <p:cNvSpPr>
                <a:spLocks noGrp="1" noRot="1" noChangeAspect="1" noMove="1" noResize="1" noEditPoints="1" noAdjustHandles="1" noChangeArrowheads="1" noChangeShapeType="1" noTextEdit="1"/>
              </p:cNvSpPr>
              <p:nvPr>
                <p:ph idx="1"/>
              </p:nvPr>
            </p:nvSpPr>
            <p:spPr>
              <a:xfrm>
                <a:off x="113288" y="1149068"/>
                <a:ext cx="7258556" cy="5708931"/>
              </a:xfrm>
              <a:blipFill>
                <a:blip r:embed="rId5"/>
                <a:stretch>
                  <a:fillRect l="-336" r="-756"/>
                </a:stretch>
              </a:blipFill>
            </p:spPr>
            <p:txBody>
              <a:bodyPr/>
              <a:lstStyle/>
              <a:p>
                <a:r>
                  <a:rPr lang="sk-SK">
                    <a:noFill/>
                  </a:rPr>
                  <a:t> </a:t>
                </a:r>
              </a:p>
            </p:txBody>
          </p:sp>
        </mc:Fallback>
      </mc:AlternateContent>
    </p:spTree>
    <p:extLst>
      <p:ext uri="{BB962C8B-B14F-4D97-AF65-F5344CB8AC3E}">
        <p14:creationId xmlns:p14="http://schemas.microsoft.com/office/powerpoint/2010/main" val="651524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4FA3201-9EE7-F667-20F5-5F0F90461264}"/>
              </a:ext>
            </a:extLst>
          </p:cNvPr>
          <p:cNvSpPr>
            <a:spLocks noGrp="1"/>
          </p:cNvSpPr>
          <p:nvPr>
            <p:ph type="title"/>
          </p:nvPr>
        </p:nvSpPr>
        <p:spPr>
          <a:xfrm>
            <a:off x="382026" y="80030"/>
            <a:ext cx="10058400" cy="1036671"/>
          </a:xfrm>
        </p:spPr>
        <p:txBody>
          <a:bodyPr>
            <a:normAutofit/>
          </a:bodyPr>
          <a:lstStyle/>
          <a:p>
            <a:r>
              <a:rPr lang="sk-SK" sz="4800" b="1" cap="none" dirty="0">
                <a:latin typeface="Trebuchet MS" panose="020B0603020202020204" pitchFamily="34" charset="0"/>
              </a:rPr>
              <a:t>Pľúcne objemy a kapacity</a:t>
            </a:r>
          </a:p>
        </p:txBody>
      </p:sp>
      <p:sp>
        <p:nvSpPr>
          <p:cNvPr id="3" name="Zástupný objekt pre obsah 2">
            <a:extLst>
              <a:ext uri="{FF2B5EF4-FFF2-40B4-BE49-F238E27FC236}">
                <a16:creationId xmlns:a16="http://schemas.microsoft.com/office/drawing/2014/main" id="{C91858DC-6B6C-6A79-3A5B-738AD4DCBE86}"/>
              </a:ext>
            </a:extLst>
          </p:cNvPr>
          <p:cNvSpPr>
            <a:spLocks noGrp="1"/>
          </p:cNvSpPr>
          <p:nvPr>
            <p:ph idx="1"/>
          </p:nvPr>
        </p:nvSpPr>
        <p:spPr>
          <a:xfrm>
            <a:off x="94758" y="1060057"/>
            <a:ext cx="12121868" cy="5583505"/>
          </a:xfrm>
        </p:spPr>
        <p:txBody>
          <a:bodyPr>
            <a:normAutofit fontScale="92500"/>
          </a:bodyPr>
          <a:lstStyle/>
          <a:p>
            <a:pPr marL="182563" indent="-182563">
              <a:lnSpc>
                <a:spcPct val="114000"/>
              </a:lnSpc>
            </a:pPr>
            <a:r>
              <a:rPr lang="sk-SK" b="1" dirty="0">
                <a:solidFill>
                  <a:srgbClr val="0066CC"/>
                </a:solidFill>
                <a:latin typeface="Trebuchet MS" panose="020B0603020202020204" pitchFamily="34" charset="0"/>
              </a:rPr>
              <a:t>Pľúcne objemy</a:t>
            </a:r>
          </a:p>
          <a:p>
            <a:pPr marL="456883" lvl="1" indent="-182563">
              <a:lnSpc>
                <a:spcPct val="114000"/>
              </a:lnSpc>
            </a:pPr>
            <a:r>
              <a:rPr lang="sk-SK" b="1" dirty="0">
                <a:latin typeface="Trebuchet MS" panose="020B0603020202020204" pitchFamily="34" charset="0"/>
              </a:rPr>
              <a:t>Dychový objem </a:t>
            </a:r>
            <a:r>
              <a:rPr lang="sk-SK" dirty="0">
                <a:latin typeface="Trebuchet MS" panose="020B0603020202020204" pitchFamily="34" charset="0"/>
              </a:rPr>
              <a:t>(</a:t>
            </a:r>
            <a:r>
              <a:rPr lang="sk-SK" dirty="0" err="1">
                <a:latin typeface="Trebuchet MS" panose="020B0603020202020204" pitchFamily="34" charset="0"/>
              </a:rPr>
              <a:t>tidal</a:t>
            </a:r>
            <a:r>
              <a:rPr lang="sk-SK" dirty="0">
                <a:latin typeface="Trebuchet MS" panose="020B0603020202020204" pitchFamily="34" charset="0"/>
              </a:rPr>
              <a:t> </a:t>
            </a:r>
            <a:r>
              <a:rPr lang="sk-SK" dirty="0" err="1">
                <a:latin typeface="Trebuchet MS" panose="020B0603020202020204" pitchFamily="34" charset="0"/>
              </a:rPr>
              <a:t>volume</a:t>
            </a:r>
            <a:r>
              <a:rPr lang="sk-SK" dirty="0">
                <a:latin typeface="Trebuchet MS" panose="020B0603020202020204" pitchFamily="34" charset="0"/>
              </a:rPr>
              <a:t> V</a:t>
            </a:r>
            <a:r>
              <a:rPr lang="sk-SK" baseline="-25000" dirty="0">
                <a:latin typeface="Trebuchet MS" panose="020B0603020202020204" pitchFamily="34" charset="0"/>
              </a:rPr>
              <a:t>T</a:t>
            </a:r>
            <a:r>
              <a:rPr lang="sk-SK" dirty="0">
                <a:latin typeface="Trebuchet MS" panose="020B0603020202020204" pitchFamily="34" charset="0"/>
              </a:rPr>
              <a:t> = 0,5 l) – množstvo vzduchu pri bežnom nádychu a výdychu. </a:t>
            </a:r>
          </a:p>
          <a:p>
            <a:pPr marL="456883" lvl="1" indent="-182563">
              <a:lnSpc>
                <a:spcPct val="114000"/>
              </a:lnSpc>
            </a:pPr>
            <a:r>
              <a:rPr lang="sk-SK" b="1" dirty="0">
                <a:latin typeface="Trebuchet MS" panose="020B0603020202020204" pitchFamily="34" charset="0"/>
              </a:rPr>
              <a:t>Inspiračný rezervný objem </a:t>
            </a:r>
            <a:r>
              <a:rPr lang="sk-SK" dirty="0">
                <a:latin typeface="Trebuchet MS" panose="020B0603020202020204" pitchFamily="34" charset="0"/>
              </a:rPr>
              <a:t>(IRV = 2,5 l) – množstvo vzduchu, ktoré je možné navyše nadýchnuť po bežnom nádychu.</a:t>
            </a:r>
          </a:p>
          <a:p>
            <a:pPr marL="456883" lvl="1" indent="-182563">
              <a:lnSpc>
                <a:spcPct val="114000"/>
              </a:lnSpc>
            </a:pPr>
            <a:r>
              <a:rPr lang="sk-SK" b="1" dirty="0">
                <a:latin typeface="Trebuchet MS" panose="020B0603020202020204" pitchFamily="34" charset="0"/>
              </a:rPr>
              <a:t>Exspiračný rezervný objem </a:t>
            </a:r>
            <a:r>
              <a:rPr lang="sk-SK" dirty="0">
                <a:latin typeface="Trebuchet MS" panose="020B0603020202020204" pitchFamily="34" charset="0"/>
              </a:rPr>
              <a:t>(ERV = 1,0 l) – množstvo vzduchu, ktoré je možné navyše vydýchnuť po bežnom výdychu.</a:t>
            </a:r>
          </a:p>
          <a:p>
            <a:pPr marL="456883" lvl="1" indent="-182563">
              <a:lnSpc>
                <a:spcPct val="114000"/>
              </a:lnSpc>
            </a:pPr>
            <a:r>
              <a:rPr lang="sk-SK" b="1" dirty="0">
                <a:latin typeface="Trebuchet MS" panose="020B0603020202020204" pitchFamily="34" charset="0"/>
              </a:rPr>
              <a:t>Reziduálny objem </a:t>
            </a:r>
            <a:r>
              <a:rPr lang="sk-SK" dirty="0">
                <a:latin typeface="Trebuchet MS" panose="020B0603020202020204" pitchFamily="34" charset="0"/>
              </a:rPr>
              <a:t>(RV = 1,2 l) - množstvo vzduchu, ktoré zostáva v pľúcach aj po maximálnom výdychu.</a:t>
            </a:r>
          </a:p>
          <a:p>
            <a:pPr marL="731203" lvl="2" indent="-182563">
              <a:lnSpc>
                <a:spcPct val="114000"/>
              </a:lnSpc>
            </a:pPr>
            <a:r>
              <a:rPr lang="sk-SK" b="1" dirty="0">
                <a:latin typeface="Trebuchet MS" panose="020B0603020202020204" pitchFamily="34" charset="0"/>
              </a:rPr>
              <a:t>Kolapsový objem </a:t>
            </a:r>
            <a:r>
              <a:rPr lang="sk-SK" dirty="0">
                <a:latin typeface="Trebuchet MS" panose="020B0603020202020204" pitchFamily="34" charset="0"/>
              </a:rPr>
              <a:t>(0,4 l) predstavuje množstvo vzduchu, ktoré sa vypudí z pľúc pri spľasnutí (</a:t>
            </a:r>
            <a:r>
              <a:rPr lang="sk-SK" dirty="0" err="1">
                <a:latin typeface="Trebuchet MS" panose="020B0603020202020204" pitchFamily="34" charset="0"/>
              </a:rPr>
              <a:t>pneumotorax</a:t>
            </a:r>
            <a:r>
              <a:rPr lang="sk-SK" dirty="0">
                <a:latin typeface="Trebuchet MS" panose="020B0603020202020204" pitchFamily="34" charset="0"/>
              </a:rPr>
              <a:t>).</a:t>
            </a:r>
          </a:p>
          <a:p>
            <a:pPr marL="731203" lvl="2" indent="-182563">
              <a:lnSpc>
                <a:spcPct val="114000"/>
              </a:lnSpc>
            </a:pPr>
            <a:r>
              <a:rPr lang="sk-SK" b="1" dirty="0">
                <a:latin typeface="Trebuchet MS" panose="020B0603020202020204" pitchFamily="34" charset="0"/>
              </a:rPr>
              <a:t>Minimálny objem </a:t>
            </a:r>
            <a:r>
              <a:rPr lang="sk-SK" dirty="0">
                <a:latin typeface="Trebuchet MS" panose="020B0603020202020204" pitchFamily="34" charset="0"/>
              </a:rPr>
              <a:t>(0,8 l) predstavuje množstvo vzduchu, ktoré zostáva v pľúcach aj po úplnom kolapse.</a:t>
            </a:r>
          </a:p>
          <a:p>
            <a:pPr>
              <a:lnSpc>
                <a:spcPct val="114000"/>
              </a:lnSpc>
            </a:pPr>
            <a:r>
              <a:rPr lang="sk-SK" b="1" dirty="0">
                <a:solidFill>
                  <a:srgbClr val="0066CC"/>
                </a:solidFill>
                <a:latin typeface="Trebuchet MS" panose="020B0603020202020204" pitchFamily="34" charset="0"/>
              </a:rPr>
              <a:t>Pľúcne kapacity</a:t>
            </a:r>
          </a:p>
          <a:p>
            <a:pPr lvl="1">
              <a:lnSpc>
                <a:spcPct val="114000"/>
              </a:lnSpc>
            </a:pPr>
            <a:r>
              <a:rPr lang="sk-SK" b="1" dirty="0">
                <a:latin typeface="Trebuchet MS" panose="020B0603020202020204" pitchFamily="34" charset="0"/>
              </a:rPr>
              <a:t>Vitálna kapacita pľúc</a:t>
            </a:r>
            <a:r>
              <a:rPr lang="sk-SK" dirty="0">
                <a:latin typeface="Trebuchet MS" panose="020B0603020202020204" pitchFamily="34" charset="0"/>
              </a:rPr>
              <a:t> VC = VT + IRV + ERV</a:t>
            </a:r>
          </a:p>
          <a:p>
            <a:pPr lvl="1">
              <a:lnSpc>
                <a:spcPct val="114000"/>
              </a:lnSpc>
              <a:tabLst>
                <a:tab pos="2693988" algn="l"/>
                <a:tab pos="2962275" algn="l"/>
              </a:tabLst>
            </a:pPr>
            <a:r>
              <a:rPr lang="sk-SK" b="1" dirty="0">
                <a:latin typeface="Trebuchet MS" panose="020B0603020202020204" pitchFamily="34" charset="0"/>
              </a:rPr>
              <a:t>Inspiračná kapacita 	</a:t>
            </a:r>
            <a:r>
              <a:rPr lang="sk-SK" dirty="0">
                <a:latin typeface="Trebuchet MS" panose="020B0603020202020204" pitchFamily="34" charset="0"/>
              </a:rPr>
              <a:t>IC 	= VT + IRV </a:t>
            </a:r>
          </a:p>
          <a:p>
            <a:pPr lvl="1">
              <a:lnSpc>
                <a:spcPct val="114000"/>
              </a:lnSpc>
            </a:pPr>
            <a:r>
              <a:rPr lang="sk-SK" b="1" dirty="0">
                <a:latin typeface="Trebuchet MS" panose="020B0603020202020204" pitchFamily="34" charset="0"/>
              </a:rPr>
              <a:t>Funkčná reziduálna kapacita </a:t>
            </a:r>
            <a:r>
              <a:rPr lang="sk-SK" dirty="0">
                <a:latin typeface="Trebuchet MS" panose="020B0603020202020204" pitchFamily="34" charset="0"/>
              </a:rPr>
              <a:t>FRC = ERV+ RV </a:t>
            </a:r>
          </a:p>
          <a:p>
            <a:pPr lvl="1">
              <a:lnSpc>
                <a:spcPct val="114000"/>
              </a:lnSpc>
            </a:pPr>
            <a:r>
              <a:rPr lang="sk-SK" b="1" dirty="0">
                <a:latin typeface="Trebuchet MS" panose="020B0603020202020204" pitchFamily="34" charset="0"/>
              </a:rPr>
              <a:t>Celková kapacita pľúc</a:t>
            </a:r>
            <a:r>
              <a:rPr lang="sk-SK" dirty="0">
                <a:latin typeface="Trebuchet MS" panose="020B0603020202020204" pitchFamily="34" charset="0"/>
              </a:rPr>
              <a:t> TC = súčet všetkých objemov </a:t>
            </a:r>
          </a:p>
          <a:p>
            <a:pPr>
              <a:lnSpc>
                <a:spcPct val="114000"/>
              </a:lnSpc>
            </a:pPr>
            <a:r>
              <a:rPr lang="sk-SK" sz="1900" dirty="0">
                <a:latin typeface="Trebuchet MS" panose="020B0603020202020204" pitchFamily="34" charset="0"/>
              </a:rPr>
              <a:t>Tieto hodnoty sú priemerné a premenlivé najmä v závislosti od </a:t>
            </a:r>
            <a:r>
              <a:rPr lang="sk-SK" sz="1900" b="1" dirty="0">
                <a:latin typeface="Trebuchet MS" panose="020B0603020202020204" pitchFamily="34" charset="0"/>
              </a:rPr>
              <a:t>veku, pohlavia, telesnej výšky, hmotnosti,      </a:t>
            </a:r>
            <a:r>
              <a:rPr lang="sk-SK" sz="1900" dirty="0">
                <a:latin typeface="Trebuchet MS" panose="020B0603020202020204" pitchFamily="34" charset="0"/>
              </a:rPr>
              <a:t>ale aj napr. od fyzickej kondície jedinca, choroby, fajčenia či užívaných liečiv. </a:t>
            </a:r>
          </a:p>
        </p:txBody>
      </p:sp>
    </p:spTree>
    <p:extLst>
      <p:ext uri="{BB962C8B-B14F-4D97-AF65-F5344CB8AC3E}">
        <p14:creationId xmlns:p14="http://schemas.microsoft.com/office/powerpoint/2010/main" val="920751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749BAE1-0790-7A7D-97BE-6E4129E04C33}"/>
              </a:ext>
            </a:extLst>
          </p:cNvPr>
          <p:cNvSpPr>
            <a:spLocks noGrp="1"/>
          </p:cNvSpPr>
          <p:nvPr>
            <p:ph type="title"/>
          </p:nvPr>
        </p:nvSpPr>
        <p:spPr/>
        <p:txBody>
          <a:bodyPr/>
          <a:lstStyle/>
          <a:p>
            <a:endParaRPr lang="sk-SK"/>
          </a:p>
        </p:txBody>
      </p:sp>
      <p:pic>
        <p:nvPicPr>
          <p:cNvPr id="5" name="Obrázok 4">
            <a:extLst>
              <a:ext uri="{FF2B5EF4-FFF2-40B4-BE49-F238E27FC236}">
                <a16:creationId xmlns:a16="http://schemas.microsoft.com/office/drawing/2014/main" id="{C3AC50A4-6359-35DD-00D4-A91C3E39BF16}"/>
              </a:ext>
            </a:extLst>
          </p:cNvPr>
          <p:cNvPicPr>
            <a:picLocks noChangeAspect="1"/>
          </p:cNvPicPr>
          <p:nvPr/>
        </p:nvPicPr>
        <p:blipFill>
          <a:blip r:embed="rId2"/>
          <a:stretch>
            <a:fillRect/>
          </a:stretch>
        </p:blipFill>
        <p:spPr>
          <a:xfrm>
            <a:off x="86427" y="484632"/>
            <a:ext cx="12019146" cy="5582265"/>
          </a:xfrm>
          <a:prstGeom prst="rect">
            <a:avLst/>
          </a:prstGeom>
        </p:spPr>
      </p:pic>
    </p:spTree>
    <p:extLst>
      <p:ext uri="{BB962C8B-B14F-4D97-AF65-F5344CB8AC3E}">
        <p14:creationId xmlns:p14="http://schemas.microsoft.com/office/powerpoint/2010/main" val="3896378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614995" y="233780"/>
            <a:ext cx="10058400" cy="1060946"/>
          </a:xfrm>
        </p:spPr>
        <p:txBody>
          <a:bodyPr>
            <a:normAutofit/>
          </a:bodyPr>
          <a:lstStyle/>
          <a:p>
            <a:r>
              <a:rPr lang="sk-SK" sz="4800" b="1" cap="none" dirty="0" err="1">
                <a:latin typeface="Trebuchet MS" panose="020B0603020202020204" pitchFamily="34" charset="0"/>
              </a:rPr>
              <a:t>Spirometria</a:t>
            </a:r>
            <a:endParaRPr lang="en-US" sz="4800"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299406" y="1439495"/>
            <a:ext cx="8100128" cy="2655076"/>
          </a:xfrm>
        </p:spPr>
        <p:txBody>
          <a:bodyPr>
            <a:noAutofit/>
          </a:bodyPr>
          <a:lstStyle/>
          <a:p>
            <a:pPr>
              <a:lnSpc>
                <a:spcPct val="114000"/>
              </a:lnSpc>
            </a:pPr>
            <a:r>
              <a:rPr lang="sk-SK" sz="2400" b="1" dirty="0" err="1">
                <a:solidFill>
                  <a:srgbClr val="0066CC"/>
                </a:solidFill>
                <a:latin typeface="Trebuchet MS" panose="020B0603020202020204" pitchFamily="34" charset="0"/>
              </a:rPr>
              <a:t>Spirometria</a:t>
            </a:r>
            <a:r>
              <a:rPr lang="sk-SK" sz="2400" dirty="0">
                <a:latin typeface="Trebuchet MS" panose="020B0603020202020204" pitchFamily="34" charset="0"/>
              </a:rPr>
              <a:t> je základné funkčné vyšetrenie pľúc, ktoré kvantitatívne hodnotí objemy, kapacity resp. prietoky vzduchu pri dýchaní. Používa sa na skríning, diagnostiku aj sledovanie priebehu pľúcnych ochorení.</a:t>
            </a:r>
          </a:p>
        </p:txBody>
      </p:sp>
      <p:pic>
        <p:nvPicPr>
          <p:cNvPr id="1026" name="Picture 2" descr="Person blowing into spirometry tube with spirometry curve on PC screen.">
            <a:extLst>
              <a:ext uri="{FF2B5EF4-FFF2-40B4-BE49-F238E27FC236}">
                <a16:creationId xmlns:a16="http://schemas.microsoft.com/office/drawing/2014/main" id="{67323C8A-DF6A-42FF-8814-384DE2F733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4828" y="89011"/>
            <a:ext cx="3567729" cy="32044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Zástupný objekt pre obsah 2">
            <a:extLst>
              <a:ext uri="{FF2B5EF4-FFF2-40B4-BE49-F238E27FC236}">
                <a16:creationId xmlns:a16="http://schemas.microsoft.com/office/drawing/2014/main" id="{975721DA-B1CC-401B-A1AB-B7CB6968B210}"/>
              </a:ext>
            </a:extLst>
          </p:cNvPr>
          <p:cNvSpPr txBox="1">
            <a:spLocks/>
          </p:cNvSpPr>
          <p:nvPr/>
        </p:nvSpPr>
        <p:spPr>
          <a:xfrm>
            <a:off x="234667" y="3269182"/>
            <a:ext cx="11199377" cy="3355038"/>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r>
              <a:rPr lang="sk-SK" sz="2400" dirty="0">
                <a:latin typeface="Trebuchet MS" panose="020B0603020202020204" pitchFamily="34" charset="0"/>
              </a:rPr>
              <a:t>Počas vyšetrenia VC pacient po maximálnom nádychu čo najúplnejšie vydýchne do prístroja – </a:t>
            </a:r>
            <a:r>
              <a:rPr lang="sk-SK" sz="2400" b="1" dirty="0" err="1">
                <a:solidFill>
                  <a:srgbClr val="0066CC"/>
                </a:solidFill>
                <a:latin typeface="Trebuchet MS" panose="020B0603020202020204" pitchFamily="34" charset="0"/>
              </a:rPr>
              <a:t>spirometer</a:t>
            </a:r>
            <a:r>
              <a:rPr lang="sk-SK" sz="2400" dirty="0">
                <a:latin typeface="Trebuchet MS" panose="020B0603020202020204" pitchFamily="34" charset="0"/>
              </a:rPr>
              <a:t>, ktorý následne zaznamenáva priebeh výdychu vo forme krivky – </a:t>
            </a:r>
            <a:r>
              <a:rPr lang="sk-SK" sz="2400" b="1" dirty="0" err="1">
                <a:solidFill>
                  <a:srgbClr val="0066CC"/>
                </a:solidFill>
                <a:latin typeface="Trebuchet MS" panose="020B0603020202020204" pitchFamily="34" charset="0"/>
              </a:rPr>
              <a:t>spirometrická</a:t>
            </a:r>
            <a:r>
              <a:rPr lang="sk-SK" sz="2400" b="1" dirty="0">
                <a:solidFill>
                  <a:srgbClr val="0066CC"/>
                </a:solidFill>
                <a:latin typeface="Trebuchet MS" panose="020B0603020202020204" pitchFamily="34" charset="0"/>
              </a:rPr>
              <a:t> krivka</a:t>
            </a:r>
            <a:r>
              <a:rPr lang="sk-SK" sz="2400" dirty="0">
                <a:latin typeface="Trebuchet MS" panose="020B0603020202020204" pitchFamily="34" charset="0"/>
              </a:rPr>
              <a:t>.</a:t>
            </a:r>
          </a:p>
          <a:p>
            <a:pPr>
              <a:lnSpc>
                <a:spcPct val="114000"/>
              </a:lnSpc>
            </a:pPr>
            <a:r>
              <a:rPr lang="sk-SK" sz="2400" dirty="0">
                <a:latin typeface="Trebuchet MS" panose="020B0603020202020204" pitchFamily="34" charset="0"/>
              </a:rPr>
              <a:t>Namerané hodnoty sa porovnávajú so „štandardnými“. Konkrétne normy sa stanovujú podľa referenčných tabuliek pre danú populáciu na základe </a:t>
            </a:r>
            <a:r>
              <a:rPr lang="sk-SK" sz="2400" b="1" u="sng" dirty="0">
                <a:latin typeface="Trebuchet MS" panose="020B0603020202020204" pitchFamily="34" charset="0"/>
              </a:rPr>
              <a:t>veku, výšky, váhy, pohlavia</a:t>
            </a:r>
            <a:r>
              <a:rPr lang="sk-SK" sz="2400" b="1" dirty="0">
                <a:latin typeface="Trebuchet MS" panose="020B0603020202020204" pitchFamily="34" charset="0"/>
              </a:rPr>
              <a:t> </a:t>
            </a:r>
            <a:r>
              <a:rPr lang="sk-SK" sz="2400" dirty="0">
                <a:latin typeface="Trebuchet MS" panose="020B0603020202020204" pitchFamily="34" charset="0"/>
              </a:rPr>
              <a:t>a etnika. Zdravý jedinec by mal </a:t>
            </a:r>
            <a:r>
              <a:rPr lang="sk-SK" sz="2400">
                <a:latin typeface="Trebuchet MS" panose="020B0603020202020204" pitchFamily="34" charset="0"/>
              </a:rPr>
              <a:t>dosiahnuť 80</a:t>
            </a:r>
            <a:r>
              <a:rPr lang="sk-SK" sz="2400" dirty="0">
                <a:latin typeface="Trebuchet MS" panose="020B0603020202020204" pitchFamily="34" charset="0"/>
              </a:rPr>
              <a:t> </a:t>
            </a:r>
            <a:r>
              <a:rPr lang="sk-SK" sz="2400">
                <a:latin typeface="Trebuchet MS" panose="020B0603020202020204" pitchFamily="34" charset="0"/>
              </a:rPr>
              <a:t>% </a:t>
            </a:r>
            <a:r>
              <a:rPr lang="sk-SK" sz="2400" dirty="0">
                <a:latin typeface="Trebuchet MS" panose="020B0603020202020204" pitchFamily="34" charset="0"/>
              </a:rPr>
              <a:t>a viac nominálnej (štandardnej) hodnoty.</a:t>
            </a:r>
          </a:p>
        </p:txBody>
      </p:sp>
    </p:spTree>
    <p:extLst>
      <p:ext uri="{BB962C8B-B14F-4D97-AF65-F5344CB8AC3E}">
        <p14:creationId xmlns:p14="http://schemas.microsoft.com/office/powerpoint/2010/main" val="1429819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Skupina 20">
            <a:extLst>
              <a:ext uri="{FF2B5EF4-FFF2-40B4-BE49-F238E27FC236}">
                <a16:creationId xmlns:a16="http://schemas.microsoft.com/office/drawing/2014/main" id="{02C6D466-30CD-4EFA-9FB7-6F2DE4DA4E2D}"/>
              </a:ext>
            </a:extLst>
          </p:cNvPr>
          <p:cNvGrpSpPr/>
          <p:nvPr/>
        </p:nvGrpSpPr>
        <p:grpSpPr>
          <a:xfrm>
            <a:off x="2565175" y="0"/>
            <a:ext cx="9626825" cy="6661938"/>
            <a:chOff x="2200152" y="669574"/>
            <a:chExt cx="9176635" cy="6188426"/>
          </a:xfrm>
        </p:grpSpPr>
        <p:grpSp>
          <p:nvGrpSpPr>
            <p:cNvPr id="17" name="Skupina 16">
              <a:extLst>
                <a:ext uri="{FF2B5EF4-FFF2-40B4-BE49-F238E27FC236}">
                  <a16:creationId xmlns:a16="http://schemas.microsoft.com/office/drawing/2014/main" id="{52B993A1-E8BC-471D-BC76-9D45D6334FE6}"/>
                </a:ext>
              </a:extLst>
            </p:cNvPr>
            <p:cNvGrpSpPr/>
            <p:nvPr/>
          </p:nvGrpSpPr>
          <p:grpSpPr>
            <a:xfrm>
              <a:off x="2200152" y="669574"/>
              <a:ext cx="9176635" cy="6188426"/>
              <a:chOff x="2304655" y="658708"/>
              <a:chExt cx="9176635" cy="6188426"/>
            </a:xfrm>
          </p:grpSpPr>
          <p:grpSp>
            <p:nvGrpSpPr>
              <p:cNvPr id="9" name="Skupina 8">
                <a:extLst>
                  <a:ext uri="{FF2B5EF4-FFF2-40B4-BE49-F238E27FC236}">
                    <a16:creationId xmlns:a16="http://schemas.microsoft.com/office/drawing/2014/main" id="{6EF8F01D-2FB1-4350-B394-89AD487686A4}"/>
                  </a:ext>
                </a:extLst>
              </p:cNvPr>
              <p:cNvGrpSpPr/>
              <p:nvPr/>
            </p:nvGrpSpPr>
            <p:grpSpPr>
              <a:xfrm>
                <a:off x="2304655" y="658708"/>
                <a:ext cx="9176635" cy="6188426"/>
                <a:chOff x="2208860" y="669574"/>
                <a:chExt cx="9176635" cy="6188426"/>
              </a:xfrm>
            </p:grpSpPr>
            <p:grpSp>
              <p:nvGrpSpPr>
                <p:cNvPr id="7" name="Skupina 6">
                  <a:extLst>
                    <a:ext uri="{FF2B5EF4-FFF2-40B4-BE49-F238E27FC236}">
                      <a16:creationId xmlns:a16="http://schemas.microsoft.com/office/drawing/2014/main" id="{FE861DCD-6BBC-4A72-8AED-EB4AFAAFF840}"/>
                    </a:ext>
                  </a:extLst>
                </p:cNvPr>
                <p:cNvGrpSpPr/>
                <p:nvPr/>
              </p:nvGrpSpPr>
              <p:grpSpPr>
                <a:xfrm>
                  <a:off x="2208860" y="669574"/>
                  <a:ext cx="9176635" cy="6188426"/>
                  <a:chOff x="2208860" y="669574"/>
                  <a:chExt cx="9176635" cy="6188426"/>
                </a:xfrm>
              </p:grpSpPr>
              <p:pic>
                <p:nvPicPr>
                  <p:cNvPr id="1026" name="Picture 2" descr="37. Spirometrie | Fyziologie – teorie k praktickým cvičením – elektronická  část | Lékařská fakulta Masarykovy univerzity">
                    <a:extLst>
                      <a:ext uri="{FF2B5EF4-FFF2-40B4-BE49-F238E27FC236}">
                        <a16:creationId xmlns:a16="http://schemas.microsoft.com/office/drawing/2014/main" id="{4F89F4F9-8C8C-44A9-AF48-E87A3C90A7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860" y="669574"/>
                    <a:ext cx="9176635" cy="6188426"/>
                  </a:xfrm>
                  <a:prstGeom prst="rect">
                    <a:avLst/>
                  </a:prstGeom>
                  <a:noFill/>
                  <a:extLst>
                    <a:ext uri="{909E8E84-426E-40DD-AFC4-6F175D3DCCD1}">
                      <a14:hiddenFill xmlns:a14="http://schemas.microsoft.com/office/drawing/2010/main">
                        <a:solidFill>
                          <a:srgbClr val="FFFFFF"/>
                        </a:solidFill>
                      </a14:hiddenFill>
                    </a:ext>
                  </a:extLst>
                </p:spPr>
              </p:pic>
              <p:sp>
                <p:nvSpPr>
                  <p:cNvPr id="6" name="BlokTextu 5">
                    <a:extLst>
                      <a:ext uri="{FF2B5EF4-FFF2-40B4-BE49-F238E27FC236}">
                        <a16:creationId xmlns:a16="http://schemas.microsoft.com/office/drawing/2014/main" id="{6F8B501F-79B2-476D-A990-32E8A17DBBCE}"/>
                      </a:ext>
                    </a:extLst>
                  </p:cNvPr>
                  <p:cNvSpPr txBox="1"/>
                  <p:nvPr/>
                </p:nvSpPr>
                <p:spPr>
                  <a:xfrm>
                    <a:off x="3762797" y="6188426"/>
                    <a:ext cx="1780248" cy="338554"/>
                  </a:xfrm>
                  <a:prstGeom prst="rect">
                    <a:avLst/>
                  </a:prstGeom>
                  <a:solidFill>
                    <a:srgbClr val="D3DCE5"/>
                  </a:solidFill>
                </p:spPr>
                <p:txBody>
                  <a:bodyPr wrap="square" rtlCol="0">
                    <a:spAutoFit/>
                  </a:bodyPr>
                  <a:lstStyle/>
                  <a:p>
                    <a:r>
                      <a:rPr lang="sk-SK" sz="1600" dirty="0">
                        <a:latin typeface="Trebuchet MS" panose="020B0603020202020204" pitchFamily="34" charset="0"/>
                      </a:rPr>
                      <a:t>Pokojné dýchanie</a:t>
                    </a:r>
                  </a:p>
                </p:txBody>
              </p:sp>
              <p:sp>
                <p:nvSpPr>
                  <p:cNvPr id="8" name="BlokTextu 7">
                    <a:extLst>
                      <a:ext uri="{FF2B5EF4-FFF2-40B4-BE49-F238E27FC236}">
                        <a16:creationId xmlns:a16="http://schemas.microsoft.com/office/drawing/2014/main" id="{FC675267-326F-4F64-9D35-1BFF046E131F}"/>
                      </a:ext>
                    </a:extLst>
                  </p:cNvPr>
                  <p:cNvSpPr txBox="1"/>
                  <p:nvPr/>
                </p:nvSpPr>
                <p:spPr>
                  <a:xfrm>
                    <a:off x="5729164" y="5909432"/>
                    <a:ext cx="1197886" cy="830997"/>
                  </a:xfrm>
                  <a:prstGeom prst="rect">
                    <a:avLst/>
                  </a:prstGeom>
                  <a:solidFill>
                    <a:srgbClr val="E7ECF1"/>
                  </a:solidFill>
                </p:spPr>
                <p:txBody>
                  <a:bodyPr wrap="square" rtlCol="0">
                    <a:spAutoFit/>
                  </a:bodyPr>
                  <a:lstStyle/>
                  <a:p>
                    <a:pPr algn="ctr"/>
                    <a:r>
                      <a:rPr lang="sk-SK" sz="1600" dirty="0">
                        <a:latin typeface="Trebuchet MS" panose="020B0603020202020204" pitchFamily="34" charset="0"/>
                      </a:rPr>
                      <a:t>Hlboký nádych a výdych</a:t>
                    </a:r>
                  </a:p>
                </p:txBody>
              </p:sp>
            </p:grpSp>
            <p:sp>
              <p:nvSpPr>
                <p:cNvPr id="10" name="BlokTextu 9">
                  <a:extLst>
                    <a:ext uri="{FF2B5EF4-FFF2-40B4-BE49-F238E27FC236}">
                      <a16:creationId xmlns:a16="http://schemas.microsoft.com/office/drawing/2014/main" id="{99676CD7-449D-4326-A088-CA0AE49C1FE0}"/>
                    </a:ext>
                  </a:extLst>
                </p:cNvPr>
                <p:cNvSpPr txBox="1"/>
                <p:nvPr/>
              </p:nvSpPr>
              <p:spPr>
                <a:xfrm rot="16200000">
                  <a:off x="7811514" y="5107986"/>
                  <a:ext cx="947037" cy="538609"/>
                </a:xfrm>
                <a:prstGeom prst="rect">
                  <a:avLst/>
                </a:prstGeom>
                <a:solidFill>
                  <a:srgbClr val="ECECEC"/>
                </a:solidFill>
              </p:spPr>
              <p:txBody>
                <a:bodyPr wrap="square" rtlCol="0">
                  <a:spAutoFit/>
                </a:bodyPr>
                <a:lstStyle/>
                <a:p>
                  <a:pPr algn="ctr">
                    <a:spcBef>
                      <a:spcPts val="1200"/>
                    </a:spcBef>
                  </a:pPr>
                  <a:r>
                    <a:rPr lang="sk-SK" sz="1200" dirty="0">
                      <a:latin typeface="Trebuchet MS" panose="020B0603020202020204" pitchFamily="34" charset="0"/>
                    </a:rPr>
                    <a:t>Reziduálny</a:t>
                  </a:r>
                </a:p>
                <a:p>
                  <a:pPr algn="ctr">
                    <a:spcBef>
                      <a:spcPts val="600"/>
                    </a:spcBef>
                  </a:pPr>
                  <a:r>
                    <a:rPr lang="sk-SK" sz="1200" dirty="0">
                      <a:latin typeface="Trebuchet MS" panose="020B0603020202020204" pitchFamily="34" charset="0"/>
                    </a:rPr>
                    <a:t> objem</a:t>
                  </a:r>
                </a:p>
              </p:txBody>
            </p:sp>
            <p:sp>
              <p:nvSpPr>
                <p:cNvPr id="11" name="BlokTextu 10">
                  <a:extLst>
                    <a:ext uri="{FF2B5EF4-FFF2-40B4-BE49-F238E27FC236}">
                      <a16:creationId xmlns:a16="http://schemas.microsoft.com/office/drawing/2014/main" id="{245D49B5-562D-4F90-9CE6-48C9F85EACD8}"/>
                    </a:ext>
                  </a:extLst>
                </p:cNvPr>
                <p:cNvSpPr txBox="1"/>
                <p:nvPr/>
              </p:nvSpPr>
              <p:spPr>
                <a:xfrm rot="16200000">
                  <a:off x="7819605" y="3984628"/>
                  <a:ext cx="947037" cy="646331"/>
                </a:xfrm>
                <a:prstGeom prst="rect">
                  <a:avLst/>
                </a:prstGeom>
                <a:solidFill>
                  <a:srgbClr val="CDDDEA"/>
                </a:solidFill>
              </p:spPr>
              <p:txBody>
                <a:bodyPr wrap="square" rtlCol="0">
                  <a:spAutoFit/>
                </a:bodyPr>
                <a:lstStyle/>
                <a:p>
                  <a:pPr algn="ctr">
                    <a:spcBef>
                      <a:spcPts val="1200"/>
                    </a:spcBef>
                  </a:pPr>
                  <a:r>
                    <a:rPr lang="sk-SK" sz="1200" dirty="0">
                      <a:latin typeface="Trebuchet MS" panose="020B0603020202020204" pitchFamily="34" charset="0"/>
                    </a:rPr>
                    <a:t>Expiračný rezervný objem</a:t>
                  </a:r>
                </a:p>
              </p:txBody>
            </p:sp>
            <p:sp>
              <p:nvSpPr>
                <p:cNvPr id="12" name="BlokTextu 11">
                  <a:extLst>
                    <a:ext uri="{FF2B5EF4-FFF2-40B4-BE49-F238E27FC236}">
                      <a16:creationId xmlns:a16="http://schemas.microsoft.com/office/drawing/2014/main" id="{39C61076-2E6D-48D0-9DA0-F21682F22FAF}"/>
                    </a:ext>
                  </a:extLst>
                </p:cNvPr>
                <p:cNvSpPr txBox="1"/>
                <p:nvPr/>
              </p:nvSpPr>
              <p:spPr>
                <a:xfrm rot="16200000">
                  <a:off x="8006981" y="3176312"/>
                  <a:ext cx="647365" cy="477054"/>
                </a:xfrm>
                <a:prstGeom prst="rect">
                  <a:avLst/>
                </a:prstGeom>
                <a:solidFill>
                  <a:srgbClr val="EBF3DE"/>
                </a:solidFill>
              </p:spPr>
              <p:txBody>
                <a:bodyPr wrap="square" lIns="0" tIns="0" rIns="0" bIns="0" rtlCol="0">
                  <a:spAutoFit/>
                </a:bodyPr>
                <a:lstStyle/>
                <a:p>
                  <a:pPr algn="ctr">
                    <a:spcBef>
                      <a:spcPts val="1200"/>
                    </a:spcBef>
                  </a:pPr>
                  <a:r>
                    <a:rPr lang="sk-SK" sz="1050" b="1" dirty="0">
                      <a:latin typeface="Trebuchet MS" panose="020B0603020202020204" pitchFamily="34" charset="0"/>
                    </a:rPr>
                    <a:t>Dychový</a:t>
                  </a:r>
                </a:p>
                <a:p>
                  <a:pPr algn="ctr">
                    <a:spcBef>
                      <a:spcPts val="1200"/>
                    </a:spcBef>
                  </a:pPr>
                  <a:r>
                    <a:rPr lang="sk-SK" sz="1050" b="1" dirty="0">
                      <a:latin typeface="Trebuchet MS" panose="020B0603020202020204" pitchFamily="34" charset="0"/>
                    </a:rPr>
                    <a:t>objem</a:t>
                  </a:r>
                </a:p>
              </p:txBody>
            </p:sp>
            <p:sp>
              <p:nvSpPr>
                <p:cNvPr id="13" name="BlokTextu 12">
                  <a:extLst>
                    <a:ext uri="{FF2B5EF4-FFF2-40B4-BE49-F238E27FC236}">
                      <a16:creationId xmlns:a16="http://schemas.microsoft.com/office/drawing/2014/main" id="{9DE5B860-3034-4856-8242-2A7164E12922}"/>
                    </a:ext>
                  </a:extLst>
                </p:cNvPr>
                <p:cNvSpPr txBox="1"/>
                <p:nvPr/>
              </p:nvSpPr>
              <p:spPr>
                <a:xfrm rot="16200000">
                  <a:off x="7274200" y="1684092"/>
                  <a:ext cx="2037846" cy="584775"/>
                </a:xfrm>
                <a:prstGeom prst="rect">
                  <a:avLst/>
                </a:prstGeom>
                <a:solidFill>
                  <a:srgbClr val="FDD4D2"/>
                </a:solidFill>
              </p:spPr>
              <p:txBody>
                <a:bodyPr wrap="square" lIns="0" tIns="0" rIns="0" bIns="0" rtlCol="0">
                  <a:spAutoFit/>
                </a:bodyPr>
                <a:lstStyle/>
                <a:p>
                  <a:pPr algn="ctr">
                    <a:spcBef>
                      <a:spcPts val="1200"/>
                    </a:spcBef>
                  </a:pPr>
                  <a:r>
                    <a:rPr lang="sk-SK" sz="1400" dirty="0">
                      <a:latin typeface="Trebuchet MS" panose="020B0603020202020204" pitchFamily="34" charset="0"/>
                    </a:rPr>
                    <a:t>Inspiračný rezervný</a:t>
                  </a:r>
                </a:p>
                <a:p>
                  <a:pPr algn="ctr">
                    <a:spcBef>
                      <a:spcPts val="1200"/>
                    </a:spcBef>
                  </a:pPr>
                  <a:r>
                    <a:rPr lang="sk-SK" sz="1400" dirty="0">
                      <a:latin typeface="Trebuchet MS" panose="020B0603020202020204" pitchFamily="34" charset="0"/>
                    </a:rPr>
                    <a:t>objem</a:t>
                  </a:r>
                </a:p>
              </p:txBody>
            </p:sp>
            <p:sp>
              <p:nvSpPr>
                <p:cNvPr id="14" name="BlokTextu 13">
                  <a:extLst>
                    <a:ext uri="{FF2B5EF4-FFF2-40B4-BE49-F238E27FC236}">
                      <a16:creationId xmlns:a16="http://schemas.microsoft.com/office/drawing/2014/main" id="{B303912A-18F6-448A-9A00-75339D45C448}"/>
                    </a:ext>
                  </a:extLst>
                </p:cNvPr>
                <p:cNvSpPr txBox="1"/>
                <p:nvPr/>
              </p:nvSpPr>
              <p:spPr>
                <a:xfrm rot="16200000">
                  <a:off x="8065871" y="2199978"/>
                  <a:ext cx="2037846" cy="246221"/>
                </a:xfrm>
                <a:prstGeom prst="rect">
                  <a:avLst/>
                </a:prstGeom>
                <a:solidFill>
                  <a:srgbClr val="A6B7CB"/>
                </a:solidFill>
              </p:spPr>
              <p:txBody>
                <a:bodyPr wrap="square" lIns="0" tIns="0" rIns="0" bIns="0" rtlCol="0">
                  <a:spAutoFit/>
                </a:bodyPr>
                <a:lstStyle/>
                <a:p>
                  <a:pPr algn="ctr">
                    <a:spcBef>
                      <a:spcPts val="1200"/>
                    </a:spcBef>
                  </a:pPr>
                  <a:r>
                    <a:rPr lang="sk-SK" sz="1600" dirty="0">
                      <a:latin typeface="Trebuchet MS" panose="020B0603020202020204" pitchFamily="34" charset="0"/>
                    </a:rPr>
                    <a:t>Inspiračná</a:t>
                  </a:r>
                  <a:r>
                    <a:rPr lang="sk-SK" sz="1400" dirty="0">
                      <a:latin typeface="Trebuchet MS" panose="020B0603020202020204" pitchFamily="34" charset="0"/>
                    </a:rPr>
                    <a:t> kapacita</a:t>
                  </a:r>
                </a:p>
              </p:txBody>
            </p:sp>
            <p:sp>
              <p:nvSpPr>
                <p:cNvPr id="15" name="BlokTextu 14">
                  <a:extLst>
                    <a:ext uri="{FF2B5EF4-FFF2-40B4-BE49-F238E27FC236}">
                      <a16:creationId xmlns:a16="http://schemas.microsoft.com/office/drawing/2014/main" id="{F4325E73-AC62-48CD-A592-4181DB5E75D4}"/>
                    </a:ext>
                  </a:extLst>
                </p:cNvPr>
                <p:cNvSpPr txBox="1"/>
                <p:nvPr/>
              </p:nvSpPr>
              <p:spPr>
                <a:xfrm rot="16200000">
                  <a:off x="8867018" y="2968046"/>
                  <a:ext cx="2037846" cy="246221"/>
                </a:xfrm>
                <a:prstGeom prst="rect">
                  <a:avLst/>
                </a:prstGeom>
                <a:solidFill>
                  <a:srgbClr val="7992B1"/>
                </a:solidFill>
              </p:spPr>
              <p:txBody>
                <a:bodyPr wrap="square" lIns="0" tIns="0" rIns="0" bIns="0" rtlCol="0">
                  <a:spAutoFit/>
                </a:bodyPr>
                <a:lstStyle/>
                <a:p>
                  <a:pPr algn="ctr">
                    <a:spcBef>
                      <a:spcPts val="1200"/>
                    </a:spcBef>
                  </a:pPr>
                  <a:r>
                    <a:rPr lang="sk-SK" sz="1600" dirty="0">
                      <a:latin typeface="Trebuchet MS" panose="020B0603020202020204" pitchFamily="34" charset="0"/>
                    </a:rPr>
                    <a:t>Vitálna</a:t>
                  </a:r>
                  <a:r>
                    <a:rPr lang="sk-SK" sz="1400" dirty="0">
                      <a:latin typeface="Trebuchet MS" panose="020B0603020202020204" pitchFamily="34" charset="0"/>
                    </a:rPr>
                    <a:t> kapacita</a:t>
                  </a:r>
                </a:p>
              </p:txBody>
            </p:sp>
            <p:sp>
              <p:nvSpPr>
                <p:cNvPr id="16" name="BlokTextu 15">
                  <a:extLst>
                    <a:ext uri="{FF2B5EF4-FFF2-40B4-BE49-F238E27FC236}">
                      <a16:creationId xmlns:a16="http://schemas.microsoft.com/office/drawing/2014/main" id="{56E039E2-A9FF-4A12-ACEA-58F898F68CAA}"/>
                    </a:ext>
                  </a:extLst>
                </p:cNvPr>
                <p:cNvSpPr txBox="1"/>
                <p:nvPr/>
              </p:nvSpPr>
              <p:spPr>
                <a:xfrm rot="16200000">
                  <a:off x="8077838" y="4605386"/>
                  <a:ext cx="2037846" cy="430887"/>
                </a:xfrm>
                <a:prstGeom prst="rect">
                  <a:avLst/>
                </a:prstGeom>
                <a:solidFill>
                  <a:srgbClr val="F8A8A1"/>
                </a:solidFill>
              </p:spPr>
              <p:txBody>
                <a:bodyPr wrap="square" lIns="0" tIns="0" rIns="0" bIns="0" rtlCol="0">
                  <a:spAutoFit/>
                </a:bodyPr>
                <a:lstStyle/>
                <a:p>
                  <a:pPr algn="ctr">
                    <a:spcBef>
                      <a:spcPts val="1200"/>
                    </a:spcBef>
                  </a:pPr>
                  <a:r>
                    <a:rPr lang="sk-SK" sz="1400" dirty="0">
                      <a:latin typeface="Trebuchet MS" panose="020B0603020202020204" pitchFamily="34" charset="0"/>
                    </a:rPr>
                    <a:t>Funkčná reziduálna kapacita</a:t>
                  </a:r>
                </a:p>
              </p:txBody>
            </p:sp>
          </p:grpSp>
          <p:sp>
            <p:nvSpPr>
              <p:cNvPr id="18" name="BlokTextu 17">
                <a:extLst>
                  <a:ext uri="{FF2B5EF4-FFF2-40B4-BE49-F238E27FC236}">
                    <a16:creationId xmlns:a16="http://schemas.microsoft.com/office/drawing/2014/main" id="{A87E8304-1A31-4303-8D1A-E37E1C4C57F4}"/>
                  </a:ext>
                </a:extLst>
              </p:cNvPr>
              <p:cNvSpPr txBox="1"/>
              <p:nvPr/>
            </p:nvSpPr>
            <p:spPr>
              <a:xfrm rot="16200000">
                <a:off x="10458641" y="3998541"/>
                <a:ext cx="613648" cy="215444"/>
              </a:xfrm>
              <a:prstGeom prst="rect">
                <a:avLst/>
              </a:prstGeom>
              <a:solidFill>
                <a:srgbClr val="CDDDEA"/>
              </a:solidFill>
            </p:spPr>
            <p:txBody>
              <a:bodyPr wrap="square" lIns="0" tIns="0" rIns="0" bIns="0" rtlCol="0">
                <a:spAutoFit/>
              </a:bodyPr>
              <a:lstStyle/>
              <a:p>
                <a:pPr algn="r">
                  <a:spcBef>
                    <a:spcPts val="1200"/>
                  </a:spcBef>
                </a:pPr>
                <a:r>
                  <a:rPr lang="sk-SK" sz="1400" dirty="0">
                    <a:latin typeface="Trebuchet MS" panose="020B0603020202020204" pitchFamily="34" charset="0"/>
                  </a:rPr>
                  <a:t>Celko</a:t>
                </a:r>
              </a:p>
            </p:txBody>
          </p:sp>
          <p:sp>
            <p:nvSpPr>
              <p:cNvPr id="19" name="BlokTextu 18">
                <a:extLst>
                  <a:ext uri="{FF2B5EF4-FFF2-40B4-BE49-F238E27FC236}">
                    <a16:creationId xmlns:a16="http://schemas.microsoft.com/office/drawing/2014/main" id="{E0A74BE4-4B9A-4D77-824E-7897FC7E1506}"/>
                  </a:ext>
                </a:extLst>
              </p:cNvPr>
              <p:cNvSpPr txBox="1"/>
              <p:nvPr/>
            </p:nvSpPr>
            <p:spPr>
              <a:xfrm rot="16200000">
                <a:off x="10385733" y="3317738"/>
                <a:ext cx="756000" cy="205369"/>
              </a:xfrm>
              <a:prstGeom prst="rect">
                <a:avLst/>
              </a:prstGeom>
              <a:solidFill>
                <a:srgbClr val="EBF3DE"/>
              </a:solidFill>
            </p:spPr>
            <p:txBody>
              <a:bodyPr wrap="square" lIns="0" tIns="0" rIns="0" bIns="0" rtlCol="0">
                <a:spAutoFit/>
              </a:bodyPr>
              <a:lstStyle/>
              <a:p>
                <a:pPr algn="r">
                  <a:spcBef>
                    <a:spcPts val="1200"/>
                  </a:spcBef>
                </a:pPr>
                <a:r>
                  <a:rPr lang="sk-SK" sz="1400" dirty="0" err="1">
                    <a:latin typeface="Trebuchet MS" panose="020B0603020202020204" pitchFamily="34" charset="0"/>
                  </a:rPr>
                  <a:t>vá</a:t>
                </a:r>
                <a:r>
                  <a:rPr lang="sk-SK" sz="1400" dirty="0">
                    <a:latin typeface="Trebuchet MS" panose="020B0603020202020204" pitchFamily="34" charset="0"/>
                  </a:rPr>
                  <a:t>  </a:t>
                </a:r>
                <a:r>
                  <a:rPr lang="sk-SK" sz="1400" dirty="0" err="1">
                    <a:latin typeface="Trebuchet MS" panose="020B0603020202020204" pitchFamily="34" charset="0"/>
                  </a:rPr>
                  <a:t>kapaci</a:t>
                </a:r>
                <a:endParaRPr lang="sk-SK" sz="1400" dirty="0">
                  <a:latin typeface="Trebuchet MS" panose="020B0603020202020204" pitchFamily="34" charset="0"/>
                </a:endParaRPr>
              </a:p>
            </p:txBody>
          </p:sp>
          <p:sp>
            <p:nvSpPr>
              <p:cNvPr id="20" name="BlokTextu 19">
                <a:extLst>
                  <a:ext uri="{FF2B5EF4-FFF2-40B4-BE49-F238E27FC236}">
                    <a16:creationId xmlns:a16="http://schemas.microsoft.com/office/drawing/2014/main" id="{39C37448-4F65-41A8-916E-8685E69FC29A}"/>
                  </a:ext>
                </a:extLst>
              </p:cNvPr>
              <p:cNvSpPr txBox="1"/>
              <p:nvPr/>
            </p:nvSpPr>
            <p:spPr>
              <a:xfrm rot="16200000">
                <a:off x="10385733" y="2549096"/>
                <a:ext cx="756000" cy="215444"/>
              </a:xfrm>
              <a:prstGeom prst="rect">
                <a:avLst/>
              </a:prstGeom>
              <a:solidFill>
                <a:srgbClr val="FDD4D2"/>
              </a:solidFill>
            </p:spPr>
            <p:txBody>
              <a:bodyPr wrap="square" lIns="0" tIns="0" rIns="0" bIns="0" rtlCol="0">
                <a:spAutoFit/>
              </a:bodyPr>
              <a:lstStyle/>
              <a:p>
                <a:pPr>
                  <a:spcBef>
                    <a:spcPts val="1200"/>
                  </a:spcBef>
                </a:pPr>
                <a:r>
                  <a:rPr lang="sk-SK" sz="1400" dirty="0">
                    <a:latin typeface="Trebuchet MS" panose="020B0603020202020204" pitchFamily="34" charset="0"/>
                  </a:rPr>
                  <a:t>ta pľúc</a:t>
                </a:r>
              </a:p>
            </p:txBody>
          </p:sp>
        </p:grpSp>
        <p:sp>
          <p:nvSpPr>
            <p:cNvPr id="22" name="BlokTextu 21">
              <a:extLst>
                <a:ext uri="{FF2B5EF4-FFF2-40B4-BE49-F238E27FC236}">
                  <a16:creationId xmlns:a16="http://schemas.microsoft.com/office/drawing/2014/main" id="{6DD2C89D-A752-4271-80E2-AC9EDAEB0B3B}"/>
                </a:ext>
              </a:extLst>
            </p:cNvPr>
            <p:cNvSpPr txBox="1"/>
            <p:nvPr/>
          </p:nvSpPr>
          <p:spPr>
            <a:xfrm rot="16200000">
              <a:off x="1983778" y="3664997"/>
              <a:ext cx="1096037" cy="338554"/>
            </a:xfrm>
            <a:prstGeom prst="rect">
              <a:avLst/>
            </a:prstGeom>
            <a:solidFill>
              <a:schemeClr val="bg1"/>
            </a:solidFill>
          </p:spPr>
          <p:txBody>
            <a:bodyPr wrap="square" rtlCol="0">
              <a:spAutoFit/>
            </a:bodyPr>
            <a:lstStyle/>
            <a:p>
              <a:r>
                <a:rPr lang="sk-SK" sz="1600" dirty="0">
                  <a:latin typeface="Trebuchet MS" panose="020B0603020202020204" pitchFamily="34" charset="0"/>
                </a:rPr>
                <a:t>Objem [l]</a:t>
              </a:r>
            </a:p>
          </p:txBody>
        </p:sp>
      </p:grpSp>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32367" y="196062"/>
            <a:ext cx="3516287" cy="2129767"/>
          </a:xfrm>
        </p:spPr>
        <p:txBody>
          <a:bodyPr>
            <a:normAutofit/>
          </a:bodyPr>
          <a:lstStyle/>
          <a:p>
            <a:r>
              <a:rPr lang="sk-SK" sz="4000" b="1" cap="none" dirty="0" err="1">
                <a:latin typeface="Trebuchet MS" panose="020B0603020202020204" pitchFamily="34" charset="0"/>
              </a:rPr>
              <a:t>Spirometrická</a:t>
            </a:r>
            <a:r>
              <a:rPr lang="sk-SK" sz="4000" b="1" cap="none" dirty="0">
                <a:latin typeface="Trebuchet MS" panose="020B0603020202020204" pitchFamily="34" charset="0"/>
              </a:rPr>
              <a:t> krivka</a:t>
            </a:r>
            <a:endParaRPr lang="en-US" sz="4000" b="1" cap="none" dirty="0">
              <a:latin typeface="Trebuchet MS" panose="020B0603020202020204" pitchFamily="34" charset="0"/>
            </a:endParaRPr>
          </a:p>
        </p:txBody>
      </p:sp>
    </p:spTree>
    <p:extLst>
      <p:ext uri="{BB962C8B-B14F-4D97-AF65-F5344CB8AC3E}">
        <p14:creationId xmlns:p14="http://schemas.microsoft.com/office/powerpoint/2010/main" val="836545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732B76-297A-5CD4-007C-738A964A56D0}"/>
              </a:ext>
            </a:extLst>
          </p:cNvPr>
          <p:cNvSpPr>
            <a:spLocks noGrp="1"/>
          </p:cNvSpPr>
          <p:nvPr>
            <p:ph type="title"/>
          </p:nvPr>
        </p:nvSpPr>
        <p:spPr>
          <a:xfrm>
            <a:off x="414393" y="230825"/>
            <a:ext cx="10058400" cy="963842"/>
          </a:xfrm>
        </p:spPr>
        <p:txBody>
          <a:bodyPr>
            <a:normAutofit/>
          </a:bodyPr>
          <a:lstStyle/>
          <a:p>
            <a:r>
              <a:rPr lang="sk-SK" sz="4800" b="1" cap="none" dirty="0">
                <a:latin typeface="Trebuchet MS" panose="020B0603020202020204" pitchFamily="34" charset="0"/>
              </a:rPr>
              <a:t>Distribúcia</a:t>
            </a:r>
          </a:p>
        </p:txBody>
      </p:sp>
      <p:pic>
        <p:nvPicPr>
          <p:cNvPr id="5" name="Zástupný objekt pre obsah 4" descr="Obrázok, na ktorom je text, ošatenie, dizajn, móda&#10;&#10;Obsah vygenerovaný umelou inteligenciou môže byť nesprávny.">
            <a:extLst>
              <a:ext uri="{FF2B5EF4-FFF2-40B4-BE49-F238E27FC236}">
                <a16:creationId xmlns:a16="http://schemas.microsoft.com/office/drawing/2014/main" id="{9C8783B2-C0E8-0927-C533-13DA83B6498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56340" y="2370967"/>
            <a:ext cx="7095200" cy="4373745"/>
          </a:xfrm>
        </p:spPr>
      </p:pic>
      <p:sp>
        <p:nvSpPr>
          <p:cNvPr id="6" name="Zástupný objekt pre obsah 2">
            <a:extLst>
              <a:ext uri="{FF2B5EF4-FFF2-40B4-BE49-F238E27FC236}">
                <a16:creationId xmlns:a16="http://schemas.microsoft.com/office/drawing/2014/main" id="{104E775A-7C66-4036-8637-EFB639546454}"/>
              </a:ext>
            </a:extLst>
          </p:cNvPr>
          <p:cNvSpPr txBox="1">
            <a:spLocks/>
          </p:cNvSpPr>
          <p:nvPr/>
        </p:nvSpPr>
        <p:spPr>
          <a:xfrm>
            <a:off x="207807" y="1253198"/>
            <a:ext cx="11409770" cy="1047550"/>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r>
              <a:rPr lang="sk-SK" sz="2200" b="1" dirty="0">
                <a:solidFill>
                  <a:srgbClr val="0066CC"/>
                </a:solidFill>
                <a:latin typeface="Trebuchet MS" panose="020B0603020202020204" pitchFamily="34" charset="0"/>
              </a:rPr>
              <a:t>Distribúcia</a:t>
            </a:r>
            <a:r>
              <a:rPr lang="sk-SK" sz="2200" dirty="0">
                <a:latin typeface="Trebuchet MS" panose="020B0603020202020204" pitchFamily="34" charset="0"/>
              </a:rPr>
              <a:t> - miešanie inspirovaného vzduchu so vzduchom, ktorý zostal v dýchacích cestách a v </a:t>
            </a:r>
            <a:r>
              <a:rPr lang="sk-SK" sz="2200">
                <a:latin typeface="Trebuchet MS" panose="020B0603020202020204" pitchFamily="34" charset="0"/>
              </a:rPr>
              <a:t>pľúcach po </a:t>
            </a:r>
            <a:r>
              <a:rPr lang="sk-SK" sz="2200" dirty="0">
                <a:latin typeface="Trebuchet MS" panose="020B0603020202020204" pitchFamily="34" charset="0"/>
              </a:rPr>
              <a:t>výdychu.</a:t>
            </a:r>
          </a:p>
        </p:txBody>
      </p:sp>
      <p:sp>
        <p:nvSpPr>
          <p:cNvPr id="7" name="Zástupný objekt pre obsah 2">
            <a:extLst>
              <a:ext uri="{FF2B5EF4-FFF2-40B4-BE49-F238E27FC236}">
                <a16:creationId xmlns:a16="http://schemas.microsoft.com/office/drawing/2014/main" id="{F98793E8-A10A-45EE-89E9-44089FFA1D84}"/>
              </a:ext>
            </a:extLst>
          </p:cNvPr>
          <p:cNvSpPr txBox="1">
            <a:spLocks/>
          </p:cNvSpPr>
          <p:nvPr/>
        </p:nvSpPr>
        <p:spPr>
          <a:xfrm>
            <a:off x="207807" y="2370967"/>
            <a:ext cx="4757483" cy="4256208"/>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r>
              <a:rPr lang="sk-SK" sz="2200" b="1" dirty="0">
                <a:solidFill>
                  <a:srgbClr val="0066CC"/>
                </a:solidFill>
                <a:latin typeface="Trebuchet MS" panose="020B0603020202020204" pitchFamily="34" charset="0"/>
              </a:rPr>
              <a:t>Anatomický mŕtvy priestor           </a:t>
            </a:r>
            <a:r>
              <a:rPr lang="sk-SK" sz="2200" dirty="0">
                <a:latin typeface="Trebuchet MS" panose="020B0603020202020204" pitchFamily="34" charset="0"/>
              </a:rPr>
              <a:t>(VD = 150 ml)</a:t>
            </a:r>
            <a:r>
              <a:rPr lang="sk-SK" sz="2200" b="1" dirty="0">
                <a:solidFill>
                  <a:srgbClr val="0066CC"/>
                </a:solidFill>
                <a:latin typeface="Trebuchet MS" panose="020B0603020202020204" pitchFamily="34" charset="0"/>
              </a:rPr>
              <a:t> </a:t>
            </a:r>
            <a:r>
              <a:rPr lang="sk-SK" sz="2200" dirty="0">
                <a:latin typeface="Trebuchet MS" panose="020B0603020202020204" pitchFamily="34" charset="0"/>
              </a:rPr>
              <a:t>predstavuje objem časti dýchacích ciest, v ktorej sa vzduch pohybuje, ale nedochádza tam k výmene plynov s krvou. Zahŕňa dýchacie cesty od nosa alebo úst až po terminálne </a:t>
            </a:r>
            <a:r>
              <a:rPr lang="sk-SK" sz="2200" dirty="0" err="1">
                <a:latin typeface="Trebuchet MS" panose="020B0603020202020204" pitchFamily="34" charset="0"/>
              </a:rPr>
              <a:t>bronchioly</a:t>
            </a:r>
            <a:r>
              <a:rPr lang="sk-SK" sz="2200" dirty="0">
                <a:latin typeface="Trebuchet MS" panose="020B0603020202020204" pitchFamily="34" charset="0"/>
              </a:rPr>
              <a:t>. </a:t>
            </a:r>
            <a:r>
              <a:rPr lang="sk-SK" sz="2200" u="sng" dirty="0">
                <a:latin typeface="Trebuchet MS" panose="020B0603020202020204" pitchFamily="34" charset="0"/>
              </a:rPr>
              <a:t>Slúži na predhrievanie, zvlhčenie a čistenie vzduchu</a:t>
            </a:r>
            <a:r>
              <a:rPr lang="sk-SK" sz="2200" dirty="0">
                <a:latin typeface="Trebuchet MS" panose="020B0603020202020204" pitchFamily="34" charset="0"/>
              </a:rPr>
              <a:t> pred samotnou výmenou plynov v </a:t>
            </a:r>
            <a:r>
              <a:rPr lang="sk-SK" sz="2200" dirty="0" err="1">
                <a:latin typeface="Trebuchet MS" panose="020B0603020202020204" pitchFamily="34" charset="0"/>
              </a:rPr>
              <a:t>alveoloch</a:t>
            </a:r>
            <a:r>
              <a:rPr lang="sk-SK" sz="2200" dirty="0">
                <a:latin typeface="Trebuchet MS" panose="020B0603020202020204" pitchFamily="34" charset="0"/>
              </a:rPr>
              <a:t>.</a:t>
            </a:r>
          </a:p>
        </p:txBody>
      </p:sp>
    </p:spTree>
    <p:extLst>
      <p:ext uri="{BB962C8B-B14F-4D97-AF65-F5344CB8AC3E}">
        <p14:creationId xmlns:p14="http://schemas.microsoft.com/office/powerpoint/2010/main" val="2944498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588C5BE-734B-F1C4-215A-FB571829FD82}"/>
              </a:ext>
            </a:extLst>
          </p:cNvPr>
          <p:cNvSpPr>
            <a:spLocks noGrp="1"/>
          </p:cNvSpPr>
          <p:nvPr>
            <p:ph type="title"/>
          </p:nvPr>
        </p:nvSpPr>
        <p:spPr>
          <a:xfrm>
            <a:off x="221183" y="238716"/>
            <a:ext cx="11021352" cy="931475"/>
          </a:xfrm>
        </p:spPr>
        <p:txBody>
          <a:bodyPr>
            <a:normAutofit/>
          </a:bodyPr>
          <a:lstStyle/>
          <a:p>
            <a:r>
              <a:rPr lang="sk-SK" sz="4800" b="1" cap="none" dirty="0">
                <a:latin typeface="Trebuchet MS" panose="020B0603020202020204" pitchFamily="34" charset="0"/>
              </a:rPr>
              <a:t>Ventilácia pľúc a distribúcia vzduchu</a:t>
            </a:r>
          </a:p>
        </p:txBody>
      </p:sp>
      <p:sp>
        <p:nvSpPr>
          <p:cNvPr id="3" name="Zástupný objekt pre obsah 2">
            <a:extLst>
              <a:ext uri="{FF2B5EF4-FFF2-40B4-BE49-F238E27FC236}">
                <a16:creationId xmlns:a16="http://schemas.microsoft.com/office/drawing/2014/main" id="{9C5B3708-2157-9184-5772-0757B474F663}"/>
              </a:ext>
            </a:extLst>
          </p:cNvPr>
          <p:cNvSpPr>
            <a:spLocks noGrp="1"/>
          </p:cNvSpPr>
          <p:nvPr>
            <p:ph idx="1"/>
          </p:nvPr>
        </p:nvSpPr>
        <p:spPr>
          <a:xfrm>
            <a:off x="267038" y="1286634"/>
            <a:ext cx="11450230" cy="5571366"/>
          </a:xfrm>
        </p:spPr>
        <p:txBody>
          <a:bodyPr>
            <a:normAutofit lnSpcReduction="10000"/>
          </a:bodyPr>
          <a:lstStyle/>
          <a:p>
            <a:pPr>
              <a:lnSpc>
                <a:spcPct val="124000"/>
              </a:lnSpc>
            </a:pPr>
            <a:r>
              <a:rPr lang="sk-SK" b="1" dirty="0">
                <a:solidFill>
                  <a:srgbClr val="0066CC"/>
                </a:solidFill>
                <a:latin typeface="Trebuchet MS" panose="020B0603020202020204" pitchFamily="34" charset="0"/>
              </a:rPr>
              <a:t>Minútová ventilácia </a:t>
            </a:r>
            <a:r>
              <a:rPr lang="sk-SK" dirty="0">
                <a:latin typeface="Trebuchet MS" panose="020B0603020202020204" pitchFamily="34" charset="0"/>
              </a:rPr>
              <a:t>predstavuje objem vzduchu, ktorý sa vymení v pľúcach za jednu minútu počas dýchania:   </a:t>
            </a:r>
            <a:r>
              <a:rPr lang="sk-SK" b="1" dirty="0">
                <a:latin typeface="Trebuchet MS" panose="020B0603020202020204" pitchFamily="34" charset="0"/>
              </a:rPr>
              <a:t>MV = V</a:t>
            </a:r>
            <a:r>
              <a:rPr lang="sk-SK" b="1" baseline="-25000" dirty="0">
                <a:latin typeface="Trebuchet MS" panose="020B0603020202020204" pitchFamily="34" charset="0"/>
              </a:rPr>
              <a:t>T</a:t>
            </a:r>
            <a:r>
              <a:rPr lang="sk-SK" b="1" dirty="0">
                <a:latin typeface="Trebuchet MS" panose="020B0603020202020204" pitchFamily="34" charset="0"/>
              </a:rPr>
              <a:t> . frekvencia dýchania</a:t>
            </a:r>
          </a:p>
          <a:p>
            <a:pPr>
              <a:lnSpc>
                <a:spcPct val="124000"/>
              </a:lnSpc>
            </a:pPr>
            <a:r>
              <a:rPr lang="sk-SK" b="1" dirty="0">
                <a:solidFill>
                  <a:srgbClr val="0066CC"/>
                </a:solidFill>
                <a:latin typeface="Trebuchet MS" panose="020B0603020202020204" pitchFamily="34" charset="0"/>
              </a:rPr>
              <a:t>Alveolárna ventilácia </a:t>
            </a:r>
            <a:r>
              <a:rPr lang="sk-SK" dirty="0">
                <a:latin typeface="Trebuchet MS" panose="020B0603020202020204" pitchFamily="34" charset="0"/>
              </a:rPr>
              <a:t>predstavuje </a:t>
            </a:r>
            <a:r>
              <a:rPr lang="sk-SK">
                <a:latin typeface="Trebuchet MS" panose="020B0603020202020204" pitchFamily="34" charset="0"/>
              </a:rPr>
              <a:t>objem vzduchu</a:t>
            </a:r>
            <a:r>
              <a:rPr lang="sk-SK" dirty="0">
                <a:latin typeface="Trebuchet MS" panose="020B0603020202020204" pitchFamily="34" charset="0"/>
              </a:rPr>
              <a:t>,</a:t>
            </a:r>
            <a:r>
              <a:rPr lang="sk-SK">
                <a:latin typeface="Trebuchet MS" panose="020B0603020202020204" pitchFamily="34" charset="0"/>
              </a:rPr>
              <a:t> </a:t>
            </a:r>
            <a:r>
              <a:rPr lang="sk-SK" dirty="0">
                <a:latin typeface="Trebuchet MS" panose="020B0603020202020204" pitchFamily="34" charset="0"/>
              </a:rPr>
              <a:t>ktorý sa dostane do </a:t>
            </a:r>
            <a:r>
              <a:rPr lang="sk-SK" dirty="0" err="1">
                <a:latin typeface="Trebuchet MS" panose="020B0603020202020204" pitchFamily="34" charset="0"/>
              </a:rPr>
              <a:t>alveolov</a:t>
            </a:r>
            <a:r>
              <a:rPr lang="sk-SK" dirty="0">
                <a:latin typeface="Trebuchet MS" panose="020B0603020202020204" pitchFamily="34" charset="0"/>
              </a:rPr>
              <a:t> a je priamo dostupný pre výmenu plynov s krvou</a:t>
            </a:r>
            <a:r>
              <a:rPr lang="sk-SK">
                <a:latin typeface="Trebuchet MS" panose="020B0603020202020204" pitchFamily="34" charset="0"/>
              </a:rPr>
              <a:t>. </a:t>
            </a:r>
            <a:r>
              <a:rPr lang="sk-SK" dirty="0">
                <a:latin typeface="Trebuchet MS" panose="020B0603020202020204" pitchFamily="34" charset="0"/>
              </a:rPr>
              <a:t>Nie</a:t>
            </a:r>
            <a:r>
              <a:rPr lang="sk-SK">
                <a:latin typeface="Trebuchet MS" panose="020B0603020202020204" pitchFamily="34" charset="0"/>
              </a:rPr>
              <a:t> všetka minútová ventilácia sa </a:t>
            </a:r>
            <a:r>
              <a:rPr lang="sk-SK" dirty="0">
                <a:latin typeface="Trebuchet MS" panose="020B0603020202020204" pitchFamily="34" charset="0"/>
              </a:rPr>
              <a:t>podieľa na tejto výmene, pretože časť vzduchu zostáva v anatomicky mŕtvom priestore (VD), kde k výmene plynov nedochádza</a:t>
            </a:r>
            <a:r>
              <a:rPr lang="sk-SK">
                <a:latin typeface="Trebuchet MS" panose="020B0603020202020204" pitchFamily="34" charset="0"/>
              </a:rPr>
              <a:t>:             </a:t>
            </a:r>
            <a:r>
              <a:rPr lang="sk-SK" b="1">
                <a:latin typeface="Trebuchet MS" panose="020B0603020202020204" pitchFamily="34" charset="0"/>
              </a:rPr>
              <a:t>AV </a:t>
            </a:r>
            <a:r>
              <a:rPr lang="sk-SK" b="1" dirty="0">
                <a:latin typeface="Trebuchet MS" panose="020B0603020202020204" pitchFamily="34" charset="0"/>
              </a:rPr>
              <a:t>= (V</a:t>
            </a:r>
            <a:r>
              <a:rPr lang="sk-SK" b="1" baseline="-25000" dirty="0">
                <a:latin typeface="Trebuchet MS" panose="020B0603020202020204" pitchFamily="34" charset="0"/>
              </a:rPr>
              <a:t>T</a:t>
            </a:r>
            <a:r>
              <a:rPr lang="sk-SK" b="1" dirty="0">
                <a:latin typeface="Trebuchet MS" panose="020B0603020202020204" pitchFamily="34" charset="0"/>
              </a:rPr>
              <a:t> – VD) . frekvencia dýchania</a:t>
            </a:r>
          </a:p>
          <a:p>
            <a:pPr>
              <a:lnSpc>
                <a:spcPct val="124000"/>
              </a:lnSpc>
              <a:spcBef>
                <a:spcPts val="0"/>
              </a:spcBef>
            </a:pPr>
            <a:endParaRPr lang="sk-SK" sz="1000" b="1" dirty="0">
              <a:latin typeface="Trebuchet MS" panose="020B0603020202020204" pitchFamily="34" charset="0"/>
            </a:endParaRPr>
          </a:p>
          <a:p>
            <a:pPr>
              <a:lnSpc>
                <a:spcPct val="124000"/>
              </a:lnSpc>
            </a:pPr>
            <a:r>
              <a:rPr lang="sk-SK" dirty="0">
                <a:latin typeface="Trebuchet MS" panose="020B0603020202020204" pitchFamily="34" charset="0"/>
              </a:rPr>
              <a:t>U dospelej osoby pri V</a:t>
            </a:r>
            <a:r>
              <a:rPr lang="sk-SK" baseline="-25000" dirty="0">
                <a:latin typeface="Trebuchet MS" panose="020B0603020202020204" pitchFamily="34" charset="0"/>
              </a:rPr>
              <a:t>T</a:t>
            </a:r>
            <a:r>
              <a:rPr lang="sk-SK" dirty="0">
                <a:latin typeface="Trebuchet MS" panose="020B0603020202020204" pitchFamily="34" charset="0"/>
              </a:rPr>
              <a:t> = 500 ml a frekvencii dýchania 12 dychov/min predstavuje MV = 6 l/min, z čoho na AV </a:t>
            </a:r>
            <a:r>
              <a:rPr lang="sk-SK">
                <a:latin typeface="Trebuchet MS" panose="020B0603020202020204" pitchFamily="34" charset="0"/>
              </a:rPr>
              <a:t>pripadá 4,2 </a:t>
            </a:r>
            <a:r>
              <a:rPr lang="sk-SK" dirty="0">
                <a:latin typeface="Trebuchet MS" panose="020B0603020202020204" pitchFamily="34" charset="0"/>
              </a:rPr>
              <a:t>l/min.</a:t>
            </a:r>
          </a:p>
          <a:p>
            <a:pPr>
              <a:lnSpc>
                <a:spcPct val="124000"/>
              </a:lnSpc>
            </a:pPr>
            <a:r>
              <a:rPr lang="sk-SK" b="1" dirty="0">
                <a:latin typeface="Trebuchet MS" panose="020B0603020202020204" pitchFamily="34" charset="0"/>
              </a:rPr>
              <a:t>Maximálna </a:t>
            </a:r>
            <a:r>
              <a:rPr lang="sk-SK" b="1" dirty="0" err="1">
                <a:latin typeface="Trebuchet MS" panose="020B0603020202020204" pitchFamily="34" charset="0"/>
              </a:rPr>
              <a:t>voluntárna</a:t>
            </a:r>
            <a:r>
              <a:rPr lang="sk-SK" b="1" dirty="0">
                <a:latin typeface="Trebuchet MS" panose="020B0603020202020204" pitchFamily="34" charset="0"/>
              </a:rPr>
              <a:t> </a:t>
            </a:r>
            <a:r>
              <a:rPr lang="sk-SK" b="1">
                <a:latin typeface="Trebuchet MS" panose="020B0603020202020204" pitchFamily="34" charset="0"/>
              </a:rPr>
              <a:t>ventilácia </a:t>
            </a:r>
            <a:r>
              <a:rPr lang="sk-SK">
                <a:latin typeface="Trebuchet MS" panose="020B0603020202020204" pitchFamily="34" charset="0"/>
              </a:rPr>
              <a:t>(MVV) </a:t>
            </a:r>
            <a:r>
              <a:rPr lang="sk-SK" dirty="0">
                <a:latin typeface="Trebuchet MS" panose="020B0603020202020204" pitchFamily="34" charset="0"/>
              </a:rPr>
              <a:t>je najväčší objem vzduchu, ktorý môže človek dobrovoľne vdychovať a vydychovať počas jednej minúty pri rýchlom a hlbokom dýchaní. Predstavuje maximálnu kapacitu dýchania, ktorú jedinec dokáže dosiahnuť svojou vlastnou ventiláciou bez použitia pomoci zariadení. U zdravého dospelého približne 100 až </a:t>
            </a:r>
            <a:r>
              <a:rPr lang="sk-SK">
                <a:latin typeface="Trebuchet MS" panose="020B0603020202020204" pitchFamily="34" charset="0"/>
              </a:rPr>
              <a:t>180 /l/ min</a:t>
            </a:r>
            <a:r>
              <a:rPr lang="sk-SK" dirty="0">
                <a:latin typeface="Trebuchet MS" panose="020B0603020202020204" pitchFamily="34" charset="0"/>
              </a:rPr>
              <a:t>, v závislosti od fyzickej kondície a pohlavia.</a:t>
            </a:r>
          </a:p>
        </p:txBody>
      </p:sp>
    </p:spTree>
    <p:extLst>
      <p:ext uri="{BB962C8B-B14F-4D97-AF65-F5344CB8AC3E}">
        <p14:creationId xmlns:p14="http://schemas.microsoft.com/office/powerpoint/2010/main" val="1479924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242B7BF-9EC4-F90A-2B84-5C837B7B36BD}"/>
              </a:ext>
            </a:extLst>
          </p:cNvPr>
          <p:cNvSpPr>
            <a:spLocks noGrp="1"/>
          </p:cNvSpPr>
          <p:nvPr>
            <p:ph type="title"/>
          </p:nvPr>
        </p:nvSpPr>
        <p:spPr>
          <a:xfrm>
            <a:off x="707446" y="174178"/>
            <a:ext cx="10058400" cy="923382"/>
          </a:xfrm>
        </p:spPr>
        <p:txBody>
          <a:bodyPr>
            <a:normAutofit/>
          </a:bodyPr>
          <a:lstStyle/>
          <a:p>
            <a:r>
              <a:rPr lang="sk-SK" sz="4800" b="1" cap="none" dirty="0">
                <a:latin typeface="Trebuchet MS" panose="020B0603020202020204" pitchFamily="34" charset="0"/>
              </a:rPr>
              <a:t>Difúzia</a:t>
            </a:r>
          </a:p>
        </p:txBody>
      </p:sp>
      <mc:AlternateContent xmlns:mc="http://schemas.openxmlformats.org/markup-compatibility/2006">
        <mc:Choice xmlns:a14="http://schemas.microsoft.com/office/drawing/2010/main" Requires="a14">
          <p:sp>
            <p:nvSpPr>
              <p:cNvPr id="3" name="Zástupný objekt pre obsah 2">
                <a:extLst>
                  <a:ext uri="{FF2B5EF4-FFF2-40B4-BE49-F238E27FC236}">
                    <a16:creationId xmlns:a16="http://schemas.microsoft.com/office/drawing/2014/main" id="{9C8D4E6C-2367-7B1D-8565-DD75D92213BF}"/>
                  </a:ext>
                </a:extLst>
              </p:cNvPr>
              <p:cNvSpPr>
                <a:spLocks noGrp="1"/>
              </p:cNvSpPr>
              <p:nvPr>
                <p:ph idx="1"/>
              </p:nvPr>
            </p:nvSpPr>
            <p:spPr>
              <a:xfrm>
                <a:off x="485522" y="1181962"/>
                <a:ext cx="11409770" cy="5587549"/>
              </a:xfrm>
            </p:spPr>
            <p:txBody>
              <a:bodyPr>
                <a:normAutofit fontScale="92500"/>
              </a:bodyPr>
              <a:lstStyle/>
              <a:p>
                <a:r>
                  <a:rPr lang="sk-SK" sz="2200" dirty="0">
                    <a:latin typeface="Trebuchet MS" panose="020B0603020202020204" pitchFamily="34" charset="0"/>
                  </a:rPr>
                  <a:t>Prestup O</a:t>
                </a:r>
                <a:r>
                  <a:rPr lang="sk-SK" sz="2200" baseline="-25000" dirty="0">
                    <a:latin typeface="Trebuchet MS" panose="020B0603020202020204" pitchFamily="34" charset="0"/>
                  </a:rPr>
                  <a:t>2</a:t>
                </a:r>
                <a:r>
                  <a:rPr lang="sk-SK" sz="2200" dirty="0">
                    <a:latin typeface="Trebuchet MS" panose="020B0603020202020204" pitchFamily="34" charset="0"/>
                  </a:rPr>
                  <a:t> a CO</a:t>
                </a:r>
                <a:r>
                  <a:rPr lang="sk-SK" sz="2200" baseline="-25000" dirty="0">
                    <a:latin typeface="Trebuchet MS" panose="020B0603020202020204" pitchFamily="34" charset="0"/>
                  </a:rPr>
                  <a:t>2</a:t>
                </a:r>
                <a:r>
                  <a:rPr lang="sk-SK" sz="2200" dirty="0">
                    <a:latin typeface="Trebuchet MS" panose="020B0603020202020204" pitchFamily="34" charset="0"/>
                  </a:rPr>
                  <a:t> v smere tlakového gradientu týchto plynov cez </a:t>
                </a:r>
                <a:r>
                  <a:rPr lang="sk-SK" sz="2200" dirty="0" err="1">
                    <a:latin typeface="Trebuchet MS" panose="020B0603020202020204" pitchFamily="34" charset="0"/>
                  </a:rPr>
                  <a:t>alveolokapilárnu</a:t>
                </a:r>
                <a:r>
                  <a:rPr lang="sk-SK" sz="2200" dirty="0">
                    <a:latin typeface="Trebuchet MS" panose="020B0603020202020204" pitchFamily="34" charset="0"/>
                  </a:rPr>
                  <a:t> membránu. </a:t>
                </a:r>
              </a:p>
              <a:p>
                <a:r>
                  <a:rPr lang="sk-SK" sz="2200" dirty="0">
                    <a:latin typeface="Trebuchet MS" panose="020B0603020202020204" pitchFamily="34" charset="0"/>
                  </a:rPr>
                  <a:t>Riadi sa </a:t>
                </a:r>
                <a:r>
                  <a:rPr lang="sk-SK" sz="2200" b="1" dirty="0" err="1">
                    <a:solidFill>
                      <a:srgbClr val="0066CC"/>
                    </a:solidFill>
                    <a:latin typeface="Trebuchet MS" panose="020B0603020202020204" pitchFamily="34" charset="0"/>
                  </a:rPr>
                  <a:t>Fickovým</a:t>
                </a:r>
                <a:r>
                  <a:rPr lang="sk-SK" sz="2200" b="1" dirty="0">
                    <a:solidFill>
                      <a:srgbClr val="0066CC"/>
                    </a:solidFill>
                    <a:latin typeface="Trebuchet MS" panose="020B0603020202020204" pitchFamily="34" charset="0"/>
                  </a:rPr>
                  <a:t> zákonom</a:t>
                </a:r>
                <a:r>
                  <a:rPr lang="sk-SK" sz="2200" dirty="0">
                    <a:latin typeface="Trebuchet MS" panose="020B0603020202020204" pitchFamily="34" charset="0"/>
                  </a:rPr>
                  <a:t>: 	</a:t>
                </a:r>
                <a14:m>
                  <m:oMath xmlns:m="http://schemas.openxmlformats.org/officeDocument/2006/math">
                    <m:r>
                      <a:rPr lang="sk-SK" sz="2200" b="1" i="1">
                        <a:latin typeface="Cambria Math" panose="02040503050406030204" pitchFamily="18" charset="0"/>
                      </a:rPr>
                      <m:t>𝑽</m:t>
                    </m:r>
                    <m:r>
                      <a:rPr lang="sk-SK" sz="2200" b="1" i="1">
                        <a:latin typeface="Cambria Math" panose="02040503050406030204" pitchFamily="18" charset="0"/>
                      </a:rPr>
                      <m:t>=</m:t>
                    </m:r>
                    <m:r>
                      <a:rPr lang="sk-SK" sz="2200" b="1" i="1">
                        <a:latin typeface="Cambria Math" panose="02040503050406030204" pitchFamily="18" charset="0"/>
                      </a:rPr>
                      <m:t>𝑫</m:t>
                    </m:r>
                    <m:r>
                      <a:rPr lang="sk-SK" sz="2200" b="1" i="1">
                        <a:latin typeface="Cambria Math" panose="02040503050406030204" pitchFamily="18" charset="0"/>
                      </a:rPr>
                      <m:t>.</m:t>
                    </m:r>
                    <m:r>
                      <a:rPr lang="sk-SK" sz="2200" b="1" i="1">
                        <a:latin typeface="Cambria Math" panose="02040503050406030204" pitchFamily="18" charset="0"/>
                      </a:rPr>
                      <m:t>𝑺</m:t>
                    </m:r>
                    <m:r>
                      <a:rPr lang="sk-SK" sz="2200" b="1" i="1">
                        <a:latin typeface="Cambria Math" panose="02040503050406030204" pitchFamily="18" charset="0"/>
                      </a:rPr>
                      <m:t>.</m:t>
                    </m:r>
                    <m:f>
                      <m:fPr>
                        <m:ctrlPr>
                          <a:rPr lang="sk-SK" sz="2200" b="1" i="1">
                            <a:latin typeface="Cambria Math" panose="02040503050406030204" pitchFamily="18" charset="0"/>
                          </a:rPr>
                        </m:ctrlPr>
                      </m:fPr>
                      <m:num>
                        <m:d>
                          <m:dPr>
                            <m:ctrlPr>
                              <a:rPr lang="sk-SK" sz="2200" b="1" i="1">
                                <a:latin typeface="Cambria Math" panose="02040503050406030204" pitchFamily="18" charset="0"/>
                              </a:rPr>
                            </m:ctrlPr>
                          </m:dPr>
                          <m:e>
                            <m:sSub>
                              <m:sSubPr>
                                <m:ctrlPr>
                                  <a:rPr lang="sk-SK" sz="2200" b="1" i="1">
                                    <a:latin typeface="Cambria Math" panose="02040503050406030204" pitchFamily="18" charset="0"/>
                                  </a:rPr>
                                </m:ctrlPr>
                              </m:sSubPr>
                              <m:e>
                                <m:r>
                                  <a:rPr lang="sk-SK" sz="2200" b="1" i="1">
                                    <a:latin typeface="Cambria Math" panose="02040503050406030204" pitchFamily="18" charset="0"/>
                                  </a:rPr>
                                  <m:t>𝑷</m:t>
                                </m:r>
                              </m:e>
                              <m:sub>
                                <m:r>
                                  <a:rPr lang="sk-SK" sz="2200" b="1" i="1">
                                    <a:latin typeface="Cambria Math" panose="02040503050406030204" pitchFamily="18" charset="0"/>
                                  </a:rPr>
                                  <m:t>𝟏</m:t>
                                </m:r>
                              </m:sub>
                            </m:sSub>
                            <m:r>
                              <a:rPr lang="sk-SK" sz="2200" b="1" i="1">
                                <a:latin typeface="Cambria Math" panose="02040503050406030204" pitchFamily="18" charset="0"/>
                              </a:rPr>
                              <m:t>−</m:t>
                            </m:r>
                            <m:sSub>
                              <m:sSubPr>
                                <m:ctrlPr>
                                  <a:rPr lang="sk-SK" sz="2200" b="1" i="1">
                                    <a:latin typeface="Cambria Math" panose="02040503050406030204" pitchFamily="18" charset="0"/>
                                  </a:rPr>
                                </m:ctrlPr>
                              </m:sSubPr>
                              <m:e>
                                <m:r>
                                  <a:rPr lang="sk-SK" sz="2200" b="1" i="1">
                                    <a:latin typeface="Cambria Math" panose="02040503050406030204" pitchFamily="18" charset="0"/>
                                  </a:rPr>
                                  <m:t>𝑷</m:t>
                                </m:r>
                              </m:e>
                              <m:sub>
                                <m:r>
                                  <a:rPr lang="sk-SK" sz="2200" b="1" i="1">
                                    <a:latin typeface="Cambria Math" panose="02040503050406030204" pitchFamily="18" charset="0"/>
                                  </a:rPr>
                                  <m:t>𝟐</m:t>
                                </m:r>
                              </m:sub>
                            </m:sSub>
                          </m:e>
                        </m:d>
                      </m:num>
                      <m:den>
                        <m:r>
                          <a:rPr lang="sk-SK" sz="2200" b="1" i="1">
                            <a:latin typeface="Cambria Math" panose="02040503050406030204" pitchFamily="18" charset="0"/>
                          </a:rPr>
                          <m:t>𝒙</m:t>
                        </m:r>
                      </m:den>
                    </m:f>
                  </m:oMath>
                </a14:m>
                <a:br>
                  <a:rPr lang="sk-SK" b="1" dirty="0">
                    <a:latin typeface="Trebuchet MS" panose="020B0603020202020204" pitchFamily="34" charset="0"/>
                  </a:rPr>
                </a:br>
                <a:r>
                  <a:rPr lang="sk-SK" sz="1300" dirty="0">
                    <a:latin typeface="Trebuchet MS" panose="020B0603020202020204" pitchFamily="34" charset="0"/>
                  </a:rPr>
                  <a:t>               </a:t>
                </a:r>
              </a:p>
              <a:p>
                <a:pPr lvl="1">
                  <a:lnSpc>
                    <a:spcPct val="124000"/>
                  </a:lnSpc>
                  <a:spcBef>
                    <a:spcPts val="0"/>
                  </a:spcBef>
                </a:pPr>
                <a:r>
                  <a:rPr lang="sk-SK" sz="1900" dirty="0">
                    <a:latin typeface="Trebuchet MS" panose="020B0603020202020204" pitchFamily="34" charset="0"/>
                  </a:rPr>
                  <a:t>kde </a:t>
                </a:r>
                <a:r>
                  <a:rPr lang="sk-SK" sz="1900" b="1" dirty="0">
                    <a:latin typeface="Trebuchet MS" panose="020B0603020202020204" pitchFamily="34" charset="0"/>
                  </a:rPr>
                  <a:t>D</a:t>
                </a:r>
                <a:r>
                  <a:rPr lang="sk-SK" sz="1900" dirty="0">
                    <a:latin typeface="Trebuchet MS" panose="020B0603020202020204" pitchFamily="34" charset="0"/>
                  </a:rPr>
                  <a:t> je  difúzny koeficient pre daný plyn, </a:t>
                </a:r>
                <a:r>
                  <a:rPr lang="sk-SK" sz="1900" b="1" dirty="0">
                    <a:latin typeface="Trebuchet MS" panose="020B0603020202020204" pitchFamily="34" charset="0"/>
                  </a:rPr>
                  <a:t>S</a:t>
                </a:r>
                <a:r>
                  <a:rPr lang="sk-SK" sz="1900" dirty="0">
                    <a:latin typeface="Trebuchet MS" panose="020B0603020202020204" pitchFamily="34" charset="0"/>
                  </a:rPr>
                  <a:t> je difúzna plocha (pri alveolách 70 - 100 m</a:t>
                </a:r>
                <a:r>
                  <a:rPr lang="sk-SK" sz="1900" baseline="30000" dirty="0">
                    <a:latin typeface="Trebuchet MS" panose="020B0603020202020204" pitchFamily="34" charset="0"/>
                  </a:rPr>
                  <a:t>2</a:t>
                </a:r>
                <a:r>
                  <a:rPr lang="sk-SK" sz="1900" dirty="0">
                    <a:latin typeface="Trebuchet MS" panose="020B0603020202020204" pitchFamily="34" charset="0"/>
                  </a:rPr>
                  <a:t>), </a:t>
                </a:r>
                <a:r>
                  <a:rPr lang="sk-SK" sz="1900" b="1" dirty="0">
                    <a:latin typeface="Trebuchet MS" panose="020B0603020202020204" pitchFamily="34" charset="0"/>
                  </a:rPr>
                  <a:t>P1 </a:t>
                </a:r>
                <a:r>
                  <a:rPr lang="sk-SK" sz="1900" dirty="0">
                    <a:latin typeface="Trebuchet MS" panose="020B0603020202020204" pitchFamily="34" charset="0"/>
                  </a:rPr>
                  <a:t>a</a:t>
                </a:r>
                <a:r>
                  <a:rPr lang="sk-SK" sz="1900" b="1" dirty="0">
                    <a:latin typeface="Trebuchet MS" panose="020B0603020202020204" pitchFamily="34" charset="0"/>
                  </a:rPr>
                  <a:t> P2 </a:t>
                </a:r>
                <a:r>
                  <a:rPr lang="sk-SK" sz="1900" dirty="0">
                    <a:latin typeface="Trebuchet MS" panose="020B0603020202020204" pitchFamily="34" charset="0"/>
                  </a:rPr>
                  <a:t>sú parciálne tlaky plynov na oboch stranách membrány (tlakový gradient) a </a:t>
                </a:r>
                <a:r>
                  <a:rPr lang="sk-SK" sz="1900" b="1" dirty="0">
                    <a:latin typeface="Trebuchet MS" panose="020B0603020202020204" pitchFamily="34" charset="0"/>
                  </a:rPr>
                  <a:t>x</a:t>
                </a:r>
                <a:r>
                  <a:rPr lang="sk-SK" sz="1900" dirty="0">
                    <a:latin typeface="Trebuchet MS" panose="020B0603020202020204" pitchFamily="34" charset="0"/>
                  </a:rPr>
                  <a:t> reprezentuje hrúbku „membrány“  - vrstvy tkanív medzi alveolárnym priestorom a krvou ( </a:t>
                </a:r>
                <a:r>
                  <a:rPr lang="sk-SK" sz="1900" dirty="0">
                    <a:latin typeface="Times New Roman" panose="02020603050405020304" pitchFamily="18" charset="0"/>
                    <a:cs typeface="Times New Roman" panose="02020603050405020304" pitchFamily="18" charset="0"/>
                  </a:rPr>
                  <a:t>⁓ </a:t>
                </a:r>
                <a:r>
                  <a:rPr lang="sk-SK" sz="1900" dirty="0">
                    <a:latin typeface="Trebuchet MS" panose="020B0603020202020204" pitchFamily="34" charset="0"/>
                  </a:rPr>
                  <a:t>0,5 µm ).</a:t>
                </a:r>
              </a:p>
              <a:p>
                <a:pPr lvl="1">
                  <a:lnSpc>
                    <a:spcPct val="124000"/>
                  </a:lnSpc>
                  <a:spcBef>
                    <a:spcPts val="0"/>
                  </a:spcBef>
                  <a:spcAft>
                    <a:spcPts val="0"/>
                  </a:spcAft>
                </a:pPr>
                <a:r>
                  <a:rPr lang="sk-SK" sz="1900" dirty="0">
                    <a:latin typeface="Trebuchet MS" panose="020B0603020202020204" pitchFamily="34" charset="0"/>
                  </a:rPr>
                  <a:t>V alveolách je parciálny tlak O₂ asi 100 </a:t>
                </a:r>
                <a:r>
                  <a:rPr lang="sk-SK" sz="1900" dirty="0" err="1">
                    <a:latin typeface="Trebuchet MS" panose="020B0603020202020204" pitchFamily="34" charset="0"/>
                  </a:rPr>
                  <a:t>mmHg</a:t>
                </a:r>
                <a:r>
                  <a:rPr lang="sk-SK" sz="1900" dirty="0">
                    <a:latin typeface="Trebuchet MS" panose="020B0603020202020204" pitchFamily="34" charset="0"/>
                  </a:rPr>
                  <a:t>, zatiaľ čo v žilovej krvi len 40 </a:t>
                </a:r>
                <a:r>
                  <a:rPr lang="sk-SK" sz="1900" dirty="0" err="1">
                    <a:latin typeface="Trebuchet MS" panose="020B0603020202020204" pitchFamily="34" charset="0"/>
                  </a:rPr>
                  <a:t>mmHg</a:t>
                </a:r>
                <a:r>
                  <a:rPr lang="sk-SK" sz="1900" dirty="0">
                    <a:latin typeface="Trebuchet MS" panose="020B0603020202020204" pitchFamily="34" charset="0"/>
                  </a:rPr>
                  <a:t>, takže O₂ difunduje po </a:t>
                </a:r>
                <a:r>
                  <a:rPr lang="sk-SK" sz="1900" b="1" dirty="0">
                    <a:latin typeface="Trebuchet MS" panose="020B0603020202020204" pitchFamily="34" charset="0"/>
                  </a:rPr>
                  <a:t>60 </a:t>
                </a:r>
                <a:r>
                  <a:rPr lang="sk-SK" sz="1900" b="1" dirty="0" err="1">
                    <a:latin typeface="Trebuchet MS" panose="020B0603020202020204" pitchFamily="34" charset="0"/>
                  </a:rPr>
                  <a:t>mmHg</a:t>
                </a:r>
                <a:r>
                  <a:rPr lang="sk-SK" sz="1900" b="1" dirty="0">
                    <a:latin typeface="Trebuchet MS" panose="020B0603020202020204" pitchFamily="34" charset="0"/>
                  </a:rPr>
                  <a:t> </a:t>
                </a:r>
                <a:r>
                  <a:rPr lang="sk-SK" sz="1900" dirty="0">
                    <a:latin typeface="Trebuchet MS" panose="020B0603020202020204" pitchFamily="34" charset="0"/>
                  </a:rPr>
                  <a:t>gradiente do krvi. Naopak CO₂ má v žilovej krvi asi 45 </a:t>
                </a:r>
                <a:r>
                  <a:rPr lang="sk-SK" sz="1900" dirty="0" err="1">
                    <a:latin typeface="Trebuchet MS" panose="020B0603020202020204" pitchFamily="34" charset="0"/>
                  </a:rPr>
                  <a:t>mmHg</a:t>
                </a:r>
                <a:r>
                  <a:rPr lang="sk-SK" sz="1900" dirty="0">
                    <a:latin typeface="Trebuchet MS" panose="020B0603020202020204" pitchFamily="34" charset="0"/>
                  </a:rPr>
                  <a:t> a v alveolách 40 </a:t>
                </a:r>
                <a:r>
                  <a:rPr lang="sk-SK" sz="1900" dirty="0" err="1">
                    <a:latin typeface="Trebuchet MS" panose="020B0603020202020204" pitchFamily="34" charset="0"/>
                  </a:rPr>
                  <a:t>mmHg</a:t>
                </a:r>
                <a:r>
                  <a:rPr lang="sk-SK" sz="1900" dirty="0">
                    <a:latin typeface="Trebuchet MS" panose="020B0603020202020204" pitchFamily="34" charset="0"/>
                  </a:rPr>
                  <a:t>, teda gradient len </a:t>
                </a:r>
                <a:r>
                  <a:rPr lang="sk-SK" sz="1900" b="1" dirty="0">
                    <a:latin typeface="Trebuchet MS" panose="020B0603020202020204" pitchFamily="34" charset="0"/>
                  </a:rPr>
                  <a:t>5 </a:t>
                </a:r>
                <a:r>
                  <a:rPr lang="sk-SK" sz="1900" b="1" dirty="0" err="1">
                    <a:latin typeface="Trebuchet MS" panose="020B0603020202020204" pitchFamily="34" charset="0"/>
                  </a:rPr>
                  <a:t>mmHg</a:t>
                </a:r>
                <a:r>
                  <a:rPr lang="sk-SK" sz="1900" dirty="0">
                    <a:latin typeface="Trebuchet MS" panose="020B0603020202020204" pitchFamily="34" charset="0"/>
                  </a:rPr>
                  <a:t>, no aj tak sa rýchlo vymieňa vďaka svojej vysokej rozpustnosti a </a:t>
                </a:r>
                <a:r>
                  <a:rPr lang="sk-SK" sz="1900" dirty="0" err="1">
                    <a:latin typeface="Trebuchet MS" panose="020B0603020202020204" pitchFamily="34" charset="0"/>
                  </a:rPr>
                  <a:t>difúzibilnosti</a:t>
                </a:r>
                <a:r>
                  <a:rPr lang="sk-SK" sz="1900" dirty="0">
                    <a:latin typeface="Trebuchet MS" panose="020B0603020202020204" pitchFamily="34" charset="0"/>
                  </a:rPr>
                  <a:t>.</a:t>
                </a:r>
                <a:br>
                  <a:rPr lang="sk-SK" sz="1900" dirty="0">
                    <a:latin typeface="Trebuchet MS" panose="020B0603020202020204" pitchFamily="34" charset="0"/>
                  </a:rPr>
                </a:br>
                <a:endParaRPr lang="sk-SK" sz="1300" dirty="0">
                  <a:latin typeface="Trebuchet MS" panose="020B0603020202020204" pitchFamily="34" charset="0"/>
                </a:endParaRPr>
              </a:p>
              <a:p>
                <a:pPr>
                  <a:lnSpc>
                    <a:spcPct val="114000"/>
                  </a:lnSpc>
                  <a:spcBef>
                    <a:spcPts val="0"/>
                  </a:spcBef>
                </a:pPr>
                <a:r>
                  <a:rPr lang="sk-SK" sz="2200" u="sng" dirty="0">
                    <a:latin typeface="Trebuchet MS" panose="020B0603020202020204" pitchFamily="34" charset="0"/>
                  </a:rPr>
                  <a:t>Klinický význam</a:t>
                </a:r>
                <a:r>
                  <a:rPr lang="sk-SK" sz="2200" dirty="0">
                    <a:latin typeface="Trebuchet MS" panose="020B0603020202020204" pitchFamily="34" charset="0"/>
                  </a:rPr>
                  <a:t>: difúzna konštanta (</a:t>
                </a:r>
                <a:r>
                  <a:rPr lang="sk-SK" sz="2200" b="1" dirty="0">
                    <a:latin typeface="Trebuchet MS" panose="020B0603020202020204" pitchFamily="34" charset="0"/>
                  </a:rPr>
                  <a:t>D</a:t>
                </a:r>
                <a:r>
                  <a:rPr lang="sk-SK" sz="2200" dirty="0">
                    <a:latin typeface="Trebuchet MS" panose="020B0603020202020204" pitchFamily="34" charset="0"/>
                  </a:rPr>
                  <a:t>) je závislá od zloženia membrány (tkanív) ako aj druhu </a:t>
                </a:r>
                <a:r>
                  <a:rPr lang="sk-SK" sz="2200" dirty="0" err="1">
                    <a:latin typeface="Trebuchet MS" panose="020B0603020202020204" pitchFamily="34" charset="0"/>
                  </a:rPr>
                  <a:t>difundujúceho</a:t>
                </a:r>
                <a:r>
                  <a:rPr lang="sk-SK" sz="2200" dirty="0">
                    <a:latin typeface="Trebuchet MS" panose="020B0603020202020204" pitchFamily="34" charset="0"/>
                  </a:rPr>
                  <a:t> plynu. Napr. pre CO</a:t>
                </a:r>
                <a:r>
                  <a:rPr lang="sk-SK" sz="2200" baseline="-25000" dirty="0">
                    <a:latin typeface="Trebuchet MS" panose="020B0603020202020204" pitchFamily="34" charset="0"/>
                  </a:rPr>
                  <a:t>2</a:t>
                </a:r>
                <a:r>
                  <a:rPr lang="sk-SK" sz="2200" dirty="0">
                    <a:latin typeface="Trebuchet MS" panose="020B0603020202020204" pitchFamily="34" charset="0"/>
                  </a:rPr>
                  <a:t> je rýchlosť difúzie 20-krát väčšia ako pre O</a:t>
                </a:r>
                <a:r>
                  <a:rPr lang="sk-SK" sz="2200" baseline="-25000" dirty="0">
                    <a:latin typeface="Trebuchet MS" panose="020B0603020202020204" pitchFamily="34" charset="0"/>
                  </a:rPr>
                  <a:t>2</a:t>
                </a:r>
                <a:r>
                  <a:rPr lang="sk-SK" sz="2200" dirty="0">
                    <a:latin typeface="Trebuchet MS" panose="020B0603020202020204" pitchFamily="34" charset="0"/>
                  </a:rPr>
                  <a:t>. V pľúcach je difúzia CO₂ tak efektívna, že problémy s výmenou plynov sa pri chorobách (napr. pri fibróze alebo edéme pľúc) prejavia najskôr nedostatkom O₂ v krvi (</a:t>
                </a:r>
                <a:r>
                  <a:rPr lang="sk-SK" sz="2200" dirty="0" err="1">
                    <a:latin typeface="Trebuchet MS" panose="020B0603020202020204" pitchFamily="34" charset="0"/>
                  </a:rPr>
                  <a:t>hypoxémia</a:t>
                </a:r>
                <a:r>
                  <a:rPr lang="sk-SK" sz="2200" dirty="0">
                    <a:latin typeface="Trebuchet MS" panose="020B0603020202020204" pitchFamily="34" charset="0"/>
                  </a:rPr>
                  <a:t>), zatiaľ čo CO₂ sa ešte relatívne dobre odvádza. </a:t>
                </a:r>
                <a:r>
                  <a:rPr lang="sk-SK" sz="2200" dirty="0" err="1">
                    <a:latin typeface="Trebuchet MS" panose="020B0603020202020204" pitchFamily="34" charset="0"/>
                  </a:rPr>
                  <a:t>Hyperkapnia</a:t>
                </a:r>
                <a:r>
                  <a:rPr lang="sk-SK" sz="2200" dirty="0">
                    <a:latin typeface="Trebuchet MS" panose="020B0603020202020204" pitchFamily="34" charset="0"/>
                  </a:rPr>
                  <a:t> (zvýšené CO₂ v krvi) sa objavuje až v pokročilejších        alebo akútnych stavoch.</a:t>
                </a:r>
              </a:p>
            </p:txBody>
          </p:sp>
        </mc:Choice>
        <mc:Fallback>
          <p:sp>
            <p:nvSpPr>
              <p:cNvPr id="3" name="Zástupný objekt pre obsah 2">
                <a:extLst>
                  <a:ext uri="{FF2B5EF4-FFF2-40B4-BE49-F238E27FC236}">
                    <a16:creationId xmlns:a16="http://schemas.microsoft.com/office/drawing/2014/main" id="{9C8D4E6C-2367-7B1D-8565-DD75D92213BF}"/>
                  </a:ext>
                </a:extLst>
              </p:cNvPr>
              <p:cNvSpPr>
                <a:spLocks noGrp="1" noRot="1" noChangeAspect="1" noMove="1" noResize="1" noEditPoints="1" noAdjustHandles="1" noChangeArrowheads="1" noChangeShapeType="1" noTextEdit="1"/>
              </p:cNvSpPr>
              <p:nvPr>
                <p:ph idx="1"/>
              </p:nvPr>
            </p:nvSpPr>
            <p:spPr>
              <a:xfrm>
                <a:off x="485522" y="1181962"/>
                <a:ext cx="11409770" cy="5587549"/>
              </a:xfrm>
              <a:blipFill>
                <a:blip r:embed="rId2"/>
                <a:stretch>
                  <a:fillRect l="-267" t="-1310" r="-321"/>
                </a:stretch>
              </a:blipFill>
            </p:spPr>
            <p:txBody>
              <a:bodyPr/>
              <a:lstStyle/>
              <a:p>
                <a:r>
                  <a:rPr lang="sk-SK">
                    <a:noFill/>
                  </a:rPr>
                  <a:t> </a:t>
                </a:r>
              </a:p>
            </p:txBody>
          </p:sp>
        </mc:Fallback>
      </mc:AlternateContent>
    </p:spTree>
    <p:extLst>
      <p:ext uri="{BB962C8B-B14F-4D97-AF65-F5344CB8AC3E}">
        <p14:creationId xmlns:p14="http://schemas.microsoft.com/office/powerpoint/2010/main" val="3987508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242B7BF-9EC4-F90A-2B84-5C837B7B36BD}"/>
              </a:ext>
            </a:extLst>
          </p:cNvPr>
          <p:cNvSpPr>
            <a:spLocks noGrp="1"/>
          </p:cNvSpPr>
          <p:nvPr>
            <p:ph type="title"/>
          </p:nvPr>
        </p:nvSpPr>
        <p:spPr>
          <a:xfrm>
            <a:off x="381857" y="1059802"/>
            <a:ext cx="10058400" cy="923382"/>
          </a:xfrm>
        </p:spPr>
        <p:txBody>
          <a:bodyPr>
            <a:normAutofit/>
          </a:bodyPr>
          <a:lstStyle/>
          <a:p>
            <a:r>
              <a:rPr lang="sk-SK" sz="4800" b="1" cap="none" dirty="0">
                <a:latin typeface="Trebuchet MS" panose="020B0603020202020204" pitchFamily="34" charset="0"/>
              </a:rPr>
              <a:t>Difúzia</a:t>
            </a:r>
          </a:p>
        </p:txBody>
      </p:sp>
      <p:grpSp>
        <p:nvGrpSpPr>
          <p:cNvPr id="4" name="Skupina 3">
            <a:extLst>
              <a:ext uri="{FF2B5EF4-FFF2-40B4-BE49-F238E27FC236}">
                <a16:creationId xmlns:a16="http://schemas.microsoft.com/office/drawing/2014/main" id="{D577C4EB-E814-495E-9557-A809656E4F93}"/>
              </a:ext>
            </a:extLst>
          </p:cNvPr>
          <p:cNvGrpSpPr/>
          <p:nvPr/>
        </p:nvGrpSpPr>
        <p:grpSpPr>
          <a:xfrm>
            <a:off x="2873978" y="88490"/>
            <a:ext cx="8515212" cy="6769510"/>
            <a:chOff x="3165919" y="153216"/>
            <a:chExt cx="8233647" cy="6551567"/>
          </a:xfrm>
        </p:grpSpPr>
        <p:sp>
          <p:nvSpPr>
            <p:cNvPr id="19" name="BlokTextu 18">
              <a:extLst>
                <a:ext uri="{FF2B5EF4-FFF2-40B4-BE49-F238E27FC236}">
                  <a16:creationId xmlns:a16="http://schemas.microsoft.com/office/drawing/2014/main" id="{8D1601E2-EB5B-4B99-8A4A-0FA5D5E3022C}"/>
                </a:ext>
              </a:extLst>
            </p:cNvPr>
            <p:cNvSpPr txBox="1"/>
            <p:nvPr/>
          </p:nvSpPr>
          <p:spPr>
            <a:xfrm>
              <a:off x="3838028" y="620939"/>
              <a:ext cx="1679360" cy="584775"/>
            </a:xfrm>
            <a:prstGeom prst="rect">
              <a:avLst/>
            </a:prstGeom>
            <a:solidFill>
              <a:schemeClr val="bg1"/>
            </a:solidFill>
          </p:spPr>
          <p:txBody>
            <a:bodyPr wrap="square" lIns="0" tIns="0" rIns="0" bIns="0" rtlCol="0">
              <a:spAutoFit/>
            </a:bodyPr>
            <a:lstStyle/>
            <a:p>
              <a:pPr algn="ctr"/>
              <a:r>
                <a:rPr lang="pl-PL" sz="2000" b="0" i="0" dirty="0">
                  <a:effectLst/>
                  <a:latin typeface="fkGroteskNeue"/>
                </a:rPr>
                <a:t> </a:t>
              </a:r>
            </a:p>
            <a:p>
              <a:endParaRPr lang="sk-SK" dirty="0"/>
            </a:p>
          </p:txBody>
        </p:sp>
        <p:pic>
          <p:nvPicPr>
            <p:cNvPr id="7" name="Obrázok 6">
              <a:extLst>
                <a:ext uri="{FF2B5EF4-FFF2-40B4-BE49-F238E27FC236}">
                  <a16:creationId xmlns:a16="http://schemas.microsoft.com/office/drawing/2014/main" id="{52B4F0E5-EBDF-424A-A63F-6DD838E172F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3165919" y="153216"/>
              <a:ext cx="8233647" cy="6504581"/>
            </a:xfrm>
            <a:prstGeom prst="rect">
              <a:avLst/>
            </a:prstGeom>
          </p:spPr>
        </p:pic>
        <p:sp>
          <p:nvSpPr>
            <p:cNvPr id="10" name="BlokTextu 9">
              <a:extLst>
                <a:ext uri="{FF2B5EF4-FFF2-40B4-BE49-F238E27FC236}">
                  <a16:creationId xmlns:a16="http://schemas.microsoft.com/office/drawing/2014/main" id="{A20F5E60-E1CC-4C50-874C-ED1D99D13685}"/>
                </a:ext>
              </a:extLst>
            </p:cNvPr>
            <p:cNvSpPr txBox="1"/>
            <p:nvPr/>
          </p:nvSpPr>
          <p:spPr>
            <a:xfrm>
              <a:off x="3548620" y="2233372"/>
              <a:ext cx="1679360" cy="396000"/>
            </a:xfrm>
            <a:prstGeom prst="rect">
              <a:avLst/>
            </a:prstGeom>
            <a:solidFill>
              <a:schemeClr val="bg1"/>
            </a:solidFill>
          </p:spPr>
          <p:txBody>
            <a:bodyPr wrap="square" lIns="0" tIns="0" rIns="0" bIns="0" rtlCol="0">
              <a:spAutoFit/>
            </a:bodyPr>
            <a:lstStyle/>
            <a:p>
              <a:pPr algn="ctr"/>
              <a:r>
                <a:rPr lang="pl-PL" sz="2000" b="0" i="0" dirty="0">
                  <a:effectLst/>
                  <a:latin typeface="fkGroteskNeue"/>
                </a:rPr>
                <a:t>Kapilára</a:t>
              </a:r>
            </a:p>
            <a:p>
              <a:endParaRPr lang="sk-SK" dirty="0"/>
            </a:p>
          </p:txBody>
        </p:sp>
        <p:sp>
          <p:nvSpPr>
            <p:cNvPr id="11" name="BlokTextu 10">
              <a:extLst>
                <a:ext uri="{FF2B5EF4-FFF2-40B4-BE49-F238E27FC236}">
                  <a16:creationId xmlns:a16="http://schemas.microsoft.com/office/drawing/2014/main" id="{AC12F136-1E6A-4193-8B30-BA9640EEB48A}"/>
                </a:ext>
              </a:extLst>
            </p:cNvPr>
            <p:cNvSpPr txBox="1"/>
            <p:nvPr/>
          </p:nvSpPr>
          <p:spPr>
            <a:xfrm>
              <a:off x="3548619" y="2791785"/>
              <a:ext cx="1679360" cy="756000"/>
            </a:xfrm>
            <a:prstGeom prst="rect">
              <a:avLst/>
            </a:prstGeom>
            <a:solidFill>
              <a:schemeClr val="bg1"/>
            </a:solidFill>
          </p:spPr>
          <p:txBody>
            <a:bodyPr wrap="square" lIns="0" tIns="0" rIns="0" bIns="0" rtlCol="0">
              <a:spAutoFit/>
            </a:bodyPr>
            <a:lstStyle/>
            <a:p>
              <a:pPr algn="ctr"/>
              <a:r>
                <a:rPr lang="sk-SK" sz="2000" b="0" i="0" dirty="0">
                  <a:effectLst/>
                  <a:latin typeface="fkGroteskNeue"/>
                </a:rPr>
                <a:t>Alveolárna membrána</a:t>
              </a:r>
            </a:p>
          </p:txBody>
        </p:sp>
        <p:sp>
          <p:nvSpPr>
            <p:cNvPr id="12" name="BlokTextu 11">
              <a:extLst>
                <a:ext uri="{FF2B5EF4-FFF2-40B4-BE49-F238E27FC236}">
                  <a16:creationId xmlns:a16="http://schemas.microsoft.com/office/drawing/2014/main" id="{07C57B00-8883-4D42-969C-4DF719489941}"/>
                </a:ext>
              </a:extLst>
            </p:cNvPr>
            <p:cNvSpPr txBox="1"/>
            <p:nvPr/>
          </p:nvSpPr>
          <p:spPr>
            <a:xfrm>
              <a:off x="3548619" y="3824378"/>
              <a:ext cx="1764000" cy="720000"/>
            </a:xfrm>
            <a:prstGeom prst="rect">
              <a:avLst/>
            </a:prstGeom>
            <a:solidFill>
              <a:schemeClr val="bg1"/>
            </a:solidFill>
          </p:spPr>
          <p:txBody>
            <a:bodyPr wrap="square" lIns="0" tIns="0" rIns="0" bIns="0" rtlCol="0">
              <a:spAutoFit/>
            </a:bodyPr>
            <a:lstStyle/>
            <a:p>
              <a:pPr algn="ctr"/>
              <a:r>
                <a:rPr lang="sk-SK" sz="2000" b="0" i="0" dirty="0">
                  <a:effectLst/>
                  <a:latin typeface="fkGroteskNeue"/>
                </a:rPr>
                <a:t>Alveolokapilárna membrána</a:t>
              </a:r>
            </a:p>
          </p:txBody>
        </p:sp>
        <p:sp>
          <p:nvSpPr>
            <p:cNvPr id="13" name="BlokTextu 12">
              <a:extLst>
                <a:ext uri="{FF2B5EF4-FFF2-40B4-BE49-F238E27FC236}">
                  <a16:creationId xmlns:a16="http://schemas.microsoft.com/office/drawing/2014/main" id="{DE3CAA7F-EDCA-4217-84B2-3D514A67DA06}"/>
                </a:ext>
              </a:extLst>
            </p:cNvPr>
            <p:cNvSpPr txBox="1"/>
            <p:nvPr/>
          </p:nvSpPr>
          <p:spPr>
            <a:xfrm>
              <a:off x="3548619" y="4915949"/>
              <a:ext cx="1764000" cy="615553"/>
            </a:xfrm>
            <a:prstGeom prst="rect">
              <a:avLst/>
            </a:prstGeom>
            <a:solidFill>
              <a:schemeClr val="bg1"/>
            </a:solidFill>
          </p:spPr>
          <p:txBody>
            <a:bodyPr wrap="square" lIns="0" tIns="0" rIns="0" bIns="0" rtlCol="0">
              <a:spAutoFit/>
            </a:bodyPr>
            <a:lstStyle/>
            <a:p>
              <a:pPr algn="ctr"/>
              <a:r>
                <a:rPr lang="sk-SK" sz="2000" b="0" i="0" dirty="0">
                  <a:effectLst/>
                  <a:latin typeface="fkGroteskNeue"/>
                </a:rPr>
                <a:t>Povrchová tekutina</a:t>
              </a:r>
            </a:p>
          </p:txBody>
        </p:sp>
        <p:sp>
          <p:nvSpPr>
            <p:cNvPr id="14" name="BlokTextu 13">
              <a:extLst>
                <a:ext uri="{FF2B5EF4-FFF2-40B4-BE49-F238E27FC236}">
                  <a16:creationId xmlns:a16="http://schemas.microsoft.com/office/drawing/2014/main" id="{4A9DAB44-4647-41B7-8FCA-0F304725F615}"/>
                </a:ext>
              </a:extLst>
            </p:cNvPr>
            <p:cNvSpPr txBox="1"/>
            <p:nvPr/>
          </p:nvSpPr>
          <p:spPr>
            <a:xfrm>
              <a:off x="3710958" y="6078315"/>
              <a:ext cx="2819050" cy="615553"/>
            </a:xfrm>
            <a:prstGeom prst="rect">
              <a:avLst/>
            </a:prstGeom>
            <a:solidFill>
              <a:schemeClr val="bg1"/>
            </a:solidFill>
          </p:spPr>
          <p:txBody>
            <a:bodyPr wrap="square" lIns="0" tIns="0" rIns="0" bIns="0" rtlCol="0">
              <a:spAutoFit/>
            </a:bodyPr>
            <a:lstStyle/>
            <a:p>
              <a:pPr algn="ctr"/>
              <a:r>
                <a:rPr lang="sk-SK" sz="2000" b="0" i="0" dirty="0">
                  <a:effectLst/>
                  <a:latin typeface="fkGroteskNeue"/>
                </a:rPr>
                <a:t>Kyslík difunduje do červených krviniek</a:t>
              </a:r>
            </a:p>
          </p:txBody>
        </p:sp>
        <p:sp>
          <p:nvSpPr>
            <p:cNvPr id="15" name="BlokTextu 14">
              <a:extLst>
                <a:ext uri="{FF2B5EF4-FFF2-40B4-BE49-F238E27FC236}">
                  <a16:creationId xmlns:a16="http://schemas.microsoft.com/office/drawing/2014/main" id="{8D43E519-64C7-41FE-AC9B-76FD3ACDC3D8}"/>
                </a:ext>
              </a:extLst>
            </p:cNvPr>
            <p:cNvSpPr txBox="1"/>
            <p:nvPr/>
          </p:nvSpPr>
          <p:spPr>
            <a:xfrm>
              <a:off x="7535384" y="6089230"/>
              <a:ext cx="2819050" cy="615553"/>
            </a:xfrm>
            <a:prstGeom prst="rect">
              <a:avLst/>
            </a:prstGeom>
            <a:solidFill>
              <a:schemeClr val="bg1"/>
            </a:solidFill>
          </p:spPr>
          <p:txBody>
            <a:bodyPr wrap="square" lIns="0" tIns="0" rIns="0" bIns="0" rtlCol="0">
              <a:spAutoFit/>
            </a:bodyPr>
            <a:lstStyle/>
            <a:p>
              <a:pPr algn="ctr"/>
              <a:r>
                <a:rPr lang="sk-SK" sz="2000" b="0" i="0" dirty="0">
                  <a:effectLst/>
                  <a:latin typeface="fkGroteskNeue"/>
                </a:rPr>
                <a:t>Oxid uhličitý difunduje do alveol</a:t>
              </a:r>
            </a:p>
          </p:txBody>
        </p:sp>
        <p:sp>
          <p:nvSpPr>
            <p:cNvPr id="16" name="BlokTextu 15">
              <a:extLst>
                <a:ext uri="{FF2B5EF4-FFF2-40B4-BE49-F238E27FC236}">
                  <a16:creationId xmlns:a16="http://schemas.microsoft.com/office/drawing/2014/main" id="{FE0E13BC-689D-41B9-9AA6-57E843D8B55D}"/>
                </a:ext>
              </a:extLst>
            </p:cNvPr>
            <p:cNvSpPr txBox="1"/>
            <p:nvPr/>
          </p:nvSpPr>
          <p:spPr>
            <a:xfrm>
              <a:off x="9132729" y="1227503"/>
              <a:ext cx="1679360" cy="307777"/>
            </a:xfrm>
            <a:prstGeom prst="rect">
              <a:avLst/>
            </a:prstGeom>
            <a:solidFill>
              <a:schemeClr val="bg1"/>
            </a:solidFill>
          </p:spPr>
          <p:txBody>
            <a:bodyPr wrap="square" lIns="0" tIns="0" rIns="0" bIns="0" rtlCol="0">
              <a:spAutoFit/>
            </a:bodyPr>
            <a:lstStyle/>
            <a:p>
              <a:r>
                <a:rPr lang="pl-PL" sz="2000" b="0" i="0" dirty="0">
                  <a:effectLst/>
                  <a:latin typeface="fkGroteskNeue"/>
                </a:rPr>
                <a:t>Alveola</a:t>
              </a:r>
              <a:endParaRPr lang="sk-SK" dirty="0"/>
            </a:p>
          </p:txBody>
        </p:sp>
        <p:sp>
          <p:nvSpPr>
            <p:cNvPr id="17" name="BlokTextu 16">
              <a:extLst>
                <a:ext uri="{FF2B5EF4-FFF2-40B4-BE49-F238E27FC236}">
                  <a16:creationId xmlns:a16="http://schemas.microsoft.com/office/drawing/2014/main" id="{5C5A2339-F2F3-4A56-BABB-B82D787AE326}"/>
                </a:ext>
              </a:extLst>
            </p:cNvPr>
            <p:cNvSpPr txBox="1"/>
            <p:nvPr/>
          </p:nvSpPr>
          <p:spPr>
            <a:xfrm>
              <a:off x="8293049" y="212749"/>
              <a:ext cx="1679360" cy="923330"/>
            </a:xfrm>
            <a:prstGeom prst="rect">
              <a:avLst/>
            </a:prstGeom>
            <a:solidFill>
              <a:schemeClr val="bg1"/>
            </a:solidFill>
          </p:spPr>
          <p:txBody>
            <a:bodyPr wrap="square" lIns="0" tIns="0" rIns="0" bIns="0" rtlCol="0">
              <a:spAutoFit/>
            </a:bodyPr>
            <a:lstStyle/>
            <a:p>
              <a:pPr algn="ctr"/>
              <a:r>
                <a:rPr lang="pl-PL" sz="2000" b="0" i="0" dirty="0">
                  <a:effectLst/>
                  <a:latin typeface="fkGroteskNeue"/>
                </a:rPr>
                <a:t>Krv odchádzajúca do pľúcnej žily</a:t>
              </a:r>
            </a:p>
          </p:txBody>
        </p:sp>
        <p:sp>
          <p:nvSpPr>
            <p:cNvPr id="18" name="BlokTextu 17">
              <a:extLst>
                <a:ext uri="{FF2B5EF4-FFF2-40B4-BE49-F238E27FC236}">
                  <a16:creationId xmlns:a16="http://schemas.microsoft.com/office/drawing/2014/main" id="{B73A83F7-8A62-44B0-BA53-F1F82F3D3652}"/>
                </a:ext>
              </a:extLst>
            </p:cNvPr>
            <p:cNvSpPr txBox="1"/>
            <p:nvPr/>
          </p:nvSpPr>
          <p:spPr>
            <a:xfrm>
              <a:off x="7441948" y="3676755"/>
              <a:ext cx="851101" cy="276999"/>
            </a:xfrm>
            <a:prstGeom prst="rect">
              <a:avLst/>
            </a:prstGeom>
            <a:solidFill>
              <a:schemeClr val="bg1"/>
            </a:solidFill>
          </p:spPr>
          <p:txBody>
            <a:bodyPr wrap="square" lIns="0" tIns="0" rIns="0" bIns="0" rtlCol="0">
              <a:spAutoFit/>
            </a:bodyPr>
            <a:lstStyle/>
            <a:p>
              <a:pPr algn="ctr"/>
              <a:r>
                <a:rPr lang="pl-PL" b="0" i="0" dirty="0">
                  <a:effectLst/>
                  <a:latin typeface="fkGroteskNeue"/>
                </a:rPr>
                <a:t>(Vzduch)</a:t>
              </a:r>
              <a:endParaRPr lang="sk-SK" sz="1600" dirty="0"/>
            </a:p>
          </p:txBody>
        </p:sp>
        <p:sp>
          <p:nvSpPr>
            <p:cNvPr id="20" name="BlokTextu 19">
              <a:extLst>
                <a:ext uri="{FF2B5EF4-FFF2-40B4-BE49-F238E27FC236}">
                  <a16:creationId xmlns:a16="http://schemas.microsoft.com/office/drawing/2014/main" id="{D80CF861-3DE9-48C5-BE14-45693A7865D3}"/>
                </a:ext>
              </a:extLst>
            </p:cNvPr>
            <p:cNvSpPr txBox="1"/>
            <p:nvPr/>
          </p:nvSpPr>
          <p:spPr>
            <a:xfrm>
              <a:off x="3633259" y="666694"/>
              <a:ext cx="1679360" cy="584775"/>
            </a:xfrm>
            <a:prstGeom prst="rect">
              <a:avLst/>
            </a:prstGeom>
            <a:solidFill>
              <a:schemeClr val="bg1"/>
            </a:solidFill>
          </p:spPr>
          <p:txBody>
            <a:bodyPr wrap="square" lIns="0" tIns="0" rIns="0" bIns="0" rtlCol="0">
              <a:spAutoFit/>
            </a:bodyPr>
            <a:lstStyle/>
            <a:p>
              <a:pPr algn="ctr"/>
              <a:r>
                <a:rPr lang="pl-PL" sz="2000" b="0" i="0" dirty="0">
                  <a:effectLst/>
                  <a:latin typeface="fkGroteskNeue"/>
                </a:rPr>
                <a:t> </a:t>
              </a:r>
            </a:p>
            <a:p>
              <a:pPr algn="ctr"/>
              <a:endParaRPr lang="sk-SK" dirty="0"/>
            </a:p>
          </p:txBody>
        </p:sp>
        <p:sp>
          <p:nvSpPr>
            <p:cNvPr id="8" name="BlokTextu 7">
              <a:extLst>
                <a:ext uri="{FF2B5EF4-FFF2-40B4-BE49-F238E27FC236}">
                  <a16:creationId xmlns:a16="http://schemas.microsoft.com/office/drawing/2014/main" id="{CB61CCE8-7DB6-4D50-A56B-7376FCC11CA2}"/>
                </a:ext>
              </a:extLst>
            </p:cNvPr>
            <p:cNvSpPr txBox="1"/>
            <p:nvPr/>
          </p:nvSpPr>
          <p:spPr>
            <a:xfrm>
              <a:off x="3394048" y="318859"/>
              <a:ext cx="1679360" cy="1200329"/>
            </a:xfrm>
            <a:prstGeom prst="rect">
              <a:avLst/>
            </a:prstGeom>
            <a:solidFill>
              <a:schemeClr val="bg1"/>
            </a:solidFill>
          </p:spPr>
          <p:txBody>
            <a:bodyPr wrap="square" lIns="0" tIns="0" rIns="0" bIns="0" rtlCol="0">
              <a:spAutoFit/>
            </a:bodyPr>
            <a:lstStyle/>
            <a:p>
              <a:pPr algn="ctr"/>
              <a:r>
                <a:rPr lang="pl-PL" sz="2000" b="0" i="0" dirty="0">
                  <a:effectLst/>
                  <a:latin typeface="fkGroteskNeue"/>
                </a:rPr>
                <a:t>Krv prichádzajúca z pľúcnej tepny</a:t>
              </a:r>
            </a:p>
            <a:p>
              <a:endParaRPr lang="sk-SK" dirty="0"/>
            </a:p>
          </p:txBody>
        </p:sp>
      </p:grpSp>
    </p:spTree>
    <p:extLst>
      <p:ext uri="{BB962C8B-B14F-4D97-AF65-F5344CB8AC3E}">
        <p14:creationId xmlns:p14="http://schemas.microsoft.com/office/powerpoint/2010/main" val="2670606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664206" y="100377"/>
            <a:ext cx="10464042" cy="1388558"/>
          </a:xfrm>
        </p:spPr>
        <p:txBody>
          <a:bodyPr/>
          <a:lstStyle/>
          <a:p>
            <a:r>
              <a:rPr lang="sk-SK" b="1" cap="none" dirty="0" err="1">
                <a:latin typeface="Trebuchet MS" panose="020B0603020202020204" pitchFamily="34" charset="0"/>
              </a:rPr>
              <a:t>Daltonov</a:t>
            </a:r>
            <a:r>
              <a:rPr lang="sk-SK" b="1" cap="none" dirty="0">
                <a:latin typeface="Trebuchet MS" panose="020B0603020202020204" pitchFamily="34" charset="0"/>
              </a:rPr>
              <a:t> zákon</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328417" y="1326117"/>
            <a:ext cx="11199377" cy="5129565"/>
          </a:xfrm>
        </p:spPr>
        <p:txBody>
          <a:bodyPr>
            <a:noAutofit/>
          </a:bodyPr>
          <a:lstStyle/>
          <a:p>
            <a:pPr>
              <a:lnSpc>
                <a:spcPct val="114000"/>
              </a:lnSpc>
            </a:pPr>
            <a:r>
              <a:rPr lang="sk-SK" sz="2400" dirty="0">
                <a:latin typeface="Trebuchet MS" panose="020B0603020202020204" pitchFamily="34" charset="0"/>
              </a:rPr>
              <a:t>Opisuje správanie sa zmesi plynov. Vyjadruje aj výpočet parciálnych                tlakov dýchacích plynov (či celkového tlaku) v zmesi plynov: čím vyššia je koncentrácia plynu v zmesi plynov, tým väčší je jeho parciálny tlak. </a:t>
            </a:r>
            <a:r>
              <a:rPr lang="sk-SK" sz="2400" b="1" dirty="0">
                <a:latin typeface="Trebuchet MS" panose="020B0603020202020204" pitchFamily="34" charset="0"/>
              </a:rPr>
              <a:t>Celkový tlak plynov je súčet </a:t>
            </a:r>
            <a:r>
              <a:rPr lang="sk-SK" sz="2400" b="1" dirty="0">
                <a:solidFill>
                  <a:srgbClr val="0066CC"/>
                </a:solidFill>
                <a:latin typeface="Trebuchet MS" panose="020B0603020202020204" pitchFamily="34" charset="0"/>
              </a:rPr>
              <a:t>parciálnych tlakov </a:t>
            </a:r>
            <a:r>
              <a:rPr lang="sk-SK" sz="2400" b="1" dirty="0">
                <a:latin typeface="Trebuchet MS" panose="020B0603020202020204" pitchFamily="34" charset="0"/>
              </a:rPr>
              <a:t>všetkých zložiek.</a:t>
            </a:r>
          </a:p>
          <a:p>
            <a:pPr>
              <a:lnSpc>
                <a:spcPct val="114000"/>
              </a:lnSpc>
            </a:pPr>
            <a:r>
              <a:rPr lang="sk-SK" sz="2400" b="1" dirty="0">
                <a:latin typeface="Trebuchet MS" panose="020B0603020202020204" pitchFamily="34" charset="0"/>
              </a:rPr>
              <a:t>Parciálny tlak kyslíka pri hladine mora:</a:t>
            </a:r>
            <a:br>
              <a:rPr lang="sk-SK" sz="2400" dirty="0">
                <a:latin typeface="Trebuchet MS" panose="020B0603020202020204" pitchFamily="34" charset="0"/>
              </a:rPr>
            </a:br>
            <a:r>
              <a:rPr lang="sk-SK" sz="2400">
                <a:latin typeface="Trebuchet MS" panose="020B0603020202020204" pitchFamily="34" charset="0"/>
              </a:rPr>
              <a:t>	PO</a:t>
            </a:r>
            <a:r>
              <a:rPr lang="sk-SK" sz="2400" baseline="-25000">
                <a:latin typeface="Trebuchet MS" panose="020B0603020202020204" pitchFamily="34" charset="0"/>
              </a:rPr>
              <a:t>2</a:t>
            </a:r>
            <a:r>
              <a:rPr lang="sk-SK" sz="2400">
                <a:latin typeface="Trebuchet MS" panose="020B0603020202020204" pitchFamily="34" charset="0"/>
              </a:rPr>
              <a:t>  = </a:t>
            </a:r>
            <a:r>
              <a:rPr lang="sk-SK" sz="2400" dirty="0">
                <a:latin typeface="Trebuchet MS" panose="020B0603020202020204" pitchFamily="34" charset="0"/>
              </a:rPr>
              <a:t>(objemový podiel kyslíka x atmosférický tlak) / 100</a:t>
            </a:r>
            <a:br>
              <a:rPr lang="sk-SK" sz="2400" dirty="0">
                <a:latin typeface="Trebuchet MS" panose="020B0603020202020204" pitchFamily="34" charset="0"/>
              </a:rPr>
            </a:br>
            <a:r>
              <a:rPr lang="sk-SK" sz="2400">
                <a:latin typeface="Trebuchet MS" panose="020B0603020202020204" pitchFamily="34" charset="0"/>
              </a:rPr>
              <a:t>	PO</a:t>
            </a:r>
            <a:r>
              <a:rPr lang="sk-SK" sz="2400" baseline="-25000">
                <a:latin typeface="Trebuchet MS" panose="020B0603020202020204" pitchFamily="34" charset="0"/>
              </a:rPr>
              <a:t>2</a:t>
            </a:r>
            <a:r>
              <a:rPr lang="sk-SK" sz="2400">
                <a:latin typeface="Trebuchet MS" panose="020B0603020202020204" pitchFamily="34" charset="0"/>
              </a:rPr>
              <a:t> = </a:t>
            </a:r>
            <a:r>
              <a:rPr lang="sk-SK" sz="2400" dirty="0">
                <a:latin typeface="Trebuchet MS" panose="020B0603020202020204" pitchFamily="34" charset="0"/>
              </a:rPr>
              <a:t>(20,94 x 101,3) / 100 = 21,2 kPa</a:t>
            </a:r>
          </a:p>
          <a:p>
            <a:pPr>
              <a:lnSpc>
                <a:spcPct val="114000"/>
              </a:lnSpc>
            </a:pPr>
            <a:r>
              <a:rPr lang="sk-SK" sz="2400" dirty="0">
                <a:latin typeface="Trebuchet MS" panose="020B0603020202020204" pitchFamily="34" charset="0"/>
              </a:rPr>
              <a:t> Ak zohľadníme vodnú paru v pľúcach (pri telesnej teplote je parciálny tlak nasýtenej vodnej pary asi 6,3 kPa</a:t>
            </a:r>
            <a:r>
              <a:rPr lang="sk-SK" sz="2400">
                <a:latin typeface="Trebuchet MS" panose="020B0603020202020204" pitchFamily="34" charset="0"/>
              </a:rPr>
              <a:t>), </a:t>
            </a:r>
            <a:r>
              <a:rPr lang="sk-SK" sz="2400" b="1">
                <a:latin typeface="Trebuchet MS" panose="020B0603020202020204" pitchFamily="34" charset="0"/>
              </a:rPr>
              <a:t>PO</a:t>
            </a:r>
            <a:r>
              <a:rPr lang="sk-SK" sz="2400" b="1" baseline="-25000">
                <a:latin typeface="Trebuchet MS" panose="020B0603020202020204" pitchFamily="34" charset="0"/>
              </a:rPr>
              <a:t>2</a:t>
            </a:r>
            <a:r>
              <a:rPr lang="sk-SK" sz="2400" b="1">
                <a:latin typeface="Trebuchet MS" panose="020B0603020202020204" pitchFamily="34" charset="0"/>
              </a:rPr>
              <a:t> v alveolárnom vzduchu </a:t>
            </a:r>
            <a:r>
              <a:rPr lang="sk-SK" sz="2400">
                <a:latin typeface="Trebuchet MS" panose="020B0603020202020204" pitchFamily="34" charset="0"/>
              </a:rPr>
              <a:t>(je nižšie):</a:t>
            </a:r>
            <a:br>
              <a:rPr lang="sk-SK" sz="2400">
                <a:latin typeface="Trebuchet MS" panose="020B0603020202020204" pitchFamily="34" charset="0"/>
              </a:rPr>
            </a:br>
            <a:r>
              <a:rPr lang="sk-SK" sz="2400">
                <a:latin typeface="Trebuchet MS" panose="020B0603020202020204" pitchFamily="34" charset="0"/>
              </a:rPr>
              <a:t>	PO</a:t>
            </a:r>
            <a:r>
              <a:rPr lang="sk-SK" sz="2400" baseline="-25000">
                <a:latin typeface="Trebuchet MS" panose="020B0603020202020204" pitchFamily="34" charset="0"/>
              </a:rPr>
              <a:t>2</a:t>
            </a:r>
            <a:r>
              <a:rPr lang="sk-SK" sz="2400">
                <a:latin typeface="Trebuchet MS" panose="020B0603020202020204" pitchFamily="34" charset="0"/>
              </a:rPr>
              <a:t> = </a:t>
            </a:r>
            <a:r>
              <a:rPr lang="sk-SK" sz="2400" dirty="0">
                <a:latin typeface="Trebuchet MS" panose="020B0603020202020204" pitchFamily="34" charset="0"/>
              </a:rPr>
              <a:t>[20,94 x (101,3 – 6,3)] / 100 = 19,9 kPa</a:t>
            </a:r>
          </a:p>
          <a:p>
            <a:pPr>
              <a:lnSpc>
                <a:spcPct val="114000"/>
              </a:lnSpc>
            </a:pPr>
            <a:r>
              <a:rPr lang="sk-SK" sz="2400" dirty="0">
                <a:latin typeface="Trebuchet MS" panose="020B0603020202020204" pitchFamily="34" charset="0"/>
              </a:rPr>
              <a:t>Obdobne je možné vypočítať </a:t>
            </a:r>
            <a:r>
              <a:rPr lang="sk-SK" sz="2400">
                <a:latin typeface="Trebuchet MS" panose="020B0603020202020204" pitchFamily="34" charset="0"/>
              </a:rPr>
              <a:t>aj PCO</a:t>
            </a:r>
            <a:r>
              <a:rPr lang="sk-SK" sz="2400" baseline="-25000">
                <a:latin typeface="Trebuchet MS" panose="020B0603020202020204" pitchFamily="34" charset="0"/>
              </a:rPr>
              <a:t>2</a:t>
            </a:r>
            <a:r>
              <a:rPr lang="sk-SK" sz="2400">
                <a:latin typeface="Trebuchet MS" panose="020B0603020202020204" pitchFamily="34" charset="0"/>
              </a:rPr>
              <a:t> alebo </a:t>
            </a:r>
            <a:r>
              <a:rPr lang="sk-SK" sz="2400" dirty="0">
                <a:latin typeface="Trebuchet MS" panose="020B0603020202020204" pitchFamily="34" charset="0"/>
              </a:rPr>
              <a:t>PN</a:t>
            </a:r>
            <a:r>
              <a:rPr lang="sk-SK" sz="2400" baseline="-25000" dirty="0">
                <a:latin typeface="Trebuchet MS" panose="020B0603020202020204" pitchFamily="34" charset="0"/>
              </a:rPr>
              <a:t>2</a:t>
            </a:r>
            <a:r>
              <a:rPr lang="sk-SK" sz="2400" dirty="0">
                <a:latin typeface="Trebuchet MS" panose="020B0603020202020204" pitchFamily="34" charset="0"/>
              </a:rPr>
              <a:t>.</a:t>
            </a:r>
            <a:br>
              <a:rPr lang="sk-SK" sz="2400" dirty="0">
                <a:solidFill>
                  <a:srgbClr val="0066CC"/>
                </a:solidFill>
                <a:latin typeface="Trebuchet MS" panose="020B0603020202020204" pitchFamily="34" charset="0"/>
              </a:rPr>
            </a:br>
            <a:r>
              <a:rPr lang="sk-SK" sz="2400" dirty="0">
                <a:solidFill>
                  <a:srgbClr val="0066CC"/>
                </a:solidFill>
                <a:latin typeface="Trebuchet MS" panose="020B0603020202020204" pitchFamily="34" charset="0"/>
              </a:rPr>
              <a:t> </a:t>
            </a:r>
            <a:endParaRPr lang="sk-SK" sz="2400" dirty="0">
              <a:latin typeface="Trebuchet MS" panose="020B0603020202020204" pitchFamily="34" charset="0"/>
            </a:endParaRPr>
          </a:p>
        </p:txBody>
      </p:sp>
      <p:pic>
        <p:nvPicPr>
          <p:cNvPr id="5" name="Obrázok 4">
            <a:extLst>
              <a:ext uri="{FF2B5EF4-FFF2-40B4-BE49-F238E27FC236}">
                <a16:creationId xmlns:a16="http://schemas.microsoft.com/office/drawing/2014/main" id="{4ABBACB3-A1E0-479A-B28A-B4CE935C38F5}"/>
              </a:ext>
            </a:extLst>
          </p:cNvPr>
          <p:cNvPicPr>
            <a:picLocks noChangeAspect="1"/>
          </p:cNvPicPr>
          <p:nvPr/>
        </p:nvPicPr>
        <p:blipFill>
          <a:blip r:embed="rId2"/>
          <a:stretch>
            <a:fillRect/>
          </a:stretch>
        </p:blipFill>
        <p:spPr>
          <a:xfrm>
            <a:off x="10677832" y="-17757"/>
            <a:ext cx="1502331" cy="1853069"/>
          </a:xfrm>
          <a:prstGeom prst="rect">
            <a:avLst/>
          </a:prstGeom>
          <a:ln>
            <a:noFill/>
          </a:ln>
          <a:effectLst>
            <a:softEdge rad="112500"/>
          </a:effectLst>
        </p:spPr>
      </p:pic>
    </p:spTree>
    <p:extLst>
      <p:ext uri="{BB962C8B-B14F-4D97-AF65-F5344CB8AC3E}">
        <p14:creationId xmlns:p14="http://schemas.microsoft.com/office/powerpoint/2010/main" val="5297258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721891" y="213996"/>
            <a:ext cx="10058400" cy="854154"/>
          </a:xfrm>
        </p:spPr>
        <p:txBody>
          <a:bodyPr>
            <a:normAutofit/>
          </a:bodyPr>
          <a:lstStyle/>
          <a:p>
            <a:r>
              <a:rPr lang="sk-SK" sz="4800" b="1" cap="none" dirty="0" err="1">
                <a:latin typeface="Trebuchet MS" panose="020B0603020202020204" pitchFamily="34" charset="0"/>
              </a:rPr>
              <a:t>Daltonov</a:t>
            </a:r>
            <a:r>
              <a:rPr lang="sk-SK" sz="4800" b="1" cap="none" dirty="0">
                <a:latin typeface="Trebuchet MS" panose="020B0603020202020204" pitchFamily="34" charset="0"/>
              </a:rPr>
              <a:t> zákon</a:t>
            </a:r>
            <a:endParaRPr lang="en-US" sz="4800"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496312" y="1116702"/>
            <a:ext cx="8356375" cy="5397386"/>
          </a:xfrm>
        </p:spPr>
        <p:txBody>
          <a:bodyPr>
            <a:noAutofit/>
          </a:bodyPr>
          <a:lstStyle/>
          <a:p>
            <a:pPr>
              <a:lnSpc>
                <a:spcPct val="114000"/>
              </a:lnSpc>
            </a:pPr>
            <a:r>
              <a:rPr lang="sk-SK" sz="2800" u="sng" dirty="0">
                <a:latin typeface="Trebuchet MS" panose="020B0603020202020204" pitchFamily="34" charset="0"/>
              </a:rPr>
              <a:t>Klinický význam</a:t>
            </a:r>
            <a:r>
              <a:rPr lang="sk-SK" sz="2800" dirty="0">
                <a:latin typeface="Trebuchet MS" panose="020B0603020202020204" pitchFamily="34" charset="0"/>
              </a:rPr>
              <a:t>: percentuálne zastúpenie udáva </a:t>
            </a:r>
            <a:r>
              <a:rPr lang="sk-SK" sz="2800" b="1" dirty="0">
                <a:latin typeface="Trebuchet MS" panose="020B0603020202020204" pitchFamily="34" charset="0"/>
              </a:rPr>
              <a:t>iba pomer (podiel) plynu v zmesi</a:t>
            </a:r>
            <a:r>
              <a:rPr lang="sk-SK" sz="2800" dirty="0">
                <a:latin typeface="Trebuchet MS" panose="020B0603020202020204" pitchFamily="34" charset="0"/>
              </a:rPr>
              <a:t>, ale </a:t>
            </a:r>
            <a:r>
              <a:rPr lang="sk-SK" sz="2800" b="1" dirty="0">
                <a:latin typeface="Trebuchet MS" panose="020B0603020202020204" pitchFamily="34" charset="0"/>
              </a:rPr>
              <a:t>nie jeho reálne množstvo (ani jeho parciálny tlak)</a:t>
            </a:r>
            <a:r>
              <a:rPr lang="sk-SK" sz="2800" dirty="0">
                <a:latin typeface="Trebuchet MS" panose="020B0603020202020204" pitchFamily="34" charset="0"/>
              </a:rPr>
              <a:t>, a teda neodzrkadľuje reálny účinok pre dýchanie:</a:t>
            </a:r>
          </a:p>
          <a:p>
            <a:pPr lvl="1">
              <a:lnSpc>
                <a:spcPct val="114000"/>
              </a:lnSpc>
            </a:pPr>
            <a:r>
              <a:rPr lang="sk-SK" sz="2400" dirty="0">
                <a:latin typeface="Trebuchet MS" panose="020B0603020202020204" pitchFamily="34" charset="0"/>
              </a:rPr>
              <a:t>Napr. 21 % kyslíka v atmosfére pri 1 atm (101,3 kPa) znamená </a:t>
            </a:r>
            <a:r>
              <a:rPr lang="sk-SK" sz="2400" b="1" dirty="0">
                <a:latin typeface="Trebuchet MS" panose="020B0603020202020204" pitchFamily="34" charset="0"/>
              </a:rPr>
              <a:t>parciálny tlak O₂ = 0,21 × 101,3 ≈ 21,3 kPa</a:t>
            </a:r>
            <a:endParaRPr lang="sk-SK" sz="2400" dirty="0">
              <a:latin typeface="Trebuchet MS" panose="020B0603020202020204" pitchFamily="34" charset="0"/>
            </a:endParaRPr>
          </a:p>
          <a:p>
            <a:pPr lvl="1">
              <a:lnSpc>
                <a:spcPct val="114000"/>
              </a:lnSpc>
            </a:pPr>
            <a:r>
              <a:rPr lang="sk-SK" sz="2400" dirty="0">
                <a:latin typeface="Trebuchet MS" panose="020B0603020202020204" pitchFamily="34" charset="0"/>
              </a:rPr>
              <a:t>Ale 21 % kyslíka vo vysokohorských podmienkach pri tlaku 70 kPa znamená parciálny tlak len </a:t>
            </a:r>
            <a:r>
              <a:rPr lang="sk-SK" sz="2400" b="1" dirty="0">
                <a:latin typeface="Trebuchet MS" panose="020B0603020202020204" pitchFamily="34" charset="0"/>
              </a:rPr>
              <a:t>14,7 kPa</a:t>
            </a:r>
            <a:r>
              <a:rPr lang="sk-SK" sz="2400" dirty="0">
                <a:latin typeface="Trebuchet MS" panose="020B0603020202020204" pitchFamily="34" charset="0"/>
              </a:rPr>
              <a:t> čo predstavuje výrazne menej kyslíka pre telo, difúzia a zásobenie kyslíkom nie sú dostatočné a výsledkom je </a:t>
            </a:r>
            <a:r>
              <a:rPr lang="sk-SK" sz="2400" b="1" dirty="0" err="1">
                <a:latin typeface="Trebuchet MS" panose="020B0603020202020204" pitchFamily="34" charset="0"/>
              </a:rPr>
              <a:t>hypoxia</a:t>
            </a:r>
            <a:r>
              <a:rPr lang="sk-SK" sz="2400" dirty="0">
                <a:latin typeface="Trebuchet MS" panose="020B0603020202020204" pitchFamily="34" charset="0"/>
              </a:rPr>
              <a:t>!</a:t>
            </a:r>
          </a:p>
        </p:txBody>
      </p:sp>
      <p:pic>
        <p:nvPicPr>
          <p:cNvPr id="1028" name="Picture 4" descr="Výšková choroba a aklimatizácia | Blog BUBO">
            <a:extLst>
              <a:ext uri="{FF2B5EF4-FFF2-40B4-BE49-F238E27FC236}">
                <a16:creationId xmlns:a16="http://schemas.microsoft.com/office/drawing/2014/main" id="{D87FCB94-2308-45F7-9B2C-767AD7F8FE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249" r="14360"/>
          <a:stretch/>
        </p:blipFill>
        <p:spPr bwMode="auto">
          <a:xfrm>
            <a:off x="8965556" y="962953"/>
            <a:ext cx="3226444" cy="5130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7434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B343C54-CC2E-4EC9-F06C-9B8D00CA5B5A}"/>
              </a:ext>
            </a:extLst>
          </p:cNvPr>
          <p:cNvSpPr>
            <a:spLocks noGrp="1"/>
          </p:cNvSpPr>
          <p:nvPr>
            <p:ph type="title"/>
          </p:nvPr>
        </p:nvSpPr>
        <p:spPr>
          <a:xfrm>
            <a:off x="651452" y="102803"/>
            <a:ext cx="10058400" cy="1174004"/>
          </a:xfrm>
        </p:spPr>
        <p:txBody>
          <a:bodyPr/>
          <a:lstStyle/>
          <a:p>
            <a:r>
              <a:rPr lang="sk-SK" b="1" cap="none" dirty="0">
                <a:latin typeface="Trebuchet MS" panose="020B0603020202020204" pitchFamily="34" charset="0"/>
              </a:rPr>
              <a:t>Perfúzia</a:t>
            </a:r>
          </a:p>
        </p:txBody>
      </p:sp>
      <mc:AlternateContent xmlns:mc="http://schemas.openxmlformats.org/markup-compatibility/2006" xmlns:a14="http://schemas.microsoft.com/office/drawing/2010/main">
        <mc:Choice Requires="a14">
          <p:sp>
            <p:nvSpPr>
              <p:cNvPr id="3" name="Zástupný objekt pre obsah 2">
                <a:extLst>
                  <a:ext uri="{FF2B5EF4-FFF2-40B4-BE49-F238E27FC236}">
                    <a16:creationId xmlns:a16="http://schemas.microsoft.com/office/drawing/2014/main" id="{BF708CEB-DF4B-1E32-21F0-1E616B635725}"/>
                  </a:ext>
                </a:extLst>
              </p:cNvPr>
              <p:cNvSpPr>
                <a:spLocks noGrp="1"/>
              </p:cNvSpPr>
              <p:nvPr>
                <p:ph idx="1"/>
              </p:nvPr>
            </p:nvSpPr>
            <p:spPr>
              <a:xfrm>
                <a:off x="741159" y="3903407"/>
                <a:ext cx="11450841" cy="2880852"/>
              </a:xfrm>
            </p:spPr>
            <p:txBody>
              <a:bodyPr>
                <a:normAutofit fontScale="62500" lnSpcReduction="20000"/>
              </a:bodyPr>
              <a:lstStyle/>
              <a:p>
                <a:pPr lvl="1">
                  <a:lnSpc>
                    <a:spcPct val="133000"/>
                  </a:lnSpc>
                  <a:spcBef>
                    <a:spcPts val="1200"/>
                  </a:spcBef>
                </a:pPr>
                <a:r>
                  <a:rPr lang="sk-SK" sz="3000" dirty="0">
                    <a:latin typeface="Trebuchet MS" panose="020B0603020202020204" pitchFamily="34" charset="0"/>
                  </a:rPr>
                  <a:t>Množstvo O</a:t>
                </a:r>
                <a:r>
                  <a:rPr lang="sk-SK" sz="3000" baseline="-25000" dirty="0">
                    <a:latin typeface="Trebuchet MS" panose="020B0603020202020204" pitchFamily="34" charset="0"/>
                  </a:rPr>
                  <a:t>2</a:t>
                </a:r>
                <a:r>
                  <a:rPr lang="sk-SK" sz="3000" dirty="0">
                    <a:latin typeface="Trebuchet MS" panose="020B0603020202020204" pitchFamily="34" charset="0"/>
                  </a:rPr>
                  <a:t> rozpusteného v 1 l krvi:  </a:t>
                </a:r>
                <a14:m>
                  <m:oMath xmlns:m="http://schemas.openxmlformats.org/officeDocument/2006/math">
                    <m:r>
                      <a:rPr lang="sk-SK" sz="3000" b="0" i="1">
                        <a:latin typeface="Cambria Math" panose="02040503050406030204" pitchFamily="18" charset="0"/>
                      </a:rPr>
                      <m:t>𝑆𝑂</m:t>
                    </m:r>
                    <m:r>
                      <a:rPr lang="sk-SK" sz="3000" b="0" i="1" baseline="-25000">
                        <a:latin typeface="Cambria Math" panose="02040503050406030204" pitchFamily="18" charset="0"/>
                      </a:rPr>
                      <m:t>2</m:t>
                    </m:r>
                    <m:r>
                      <a:rPr lang="sk-SK" sz="3000" b="0" i="1">
                        <a:latin typeface="Cambria Math" panose="02040503050406030204" pitchFamily="18" charset="0"/>
                      </a:rPr>
                      <m:t>= </m:t>
                    </m:r>
                    <m:f>
                      <m:fPr>
                        <m:ctrlPr>
                          <a:rPr lang="sk-SK" sz="3000" b="0" i="1">
                            <a:latin typeface="Cambria Math" panose="02040503050406030204" pitchFamily="18" charset="0"/>
                          </a:rPr>
                        </m:ctrlPr>
                      </m:fPr>
                      <m:num>
                        <m:sSub>
                          <m:sSubPr>
                            <m:ctrlPr>
                              <a:rPr lang="sk-SK" sz="3000" b="0" i="1">
                                <a:latin typeface="Cambria Math" panose="02040503050406030204" pitchFamily="18" charset="0"/>
                              </a:rPr>
                            </m:ctrlPr>
                          </m:sSubPr>
                          <m:e>
                            <m:r>
                              <a:rPr lang="sk-SK" sz="3000" b="0" i="1">
                                <a:latin typeface="Cambria Math" panose="02040503050406030204" pitchFamily="18" charset="0"/>
                              </a:rPr>
                              <m:t>𝐾</m:t>
                            </m:r>
                          </m:e>
                          <m:sub>
                            <m:r>
                              <a:rPr lang="sk-SK" sz="3000" b="0" i="1">
                                <a:latin typeface="Cambria Math" panose="02040503050406030204" pitchFamily="18" charset="0"/>
                              </a:rPr>
                              <m:t>𝑂</m:t>
                            </m:r>
                            <m:r>
                              <a:rPr lang="sk-SK" sz="3000" b="0" i="1">
                                <a:latin typeface="Cambria Math" panose="02040503050406030204" pitchFamily="18" charset="0"/>
                              </a:rPr>
                              <m:t>2</m:t>
                            </m:r>
                          </m:sub>
                        </m:sSub>
                        <m:r>
                          <a:rPr lang="sk-SK" sz="3000" b="0" i="1">
                            <a:latin typeface="Cambria Math" panose="02040503050406030204" pitchFamily="18" charset="0"/>
                          </a:rPr>
                          <m:t>.</m:t>
                        </m:r>
                        <m:r>
                          <a:rPr lang="sk-SK" sz="3000" b="0" i="1">
                            <a:latin typeface="Cambria Math" panose="02040503050406030204" pitchFamily="18" charset="0"/>
                          </a:rPr>
                          <m:t>𝑃𝑂</m:t>
                        </m:r>
                        <m:r>
                          <a:rPr lang="sk-SK" sz="3000" b="0" i="1">
                            <a:latin typeface="Cambria Math" panose="02040503050406030204" pitchFamily="18" charset="0"/>
                          </a:rPr>
                          <m:t>2.1000</m:t>
                        </m:r>
                      </m:num>
                      <m:den>
                        <m:sSub>
                          <m:sSubPr>
                            <m:ctrlPr>
                              <a:rPr lang="sk-SK" sz="3000" b="0" i="1">
                                <a:latin typeface="Cambria Math" panose="02040503050406030204" pitchFamily="18" charset="0"/>
                              </a:rPr>
                            </m:ctrlPr>
                          </m:sSubPr>
                          <m:e>
                            <m:r>
                              <a:rPr lang="sk-SK" sz="3000" b="0" i="1">
                                <a:latin typeface="Cambria Math" panose="02040503050406030204" pitchFamily="18" charset="0"/>
                              </a:rPr>
                              <m:t>𝑃</m:t>
                            </m:r>
                          </m:e>
                          <m:sub>
                            <m:r>
                              <a:rPr lang="sk-SK" sz="3000" b="0" i="1">
                                <a:latin typeface="Cambria Math" panose="02040503050406030204" pitchFamily="18" charset="0"/>
                              </a:rPr>
                              <m:t>𝐵</m:t>
                            </m:r>
                          </m:sub>
                        </m:sSub>
                      </m:den>
                    </m:f>
                  </m:oMath>
                </a14:m>
                <a:r>
                  <a:rPr lang="sk-SK" sz="3000" dirty="0">
                    <a:latin typeface="Trebuchet MS" panose="020B0603020202020204" pitchFamily="34" charset="0"/>
                  </a:rPr>
                  <a:t> = 3,0 ml/l krvi,</a:t>
                </a:r>
              </a:p>
              <a:p>
                <a:pPr marL="273050" lvl="1" indent="169863">
                  <a:lnSpc>
                    <a:spcPct val="133000"/>
                  </a:lnSpc>
                  <a:spcBef>
                    <a:spcPts val="1200"/>
                  </a:spcBef>
                  <a:buNone/>
                </a:pPr>
                <a:r>
                  <a:rPr lang="sk-SK" sz="3000" dirty="0">
                    <a:latin typeface="Trebuchet MS" panose="020B0603020202020204" pitchFamily="34" charset="0"/>
                  </a:rPr>
                  <a:t>množstvo CO</a:t>
                </a:r>
                <a:r>
                  <a:rPr lang="sk-SK" sz="3000" baseline="-25000" dirty="0">
                    <a:latin typeface="Trebuchet MS" panose="020B0603020202020204" pitchFamily="34" charset="0"/>
                  </a:rPr>
                  <a:t>2</a:t>
                </a:r>
                <a:r>
                  <a:rPr lang="sk-SK" sz="3000" dirty="0">
                    <a:latin typeface="Trebuchet MS" panose="020B0603020202020204" pitchFamily="34" charset="0"/>
                  </a:rPr>
                  <a:t> v 1l krvi : </a:t>
                </a:r>
                <a14:m>
                  <m:oMath xmlns:m="http://schemas.openxmlformats.org/officeDocument/2006/math">
                    <m:r>
                      <a:rPr lang="sk-SK" sz="3000" b="0" i="1">
                        <a:latin typeface="Cambria Math" panose="02040503050406030204" pitchFamily="18" charset="0"/>
                      </a:rPr>
                      <m:t>𝑆𝐶𝑂</m:t>
                    </m:r>
                    <m:r>
                      <a:rPr lang="sk-SK" sz="3000" b="0" i="1" baseline="-25000">
                        <a:latin typeface="Cambria Math" panose="02040503050406030204" pitchFamily="18" charset="0"/>
                      </a:rPr>
                      <m:t>2</m:t>
                    </m:r>
                    <m:r>
                      <a:rPr lang="sk-SK" sz="3000" b="0" i="1">
                        <a:latin typeface="Cambria Math" panose="02040503050406030204" pitchFamily="18" charset="0"/>
                      </a:rPr>
                      <m:t>= </m:t>
                    </m:r>
                    <m:f>
                      <m:fPr>
                        <m:ctrlPr>
                          <a:rPr lang="sk-SK" sz="3000" b="0" i="1">
                            <a:latin typeface="Cambria Math" panose="02040503050406030204" pitchFamily="18" charset="0"/>
                          </a:rPr>
                        </m:ctrlPr>
                      </m:fPr>
                      <m:num>
                        <m:sSub>
                          <m:sSubPr>
                            <m:ctrlPr>
                              <a:rPr lang="sk-SK" sz="3000" b="0" i="1">
                                <a:latin typeface="Cambria Math" panose="02040503050406030204" pitchFamily="18" charset="0"/>
                              </a:rPr>
                            </m:ctrlPr>
                          </m:sSubPr>
                          <m:e>
                            <m:r>
                              <a:rPr lang="sk-SK" sz="3000" b="0" i="1">
                                <a:latin typeface="Cambria Math" panose="02040503050406030204" pitchFamily="18" charset="0"/>
                              </a:rPr>
                              <m:t>𝐾</m:t>
                            </m:r>
                          </m:e>
                          <m:sub>
                            <m:r>
                              <a:rPr lang="sk-SK" sz="3000" b="0" i="1">
                                <a:latin typeface="Cambria Math" panose="02040503050406030204" pitchFamily="18" charset="0"/>
                              </a:rPr>
                              <m:t>𝐶𝑂</m:t>
                            </m:r>
                            <m:r>
                              <a:rPr lang="sk-SK" sz="3000" b="0" i="1">
                                <a:latin typeface="Cambria Math" panose="02040503050406030204" pitchFamily="18" charset="0"/>
                              </a:rPr>
                              <m:t>2</m:t>
                            </m:r>
                          </m:sub>
                        </m:sSub>
                        <m:r>
                          <a:rPr lang="sk-SK" sz="3000" b="0" i="1">
                            <a:latin typeface="Cambria Math" panose="02040503050406030204" pitchFamily="18" charset="0"/>
                          </a:rPr>
                          <m:t>.</m:t>
                        </m:r>
                        <m:r>
                          <a:rPr lang="sk-SK" sz="3000" b="0" i="1">
                            <a:latin typeface="Cambria Math" panose="02040503050406030204" pitchFamily="18" charset="0"/>
                          </a:rPr>
                          <m:t>𝑃𝑂</m:t>
                        </m:r>
                        <m:r>
                          <a:rPr lang="sk-SK" sz="3000" b="0" i="1">
                            <a:latin typeface="Cambria Math" panose="02040503050406030204" pitchFamily="18" charset="0"/>
                          </a:rPr>
                          <m:t>2.1000</m:t>
                        </m:r>
                      </m:num>
                      <m:den>
                        <m:sSub>
                          <m:sSubPr>
                            <m:ctrlPr>
                              <a:rPr lang="sk-SK" sz="3000" b="0" i="1">
                                <a:latin typeface="Cambria Math" panose="02040503050406030204" pitchFamily="18" charset="0"/>
                              </a:rPr>
                            </m:ctrlPr>
                          </m:sSubPr>
                          <m:e>
                            <m:r>
                              <a:rPr lang="sk-SK" sz="3000" b="0" i="1">
                                <a:latin typeface="Cambria Math" panose="02040503050406030204" pitchFamily="18" charset="0"/>
                              </a:rPr>
                              <m:t>𝑃</m:t>
                            </m:r>
                          </m:e>
                          <m:sub>
                            <m:r>
                              <a:rPr lang="sk-SK" sz="3000" b="0" i="1">
                                <a:latin typeface="Cambria Math" panose="02040503050406030204" pitchFamily="18" charset="0"/>
                              </a:rPr>
                              <m:t>𝐵</m:t>
                            </m:r>
                          </m:sub>
                        </m:sSub>
                      </m:den>
                    </m:f>
                    <m:r>
                      <a:rPr lang="sk-SK" sz="3000" b="0" i="1">
                        <a:latin typeface="Cambria Math" panose="02040503050406030204" pitchFamily="18" charset="0"/>
                      </a:rPr>
                      <m:t> </m:t>
                    </m:r>
                  </m:oMath>
                </a14:m>
                <a:r>
                  <a:rPr lang="sk-SK" sz="3000" dirty="0">
                    <a:latin typeface="Trebuchet MS" panose="020B0603020202020204" pitchFamily="34" charset="0"/>
                  </a:rPr>
                  <a:t>= 27 ml/l krvi,</a:t>
                </a:r>
              </a:p>
              <a:p>
                <a:pPr marL="273050" lvl="1" indent="169863">
                  <a:lnSpc>
                    <a:spcPct val="133000"/>
                  </a:lnSpc>
                  <a:spcBef>
                    <a:spcPts val="1200"/>
                  </a:spcBef>
                  <a:buNone/>
                </a:pPr>
                <a:r>
                  <a:rPr lang="sk-SK" sz="3000" dirty="0">
                    <a:latin typeface="Trebuchet MS" panose="020B0603020202020204" pitchFamily="34" charset="0"/>
                  </a:rPr>
                  <a:t>kde K je koeficient rozpustnosti, P je parciálny  tlak  plynu  a  PB je celkový  barometrický  tlak.</a:t>
                </a:r>
              </a:p>
              <a:p>
                <a:pPr lvl="1">
                  <a:lnSpc>
                    <a:spcPct val="133000"/>
                  </a:lnSpc>
                  <a:spcBef>
                    <a:spcPts val="1200"/>
                  </a:spcBef>
                </a:pPr>
                <a:r>
                  <a:rPr lang="sk-SK" sz="3000" dirty="0">
                    <a:latin typeface="Trebuchet MS" panose="020B0603020202020204" pitchFamily="34" charset="0"/>
                  </a:rPr>
                  <a:t>Rozpustnosť CO</a:t>
                </a:r>
                <a:r>
                  <a:rPr lang="sk-SK" sz="3000" baseline="-25000" dirty="0">
                    <a:latin typeface="Trebuchet MS" panose="020B0603020202020204" pitchFamily="34" charset="0"/>
                  </a:rPr>
                  <a:t>2</a:t>
                </a:r>
                <a:r>
                  <a:rPr lang="sk-SK" sz="3000" dirty="0">
                    <a:latin typeface="Trebuchet MS" panose="020B0603020202020204" pitchFamily="34" charset="0"/>
                  </a:rPr>
                  <a:t> (0,67 ml / l / </a:t>
                </a:r>
                <a:r>
                  <a:rPr lang="sk-SK" sz="3000" dirty="0" err="1">
                    <a:latin typeface="Trebuchet MS" panose="020B0603020202020204" pitchFamily="34" charset="0"/>
                  </a:rPr>
                  <a:t>mmHg</a:t>
                </a:r>
                <a:r>
                  <a:rPr lang="sk-SK" sz="3000" dirty="0">
                    <a:latin typeface="Trebuchet MS" panose="020B0603020202020204" pitchFamily="34" charset="0"/>
                  </a:rPr>
                  <a:t>) v krvi je viac ako 20-násobne väčšia                                      ako O</a:t>
                </a:r>
                <a:r>
                  <a:rPr lang="sk-SK" sz="3000" baseline="-25000" dirty="0">
                    <a:latin typeface="Trebuchet MS" panose="020B0603020202020204" pitchFamily="34" charset="0"/>
                  </a:rPr>
                  <a:t>2</a:t>
                </a:r>
                <a:r>
                  <a:rPr lang="sk-SK" sz="3000" dirty="0">
                    <a:latin typeface="Trebuchet MS" panose="020B0603020202020204" pitchFamily="34" charset="0"/>
                  </a:rPr>
                  <a:t> (0,03 ml / l / </a:t>
                </a:r>
                <a:r>
                  <a:rPr lang="sk-SK" sz="3000" dirty="0" err="1">
                    <a:latin typeface="Trebuchet MS" panose="020B0603020202020204" pitchFamily="34" charset="0"/>
                  </a:rPr>
                  <a:t>mmHg</a:t>
                </a:r>
                <a:r>
                  <a:rPr lang="sk-SK" sz="3000" dirty="0">
                    <a:latin typeface="Trebuchet MS" panose="020B0603020202020204" pitchFamily="34" charset="0"/>
                  </a:rPr>
                  <a:t>).  </a:t>
                </a:r>
              </a:p>
            </p:txBody>
          </p:sp>
        </mc:Choice>
        <mc:Fallback xmlns="">
          <p:sp>
            <p:nvSpPr>
              <p:cNvPr id="3" name="Zástupný objekt pre obsah 2">
                <a:extLst>
                  <a:ext uri="{FF2B5EF4-FFF2-40B4-BE49-F238E27FC236}">
                    <a16:creationId xmlns:a16="http://schemas.microsoft.com/office/drawing/2014/main" id="{BF708CEB-DF4B-1E32-21F0-1E616B635725}"/>
                  </a:ext>
                </a:extLst>
              </p:cNvPr>
              <p:cNvSpPr>
                <a:spLocks noGrp="1" noRot="1" noChangeAspect="1" noMove="1" noResize="1" noEditPoints="1" noAdjustHandles="1" noChangeArrowheads="1" noChangeShapeType="1" noTextEdit="1"/>
              </p:cNvSpPr>
              <p:nvPr>
                <p:ph idx="1"/>
              </p:nvPr>
            </p:nvSpPr>
            <p:spPr>
              <a:xfrm>
                <a:off x="741159" y="3903407"/>
                <a:ext cx="11450841" cy="2880852"/>
              </a:xfrm>
              <a:blipFill>
                <a:blip r:embed="rId2"/>
                <a:stretch>
                  <a:fillRect r="-958"/>
                </a:stretch>
              </a:blipFill>
            </p:spPr>
            <p:txBody>
              <a:bodyPr/>
              <a:lstStyle/>
              <a:p>
                <a:r>
                  <a:rPr lang="sk-SK">
                    <a:noFill/>
                  </a:rPr>
                  <a:t> </a:t>
                </a:r>
              </a:p>
            </p:txBody>
          </p:sp>
        </mc:Fallback>
      </mc:AlternateContent>
      <p:sp>
        <p:nvSpPr>
          <p:cNvPr id="6" name="Zástupný objekt pre obsah 2">
            <a:extLst>
              <a:ext uri="{FF2B5EF4-FFF2-40B4-BE49-F238E27FC236}">
                <a16:creationId xmlns:a16="http://schemas.microsoft.com/office/drawing/2014/main" id="{E3438865-8FB5-D3C4-D6C1-99688834441E}"/>
              </a:ext>
            </a:extLst>
          </p:cNvPr>
          <p:cNvSpPr txBox="1">
            <a:spLocks/>
          </p:cNvSpPr>
          <p:nvPr/>
        </p:nvSpPr>
        <p:spPr>
          <a:xfrm>
            <a:off x="334294" y="1116702"/>
            <a:ext cx="11710219" cy="2786704"/>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24000"/>
              </a:lnSpc>
            </a:pPr>
            <a:r>
              <a:rPr lang="sk-SK" sz="2200" dirty="0">
                <a:latin typeface="Trebuchet MS" panose="020B0603020202020204" pitchFamily="34" charset="0"/>
              </a:rPr>
              <a:t>Perfúzia - prietok krvi kapilárnym riečiskom tkaniva resp. orgánu. V pľúcach znamená                </a:t>
            </a:r>
            <a:r>
              <a:rPr lang="sk-SK" sz="2200" b="1" dirty="0">
                <a:solidFill>
                  <a:srgbClr val="0066CC"/>
                </a:solidFill>
                <a:latin typeface="Trebuchet MS" panose="020B0603020202020204" pitchFamily="34" charset="0"/>
              </a:rPr>
              <a:t>pľúcnu </a:t>
            </a:r>
            <a:r>
              <a:rPr lang="sk-SK" sz="2200" b="1" dirty="0" err="1">
                <a:solidFill>
                  <a:srgbClr val="0066CC"/>
                </a:solidFill>
                <a:latin typeface="Trebuchet MS" panose="020B0603020202020204" pitchFamily="34" charset="0"/>
              </a:rPr>
              <a:t>perfúziu</a:t>
            </a:r>
            <a:r>
              <a:rPr lang="sk-SK" sz="2200" b="1" dirty="0">
                <a:solidFill>
                  <a:srgbClr val="0066CC"/>
                </a:solidFill>
                <a:latin typeface="Trebuchet MS" panose="020B0603020202020204" pitchFamily="34" charset="0"/>
              </a:rPr>
              <a:t>: </a:t>
            </a:r>
            <a:r>
              <a:rPr lang="sk-SK" sz="2200" dirty="0">
                <a:latin typeface="Trebuchet MS" panose="020B0603020202020204" pitchFamily="34" charset="0"/>
              </a:rPr>
              <a:t>tok krvi cez pľúcne kapiláry okolo alveol, kde sa odohráva výmena plynov.</a:t>
            </a:r>
          </a:p>
          <a:p>
            <a:pPr>
              <a:lnSpc>
                <a:spcPct val="124000"/>
              </a:lnSpc>
            </a:pPr>
            <a:r>
              <a:rPr lang="sk-SK" sz="2200" dirty="0">
                <a:latin typeface="Trebuchet MS" panose="020B0603020202020204" pitchFamily="34" charset="0"/>
              </a:rPr>
              <a:t>Rozpustnosť plynov v krvnej plazme definuje </a:t>
            </a:r>
            <a:r>
              <a:rPr lang="sk-SK" sz="2200" b="1" dirty="0">
                <a:solidFill>
                  <a:srgbClr val="0066CC"/>
                </a:solidFill>
                <a:latin typeface="Trebuchet MS" panose="020B0603020202020204" pitchFamily="34" charset="0"/>
              </a:rPr>
              <a:t>Henryho zákon:</a:t>
            </a:r>
            <a:r>
              <a:rPr lang="sk-SK" sz="2200" dirty="0">
                <a:latin typeface="Trebuchet MS" panose="020B0603020202020204" pitchFamily="34" charset="0"/>
              </a:rPr>
              <a:t> množstvo plynu fyzikálne rozpustného v kvapaline je úmerné parciálnemu tlaku tohto plynu nad kvapalinou a jeho koeficientu rozpustnosti. </a:t>
            </a:r>
          </a:p>
        </p:txBody>
      </p:sp>
    </p:spTree>
    <p:extLst>
      <p:ext uri="{BB962C8B-B14F-4D97-AF65-F5344CB8AC3E}">
        <p14:creationId xmlns:p14="http://schemas.microsoft.com/office/powerpoint/2010/main" val="1061936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010703-CC77-2615-D2EC-C18FC7713AEB}"/>
              </a:ext>
            </a:extLst>
          </p:cNvPr>
          <p:cNvSpPr>
            <a:spLocks noGrp="1"/>
          </p:cNvSpPr>
          <p:nvPr>
            <p:ph type="title"/>
          </p:nvPr>
        </p:nvSpPr>
        <p:spPr>
          <a:xfrm>
            <a:off x="708053" y="149292"/>
            <a:ext cx="4806669" cy="971934"/>
          </a:xfrm>
        </p:spPr>
        <p:txBody>
          <a:bodyPr>
            <a:normAutofit/>
          </a:bodyPr>
          <a:lstStyle/>
          <a:p>
            <a:r>
              <a:rPr lang="sk-SK" sz="4800" b="1" cap="none" dirty="0">
                <a:latin typeface="Trebuchet MS" panose="020B0603020202020204" pitchFamily="34" charset="0"/>
              </a:rPr>
              <a:t>Perfúzia</a:t>
            </a:r>
            <a:endParaRPr lang="sk-SK" sz="4800" dirty="0"/>
          </a:p>
        </p:txBody>
      </p:sp>
      <p:sp>
        <p:nvSpPr>
          <p:cNvPr id="3" name="Zástupný objekt pre obsah 2">
            <a:extLst>
              <a:ext uri="{FF2B5EF4-FFF2-40B4-BE49-F238E27FC236}">
                <a16:creationId xmlns:a16="http://schemas.microsoft.com/office/drawing/2014/main" id="{968B00EA-C3A7-8FE1-1E21-D32610266BC8}"/>
              </a:ext>
            </a:extLst>
          </p:cNvPr>
          <p:cNvSpPr>
            <a:spLocks noGrp="1"/>
          </p:cNvSpPr>
          <p:nvPr>
            <p:ph idx="1"/>
          </p:nvPr>
        </p:nvSpPr>
        <p:spPr>
          <a:xfrm>
            <a:off x="436362" y="1063274"/>
            <a:ext cx="11372180" cy="5794726"/>
          </a:xfrm>
        </p:spPr>
        <p:txBody>
          <a:bodyPr>
            <a:normAutofit/>
          </a:bodyPr>
          <a:lstStyle/>
          <a:p>
            <a:pPr>
              <a:lnSpc>
                <a:spcPct val="124000"/>
              </a:lnSpc>
            </a:pPr>
            <a:r>
              <a:rPr lang="sk-SK" u="sng" dirty="0">
                <a:latin typeface="Trebuchet MS" panose="020B0603020202020204" pitchFamily="34" charset="0"/>
              </a:rPr>
              <a:t>Klinický význam</a:t>
            </a:r>
            <a:r>
              <a:rPr lang="sk-SK" dirty="0">
                <a:latin typeface="Trebuchet MS" panose="020B0603020202020204" pitchFamily="34" charset="0"/>
              </a:rPr>
              <a:t>:</a:t>
            </a:r>
          </a:p>
          <a:p>
            <a:pPr>
              <a:lnSpc>
                <a:spcPct val="120000"/>
              </a:lnSpc>
            </a:pPr>
            <a:r>
              <a:rPr lang="sk-SK" b="1" dirty="0">
                <a:latin typeface="Trebuchet MS" panose="020B0603020202020204" pitchFamily="34" charset="0"/>
              </a:rPr>
              <a:t>O</a:t>
            </a:r>
            <a:r>
              <a:rPr lang="sk-SK" b="1" baseline="-25000" dirty="0">
                <a:latin typeface="Trebuchet MS" panose="020B0603020202020204" pitchFamily="34" charset="0"/>
              </a:rPr>
              <a:t>2</a:t>
            </a:r>
            <a:r>
              <a:rPr lang="sk-SK" dirty="0">
                <a:latin typeface="Trebuchet MS" panose="020B0603020202020204" pitchFamily="34" charset="0"/>
              </a:rPr>
              <a:t> je fyzikálne rozpustený v plazme (nízka rozpustnosť; len malá časť transportu)                    a chemicky viazaný na hemoglobín (väčšina transportu). V 1 l artériovej krvi je 204 ml O</a:t>
            </a:r>
            <a:r>
              <a:rPr lang="sk-SK" baseline="-25000" dirty="0">
                <a:latin typeface="Trebuchet MS" panose="020B0603020202020204" pitchFamily="34" charset="0"/>
              </a:rPr>
              <a:t>2</a:t>
            </a:r>
            <a:r>
              <a:rPr lang="sk-SK" dirty="0">
                <a:latin typeface="Trebuchet MS" panose="020B0603020202020204" pitchFamily="34" charset="0"/>
              </a:rPr>
              <a:t>,               z toho 3 ml pripadajú na fyzikálne rozpustený a 201 ml je „chemicky“ viazaný na hemoglobín. </a:t>
            </a:r>
          </a:p>
          <a:p>
            <a:pPr>
              <a:lnSpc>
                <a:spcPct val="120000"/>
              </a:lnSpc>
            </a:pPr>
            <a:r>
              <a:rPr lang="sk-SK" b="1" dirty="0">
                <a:latin typeface="Trebuchet MS" panose="020B0603020202020204" pitchFamily="34" charset="0"/>
              </a:rPr>
              <a:t>CO</a:t>
            </a:r>
            <a:r>
              <a:rPr lang="sk-SK" b="1" baseline="-25000" dirty="0">
                <a:latin typeface="Trebuchet MS" panose="020B0603020202020204" pitchFamily="34" charset="0"/>
              </a:rPr>
              <a:t>2</a:t>
            </a:r>
            <a:r>
              <a:rPr lang="sk-SK" dirty="0">
                <a:latin typeface="Trebuchet MS" panose="020B0603020202020204" pitchFamily="34" charset="0"/>
              </a:rPr>
              <a:t> vystupuje ako fyzikálne rozpustený v plazme, chemicky viazaný vo forme bikarbonátu (HCO₃⁻; hlavná forma) a </a:t>
            </a:r>
            <a:r>
              <a:rPr lang="sk-SK" dirty="0" err="1">
                <a:latin typeface="Trebuchet MS" panose="020B0603020202020204" pitchFamily="34" charset="0"/>
              </a:rPr>
              <a:t>karbaminohemoglobínu</a:t>
            </a:r>
            <a:r>
              <a:rPr lang="sk-SK" dirty="0">
                <a:latin typeface="Trebuchet MS" panose="020B0603020202020204" pitchFamily="34" charset="0"/>
              </a:rPr>
              <a:t>. V 1 l </a:t>
            </a:r>
            <a:r>
              <a:rPr lang="sk-SK" dirty="0" err="1">
                <a:latin typeface="Trebuchet MS" panose="020B0603020202020204" pitchFamily="34" charset="0"/>
              </a:rPr>
              <a:t>venóznej</a:t>
            </a:r>
            <a:r>
              <a:rPr lang="sk-SK" dirty="0">
                <a:latin typeface="Trebuchet MS" panose="020B0603020202020204" pitchFamily="34" charset="0"/>
              </a:rPr>
              <a:t> krvi je celkovo 600 ml CO</a:t>
            </a:r>
            <a:r>
              <a:rPr lang="sk-SK" baseline="-25000" dirty="0">
                <a:latin typeface="Trebuchet MS" panose="020B0603020202020204" pitchFamily="34" charset="0"/>
              </a:rPr>
              <a:t>2</a:t>
            </a:r>
            <a:r>
              <a:rPr lang="sk-SK" dirty="0">
                <a:latin typeface="Trebuchet MS" panose="020B0603020202020204" pitchFamily="34" charset="0"/>
              </a:rPr>
              <a:t>,            z toho 27 ml fyzikálne rozpustený v plazme, cca. 538 ml vo forme bikarbonátu a 36 ml je viazaný </a:t>
            </a:r>
            <a:r>
              <a:rPr lang="sk-SK" dirty="0" err="1">
                <a:latin typeface="Trebuchet MS" panose="020B0603020202020204" pitchFamily="34" charset="0"/>
              </a:rPr>
              <a:t>karbaminohemoglobíne</a:t>
            </a:r>
            <a:r>
              <a:rPr lang="sk-SK" dirty="0">
                <a:latin typeface="Trebuchet MS" panose="020B0603020202020204" pitchFamily="34" charset="0"/>
              </a:rPr>
              <a:t>. </a:t>
            </a:r>
          </a:p>
          <a:p>
            <a:pPr>
              <a:lnSpc>
                <a:spcPct val="120000"/>
              </a:lnSpc>
            </a:pPr>
            <a:r>
              <a:rPr lang="sk-SK" dirty="0">
                <a:latin typeface="Trebuchet MS" panose="020B0603020202020204" pitchFamily="34" charset="0"/>
              </a:rPr>
              <a:t>Dusík (</a:t>
            </a:r>
            <a:r>
              <a:rPr lang="sk-SK" b="1" dirty="0">
                <a:latin typeface="Trebuchet MS" panose="020B0603020202020204" pitchFamily="34" charset="0"/>
              </a:rPr>
              <a:t>N₂</a:t>
            </a:r>
            <a:r>
              <a:rPr lang="sk-SK" dirty="0">
                <a:latin typeface="Trebuchet MS" panose="020B0603020202020204" pitchFamily="34" charset="0"/>
              </a:rPr>
              <a:t>) je v krvi prakticky chemicky inertný, jeho transport je zabezpečovaný prakticky           len ako rozpustený v plazme (9 ml N₂ / l krvi). V prípade </a:t>
            </a:r>
            <a:r>
              <a:rPr lang="sk-SK" dirty="0" err="1">
                <a:latin typeface="Trebuchet MS" panose="020B0603020202020204" pitchFamily="34" charset="0"/>
              </a:rPr>
              <a:t>hyperbarických</a:t>
            </a:r>
            <a:r>
              <a:rPr lang="sk-SK" dirty="0">
                <a:latin typeface="Trebuchet MS" panose="020B0603020202020204" pitchFamily="34" charset="0"/>
              </a:rPr>
              <a:t> podmienok (napr. potápanie) sa však množstvo zvyšuje (potápač v 50 m hĺbke má rozpustených približne              53 ml N₂ / l krvi). Pri rýchlom návrate na normálny </a:t>
            </a:r>
            <a:r>
              <a:rPr lang="sk-SK" dirty="0" err="1">
                <a:latin typeface="Trebuchet MS" panose="020B0603020202020204" pitchFamily="34" charset="0"/>
              </a:rPr>
              <a:t>atmosferický</a:t>
            </a:r>
            <a:r>
              <a:rPr lang="sk-SK" dirty="0">
                <a:latin typeface="Trebuchet MS" panose="020B0603020202020204" pitchFamily="34" charset="0"/>
              </a:rPr>
              <a:t> tlak môže N₂ tvoriť bubliny čím vzniká </a:t>
            </a:r>
            <a:r>
              <a:rPr lang="sk-SK" b="1" dirty="0" err="1">
                <a:solidFill>
                  <a:srgbClr val="0070C0"/>
                </a:solidFill>
                <a:latin typeface="Trebuchet MS" panose="020B0603020202020204" pitchFamily="34" charset="0"/>
              </a:rPr>
              <a:t>dekompresná</a:t>
            </a:r>
            <a:r>
              <a:rPr lang="sk-SK" b="1" dirty="0">
                <a:solidFill>
                  <a:srgbClr val="0070C0"/>
                </a:solidFill>
                <a:latin typeface="Trebuchet MS" panose="020B0603020202020204" pitchFamily="34" charset="0"/>
              </a:rPr>
              <a:t> choroba („</a:t>
            </a:r>
            <a:r>
              <a:rPr lang="sk-SK" b="1" dirty="0" err="1">
                <a:solidFill>
                  <a:srgbClr val="0070C0"/>
                </a:solidFill>
                <a:latin typeface="Trebuchet MS" panose="020B0603020202020204" pitchFamily="34" charset="0"/>
              </a:rPr>
              <a:t>kesonová</a:t>
            </a:r>
            <a:r>
              <a:rPr lang="sk-SK" b="1" dirty="0">
                <a:solidFill>
                  <a:srgbClr val="0070C0"/>
                </a:solidFill>
                <a:latin typeface="Trebuchet MS" panose="020B0603020202020204" pitchFamily="34" charset="0"/>
              </a:rPr>
              <a:t> choroba“)</a:t>
            </a:r>
            <a:r>
              <a:rPr lang="sk-SK" dirty="0">
                <a:latin typeface="Trebuchet MS" panose="020B0603020202020204" pitchFamily="34" charset="0"/>
              </a:rPr>
              <a:t>. Lieči sa pomocou </a:t>
            </a:r>
            <a:r>
              <a:rPr lang="sk-SK" dirty="0" err="1">
                <a:latin typeface="Trebuchet MS" panose="020B0603020202020204" pitchFamily="34" charset="0"/>
              </a:rPr>
              <a:t>hyperbarickej</a:t>
            </a:r>
            <a:r>
              <a:rPr lang="sk-SK" dirty="0">
                <a:latin typeface="Trebuchet MS" panose="020B0603020202020204" pitchFamily="34" charset="0"/>
              </a:rPr>
              <a:t> komory (</a:t>
            </a:r>
            <a:r>
              <a:rPr lang="sk-SK" dirty="0" err="1">
                <a:latin typeface="Trebuchet MS" panose="020B0603020202020204" pitchFamily="34" charset="0"/>
              </a:rPr>
              <a:t>rekompresná</a:t>
            </a:r>
            <a:r>
              <a:rPr lang="sk-SK" dirty="0">
                <a:latin typeface="Trebuchet MS" panose="020B0603020202020204" pitchFamily="34" charset="0"/>
              </a:rPr>
              <a:t> terapia).</a:t>
            </a:r>
          </a:p>
        </p:txBody>
      </p:sp>
      <p:pic>
        <p:nvPicPr>
          <p:cNvPr id="1026" name="Picture 2" descr="Keson - Fotografia - Fotogaléria | ePhoto.sk - foto, fotografie, fotoaparáty">
            <a:extLst>
              <a:ext uri="{FF2B5EF4-FFF2-40B4-BE49-F238E27FC236}">
                <a16:creationId xmlns:a16="http://schemas.microsoft.com/office/drawing/2014/main" id="{D57E5C4C-6971-4912-91DE-913C65A5CF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43922" y="-24276"/>
            <a:ext cx="1633531" cy="20391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84272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572693" y="144767"/>
            <a:ext cx="10058400" cy="1066195"/>
          </a:xfrm>
        </p:spPr>
        <p:txBody>
          <a:bodyPr>
            <a:normAutofit/>
          </a:bodyPr>
          <a:lstStyle/>
          <a:p>
            <a:r>
              <a:rPr lang="sk-SK" sz="4800" b="1" cap="none" dirty="0">
                <a:latin typeface="Trebuchet MS" panose="020B0603020202020204" pitchFamily="34" charset="0"/>
              </a:rPr>
              <a:t>Vnútorné dýchanie</a:t>
            </a:r>
            <a:endParaRPr lang="en-US" sz="4800" b="1" cap="none" dirty="0">
              <a:latin typeface="Trebuchet MS" panose="020B0603020202020204" pitchFamily="34" charset="0"/>
            </a:endParaRPr>
          </a:p>
        </p:txBody>
      </p:sp>
      <p:sp>
        <p:nvSpPr>
          <p:cNvPr id="5" name="Zástupný objekt pre obsah 4">
            <a:extLst>
              <a:ext uri="{FF2B5EF4-FFF2-40B4-BE49-F238E27FC236}">
                <a16:creationId xmlns:a16="http://schemas.microsoft.com/office/drawing/2014/main" id="{0E5D84F0-B9E0-5721-FEEE-3A16DF938D7B}"/>
              </a:ext>
            </a:extLst>
          </p:cNvPr>
          <p:cNvSpPr>
            <a:spLocks noGrp="1"/>
          </p:cNvSpPr>
          <p:nvPr>
            <p:ph idx="1"/>
          </p:nvPr>
        </p:nvSpPr>
        <p:spPr>
          <a:xfrm>
            <a:off x="444843" y="1102810"/>
            <a:ext cx="10683405" cy="2063541"/>
          </a:xfrm>
        </p:spPr>
        <p:txBody>
          <a:bodyPr/>
          <a:lstStyle/>
          <a:p>
            <a:pPr>
              <a:lnSpc>
                <a:spcPct val="114000"/>
              </a:lnSpc>
            </a:pPr>
            <a:r>
              <a:rPr lang="sk-SK" dirty="0">
                <a:latin typeface="Trebuchet MS" panose="020B0603020202020204" pitchFamily="34" charset="0"/>
              </a:rPr>
              <a:t>Predstavuje výmenu dýchacích </a:t>
            </a:r>
            <a:r>
              <a:rPr lang="sk-SK">
                <a:latin typeface="Trebuchet MS" panose="020B0603020202020204" pitchFamily="34" charset="0"/>
              </a:rPr>
              <a:t>plynov (O</a:t>
            </a:r>
            <a:r>
              <a:rPr lang="sk-SK" baseline="-25000">
                <a:latin typeface="Trebuchet MS" panose="020B0603020202020204" pitchFamily="34" charset="0"/>
              </a:rPr>
              <a:t>2</a:t>
            </a:r>
            <a:r>
              <a:rPr lang="sk-SK">
                <a:latin typeface="Trebuchet MS" panose="020B0603020202020204" pitchFamily="34" charset="0"/>
              </a:rPr>
              <a:t> </a:t>
            </a:r>
            <a:r>
              <a:rPr lang="sk-SK" dirty="0">
                <a:latin typeface="Trebuchet MS" panose="020B0603020202020204" pitchFamily="34" charset="0"/>
              </a:rPr>
              <a:t>a CO</a:t>
            </a:r>
            <a:r>
              <a:rPr lang="sk-SK" baseline="-25000" dirty="0">
                <a:latin typeface="Trebuchet MS" panose="020B0603020202020204" pitchFamily="34" charset="0"/>
              </a:rPr>
              <a:t>2</a:t>
            </a:r>
            <a:r>
              <a:rPr lang="sk-SK" dirty="0">
                <a:latin typeface="Trebuchet MS" panose="020B0603020202020204" pitchFamily="34" charset="0"/>
              </a:rPr>
              <a:t>) medzi krvou a </a:t>
            </a:r>
            <a:r>
              <a:rPr lang="sk-SK">
                <a:latin typeface="Trebuchet MS" panose="020B0603020202020204" pitchFamily="34" charset="0"/>
              </a:rPr>
              <a:t>tkanivami (bunkami), ktorá sa deje difúziou v </a:t>
            </a:r>
            <a:r>
              <a:rPr lang="sk-SK" dirty="0">
                <a:latin typeface="Trebuchet MS" panose="020B0603020202020204" pitchFamily="34" charset="0"/>
              </a:rPr>
              <a:t>smere gradientu parciálnych tlakov.</a:t>
            </a:r>
          </a:p>
          <a:p>
            <a:pPr>
              <a:lnSpc>
                <a:spcPct val="114000"/>
              </a:lnSpc>
            </a:pPr>
            <a:r>
              <a:rPr lang="sk-SK" b="1" dirty="0">
                <a:latin typeface="Trebuchet MS" panose="020B0603020202020204" pitchFamily="34" charset="0"/>
              </a:rPr>
              <a:t>Fyzikálna výmena plynov </a:t>
            </a:r>
            <a:r>
              <a:rPr lang="sk-SK" dirty="0">
                <a:latin typeface="Trebuchet MS" panose="020B0603020202020204" pitchFamily="34" charset="0"/>
              </a:rPr>
              <a:t>prebieha medzi krvou v systémových kapilárach a tkanivovými bunkami. Kyslík difunduje z plazmy do </a:t>
            </a:r>
            <a:r>
              <a:rPr lang="sk-SK" dirty="0" err="1">
                <a:latin typeface="Trebuchet MS" panose="020B0603020202020204" pitchFamily="34" charset="0"/>
              </a:rPr>
              <a:t>interstícia</a:t>
            </a:r>
            <a:r>
              <a:rPr lang="sk-SK" dirty="0">
                <a:latin typeface="Trebuchet MS" panose="020B0603020202020204" pitchFamily="34" charset="0"/>
              </a:rPr>
              <a:t> a následne do buniek, zatiaľ čo </a:t>
            </a:r>
            <a:r>
              <a:rPr lang="sk-SK">
                <a:latin typeface="Trebuchet MS" panose="020B0603020202020204" pitchFamily="34" charset="0"/>
              </a:rPr>
              <a:t>CO</a:t>
            </a:r>
            <a:r>
              <a:rPr lang="sk-SK" baseline="-25000">
                <a:latin typeface="Trebuchet MS" panose="020B0603020202020204" pitchFamily="34" charset="0"/>
              </a:rPr>
              <a:t>2 </a:t>
            </a:r>
            <a:r>
              <a:rPr lang="sk-SK">
                <a:latin typeface="Trebuchet MS" panose="020B0603020202020204" pitchFamily="34" charset="0"/>
              </a:rPr>
              <a:t>postupuje </a:t>
            </a:r>
            <a:r>
              <a:rPr lang="sk-SK" dirty="0">
                <a:latin typeface="Trebuchet MS" panose="020B0603020202020204" pitchFamily="34" charset="0"/>
              </a:rPr>
              <a:t>opačným smerom.</a:t>
            </a:r>
          </a:p>
        </p:txBody>
      </p:sp>
      <p:pic>
        <p:nvPicPr>
          <p:cNvPr id="1026" name="Picture 2">
            <a:extLst>
              <a:ext uri="{FF2B5EF4-FFF2-40B4-BE49-F238E27FC236}">
                <a16:creationId xmlns:a16="http://schemas.microsoft.com/office/drawing/2014/main" id="{55261C7F-4F30-465D-80F4-B0EA540AED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2221" y="4462383"/>
            <a:ext cx="6726027" cy="229017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nútorné dýchanie">
            <a:extLst>
              <a:ext uri="{FF2B5EF4-FFF2-40B4-BE49-F238E27FC236}">
                <a16:creationId xmlns:a16="http://schemas.microsoft.com/office/drawing/2014/main" id="{5035A512-F358-49B6-BB79-19D1129518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 b="22350"/>
          <a:stretch/>
        </p:blipFill>
        <p:spPr bwMode="auto">
          <a:xfrm>
            <a:off x="678427" y="3166351"/>
            <a:ext cx="3230026" cy="3691649"/>
          </a:xfrm>
          <a:prstGeom prst="rect">
            <a:avLst/>
          </a:prstGeom>
          <a:noFill/>
          <a:extLst>
            <a:ext uri="{909E8E84-426E-40DD-AFC4-6F175D3DCCD1}">
              <a14:hiddenFill xmlns:a14="http://schemas.microsoft.com/office/drawing/2010/main">
                <a:solidFill>
                  <a:srgbClr val="FFFFFF"/>
                </a:solidFill>
              </a14:hiddenFill>
            </a:ext>
          </a:extLst>
        </p:spPr>
      </p:pic>
      <p:sp>
        <p:nvSpPr>
          <p:cNvPr id="3" name="Zástupný objekt pre obsah 4">
            <a:extLst>
              <a:ext uri="{FF2B5EF4-FFF2-40B4-BE49-F238E27FC236}">
                <a16:creationId xmlns:a16="http://schemas.microsoft.com/office/drawing/2014/main" id="{5DD333B0-8A24-4303-3BCA-7C86615D2911}"/>
              </a:ext>
            </a:extLst>
          </p:cNvPr>
          <p:cNvSpPr txBox="1">
            <a:spLocks/>
          </p:cNvSpPr>
          <p:nvPr/>
        </p:nvSpPr>
        <p:spPr>
          <a:xfrm>
            <a:off x="4812786" y="2902098"/>
            <a:ext cx="7133407" cy="1709232"/>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4000"/>
              </a:lnSpc>
            </a:pPr>
            <a:r>
              <a:rPr lang="sk-SK" b="1" dirty="0">
                <a:latin typeface="Trebuchet MS" panose="020B0603020202020204" pitchFamily="34" charset="0"/>
              </a:rPr>
              <a:t>Bunkové (metabolické) dýchanie </a:t>
            </a:r>
            <a:r>
              <a:rPr lang="sk-SK" dirty="0">
                <a:latin typeface="Trebuchet MS" panose="020B0603020202020204" pitchFamily="34" charset="0"/>
              </a:rPr>
              <a:t>v rámci mitochondrií buniek spotrebuje privedený O</a:t>
            </a:r>
            <a:r>
              <a:rPr lang="sk-SK" baseline="-25000" dirty="0">
                <a:latin typeface="Trebuchet MS" panose="020B0603020202020204" pitchFamily="34" charset="0"/>
              </a:rPr>
              <a:t>2</a:t>
            </a:r>
            <a:r>
              <a:rPr lang="sk-SK" dirty="0">
                <a:latin typeface="Trebuchet MS" panose="020B0603020202020204" pitchFamily="34" charset="0"/>
              </a:rPr>
              <a:t> na oxidáciu živín (glukózy, mastných kyselín, aminokyselín) a produkciu energie           vo forme ATP, pričom sa súčasne vytvára CO₂ a voda.</a:t>
            </a:r>
          </a:p>
        </p:txBody>
      </p:sp>
    </p:spTree>
    <p:extLst>
      <p:ext uri="{BB962C8B-B14F-4D97-AF65-F5344CB8AC3E}">
        <p14:creationId xmlns:p14="http://schemas.microsoft.com/office/powerpoint/2010/main" val="10415990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425209" y="367880"/>
            <a:ext cx="5316830" cy="1609344"/>
          </a:xfrm>
        </p:spPr>
        <p:txBody>
          <a:bodyPr>
            <a:normAutofit/>
          </a:bodyPr>
          <a:lstStyle/>
          <a:p>
            <a:r>
              <a:rPr lang="sk-SK" sz="5000" b="1" cap="none" dirty="0">
                <a:latin typeface="Trebuchet MS" panose="020B0603020202020204" pitchFamily="34" charset="0"/>
              </a:rPr>
              <a:t>Vnútorné dýchanie</a:t>
            </a:r>
            <a:endParaRPr lang="en-US" sz="5000" b="1" cap="none" dirty="0">
              <a:latin typeface="Trebuchet MS" panose="020B0603020202020204" pitchFamily="34" charset="0"/>
            </a:endParaRPr>
          </a:p>
        </p:txBody>
      </p:sp>
      <p:sp>
        <p:nvSpPr>
          <p:cNvPr id="10" name="Zástupný objekt pre obsah 2">
            <a:extLst>
              <a:ext uri="{FF2B5EF4-FFF2-40B4-BE49-F238E27FC236}">
                <a16:creationId xmlns:a16="http://schemas.microsoft.com/office/drawing/2014/main" id="{B35169E7-3339-EC5F-95B2-0CE7AE15106F}"/>
              </a:ext>
            </a:extLst>
          </p:cNvPr>
          <p:cNvSpPr txBox="1">
            <a:spLocks/>
          </p:cNvSpPr>
          <p:nvPr/>
        </p:nvSpPr>
        <p:spPr>
          <a:xfrm>
            <a:off x="6578605" y="4589645"/>
            <a:ext cx="4895638" cy="1479348"/>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15000"/>
              </a:lnSpc>
              <a:spcBef>
                <a:spcPts val="0"/>
              </a:spcBef>
            </a:pPr>
            <a:r>
              <a:rPr lang="sk-SK" sz="2200" dirty="0">
                <a:latin typeface="Trebuchet MS" panose="020B0603020202020204" pitchFamily="34" charset="0"/>
              </a:rPr>
              <a:t>Čo poháňa vnútorné dýchanie?</a:t>
            </a:r>
          </a:p>
          <a:p>
            <a:pPr>
              <a:lnSpc>
                <a:spcPct val="115000"/>
              </a:lnSpc>
              <a:spcBef>
                <a:spcPts val="0"/>
              </a:spcBef>
            </a:pPr>
            <a:r>
              <a:rPr lang="sk-SK" sz="2200" dirty="0">
                <a:latin typeface="Trebuchet MS" panose="020B0603020202020204" pitchFamily="34" charset="0"/>
              </a:rPr>
              <a:t>Od čoho závisí koľko prejde plynu?</a:t>
            </a:r>
          </a:p>
        </p:txBody>
      </p:sp>
      <p:pic>
        <p:nvPicPr>
          <p:cNvPr id="6" name="Obrázok 5">
            <a:extLst>
              <a:ext uri="{FF2B5EF4-FFF2-40B4-BE49-F238E27FC236}">
                <a16:creationId xmlns:a16="http://schemas.microsoft.com/office/drawing/2014/main" id="{B49E188D-AB1A-4B70-793F-6E913F427B45}"/>
              </a:ext>
            </a:extLst>
          </p:cNvPr>
          <p:cNvPicPr>
            <a:picLocks noChangeAspect="1"/>
          </p:cNvPicPr>
          <p:nvPr/>
        </p:nvPicPr>
        <p:blipFill>
          <a:blip r:embed="rId2"/>
          <a:stretch>
            <a:fillRect/>
          </a:stretch>
        </p:blipFill>
        <p:spPr>
          <a:xfrm>
            <a:off x="117878" y="2907133"/>
            <a:ext cx="5407028" cy="3950867"/>
          </a:xfrm>
          <a:prstGeom prst="rect">
            <a:avLst/>
          </a:prstGeom>
        </p:spPr>
      </p:pic>
      <p:pic>
        <p:nvPicPr>
          <p:cNvPr id="12" name="Obrázok 11" descr="Obrázok, na ktorom je text, snímka obrazovky, kruh, grafický dizajn">
            <a:extLst>
              <a:ext uri="{FF2B5EF4-FFF2-40B4-BE49-F238E27FC236}">
                <a16:creationId xmlns:a16="http://schemas.microsoft.com/office/drawing/2014/main" id="{F6A548DF-6362-6B2A-0C68-923F79FA7E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0712" y="143038"/>
            <a:ext cx="8096250" cy="3657600"/>
          </a:xfrm>
          <a:prstGeom prst="rect">
            <a:avLst/>
          </a:prstGeom>
        </p:spPr>
      </p:pic>
    </p:spTree>
    <p:extLst>
      <p:ext uri="{BB962C8B-B14F-4D97-AF65-F5344CB8AC3E}">
        <p14:creationId xmlns:p14="http://schemas.microsoft.com/office/powerpoint/2010/main" val="28622402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brázok 8">
            <a:extLst>
              <a:ext uri="{FF2B5EF4-FFF2-40B4-BE49-F238E27FC236}">
                <a16:creationId xmlns:a16="http://schemas.microsoft.com/office/drawing/2014/main" id="{29CA19E8-AF13-499C-B594-35DA6A2090A0}"/>
              </a:ext>
            </a:extLst>
          </p:cNvPr>
          <p:cNvPicPr>
            <a:picLocks noChangeAspect="1"/>
          </p:cNvPicPr>
          <p:nvPr/>
        </p:nvPicPr>
        <p:blipFill>
          <a:blip r:embed="rId2"/>
          <a:stretch>
            <a:fillRect/>
          </a:stretch>
        </p:blipFill>
        <p:spPr>
          <a:xfrm>
            <a:off x="22965" y="1061707"/>
            <a:ext cx="12146070" cy="4734586"/>
          </a:xfrm>
          <a:prstGeom prst="rect">
            <a:avLst/>
          </a:prstGeom>
        </p:spPr>
      </p:pic>
      <p:sp>
        <p:nvSpPr>
          <p:cNvPr id="10" name="BlokTextu 9">
            <a:extLst>
              <a:ext uri="{FF2B5EF4-FFF2-40B4-BE49-F238E27FC236}">
                <a16:creationId xmlns:a16="http://schemas.microsoft.com/office/drawing/2014/main" id="{19CB83E2-1F48-4510-98E5-A13FB889ABAE}"/>
              </a:ext>
            </a:extLst>
          </p:cNvPr>
          <p:cNvSpPr txBox="1"/>
          <p:nvPr/>
        </p:nvSpPr>
        <p:spPr>
          <a:xfrm>
            <a:off x="825388" y="2116457"/>
            <a:ext cx="5165416" cy="3170099"/>
          </a:xfrm>
          <a:prstGeom prst="rect">
            <a:avLst/>
          </a:prstGeom>
          <a:noFill/>
        </p:spPr>
        <p:txBody>
          <a:bodyPr wrap="square" rtlCol="0">
            <a:spAutoFit/>
          </a:bodyPr>
          <a:lstStyle/>
          <a:p>
            <a:pPr algn="ctr"/>
            <a:r>
              <a:rPr lang="sk-SK" sz="4000" b="1" i="0" dirty="0">
                <a:solidFill>
                  <a:srgbClr val="0066CC"/>
                </a:solidFill>
                <a:effectLst/>
                <a:latin typeface="fkGroteskNeue"/>
              </a:rPr>
              <a:t>Prednáška skončila, no dýchanie ide ďalej. </a:t>
            </a:r>
          </a:p>
          <a:p>
            <a:pPr algn="ctr"/>
            <a:r>
              <a:rPr lang="sk-SK" sz="4000" b="1" i="0" dirty="0">
                <a:solidFill>
                  <a:srgbClr val="0066CC"/>
                </a:solidFill>
                <a:effectLst/>
                <a:latin typeface="fkGroteskNeue"/>
              </a:rPr>
              <a:t>Prajem Vám pekný deň bez </a:t>
            </a:r>
            <a:r>
              <a:rPr lang="sk-SK" sz="4000" b="1" i="0" dirty="0" err="1">
                <a:solidFill>
                  <a:srgbClr val="0066CC"/>
                </a:solidFill>
                <a:effectLst/>
                <a:latin typeface="fkGroteskNeue"/>
              </a:rPr>
              <a:t>hypoxie</a:t>
            </a:r>
            <a:r>
              <a:rPr lang="sk-SK" sz="4000" b="1" i="0" dirty="0">
                <a:solidFill>
                  <a:srgbClr val="0066CC"/>
                </a:solidFill>
                <a:effectLst/>
                <a:latin typeface="fkGroteskNeue"/>
              </a:rPr>
              <a:t>!</a:t>
            </a:r>
          </a:p>
          <a:p>
            <a:pPr algn="ctr"/>
            <a:endParaRPr lang="sk-SK" sz="4000" b="1" dirty="0">
              <a:solidFill>
                <a:srgbClr val="0066CC"/>
              </a:solidFill>
              <a:latin typeface="fkGroteskNeue"/>
            </a:endParaRPr>
          </a:p>
        </p:txBody>
      </p:sp>
    </p:spTree>
    <p:extLst>
      <p:ext uri="{BB962C8B-B14F-4D97-AF65-F5344CB8AC3E}">
        <p14:creationId xmlns:p14="http://schemas.microsoft.com/office/powerpoint/2010/main" val="27197117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yp dreva">
  <a:themeElements>
    <a:clrScheme name="Typ dreva">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yp dreva">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yp drev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Typ dreva</Template>
  <TotalTime>6498</TotalTime>
  <Words>3305</Words>
  <Application>Microsoft Office PowerPoint</Application>
  <PresentationFormat>Širokouhlá</PresentationFormat>
  <Paragraphs>269</Paragraphs>
  <Slides>33</Slides>
  <Notes>8</Notes>
  <HiddenSlides>0</HiddenSlides>
  <MMClips>0</MMClips>
  <ScaleCrop>false</ScaleCrop>
  <HeadingPairs>
    <vt:vector size="6" baseType="variant">
      <vt:variant>
        <vt:lpstr>Použité písma</vt:lpstr>
      </vt:variant>
      <vt:variant>
        <vt:i4>10</vt:i4>
      </vt:variant>
      <vt:variant>
        <vt:lpstr>Motív</vt:lpstr>
      </vt:variant>
      <vt:variant>
        <vt:i4>1</vt:i4>
      </vt:variant>
      <vt:variant>
        <vt:lpstr>Nadpisy snímok</vt:lpstr>
      </vt:variant>
      <vt:variant>
        <vt:i4>33</vt:i4>
      </vt:variant>
    </vt:vector>
  </HeadingPairs>
  <TitlesOfParts>
    <vt:vector size="44" baseType="lpstr">
      <vt:lpstr>Arial</vt:lpstr>
      <vt:lpstr>Calibri</vt:lpstr>
      <vt:lpstr>Cambria Math</vt:lpstr>
      <vt:lpstr>fkGroteskNeue</vt:lpstr>
      <vt:lpstr>Georgia</vt:lpstr>
      <vt:lpstr>Rockwell</vt:lpstr>
      <vt:lpstr>Rockwell Condensed</vt:lpstr>
      <vt:lpstr>Times New Roman</vt:lpstr>
      <vt:lpstr>Trebuchet MS</vt:lpstr>
      <vt:lpstr>Wingdings</vt:lpstr>
      <vt:lpstr>Typ dreva</vt:lpstr>
      <vt:lpstr>Biofyzika  dýchacieho systému</vt:lpstr>
      <vt:lpstr>Otázky na skúšku</vt:lpstr>
      <vt:lpstr>Funkcie respiračného systému</vt:lpstr>
      <vt:lpstr>Biofyzika dýchania</vt:lpstr>
      <vt:lpstr>Vonkajšie a vnútorné dýchanie</vt:lpstr>
      <vt:lpstr>Prezentácia programu PowerPoint</vt:lpstr>
      <vt:lpstr>Vonkajšie dýchanie</vt:lpstr>
      <vt:lpstr>Anatómia dýchacieho systému – vonkajšie dýchanie</vt:lpstr>
      <vt:lpstr>Pojmy charakterizujúce dýchanie</vt:lpstr>
      <vt:lpstr>Ventilácia</vt:lpstr>
      <vt:lpstr>Úloha bránice a medzirebrových svalov</vt:lpstr>
      <vt:lpstr>Úloha bránice a medzirebrových svalov</vt:lpstr>
      <vt:lpstr>Pokojná ventilácia</vt:lpstr>
      <vt:lpstr>Úsilná ventilácia</vt:lpstr>
      <vt:lpstr>Tlaky pri ventilácii</vt:lpstr>
      <vt:lpstr>Pneumotorax</vt:lpstr>
      <vt:lpstr>Poddajnosť pľúc</vt:lpstr>
      <vt:lpstr>Odpor dýchacích ciest</vt:lpstr>
      <vt:lpstr>Pľúcne objemy a kapacity</vt:lpstr>
      <vt:lpstr>Prezentácia programu PowerPoint</vt:lpstr>
      <vt:lpstr>Spirometria</vt:lpstr>
      <vt:lpstr>Spirometrická krivka</vt:lpstr>
      <vt:lpstr>Distribúcia</vt:lpstr>
      <vt:lpstr>Ventilácia pľúc a distribúcia vzduchu</vt:lpstr>
      <vt:lpstr>Difúzia</vt:lpstr>
      <vt:lpstr>Difúzia</vt:lpstr>
      <vt:lpstr>Daltonov zákon</vt:lpstr>
      <vt:lpstr>Daltonov zákon</vt:lpstr>
      <vt:lpstr>Perfúzia</vt:lpstr>
      <vt:lpstr>Perfúzia</vt:lpstr>
      <vt:lpstr>Vnútorné dýchanie</vt:lpstr>
      <vt:lpstr>Vnútorné dýchanie</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Míšek Jakub</dc:creator>
  <cp:lastModifiedBy>Míšek Jakub</cp:lastModifiedBy>
  <cp:revision>261</cp:revision>
  <dcterms:created xsi:type="dcterms:W3CDTF">2024-10-16T08:07:18Z</dcterms:created>
  <dcterms:modified xsi:type="dcterms:W3CDTF">2025-10-15T10:41:00Z</dcterms:modified>
</cp:coreProperties>
</file>