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notesMasterIdLst>
    <p:notesMasterId r:id="rId35"/>
  </p:notesMasterIdLst>
  <p:handoutMasterIdLst>
    <p:handoutMasterId r:id="rId36"/>
  </p:handoutMasterIdLst>
  <p:sldIdLst>
    <p:sldId id="260" r:id="rId2"/>
    <p:sldId id="437" r:id="rId3"/>
    <p:sldId id="438" r:id="rId4"/>
    <p:sldId id="313" r:id="rId5"/>
    <p:sldId id="337" r:id="rId6"/>
    <p:sldId id="328" r:id="rId7"/>
    <p:sldId id="350" r:id="rId8"/>
    <p:sldId id="321" r:id="rId9"/>
    <p:sldId id="327" r:id="rId10"/>
    <p:sldId id="326" r:id="rId11"/>
    <p:sldId id="338" r:id="rId12"/>
    <p:sldId id="335" r:id="rId13"/>
    <p:sldId id="341" r:id="rId14"/>
    <p:sldId id="330" r:id="rId15"/>
    <p:sldId id="331" r:id="rId16"/>
    <p:sldId id="353" r:id="rId17"/>
    <p:sldId id="323" r:id="rId18"/>
    <p:sldId id="324" r:id="rId19"/>
    <p:sldId id="439" r:id="rId20"/>
    <p:sldId id="440" r:id="rId21"/>
    <p:sldId id="351" r:id="rId22"/>
    <p:sldId id="342" r:id="rId23"/>
    <p:sldId id="346" r:id="rId24"/>
    <p:sldId id="348" r:id="rId25"/>
    <p:sldId id="295" r:id="rId26"/>
    <p:sldId id="340" r:id="rId27"/>
    <p:sldId id="319" r:id="rId28"/>
    <p:sldId id="287" r:id="rId29"/>
    <p:sldId id="294" r:id="rId30"/>
    <p:sldId id="316" r:id="rId31"/>
    <p:sldId id="317" r:id="rId32"/>
    <p:sldId id="318" r:id="rId33"/>
    <p:sldId id="441" r:id="rId34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rgbClr val="FFFF00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BC177"/>
    <a:srgbClr val="CDDDF7"/>
    <a:srgbClr val="029802"/>
    <a:srgbClr val="1626C2"/>
    <a:srgbClr val="E4B3B7"/>
    <a:srgbClr val="73CB74"/>
    <a:srgbClr val="63B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1" autoAdjust="0"/>
    <p:restoredTop sz="94621" autoAdjust="0"/>
  </p:normalViewPr>
  <p:slideViewPr>
    <p:cSldViewPr>
      <p:cViewPr varScale="1">
        <p:scale>
          <a:sx n="107" d="100"/>
          <a:sy n="107" d="100"/>
        </p:scale>
        <p:origin x="66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864"/>
    </p:cViewPr>
  </p:sorterViewPr>
  <p:notesViewPr>
    <p:cSldViewPr>
      <p:cViewPr varScale="1">
        <p:scale>
          <a:sx n="61" d="100"/>
          <a:sy n="61" d="100"/>
        </p:scale>
        <p:origin x="-1740" y="-6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>
            <a:extLst>
              <a:ext uri="{FF2B5EF4-FFF2-40B4-BE49-F238E27FC236}">
                <a16:creationId xmlns:a16="http://schemas.microsoft.com/office/drawing/2014/main" id="{958D8F1B-6BD5-C5A5-C46E-19386C82A15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EB4A9DB4-EAC2-620D-0F24-64ED8AE3CD2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76836" name="Rectangle 4">
            <a:extLst>
              <a:ext uri="{FF2B5EF4-FFF2-40B4-BE49-F238E27FC236}">
                <a16:creationId xmlns:a16="http://schemas.microsoft.com/office/drawing/2014/main" id="{130E45C1-7AA1-CF2B-64AA-A4041E3E8282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76837" name="Rectangle 5">
            <a:extLst>
              <a:ext uri="{FF2B5EF4-FFF2-40B4-BE49-F238E27FC236}">
                <a16:creationId xmlns:a16="http://schemas.microsoft.com/office/drawing/2014/main" id="{D63593BB-D89D-1743-55BC-E1EA2FC8B1A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20000"/>
              </a:spcBef>
              <a:defRPr sz="1200" b="0">
                <a:solidFill>
                  <a:schemeClr val="tx1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E189792F-0C27-4397-A73C-C0FFC0942E83}" type="slidenum">
              <a:rPr lang="cs-CZ" altLang="sk-SK"/>
              <a:pPr>
                <a:defRPr/>
              </a:pPr>
              <a:t>‹#›</a:t>
            </a:fld>
            <a:endParaRPr lang="cs-CZ" altLang="sk-SK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504" name="Rectangle 8">
            <a:extLst>
              <a:ext uri="{FF2B5EF4-FFF2-40B4-BE49-F238E27FC236}">
                <a16:creationId xmlns:a16="http://schemas.microsoft.com/office/drawing/2014/main" id="{75E372C3-1FAE-7764-3603-19D6F58AD3E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3315" name="Rectangle 9">
            <a:extLst>
              <a:ext uri="{FF2B5EF4-FFF2-40B4-BE49-F238E27FC236}">
                <a16:creationId xmlns:a16="http://schemas.microsoft.com/office/drawing/2014/main" id="{38F2BADF-95F8-9172-4C8E-5DE6FAA62925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2506" name="Rectangle 10">
            <a:extLst>
              <a:ext uri="{FF2B5EF4-FFF2-40B4-BE49-F238E27FC236}">
                <a16:creationId xmlns:a16="http://schemas.microsoft.com/office/drawing/2014/main" id="{4240E90F-60AC-B098-B75F-F2247BDD447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362507" name="Rectangle 11">
            <a:extLst>
              <a:ext uri="{FF2B5EF4-FFF2-40B4-BE49-F238E27FC236}">
                <a16:creationId xmlns:a16="http://schemas.microsoft.com/office/drawing/2014/main" id="{C6B69E7F-92C8-CD8B-853E-3AEE93893B2B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2508" name="Rectangle 12">
            <a:extLst>
              <a:ext uri="{FF2B5EF4-FFF2-40B4-BE49-F238E27FC236}">
                <a16:creationId xmlns:a16="http://schemas.microsoft.com/office/drawing/2014/main" id="{A6C634D8-6E33-EA90-50D0-B0BFE52688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200" b="0">
                <a:solidFill>
                  <a:schemeClr val="tx1"/>
                </a:solidFill>
                <a:effectLst/>
                <a:latin typeface="Tahoma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62509" name="Rectangle 13">
            <a:extLst>
              <a:ext uri="{FF2B5EF4-FFF2-40B4-BE49-F238E27FC236}">
                <a16:creationId xmlns:a16="http://schemas.microsoft.com/office/drawing/2014/main" id="{89821F53-EA59-4939-3FF2-219DCB99DC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200" b="0">
                <a:solidFill>
                  <a:schemeClr val="tx1"/>
                </a:solidFill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74F51F1F-A6C4-40C6-B396-9DDC56D8CE21}" type="slidenum">
              <a:rPr lang="cs-CZ" altLang="sk-SK"/>
              <a:pPr>
                <a:defRPr/>
              </a:pPr>
              <a:t>‹#›</a:t>
            </a:fld>
            <a:endParaRPr lang="cs-CZ" alt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3">
            <a:extLst>
              <a:ext uri="{FF2B5EF4-FFF2-40B4-BE49-F238E27FC236}">
                <a16:creationId xmlns:a16="http://schemas.microsoft.com/office/drawing/2014/main" id="{972CEEFA-CA09-C18D-75CA-788A65EAD1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fld id="{DB480A37-175C-4C9B-A33A-EC3245DD208D}" type="slidenum">
              <a:rPr kumimoji="0" lang="cs-CZ" altLang="sk-SK" smtClean="0">
                <a:latin typeface="Tahoma" panose="020B0604030504040204" pitchFamily="34" charset="0"/>
              </a:rPr>
              <a:pPr>
                <a:spcBef>
                  <a:spcPct val="20000"/>
                </a:spcBef>
              </a:pPr>
              <a:t>1</a:t>
            </a:fld>
            <a:endParaRPr kumimoji="0" lang="cs-CZ" altLang="sk-SK">
              <a:latin typeface="Tahoma" panose="020B0604030504040204" pitchFamily="34" charset="0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AA6DE365-88E2-1E61-4652-7D4831AE88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C4593FD5-08F8-0537-575A-54E875CFF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altLang="sk-SK"/>
              <a:t>Materiál společnosti Dale Carnegie Training® vám může pomoci při představování přednášejícího. Zkopírujte tento snímek, vložte jej na začátek prezentace přednášejícího a potom jej použijte na začátku prezentace při představování přednášejícího. Při vkládání snímku do prezentace přizpůsobí aplikace PowerPoint automaticky vzhled snímku vzhledu dané prezentace.</a:t>
            </a:r>
          </a:p>
          <a:p>
            <a:pPr eaLnBrk="1" hangingPunct="1"/>
            <a:endParaRPr lang="cs-CZ" altLang="sk-SK"/>
          </a:p>
          <a:p>
            <a:pPr eaLnBrk="1" hangingPunct="1"/>
            <a:r>
              <a:rPr lang="cs-CZ" altLang="sk-SK"/>
              <a:t>Při představování přednášejícího nejdříve vysvětlete, proč je dané téma důležité a jaký je jeho přínos pro posluchače. Potom posluchače seznamte s kvalifikací přednášejícího pro téma přednášky. Na závěr přednášejícího představte. Snažte se u posluchačů vyvolat aktivní zájem o prezentaci.</a:t>
            </a:r>
          </a:p>
          <a:p>
            <a:pPr eaLnBrk="1" hangingPunct="1"/>
            <a:endParaRPr lang="cs-CZ" altLang="sk-SK"/>
          </a:p>
          <a:p>
            <a:pPr eaLnBrk="1" hangingPunct="1"/>
            <a:r>
              <a:rPr lang="cs-CZ" altLang="sk-SK"/>
              <a:t>Tento úvod by neměl trvat déle než jednu minutu. Po ukončení prezentace nezapomeňte přednášejícímu poděkovat. Uveďte konkrétní důvod, proč byla prezentace pro posluchače přínosem.</a:t>
            </a:r>
          </a:p>
          <a:p>
            <a:pPr eaLnBrk="1" hangingPunct="1"/>
            <a:endParaRPr lang="cs-CZ" altLang="sk-SK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0319165-A949-6CDE-738B-4BB789E52713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12187238" cy="6851650"/>
            <a:chOff x="0" y="4"/>
            <a:chExt cx="5758" cy="4316"/>
          </a:xfrm>
        </p:grpSpPr>
        <p:grpSp>
          <p:nvGrpSpPr>
            <p:cNvPr id="3" name="Group 3">
              <a:extLst>
                <a:ext uri="{FF2B5EF4-FFF2-40B4-BE49-F238E27FC236}">
                  <a16:creationId xmlns:a16="http://schemas.microsoft.com/office/drawing/2014/main" id="{63319478-4322-AD5E-DDE2-97229BED036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4" name="Freeform 4">
                <a:extLst>
                  <a:ext uri="{FF2B5EF4-FFF2-40B4-BE49-F238E27FC236}">
                    <a16:creationId xmlns:a16="http://schemas.microsoft.com/office/drawing/2014/main" id="{1A846E3D-2F13-6580-058B-E82B670845E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5" name="Freeform 5">
                <a:extLst>
                  <a:ext uri="{FF2B5EF4-FFF2-40B4-BE49-F238E27FC236}">
                    <a16:creationId xmlns:a16="http://schemas.microsoft.com/office/drawing/2014/main" id="{93B64C17-E012-C034-B317-33180481CB2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id="{D388C4E3-9B7B-90C9-1B29-823F17566545}"/>
                </a:ext>
              </a:extLst>
            </p:cNvPr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55BBC9F2-334F-7658-D4ED-2714031E8702}"/>
                </a:ext>
              </a:extLst>
            </p:cNvPr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82C3AE20-EFE5-62FD-B62F-143765C375EB}"/>
                </a:ext>
              </a:extLst>
            </p:cNvPr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7" name="Group 9">
              <a:extLst>
                <a:ext uri="{FF2B5EF4-FFF2-40B4-BE49-F238E27FC236}">
                  <a16:creationId xmlns:a16="http://schemas.microsoft.com/office/drawing/2014/main" id="{65858F8D-1CE8-7B50-B8D2-0E790531CD8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8" name="Freeform 10">
                <a:extLst>
                  <a:ext uri="{FF2B5EF4-FFF2-40B4-BE49-F238E27FC236}">
                    <a16:creationId xmlns:a16="http://schemas.microsoft.com/office/drawing/2014/main" id="{AFC723E0-D520-7FA2-92BC-5DCF5B12C15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9" name="Freeform 11">
                <a:extLst>
                  <a:ext uri="{FF2B5EF4-FFF2-40B4-BE49-F238E27FC236}">
                    <a16:creationId xmlns:a16="http://schemas.microsoft.com/office/drawing/2014/main" id="{F321A531-75D3-1547-2889-9FFC6C5EA7E5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0" name="Freeform 12">
                <a:extLst>
                  <a:ext uri="{FF2B5EF4-FFF2-40B4-BE49-F238E27FC236}">
                    <a16:creationId xmlns:a16="http://schemas.microsoft.com/office/drawing/2014/main" id="{81FDBAF1-1B74-ACE6-ACAD-94CF1A8910E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1" name="Freeform 13">
                <a:extLst>
                  <a:ext uri="{FF2B5EF4-FFF2-40B4-BE49-F238E27FC236}">
                    <a16:creationId xmlns:a16="http://schemas.microsoft.com/office/drawing/2014/main" id="{B8F52B0B-7D86-549D-B8A7-31C1C4B22F6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2" name="Freeform 14">
                <a:extLst>
                  <a:ext uri="{FF2B5EF4-FFF2-40B4-BE49-F238E27FC236}">
                    <a16:creationId xmlns:a16="http://schemas.microsoft.com/office/drawing/2014/main" id="{E7A54694-7E5A-177E-EAE4-8CE73E8FED0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13" name="Freeform 15">
                <a:extLst>
                  <a:ext uri="{FF2B5EF4-FFF2-40B4-BE49-F238E27FC236}">
                    <a16:creationId xmlns:a16="http://schemas.microsoft.com/office/drawing/2014/main" id="{BBC63408-E0B0-DAD6-5ADB-032FD1D70BD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505872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422400" y="1997076"/>
            <a:ext cx="94488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505873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422400" y="3886200"/>
            <a:ext cx="85344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sk-SK"/>
              <a:t>Kliknite sem a upravte štýl predlohy podnadpisov.</a:t>
            </a:r>
          </a:p>
        </p:txBody>
      </p:sp>
      <p:sp>
        <p:nvSpPr>
          <p:cNvPr id="16" name="Rectangle 18">
            <a:extLst>
              <a:ext uri="{FF2B5EF4-FFF2-40B4-BE49-F238E27FC236}">
                <a16:creationId xmlns:a16="http://schemas.microsoft.com/office/drawing/2014/main" id="{9A0E95A8-A424-1A0D-5DF7-F464608E746F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7" name="Rectangle 19">
            <a:extLst>
              <a:ext uri="{FF2B5EF4-FFF2-40B4-BE49-F238E27FC236}">
                <a16:creationId xmlns:a16="http://schemas.microsoft.com/office/drawing/2014/main" id="{C8B9B4D9-DFAB-EA4E-7031-471072C414A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4470400" y="6248400"/>
            <a:ext cx="38608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18" name="Rectangle 20">
            <a:extLst>
              <a:ext uri="{FF2B5EF4-FFF2-40B4-BE49-F238E27FC236}">
                <a16:creationId xmlns:a16="http://schemas.microsoft.com/office/drawing/2014/main" id="{B08A1223-986C-F23D-C83E-BE3E2BF9A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6B9B2-7174-4F62-BB88-9DEFD87B9C4B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362956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8E3C9A7B-4EF1-A24B-9032-E03DF9035A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DA9FA5F1-2E01-37D5-EB23-075CE088592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ED7C11E4-D13A-68D4-76EA-F9FFA31586A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0DAF4-BB64-49C7-A3BF-8ACB0F2A6EF9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282777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9E3CEB7F-C40E-54DA-C97F-435CCA5D53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18AA37D1-45BE-41F9-85A1-750FEA4E45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6AFF806F-5AE1-C62A-392A-6AFE4393D88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2C2BA-4752-44AD-883E-CA790B1FB8AE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086401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422400" y="1981200"/>
            <a:ext cx="492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553200" y="1981200"/>
            <a:ext cx="4927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28CD09F9-3371-2174-B143-5200B9C6C4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7E7CEB63-1C8B-A73C-4787-A20B7115DA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139F1630-3249-ADB1-5314-FF9C61DB02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7318A4-792E-4DEB-AAD7-4C64548C26E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178835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Rectangle 17">
            <a:extLst>
              <a:ext uri="{FF2B5EF4-FFF2-40B4-BE49-F238E27FC236}">
                <a16:creationId xmlns:a16="http://schemas.microsoft.com/office/drawing/2014/main" id="{290944F3-279D-8C5E-20E3-1472FE2AB1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8" name="Rectangle 18">
            <a:extLst>
              <a:ext uri="{FF2B5EF4-FFF2-40B4-BE49-F238E27FC236}">
                <a16:creationId xmlns:a16="http://schemas.microsoft.com/office/drawing/2014/main" id="{858A897F-00FF-F917-C238-B87F380EAA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9" name="Rectangle 19">
            <a:extLst>
              <a:ext uri="{FF2B5EF4-FFF2-40B4-BE49-F238E27FC236}">
                <a16:creationId xmlns:a16="http://schemas.microsoft.com/office/drawing/2014/main" id="{87B752E9-5F03-B6A6-8F1A-BEC550F82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5FF875-8A2A-4403-8DF9-F530D923C0ED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479434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F4FA412B-B442-495A-257F-B060D9A172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38CD4B32-9B2D-13CB-4EC3-0942F11E9C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9">
            <a:extLst>
              <a:ext uri="{FF2B5EF4-FFF2-40B4-BE49-F238E27FC236}">
                <a16:creationId xmlns:a16="http://schemas.microsoft.com/office/drawing/2014/main" id="{C36DB436-0A0F-1856-DBE8-6E4ADEAECF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0ECD77-D44D-405F-94A0-8142B7291097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194248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>
            <a:extLst>
              <a:ext uri="{FF2B5EF4-FFF2-40B4-BE49-F238E27FC236}">
                <a16:creationId xmlns:a16="http://schemas.microsoft.com/office/drawing/2014/main" id="{7CC73DD6-1B29-28BF-C074-68CC2C18AA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3" name="Rectangle 18">
            <a:extLst>
              <a:ext uri="{FF2B5EF4-FFF2-40B4-BE49-F238E27FC236}">
                <a16:creationId xmlns:a16="http://schemas.microsoft.com/office/drawing/2014/main" id="{2D7962E1-E6C0-185D-5494-A37CAB01B1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4" name="Rectangle 19">
            <a:extLst>
              <a:ext uri="{FF2B5EF4-FFF2-40B4-BE49-F238E27FC236}">
                <a16:creationId xmlns:a16="http://schemas.microsoft.com/office/drawing/2014/main" id="{1FA14DC4-5292-5CB9-B734-ECF161A24E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FC30B-A404-4E62-A0B7-957AE4ECC3E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903275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261A995C-7368-5B40-0F1A-84ABB135F5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F22F6BE2-0779-0605-AA0A-B988801C56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869D9B22-7A5D-09F3-D7C9-8199AAEA70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DFACED-E5E4-4815-94CD-7210E2BB1863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475913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sk-SK" noProof="0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textu.</a:t>
            </a:r>
          </a:p>
        </p:txBody>
      </p:sp>
      <p:sp>
        <p:nvSpPr>
          <p:cNvPr id="5" name="Rectangle 17">
            <a:extLst>
              <a:ext uri="{FF2B5EF4-FFF2-40B4-BE49-F238E27FC236}">
                <a16:creationId xmlns:a16="http://schemas.microsoft.com/office/drawing/2014/main" id="{31A66BC7-B3C5-8228-ED6F-B4BE7ED454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8">
            <a:extLst>
              <a:ext uri="{FF2B5EF4-FFF2-40B4-BE49-F238E27FC236}">
                <a16:creationId xmlns:a16="http://schemas.microsoft.com/office/drawing/2014/main" id="{D0CC3F89-BB90-F127-324A-E91C27CA36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7" name="Rectangle 19">
            <a:extLst>
              <a:ext uri="{FF2B5EF4-FFF2-40B4-BE49-F238E27FC236}">
                <a16:creationId xmlns:a16="http://schemas.microsoft.com/office/drawing/2014/main" id="{6BD86841-1E25-3A5D-61EF-F68772E98E7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27B605-3E1D-46E2-B6DD-6CA72D8DE238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1886654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6007B7CF-3DFC-8B06-84EF-36A779DA205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82568FED-DA89-5831-9BF1-799C090303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C4681044-3E92-0FAA-350A-0A11A397C78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45CE52-5B65-431B-9433-A24554ACBAD0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313188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8966200" y="304800"/>
            <a:ext cx="2514600" cy="5791200"/>
          </a:xfrm>
        </p:spPr>
        <p:txBody>
          <a:bodyPr vert="eaVert"/>
          <a:lstStyle/>
          <a:p>
            <a:r>
              <a:rPr lang="sk-SK"/>
              <a:t>Kliknite sem a upravte štýl predlohy nadpisov.</a:t>
            </a:r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1422400" y="304800"/>
            <a:ext cx="7340600" cy="5791200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Rectangle 17">
            <a:extLst>
              <a:ext uri="{FF2B5EF4-FFF2-40B4-BE49-F238E27FC236}">
                <a16:creationId xmlns:a16="http://schemas.microsoft.com/office/drawing/2014/main" id="{1C154398-72C6-B380-34A9-16B3C023223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" name="Rectangle 18">
            <a:extLst>
              <a:ext uri="{FF2B5EF4-FFF2-40B4-BE49-F238E27FC236}">
                <a16:creationId xmlns:a16="http://schemas.microsoft.com/office/drawing/2014/main" id="{82C2E4CF-B0B8-0E4D-54C0-67020638C80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6" name="Rectangle 19">
            <a:extLst>
              <a:ext uri="{FF2B5EF4-FFF2-40B4-BE49-F238E27FC236}">
                <a16:creationId xmlns:a16="http://schemas.microsoft.com/office/drawing/2014/main" id="{058DCC17-6654-D1ED-1D14-4341A2AB3E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13FE3D-0906-46C2-B068-A0E266BF17C4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  <p:extLst>
      <p:ext uri="{BB962C8B-B14F-4D97-AF65-F5344CB8AC3E}">
        <p14:creationId xmlns:p14="http://schemas.microsoft.com/office/powerpoint/2010/main" val="2221189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C8A480F0-1862-8A2E-BE6F-F17E95D2A31F}"/>
              </a:ext>
            </a:extLst>
          </p:cNvPr>
          <p:cNvGrpSpPr>
            <a:grpSpLocks/>
          </p:cNvGrpSpPr>
          <p:nvPr/>
        </p:nvGrpSpPr>
        <p:grpSpPr bwMode="auto">
          <a:xfrm>
            <a:off x="0" y="6350"/>
            <a:ext cx="12187238" cy="6851650"/>
            <a:chOff x="0" y="4"/>
            <a:chExt cx="5758" cy="4316"/>
          </a:xfrm>
        </p:grpSpPr>
        <p:sp>
          <p:nvSpPr>
            <p:cNvPr id="504835" name="Freeform 3">
              <a:extLst>
                <a:ext uri="{FF2B5EF4-FFF2-40B4-BE49-F238E27FC236}">
                  <a16:creationId xmlns:a16="http://schemas.microsoft.com/office/drawing/2014/main" id="{A0361C3A-3856-785D-37E7-7A7FD113458E}"/>
                </a:ext>
              </a:extLst>
            </p:cNvPr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504836" name="Freeform 4">
              <a:extLst>
                <a:ext uri="{FF2B5EF4-FFF2-40B4-BE49-F238E27FC236}">
                  <a16:creationId xmlns:a16="http://schemas.microsoft.com/office/drawing/2014/main" id="{6B31B062-CC1B-4C6A-185A-4301CDFBC328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grpSp>
          <p:nvGrpSpPr>
            <p:cNvPr id="1034" name="Group 5">
              <a:extLst>
                <a:ext uri="{FF2B5EF4-FFF2-40B4-BE49-F238E27FC236}">
                  <a16:creationId xmlns:a16="http://schemas.microsoft.com/office/drawing/2014/main" id="{385AD794-4589-4C7D-2737-AC58B559038C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504838" name="Freeform 6">
                <a:extLst>
                  <a:ext uri="{FF2B5EF4-FFF2-40B4-BE49-F238E27FC236}">
                    <a16:creationId xmlns:a16="http://schemas.microsoft.com/office/drawing/2014/main" id="{19E0AF62-0911-6209-63EA-8B854A8BBB93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39" name="Freeform 7">
                <a:extLst>
                  <a:ext uri="{FF2B5EF4-FFF2-40B4-BE49-F238E27FC236}">
                    <a16:creationId xmlns:a16="http://schemas.microsoft.com/office/drawing/2014/main" id="{729BEBEB-A9B3-88DF-3261-29B20A528A87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0" name="Freeform 8">
                <a:extLst>
                  <a:ext uri="{FF2B5EF4-FFF2-40B4-BE49-F238E27FC236}">
                    <a16:creationId xmlns:a16="http://schemas.microsoft.com/office/drawing/2014/main" id="{34E8AE7D-BAB3-141D-1EF7-926104DEEE22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1" name="Freeform 9">
                <a:extLst>
                  <a:ext uri="{FF2B5EF4-FFF2-40B4-BE49-F238E27FC236}">
                    <a16:creationId xmlns:a16="http://schemas.microsoft.com/office/drawing/2014/main" id="{010D06D5-CCF1-3222-8D64-316D83BAA2A1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2" name="Freeform 10">
                <a:extLst>
                  <a:ext uri="{FF2B5EF4-FFF2-40B4-BE49-F238E27FC236}">
                    <a16:creationId xmlns:a16="http://schemas.microsoft.com/office/drawing/2014/main" id="{7D9F31C7-F556-B7D1-CFA9-A830AA1C4CCB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3" name="Freeform 11">
                <a:extLst>
                  <a:ext uri="{FF2B5EF4-FFF2-40B4-BE49-F238E27FC236}">
                    <a16:creationId xmlns:a16="http://schemas.microsoft.com/office/drawing/2014/main" id="{C85E6D93-32CF-9D43-395F-36102BD8B89C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4" name="Freeform 12">
                <a:extLst>
                  <a:ext uri="{FF2B5EF4-FFF2-40B4-BE49-F238E27FC236}">
                    <a16:creationId xmlns:a16="http://schemas.microsoft.com/office/drawing/2014/main" id="{7111F911-71CF-00C6-6A56-5EC7006A3AAA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5" name="Freeform 13">
                <a:extLst>
                  <a:ext uri="{FF2B5EF4-FFF2-40B4-BE49-F238E27FC236}">
                    <a16:creationId xmlns:a16="http://schemas.microsoft.com/office/drawing/2014/main" id="{A4570942-47B3-3844-6909-0DD539146CB9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  <p:sp>
            <p:nvSpPr>
              <p:cNvPr id="504846" name="Freeform 14">
                <a:extLst>
                  <a:ext uri="{FF2B5EF4-FFF2-40B4-BE49-F238E27FC236}">
                    <a16:creationId xmlns:a16="http://schemas.microsoft.com/office/drawing/2014/main" id="{F15DF8AA-E97F-A26D-4F03-9AECEA8EC65E}"/>
                  </a:ext>
                </a:extLst>
              </p:cNvPr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>
                  <a:defRPr/>
                </a:pPr>
                <a:endParaRPr lang="sk-SK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charset="0"/>
                </a:endParaRPr>
              </a:p>
            </p:txBody>
          </p:sp>
        </p:grpSp>
      </p:grpSp>
      <p:sp>
        <p:nvSpPr>
          <p:cNvPr id="504847" name="Rectangle 15">
            <a:extLst>
              <a:ext uri="{FF2B5EF4-FFF2-40B4-BE49-F238E27FC236}">
                <a16:creationId xmlns:a16="http://schemas.microsoft.com/office/drawing/2014/main" id="{D33C90FE-B009-9757-AAFB-808EF86C4B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422400" y="304800"/>
            <a:ext cx="10058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Kliknite sem a upravte štýl predlohy nadpisov.</a:t>
            </a:r>
          </a:p>
        </p:txBody>
      </p:sp>
      <p:sp>
        <p:nvSpPr>
          <p:cNvPr id="504848" name="Rectangle 16">
            <a:extLst>
              <a:ext uri="{FF2B5EF4-FFF2-40B4-BE49-F238E27FC236}">
                <a16:creationId xmlns:a16="http://schemas.microsoft.com/office/drawing/2014/main" id="{A9BF7E5E-6202-2FBE-F5F4-05C2A34A98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422400" y="1981200"/>
            <a:ext cx="10058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sk-SK"/>
              <a:t>Kliknite sem a upravte štýly predlohy textu.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04849" name="Rectangle 17">
            <a:extLst>
              <a:ext uri="{FF2B5EF4-FFF2-40B4-BE49-F238E27FC236}">
                <a16:creationId xmlns:a16="http://schemas.microsoft.com/office/drawing/2014/main" id="{D5A77325-77B1-C735-8948-267C48B356D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422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04850" name="Rectangle 18">
            <a:extLst>
              <a:ext uri="{FF2B5EF4-FFF2-40B4-BE49-F238E27FC236}">
                <a16:creationId xmlns:a16="http://schemas.microsoft.com/office/drawing/2014/main" id="{E1231B18-A582-FEE3-A7B2-30243ED7D7B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5720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sk-SK"/>
          </a:p>
        </p:txBody>
      </p:sp>
      <p:sp>
        <p:nvSpPr>
          <p:cNvPr id="504851" name="Rectangle 19">
            <a:extLst>
              <a:ext uri="{FF2B5EF4-FFF2-40B4-BE49-F238E27FC236}">
                <a16:creationId xmlns:a16="http://schemas.microsoft.com/office/drawing/2014/main" id="{C419A48D-AE3A-79A2-3452-91755724249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9408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9ED037D3-45B3-4C99-AE3A-B5F8031D6731}" type="slidenum">
              <a:rPr lang="sk-SK" altLang="sk-SK"/>
              <a:pPr>
                <a:defRPr/>
              </a:pPr>
              <a:t>‹#›</a:t>
            </a:fld>
            <a:endParaRPr lang="sk-SK" altLang="sk-SK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191" r:id="rId1"/>
    <p:sldLayoutId id="2147484192" r:id="rId2"/>
    <p:sldLayoutId id="2147484193" r:id="rId3"/>
    <p:sldLayoutId id="2147484194" r:id="rId4"/>
    <p:sldLayoutId id="2147484195" r:id="rId5"/>
    <p:sldLayoutId id="2147484196" r:id="rId6"/>
    <p:sldLayoutId id="2147484197" r:id="rId7"/>
    <p:sldLayoutId id="2147484198" r:id="rId8"/>
    <p:sldLayoutId id="2147484199" r:id="rId9"/>
    <p:sldLayoutId id="2147484200" r:id="rId10"/>
    <p:sldLayoutId id="214748420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1.png"/><Relationship Id="rId4" Type="http://schemas.openxmlformats.org/officeDocument/2006/relationships/image" Target="../media/image33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2">
            <a:extLst>
              <a:ext uri="{FF2B5EF4-FFF2-40B4-BE49-F238E27FC236}">
                <a16:creationId xmlns:a16="http://schemas.microsoft.com/office/drawing/2014/main" id="{B9C86A09-41E4-CDB7-3E00-300CA6BD41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51463" y="1576388"/>
            <a:ext cx="6985000" cy="3455987"/>
          </a:xfrm>
        </p:spPr>
        <p:txBody>
          <a:bodyPr/>
          <a:lstStyle/>
          <a:p>
            <a:pPr algn="ctr" eaLnBrk="1" hangingPunct="1">
              <a:lnSpc>
                <a:spcPct val="150000"/>
              </a:lnSpc>
            </a:pPr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Biofyzikálna podstata </a:t>
            </a:r>
            <a:b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</a:br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zmyslového vnímania. </a:t>
            </a:r>
            <a:b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</a:br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Receptory</a:t>
            </a:r>
            <a:endParaRPr lang="cs-CZ" altLang="sk-SK" sz="2800">
              <a:solidFill>
                <a:schemeClr val="tx1"/>
              </a:solidFill>
              <a:effectLst/>
              <a:latin typeface="Corbel" panose="020B0503020204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7CE430E2-6BD7-85C5-FAEA-DA10BB45C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462" y="1201159"/>
            <a:ext cx="5940909" cy="4455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Obrázok 3" descr="Obrázok, na ktorom je čierny, temnota, snímka obrazovky&#10;&#10;Obsah vygenerovaný umelou inteligenciou môže byť nesprávny.">
            <a:extLst>
              <a:ext uri="{FF2B5EF4-FFF2-40B4-BE49-F238E27FC236}">
                <a16:creationId xmlns:a16="http://schemas.microsoft.com/office/drawing/2014/main" id="{BB40D0F0-47AE-877F-FB3A-2F985F111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738" y="-458788"/>
            <a:ext cx="6985000" cy="30384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BlokTextu 4">
            <a:extLst>
              <a:ext uri="{FF2B5EF4-FFF2-40B4-BE49-F238E27FC236}">
                <a16:creationId xmlns:a16="http://schemas.microsoft.com/office/drawing/2014/main" id="{716612AD-5D49-E208-987A-69AAFA11A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3950" y="5040313"/>
            <a:ext cx="56165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doc. RNDr. Michal Šimera, PhD.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Ústav lekárskej biofyziky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E5B2058-06F8-4054-AE4D-7A1F86D1A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200"/>
            <a:ext cx="12192000" cy="1143000"/>
          </a:xfrm>
        </p:spPr>
        <p:txBody>
          <a:bodyPr/>
          <a:lstStyle/>
          <a:p>
            <a:pPr algn="ctr"/>
            <a:r>
              <a:rPr lang="sk-SK" b="1" dirty="0">
                <a:solidFill>
                  <a:srgbClr val="0000FF"/>
                </a:solidFill>
                <a:effectLst/>
                <a:latin typeface="Corbel" panose="020B0503020204020204" pitchFamily="34" charset="0"/>
              </a:rPr>
              <a:t>Čo bude na skúške?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345CEC6-6841-4FB6-A579-31677F5C3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95400"/>
            <a:ext cx="10972800" cy="4525963"/>
          </a:xfrm>
        </p:spPr>
        <p:txBody>
          <a:bodyPr/>
          <a:lstStyle/>
          <a:p>
            <a:pPr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sk-SK" dirty="0">
              <a:solidFill>
                <a:srgbClr val="000000"/>
              </a:solidFill>
              <a:effectLst/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ü"/>
            </a:pPr>
            <a:endParaRPr lang="sk-SK" dirty="0">
              <a:solidFill>
                <a:srgbClr val="000000"/>
              </a:solidFill>
              <a:effectLst/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cs typeface="Calibri" panose="020F0502020204030204" pitchFamily="34" charset="0"/>
              </a:rPr>
              <a:t>Rozdelenie</a:t>
            </a:r>
            <a:r>
              <a:rPr lang="en-US" dirty="0">
                <a:solidFill>
                  <a:srgbClr val="000000"/>
                </a:solidFill>
                <a:effectLst/>
                <a:latin typeface="Corbel" panose="020B0503020204020204" pitchFamily="34" charset="0"/>
                <a:cs typeface="Calibri" panose="020F0502020204030204" pitchFamily="34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effectLst/>
                <a:latin typeface="Corbel" panose="020B0503020204020204" pitchFamily="34" charset="0"/>
                <a:cs typeface="Calibri" panose="020F0502020204030204" pitchFamily="34" charset="0"/>
              </a:rPr>
              <a:t>receptorov</a:t>
            </a:r>
            <a:endParaRPr lang="sk-SK" dirty="0">
              <a:solidFill>
                <a:srgbClr val="000000"/>
              </a:solidFill>
              <a:effectLst/>
              <a:latin typeface="Corbel" panose="020B0503020204020204" pitchFamily="34" charset="0"/>
              <a:cs typeface="Calibri" panose="020F0502020204030204" pitchFamily="34" charset="0"/>
            </a:endParaRP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Vzťah podnetu a vnemu, </a:t>
            </a:r>
          </a:p>
          <a:p>
            <a:pPr marL="0" indent="0">
              <a:buClr>
                <a:srgbClr val="000000"/>
              </a:buClr>
              <a:buNone/>
            </a:pPr>
            <a:r>
              <a:rPr lang="sk-SK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     kvalita, intenzita a lokalizácia vnemu </a:t>
            </a:r>
          </a:p>
          <a:p>
            <a:pPr>
              <a:buClr>
                <a:srgbClr val="000000"/>
              </a:buClr>
              <a:buFont typeface="Wingdings" panose="05000000000000000000" pitchFamily="2" charset="2"/>
              <a:buChar char="ü"/>
            </a:pPr>
            <a:r>
              <a:rPr lang="sk-SK" dirty="0">
                <a:solidFill>
                  <a:srgbClr val="000000"/>
                </a:solidFill>
                <a:effectLst/>
                <a:latin typeface="Corbel" panose="020B0503020204020204" pitchFamily="34" charset="0"/>
              </a:rPr>
              <a:t>Adaptácia receptorov </a:t>
            </a:r>
          </a:p>
          <a:p>
            <a:endParaRPr lang="sk-SK" dirty="0">
              <a:solidFill>
                <a:srgbClr val="000000"/>
              </a:solidFill>
              <a:effectLst/>
            </a:endParaRPr>
          </a:p>
        </p:txBody>
      </p:sp>
      <p:pic>
        <p:nvPicPr>
          <p:cNvPr id="5" name="Obrázok 1">
            <a:extLst>
              <a:ext uri="{FF2B5EF4-FFF2-40B4-BE49-F238E27FC236}">
                <a16:creationId xmlns:a16="http://schemas.microsoft.com/office/drawing/2014/main" id="{11F3D1AA-DB39-4674-B635-42096CB17A2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5744"/>
            <a:ext cx="3709988" cy="371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79BA8BEE-35F6-47AA-89A5-F6EFC0734E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70" r="22200"/>
          <a:stretch/>
        </p:blipFill>
        <p:spPr>
          <a:xfrm>
            <a:off x="8959478" y="3702352"/>
            <a:ext cx="3167607" cy="3022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458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obsahu 2">
            <a:extLst>
              <a:ext uri="{FF2B5EF4-FFF2-40B4-BE49-F238E27FC236}">
                <a16:creationId xmlns:a16="http://schemas.microsoft.com/office/drawing/2014/main" id="{39EDE3E8-EB2B-45CD-BB61-56ADA77EB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8175" y="1557338"/>
            <a:ext cx="1906588" cy="252095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sz="8800" b="1" dirty="0">
                <a:solidFill>
                  <a:srgbClr val="0000FF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Cambria Math" panose="02040503050406030204" pitchFamily="18" charset="0"/>
              </a:rPr>
              <a:t> ⇒</a:t>
            </a:r>
            <a:endParaRPr lang="sk-SK" altLang="sk-SK" sz="8800" b="1" dirty="0">
              <a:solidFill>
                <a:srgbClr val="0000CC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sk-SK" altLang="sk-SK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sk-SK" altLang="sk-SK" dirty="0"/>
              <a:t>				</a:t>
            </a:r>
            <a:r>
              <a:rPr lang="sk-SK" altLang="sk-SK" sz="8000" dirty="0"/>
              <a:t>    </a:t>
            </a:r>
            <a:endParaRPr lang="sk-SK" altLang="sk-SK" dirty="0"/>
          </a:p>
        </p:txBody>
      </p:sp>
      <p:sp>
        <p:nvSpPr>
          <p:cNvPr id="7171" name="BlokTextu 4">
            <a:extLst>
              <a:ext uri="{FF2B5EF4-FFF2-40B4-BE49-F238E27FC236}">
                <a16:creationId xmlns:a16="http://schemas.microsoft.com/office/drawing/2014/main" id="{C684C7D2-B2BC-4908-8771-5CD006338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8163" y="2060575"/>
            <a:ext cx="4752975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DOBRÉ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sk-SK" altLang="sk-SK" sz="7200" b="1" dirty="0">
                <a:solidFill>
                  <a:srgbClr val="FF0000"/>
                </a:solidFill>
                <a:latin typeface="Corbel" panose="020B0503020204020204" pitchFamily="34" charset="0"/>
              </a:rPr>
              <a:t>VEDIEŤ !!!</a:t>
            </a:r>
          </a:p>
        </p:txBody>
      </p:sp>
      <p:pic>
        <p:nvPicPr>
          <p:cNvPr id="7172" name="Picture 6" descr="Working Memory and Cognitive Load - LD@school">
            <a:extLst>
              <a:ext uri="{FF2B5EF4-FFF2-40B4-BE49-F238E27FC236}">
                <a16:creationId xmlns:a16="http://schemas.microsoft.com/office/drawing/2014/main" id="{630B0ADE-174A-4ECE-BDA5-04C3AE780E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550863" y="1403350"/>
            <a:ext cx="5400675" cy="448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Nadpis 1">
            <a:extLst>
              <a:ext uri="{FF2B5EF4-FFF2-40B4-BE49-F238E27FC236}">
                <a16:creationId xmlns:a16="http://schemas.microsoft.com/office/drawing/2014/main" id="{489CB434-4E1D-6578-0F57-AC0EC3153A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60338"/>
            <a:ext cx="12192000" cy="676275"/>
          </a:xfrm>
        </p:spPr>
        <p:txBody>
          <a:bodyPr/>
          <a:lstStyle/>
          <a:p>
            <a:pPr algn="ctr"/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Všeobecná charakteristika zmyslového vnímania</a:t>
            </a:r>
          </a:p>
        </p:txBody>
      </p:sp>
      <p:sp>
        <p:nvSpPr>
          <p:cNvPr id="17411" name="BlokTextu 3">
            <a:extLst>
              <a:ext uri="{FF2B5EF4-FFF2-40B4-BE49-F238E27FC236}">
                <a16:creationId xmlns:a16="http://schemas.microsoft.com/office/drawing/2014/main" id="{9F9F4CB9-E8D3-5229-5080-E089A67193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4581128"/>
            <a:ext cx="1144905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Významné pre život sú aj podnety prichádzajúce z vnútra organizmu (informácie o polohe tela alebo o aktívnom i pasívnom pohybe tela a končatín, získané prostredníctvom </a:t>
            </a:r>
            <a:r>
              <a:rPr lang="sk-SK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vestibulárneho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aparátu a pomocou nervových zakončení vo svaloch, šľachách a kĺboch).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2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Naše zmyslové vnímanie okolitého sveta je obmedzené počtom, druhom, hustotou a funkčnými vlastnosťami 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receptorov.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</a:p>
        </p:txBody>
      </p:sp>
      <p:sp>
        <p:nvSpPr>
          <p:cNvPr id="17412" name="BlokTextu 5">
            <a:extLst>
              <a:ext uri="{FF2B5EF4-FFF2-40B4-BE49-F238E27FC236}">
                <a16:creationId xmlns:a16="http://schemas.microsoft.com/office/drawing/2014/main" id="{4FBA8B6F-8093-2FE8-979C-92DF2B134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875" y="908720"/>
            <a:ext cx="1144905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Zmyslovým vnímaním rozumieme schopnosť rozoznať, zachytiť a spracovať vonkajšie a vnútorné podnety (informácie) reagovať na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Informácie z vonkajšieho prostredia získava organizmus prostredníctvom:</a:t>
            </a:r>
          </a:p>
        </p:txBody>
      </p:sp>
      <p:pic>
        <p:nvPicPr>
          <p:cNvPr id="17413" name="Obrázok 20">
            <a:extLst>
              <a:ext uri="{FF2B5EF4-FFF2-40B4-BE49-F238E27FC236}">
                <a16:creationId xmlns:a16="http://schemas.microsoft.com/office/drawing/2014/main" id="{1CE2C094-A6A9-DD05-B37B-380FA3FB6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75" y="2463800"/>
            <a:ext cx="8731250" cy="220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BlokTextu 5">
            <a:extLst>
              <a:ext uri="{FF2B5EF4-FFF2-40B4-BE49-F238E27FC236}">
                <a16:creationId xmlns:a16="http://schemas.microsoft.com/office/drawing/2014/main" id="{41B5C87F-7A7C-2E37-8C5A-2FA11BB09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75" y="1265238"/>
            <a:ext cx="95043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FontTx/>
              <a:buNone/>
            </a:pPr>
            <a:r>
              <a:rPr lang="sk-SK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Anatómia chápe receptor ako definovanú makro/mikroskopickú štruktúru</a:t>
            </a:r>
          </a:p>
        </p:txBody>
      </p:sp>
      <p:sp>
        <p:nvSpPr>
          <p:cNvPr id="18435" name="Nadpis 1">
            <a:extLst>
              <a:ext uri="{FF2B5EF4-FFF2-40B4-BE49-F238E27FC236}">
                <a16:creationId xmlns:a16="http://schemas.microsoft.com/office/drawing/2014/main" id="{2E33D52E-0181-F77E-3B29-F70846DD575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12192000" cy="676275"/>
          </a:xfrm>
        </p:spPr>
        <p:txBody>
          <a:bodyPr/>
          <a:lstStyle/>
          <a:p>
            <a:pPr algn="ctr"/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Ako sa na receptor pozerajú rôzne odbory medicíny:</a:t>
            </a:r>
          </a:p>
        </p:txBody>
      </p:sp>
      <p:pic>
        <p:nvPicPr>
          <p:cNvPr id="18436" name="Obrázok 5">
            <a:extLst>
              <a:ext uri="{FF2B5EF4-FFF2-40B4-BE49-F238E27FC236}">
                <a16:creationId xmlns:a16="http://schemas.microsoft.com/office/drawing/2014/main" id="{84391718-9CB3-6D8E-E172-E25289411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25" y="884238"/>
            <a:ext cx="14478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BlokTextu 5">
            <a:extLst>
              <a:ext uri="{FF2B5EF4-FFF2-40B4-BE49-F238E27FC236}">
                <a16:creationId xmlns:a16="http://schemas.microsoft.com/office/drawing/2014/main" id="{F7191589-3ADF-F446-B477-BA48B30CDC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98700" y="3770313"/>
            <a:ext cx="835183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FontTx/>
              <a:buNone/>
            </a:pPr>
            <a:r>
              <a:rPr lang="sk-SK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Biochémia a farmakológia zdôrazňuje látkovú podstatu fungovania receptorov ako interakciu medzi molekulami</a:t>
            </a:r>
          </a:p>
        </p:txBody>
      </p:sp>
      <p:pic>
        <p:nvPicPr>
          <p:cNvPr id="18438" name="Obrázok 9">
            <a:extLst>
              <a:ext uri="{FF2B5EF4-FFF2-40B4-BE49-F238E27FC236}">
                <a16:creationId xmlns:a16="http://schemas.microsoft.com/office/drawing/2014/main" id="{2C454BB1-07A2-3E12-BEF2-0BAEF032DB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25655"/>
          <a:stretch>
            <a:fillRect/>
          </a:stretch>
        </p:blipFill>
        <p:spPr bwMode="auto">
          <a:xfrm>
            <a:off x="10682288" y="1752600"/>
            <a:ext cx="1368425" cy="276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Obrázok 10">
            <a:extLst>
              <a:ext uri="{FF2B5EF4-FFF2-40B4-BE49-F238E27FC236}">
                <a16:creationId xmlns:a16="http://schemas.microsoft.com/office/drawing/2014/main" id="{772E318D-DB8E-299F-6404-902B7E7B9C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03575"/>
            <a:ext cx="2716213" cy="204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0" name="BlokTextu 5">
            <a:extLst>
              <a:ext uri="{FF2B5EF4-FFF2-40B4-BE49-F238E27FC236}">
                <a16:creationId xmlns:a16="http://schemas.microsoft.com/office/drawing/2014/main" id="{8F9EE8CC-F7A3-CD69-A09E-E21590D3D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6313" y="2493963"/>
            <a:ext cx="835342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algn="r" eaLnBrk="1" hangingPunct="1">
              <a:spcBef>
                <a:spcPct val="0"/>
              </a:spcBef>
              <a:buClrTx/>
              <a:buFontTx/>
              <a:buNone/>
            </a:pPr>
            <a:r>
              <a:rPr lang="sk-SK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Fyziológia vidí receptor ako funkčnú jednotku, ktorá sprostredkuje informácie</a:t>
            </a:r>
          </a:p>
        </p:txBody>
      </p:sp>
      <p:pic>
        <p:nvPicPr>
          <p:cNvPr id="18441" name="Obrázok 12">
            <a:extLst>
              <a:ext uri="{FF2B5EF4-FFF2-40B4-BE49-F238E27FC236}">
                <a16:creationId xmlns:a16="http://schemas.microsoft.com/office/drawing/2014/main" id="{8DFA777C-AE32-C2B9-7345-54A57D6A5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9688" y="4745038"/>
            <a:ext cx="1960562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BlokTextu 5">
            <a:extLst>
              <a:ext uri="{FF2B5EF4-FFF2-40B4-BE49-F238E27FC236}">
                <a16:creationId xmlns:a16="http://schemas.microsoft.com/office/drawing/2014/main" id="{130BDDA0-198F-DEBE-B6C7-0015DBDE3A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0425" y="5605463"/>
            <a:ext cx="83534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algn="r" eaLnBrk="1" hangingPunct="1">
              <a:spcBef>
                <a:spcPct val="0"/>
              </a:spcBef>
              <a:buClrTx/>
              <a:buFontTx/>
              <a:buNone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Biofyzika chápe receptory najmä ako meniče energie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Nadpis 1">
            <a:extLst>
              <a:ext uri="{FF2B5EF4-FFF2-40B4-BE49-F238E27FC236}">
                <a16:creationId xmlns:a16="http://schemas.microsoft.com/office/drawing/2014/main" id="{63CFFB4A-43FC-6E17-7F29-0E2B4F741B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5875"/>
            <a:ext cx="12192000" cy="676275"/>
          </a:xfrm>
        </p:spPr>
        <p:txBody>
          <a:bodyPr/>
          <a:lstStyle/>
          <a:p>
            <a:pPr algn="ctr"/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Receptory</a:t>
            </a:r>
          </a:p>
        </p:txBody>
      </p:sp>
      <p:sp>
        <p:nvSpPr>
          <p:cNvPr id="18437" name="BlokTextu 5">
            <a:extLst>
              <a:ext uri="{FF2B5EF4-FFF2-40B4-BE49-F238E27FC236}">
                <a16:creationId xmlns:a16="http://schemas.microsoft.com/office/drawing/2014/main" id="{C9648721-8EFD-BA4D-D85D-A8954F3C89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" y="620688"/>
            <a:ext cx="12144375" cy="581697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Informácie z vonkajšieho a vnútorného prostredia získava organizmus prostredníctvom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receptorov: ide o špeciálne nervové zakončenia (modifikované nervové / epitelové bunky)                        v koži, svaloch, cievach, kĺboch, kostiach, v srdci, pľúcach a iných orgánoch a tkanivách.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1600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00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FF0000"/>
                </a:solidFill>
                <a:latin typeface="Corbel" panose="020B0503020204020204" pitchFamily="34" charset="0"/>
              </a:rPr>
              <a:t>Receptory premieňajú jednu formu energie na druhú  </a:t>
            </a: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napr. mechanickú, chemickú, tepelnú, elektromagnetickú na elektrickú </a:t>
            </a:r>
          </a:p>
          <a:p>
            <a:pPr marL="0" indent="0">
              <a:spcBef>
                <a:spcPct val="0"/>
              </a:spcBef>
              <a:buClrTx/>
              <a:buSzTx/>
              <a:buNone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(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/generátorový potenciál  a potom akčný potenciál). 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12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200" dirty="0">
                <a:solidFill>
                  <a:srgbClr val="FF0000"/>
                </a:solidFill>
                <a:latin typeface="Corbel" panose="020B0503020204020204" pitchFamily="34" charset="0"/>
              </a:rPr>
              <a:t>Miesta elektrická odpoveď (existujú 2 druhy):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20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sk-SK" sz="22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en-US" altLang="sk-SK" sz="22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potenciál</a:t>
            </a:r>
            <a:r>
              <a:rPr lang="en-US" altLang="sk-SK" sz="22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–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predstavuje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lokálnu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zmenu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membránového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napätia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ktorá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vzniká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pôsobením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podnetu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receptor.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Týka sa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zmyslových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bun</a:t>
            </a:r>
            <a:r>
              <a:rPr lang="sk-SK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iek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(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napr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.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mechanoreceptory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fotoreceptory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chemoreceptory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).</a:t>
            </a:r>
            <a:endParaRPr lang="sk-SK" altLang="sk-SK" sz="22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2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en-US" altLang="sk-SK" sz="22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Generátorový</a:t>
            </a:r>
            <a:r>
              <a:rPr lang="en-US" altLang="sk-SK" sz="22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potenciál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–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samotný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receptor je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zároveň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nervová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bunka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(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napr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.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voľné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nervové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zakončenia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alebo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čuchové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neuróny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). Tu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podnet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priamo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vyvolá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depolarizáciu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membrány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nervového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zakončenia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ktorá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môže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premeniť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na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akčný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potenciál</a:t>
            </a:r>
            <a:r>
              <a:rPr lang="en-US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.</a:t>
            </a:r>
            <a:endParaRPr lang="sk-SK" altLang="sk-SK" sz="22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3BD0D257-CFEF-3B63-A542-FF6BF2A6C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367307" y="15875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E2890B5-31D1-C06B-A96A-B50C24475F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938" y="188640"/>
            <a:ext cx="12192001" cy="1800226"/>
          </a:xfrm>
        </p:spPr>
        <p:txBody>
          <a:bodyPr/>
          <a:lstStyle/>
          <a:p>
            <a:pPr algn="ctr" eaLnBrk="1" hangingPunct="1">
              <a:defRPr/>
            </a:pPr>
            <a:r>
              <a:rPr lang="sk-SK" sz="4000" dirty="0">
                <a:solidFill>
                  <a:srgbClr val="1626C2"/>
                </a:solidFill>
                <a:latin typeface="Corbel" panose="020B0503020204020204" pitchFamily="34" charset="0"/>
              </a:rPr>
              <a:t>              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Receptory zmyslových buniek používajú </a:t>
            </a:r>
            <a:r>
              <a:rPr 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ionotropický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alebo </a:t>
            </a:r>
            <a:r>
              <a:rPr 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metabotropický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mechanizmus tvorby </a:t>
            </a:r>
            <a:r>
              <a:rPr 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receptorového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potenciálu</a:t>
            </a:r>
          </a:p>
        </p:txBody>
      </p:sp>
      <p:pic>
        <p:nvPicPr>
          <p:cNvPr id="48131" name="Picture 2" descr="image">
            <a:extLst>
              <a:ext uri="{FF2B5EF4-FFF2-40B4-BE49-F238E27FC236}">
                <a16:creationId xmlns:a16="http://schemas.microsoft.com/office/drawing/2014/main" id="{972035A1-836A-416A-CF46-05F3F30B5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931"/>
          <a:stretch>
            <a:fillRect/>
          </a:stretch>
        </p:blipFill>
        <p:spPr bwMode="auto">
          <a:xfrm>
            <a:off x="1919288" y="2060848"/>
            <a:ext cx="8143875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2" name="BlokTextu 5">
            <a:extLst>
              <a:ext uri="{FF2B5EF4-FFF2-40B4-BE49-F238E27FC236}">
                <a16:creationId xmlns:a16="http://schemas.microsoft.com/office/drawing/2014/main" id="{2034789B-A5B7-1425-22D9-CF936CF3C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1944" y="4929588"/>
            <a:ext cx="585151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Metabotropický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mechanizmus (receptory – 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medi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á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tor 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n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a 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extracelul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árnej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dom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éne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 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receptora 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a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k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tiv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uje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intracel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u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l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á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r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ny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G-proteín, čo vedie k intracelulárnej signalizácii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– 2. posol)</a:t>
            </a:r>
          </a:p>
        </p:txBody>
      </p:sp>
      <p:sp>
        <p:nvSpPr>
          <p:cNvPr id="48133" name="BlokTextu 6">
            <a:extLst>
              <a:ext uri="{FF2B5EF4-FFF2-40B4-BE49-F238E27FC236}">
                <a16:creationId xmlns:a16="http://schemas.microsoft.com/office/drawing/2014/main" id="{69D9F627-D397-8250-947D-E6EA8B639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9456" y="4941168"/>
            <a:ext cx="475168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Ionotropický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mechanizmus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(ligandom riadené kanály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vytvárajúce lokálnu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depolarizáciu/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hyperpolárizáciu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)</a:t>
            </a: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F51316DD-1B7F-AFF7-650F-4430006982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BlokTextu 5">
            <a:extLst>
              <a:ext uri="{FF2B5EF4-FFF2-40B4-BE49-F238E27FC236}">
                <a16:creationId xmlns:a16="http://schemas.microsoft.com/office/drawing/2014/main" id="{CCA686C1-D519-AF83-09BB-490EC9662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260350"/>
            <a:ext cx="11449050" cy="30008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Všetky informácie sú v organizme kódované v 2 formách elektrickej odpovede: </a:t>
            </a:r>
            <a:r>
              <a:rPr lang="sk-SK" altLang="sk-SK" sz="2400" dirty="0">
                <a:solidFill>
                  <a:srgbClr val="0070C0"/>
                </a:solidFill>
                <a:latin typeface="Corbel" panose="020B0503020204020204" pitchFamily="34" charset="0"/>
              </a:rPr>
              <a:t>miestna elektrická odpoveď  (</a:t>
            </a:r>
            <a:r>
              <a:rPr lang="sk-SK" altLang="sk-SK" sz="2400" dirty="0" err="1">
                <a:solidFill>
                  <a:srgbClr val="0070C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400" dirty="0">
                <a:solidFill>
                  <a:srgbClr val="0070C0"/>
                </a:solidFill>
                <a:latin typeface="Corbel" panose="020B0503020204020204" pitchFamily="34" charset="0"/>
              </a:rPr>
              <a:t> / generátorový potenciál)</a:t>
            </a:r>
            <a:r>
              <a:rPr lang="sk-SK" altLang="sk-SK" sz="2400" b="0" dirty="0">
                <a:solidFill>
                  <a:srgbClr val="0070C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a </a:t>
            </a:r>
            <a:r>
              <a:rPr lang="sk-SK" altLang="sk-SK" sz="2400" dirty="0">
                <a:solidFill>
                  <a:srgbClr val="FF0000"/>
                </a:solidFill>
                <a:latin typeface="Corbel" panose="020B0503020204020204" pitchFamily="34" charset="0"/>
              </a:rPr>
              <a:t>akčný potenciál.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PODNET (stimul): zmena vo vonkajšom alebo vnútornom prostredí, ktorá je schopná vyvolať depolarizáciu membrány; rozhoduje sila a kvalita podnetu.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1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93FD1E49-E5AE-6747-B72A-74C2BE3A4645}"/>
              </a:ext>
            </a:extLst>
          </p:cNvPr>
          <p:cNvSpPr txBox="1"/>
          <p:nvPr/>
        </p:nvSpPr>
        <p:spPr>
          <a:xfrm>
            <a:off x="623888" y="1844824"/>
            <a:ext cx="11449050" cy="504753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sk-SK" altLang="sk-SK" sz="2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Miestna elektrická odpoveď predstavuje 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depolarizačnú zmenu receptora, nešíri sa ďaleko do okolia, vzniká na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nemyelizovanej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časti bunky. </a:t>
            </a:r>
          </a:p>
          <a:p>
            <a:pPr>
              <a:defRPr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NA RECEPTORE: Sila podnetu sa kóduje AMPLITÚDOVO </a:t>
            </a:r>
            <a:r>
              <a:rPr lang="en-US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– </a:t>
            </a:r>
            <a:endParaRPr lang="sk-SK" altLang="sk-SK" sz="24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defRPr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    </a:t>
            </a:r>
            <a:r>
              <a:rPr lang="en-US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silnej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ší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podnet = väčší 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potenciál, viac odpovedí sa sčítava. 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sk-SK" altLang="sk-SK" sz="20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sk-SK" sz="2400" kern="0" dirty="0">
                <a:solidFill>
                  <a:srgbClr val="000000"/>
                </a:solidFill>
                <a:latin typeface="Corbel" panose="020B0503020204020204" pitchFamily="34" charset="0"/>
                <a:cs typeface="Tahoma" pitchFamily="34" charset="0"/>
              </a:rPr>
              <a:t>Akčný potenciál</a:t>
            </a:r>
            <a:r>
              <a:rPr lang="sk-SK" kern="0" dirty="0">
                <a:solidFill>
                  <a:srgbClr val="000000"/>
                </a:solidFill>
                <a:latin typeface="Corbel" panose="020B0503020204020204" pitchFamily="34" charset="0"/>
                <a:cs typeface="Tahoma" pitchFamily="34" charset="0"/>
              </a:rPr>
              <a:t> </a:t>
            </a:r>
            <a:r>
              <a:rPr lang="sk-SK" sz="2400" b="0" kern="0" dirty="0">
                <a:solidFill>
                  <a:srgbClr val="000000"/>
                </a:solidFill>
                <a:latin typeface="Corbel" panose="020B0503020204020204" pitchFamily="34" charset="0"/>
                <a:cs typeface="Tahoma" pitchFamily="34" charset="0"/>
              </a:rPr>
              <a:t>predstavuje generalizovanú formu šírenia elektrickej  aktivity a informácie.</a:t>
            </a: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endParaRPr lang="sk-SK" sz="1400" kern="0" dirty="0">
              <a:solidFill>
                <a:srgbClr val="000000"/>
              </a:solidFill>
              <a:latin typeface="Corbel" panose="020B0503020204020204" pitchFamily="34" charset="0"/>
              <a:cs typeface="Tahom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sk-SK" sz="2400" kern="0" dirty="0">
                <a:solidFill>
                  <a:srgbClr val="000000"/>
                </a:solidFill>
                <a:latin typeface="Corbel" panose="020B0503020204020204" pitchFamily="34" charset="0"/>
                <a:cs typeface="Tahoma" pitchFamily="34" charset="0"/>
              </a:rPr>
              <a:t>NA AXÓNE: Sila podnetu sa kóduje FREKVENČNE, čím silnejší podnet tým je vyššia frekvencia (je viac) akčných potenciálov.</a:t>
            </a:r>
          </a:p>
          <a:p>
            <a:pPr>
              <a:defRPr/>
            </a:pPr>
            <a:endParaRPr lang="sk-SK" sz="2400" kern="0" dirty="0">
              <a:solidFill>
                <a:srgbClr val="000000"/>
              </a:solidFill>
              <a:latin typeface="Corbel" panose="020B0503020204020204" pitchFamily="34" charset="0"/>
              <a:cs typeface="Tahoma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lang="sk-SK" sz="2400" kern="0" dirty="0" err="1">
                <a:solidFill>
                  <a:srgbClr val="0070C0"/>
                </a:solidFill>
                <a:latin typeface="Corbel" panose="020B0503020204020204" pitchFamily="34" charset="0"/>
                <a:cs typeface="Tahoma" pitchFamily="34" charset="0"/>
              </a:rPr>
              <a:t>Receptorový</a:t>
            </a:r>
            <a:r>
              <a:rPr lang="sk-SK" sz="2400" kern="0" dirty="0">
                <a:solidFill>
                  <a:srgbClr val="0070C0"/>
                </a:solidFill>
                <a:latin typeface="Corbel" panose="020B0503020204020204" pitchFamily="34" charset="0"/>
                <a:cs typeface="Tahoma" pitchFamily="34" charset="0"/>
              </a:rPr>
              <a:t> potenciál               AMPLITÚDA       </a:t>
            </a:r>
            <a:r>
              <a:rPr lang="sk-SK" sz="2400" kern="0" dirty="0">
                <a:solidFill>
                  <a:srgbClr val="FF0000"/>
                </a:solidFill>
                <a:latin typeface="Corbel" panose="020B0503020204020204" pitchFamily="34" charset="0"/>
                <a:cs typeface="Tahoma" pitchFamily="34" charset="0"/>
              </a:rPr>
              <a:t>Akčný potenciál               FREKVENCIA </a:t>
            </a:r>
          </a:p>
        </p:txBody>
      </p:sp>
      <p:sp>
        <p:nvSpPr>
          <p:cNvPr id="2" name="Šípka: doprava s prúžkami 1">
            <a:extLst>
              <a:ext uri="{FF2B5EF4-FFF2-40B4-BE49-F238E27FC236}">
                <a16:creationId xmlns:a16="http://schemas.microsoft.com/office/drawing/2014/main" id="{C9073DD2-D710-904F-F974-9DDAA2042EF9}"/>
              </a:ext>
            </a:extLst>
          </p:cNvPr>
          <p:cNvSpPr/>
          <p:nvPr/>
        </p:nvSpPr>
        <p:spPr bwMode="auto">
          <a:xfrm>
            <a:off x="4079875" y="6381006"/>
            <a:ext cx="792163" cy="360362"/>
          </a:xfrm>
          <a:prstGeom prst="stripedRightArrow">
            <a:avLst/>
          </a:prstGeom>
          <a:solidFill>
            <a:srgbClr val="0070C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sk-SK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3" name="Šípka: doprava s prúžkami 2">
            <a:extLst>
              <a:ext uri="{FF2B5EF4-FFF2-40B4-BE49-F238E27FC236}">
                <a16:creationId xmlns:a16="http://schemas.microsoft.com/office/drawing/2014/main" id="{29D6FCC4-6396-6A76-FE96-9E1DBE4D195D}"/>
              </a:ext>
            </a:extLst>
          </p:cNvPr>
          <p:cNvSpPr/>
          <p:nvPr/>
        </p:nvSpPr>
        <p:spPr bwMode="auto">
          <a:xfrm>
            <a:off x="9264650" y="6381328"/>
            <a:ext cx="792163" cy="360362"/>
          </a:xfrm>
          <a:prstGeom prst="striped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sk-SK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6086" name="BlokTextu 4">
            <a:extLst>
              <a:ext uri="{FF2B5EF4-FFF2-40B4-BE49-F238E27FC236}">
                <a16:creationId xmlns:a16="http://schemas.microsoft.com/office/drawing/2014/main" id="{6BAF9F79-826E-E48C-ADA9-5B6F1AE19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6083449"/>
            <a:ext cx="16081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dirty="0">
                <a:solidFill>
                  <a:srgbClr val="0070C0"/>
                </a:solidFill>
                <a:latin typeface="Arial" panose="020B0604020202020204" pitchFamily="34" charset="0"/>
              </a:rPr>
              <a:t>KÓDOVANIE</a:t>
            </a:r>
          </a:p>
        </p:txBody>
      </p:sp>
      <p:sp>
        <p:nvSpPr>
          <p:cNvPr id="46087" name="BlokTextu 5">
            <a:extLst>
              <a:ext uri="{FF2B5EF4-FFF2-40B4-BE49-F238E27FC236}">
                <a16:creationId xmlns:a16="http://schemas.microsoft.com/office/drawing/2014/main" id="{E4CFC496-530F-3428-8C92-91D706958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5075" y="6083449"/>
            <a:ext cx="1609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dirty="0">
                <a:solidFill>
                  <a:srgbClr val="FF0000"/>
                </a:solidFill>
                <a:latin typeface="Arial" panose="020B0604020202020204" pitchFamily="34" charset="0"/>
              </a:rPr>
              <a:t>KÓDOVANIE</a:t>
            </a:r>
          </a:p>
        </p:txBody>
      </p: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4A5D1339-3BE3-E7EC-6896-AD0B142E3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371263" y="2996952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5">
            <a:extLst>
              <a:ext uri="{FF2B5EF4-FFF2-40B4-BE49-F238E27FC236}">
                <a16:creationId xmlns:a16="http://schemas.microsoft.com/office/drawing/2014/main" id="{2037F297-B41B-A838-EDF7-0CC385C26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260350"/>
            <a:ext cx="11449050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0070C0"/>
                </a:solidFill>
                <a:latin typeface="Corbel" panose="020B0503020204020204" pitchFamily="34" charset="0"/>
              </a:rPr>
              <a:t>KÓDOVANIE na receptoroch zahŕňa: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443CCF4-6589-1356-CB68-F1CCD78109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20775"/>
            <a:ext cx="12025313" cy="4894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sk-SK" altLang="sk-SK" sz="2400" dirty="0">
                <a:solidFill>
                  <a:srgbClr val="0070C0"/>
                </a:solidFill>
                <a:latin typeface="Corbel" panose="020B0503020204020204" pitchFamily="34" charset="0"/>
              </a:rPr>
              <a:t>TRANSDUKCIU: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proces premeny energie podnetu na vnútorný bunkový signál (generátorový potenciál). Napr. svetlo, chemická látka, alebo iný podnet aktivuje receptor, ktorý spustí reťaz biochemických procesov.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sk-SK" altLang="sk-SK" sz="2400" dirty="0">
                <a:solidFill>
                  <a:srgbClr val="00B050"/>
                </a:solidFill>
                <a:latin typeface="Corbel" panose="020B0503020204020204" pitchFamily="34" charset="0"/>
              </a:rPr>
              <a:t>TRANSFORMÁCIU: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premena generátorového potenciálu na akčný potenciál (sumáciou generátorových potenciálov).</a:t>
            </a: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457200" indent="-457200" eaLnBrk="1" hangingPunct="1"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sk-SK" altLang="sk-SK" sz="2400" dirty="0">
                <a:solidFill>
                  <a:srgbClr val="FF0000"/>
                </a:solidFill>
                <a:latin typeface="Corbel" panose="020B0503020204020204" pitchFamily="34" charset="0"/>
              </a:rPr>
              <a:t>KONDUKCIU: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vedenie akčného potenciálu nervovým vláknom.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	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Nemyelinizované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vlákno vedie akčný potenciál mechanizmom lokálnych prúdov (kontinuálne).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Myelinizované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vlákno vedie akčný potenciál skokmi (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saltatórne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).</a:t>
            </a:r>
            <a:endParaRPr lang="sk-SK" altLang="sk-SK" sz="2400" b="0" dirty="0">
              <a:solidFill>
                <a:srgbClr val="FF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6ECA26BD-08D1-9EF5-9F1B-A2A8776B6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392834" y="0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AA4E2AAC-9465-D51A-0C6C-5734F5171B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938" y="260350"/>
            <a:ext cx="12192001" cy="603250"/>
          </a:xfrm>
        </p:spPr>
        <p:txBody>
          <a:bodyPr/>
          <a:lstStyle/>
          <a:p>
            <a:pPr algn="ctr" eaLnBrk="1" hangingPunct="1">
              <a:defRPr/>
            </a:pPr>
            <a:r>
              <a:rPr lang="sk-SK" sz="4000" dirty="0">
                <a:solidFill>
                  <a:srgbClr val="1626C2"/>
                </a:solidFill>
                <a:latin typeface="Corbel" panose="020B0503020204020204" pitchFamily="34" charset="0"/>
              </a:rPr>
              <a:t>              </a:t>
            </a:r>
            <a:r>
              <a:rPr lang="sk-SK" sz="28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 transformuje fyzikálny stimul (napr. mechanický) </a:t>
            </a:r>
            <a:br>
              <a:rPr lang="sk-SK" sz="28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</a:br>
            <a:r>
              <a:rPr lang="sk-SK" sz="28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na elektrickú aktivitu</a:t>
            </a:r>
            <a:endParaRPr lang="sk-SK" sz="3600" dirty="0">
              <a:solidFill>
                <a:srgbClr val="1626C2"/>
              </a:solidFill>
              <a:effectLst/>
              <a:latin typeface="Corbel" panose="020B0503020204020204" pitchFamily="34" charset="0"/>
            </a:endParaRPr>
          </a:p>
        </p:txBody>
      </p:sp>
      <p:grpSp>
        <p:nvGrpSpPr>
          <p:cNvPr id="52227" name="Skupina 17">
            <a:extLst>
              <a:ext uri="{FF2B5EF4-FFF2-40B4-BE49-F238E27FC236}">
                <a16:creationId xmlns:a16="http://schemas.microsoft.com/office/drawing/2014/main" id="{399C06BD-2CDD-AD67-91B2-18FA197AAD58}"/>
              </a:ext>
            </a:extLst>
          </p:cNvPr>
          <p:cNvGrpSpPr>
            <a:grpSpLocks/>
          </p:cNvGrpSpPr>
          <p:nvPr/>
        </p:nvGrpSpPr>
        <p:grpSpPr bwMode="auto">
          <a:xfrm>
            <a:off x="1055688" y="1697038"/>
            <a:ext cx="10080625" cy="5260975"/>
            <a:chOff x="1055440" y="1570187"/>
            <a:chExt cx="10081120" cy="5260808"/>
          </a:xfrm>
        </p:grpSpPr>
        <p:pic>
          <p:nvPicPr>
            <p:cNvPr id="52234" name="Obrázok 6">
              <a:extLst>
                <a:ext uri="{FF2B5EF4-FFF2-40B4-BE49-F238E27FC236}">
                  <a16:creationId xmlns:a16="http://schemas.microsoft.com/office/drawing/2014/main" id="{66042BC8-C37A-65FD-1385-A97CB60E4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32"/>
            <a:stretch>
              <a:fillRect/>
            </a:stretch>
          </p:blipFill>
          <p:spPr bwMode="auto">
            <a:xfrm>
              <a:off x="1055440" y="1570187"/>
              <a:ext cx="10081120" cy="52608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5" name="BlokTextu 8">
              <a:extLst>
                <a:ext uri="{FF2B5EF4-FFF2-40B4-BE49-F238E27FC236}">
                  <a16:creationId xmlns:a16="http://schemas.microsoft.com/office/drawing/2014/main" id="{86BDDEC6-EAB1-712F-1732-0E60C5A4CF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71464" y="1988840"/>
              <a:ext cx="8640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Stimul </a:t>
              </a:r>
            </a:p>
          </p:txBody>
        </p:sp>
        <p:sp>
          <p:nvSpPr>
            <p:cNvPr id="52236" name="BlokTextu 9">
              <a:extLst>
                <a:ext uri="{FF2B5EF4-FFF2-40B4-BE49-F238E27FC236}">
                  <a16:creationId xmlns:a16="http://schemas.microsoft.com/office/drawing/2014/main" id="{C3875F69-8843-09F6-95E4-9329A5428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9536" y="2492896"/>
              <a:ext cx="129614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Amplitúda </a:t>
              </a:r>
            </a:p>
          </p:txBody>
        </p:sp>
        <p:sp>
          <p:nvSpPr>
            <p:cNvPr id="52237" name="BlokTextu 10">
              <a:extLst>
                <a:ext uri="{FF2B5EF4-FFF2-40B4-BE49-F238E27FC236}">
                  <a16:creationId xmlns:a16="http://schemas.microsoft.com/office/drawing/2014/main" id="{4F1C43EA-EDC9-BF96-A5AB-37913EDB0B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27448" y="2998155"/>
              <a:ext cx="10081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Trvanie </a:t>
              </a:r>
            </a:p>
          </p:txBody>
        </p:sp>
        <p:sp>
          <p:nvSpPr>
            <p:cNvPr id="52238" name="BlokTextu 11">
              <a:extLst>
                <a:ext uri="{FF2B5EF4-FFF2-40B4-BE49-F238E27FC236}">
                  <a16:creationId xmlns:a16="http://schemas.microsoft.com/office/drawing/2014/main" id="{1D2F2391-B736-516D-D2F6-DC36A99E85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158163" y="3865694"/>
              <a:ext cx="338437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Membránový potenciál (mV) </a:t>
              </a:r>
            </a:p>
          </p:txBody>
        </p:sp>
        <p:sp>
          <p:nvSpPr>
            <p:cNvPr id="52239" name="BlokTextu 12">
              <a:extLst>
                <a:ext uri="{FF2B5EF4-FFF2-40B4-BE49-F238E27FC236}">
                  <a16:creationId xmlns:a16="http://schemas.microsoft.com/office/drawing/2014/main" id="{B4AA0F3B-1B9E-5AE3-ADA8-793FBF08304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21693" y="2294748"/>
              <a:ext cx="8640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PRAH </a:t>
              </a:r>
            </a:p>
          </p:txBody>
        </p:sp>
        <p:sp>
          <p:nvSpPr>
            <p:cNvPr id="52240" name="BlokTextu 13">
              <a:extLst>
                <a:ext uri="{FF2B5EF4-FFF2-40B4-BE49-F238E27FC236}">
                  <a16:creationId xmlns:a16="http://schemas.microsoft.com/office/drawing/2014/main" id="{064FCF77-8393-4F76-1DF2-47AFBFBE1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70956" y="3933056"/>
              <a:ext cx="86409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PRAH </a:t>
              </a:r>
            </a:p>
          </p:txBody>
        </p:sp>
        <p:sp>
          <p:nvSpPr>
            <p:cNvPr id="52241" name="BlokTextu 14">
              <a:extLst>
                <a:ext uri="{FF2B5EF4-FFF2-40B4-BE49-F238E27FC236}">
                  <a16:creationId xmlns:a16="http://schemas.microsoft.com/office/drawing/2014/main" id="{D94AEFAB-E961-ECB1-42C8-526F50C029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03712" y="1665674"/>
              <a:ext cx="18722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dirty="0">
                  <a:solidFill>
                    <a:srgbClr val="000000"/>
                  </a:solidFill>
                  <a:latin typeface="Corbel" panose="020B0503020204020204" pitchFamily="34" charset="0"/>
                </a:rPr>
                <a:t>AMPLITÚDOVÉ kódovanie </a:t>
              </a:r>
            </a:p>
          </p:txBody>
        </p:sp>
        <p:sp>
          <p:nvSpPr>
            <p:cNvPr id="52242" name="BlokTextu 15">
              <a:extLst>
                <a:ext uri="{FF2B5EF4-FFF2-40B4-BE49-F238E27FC236}">
                  <a16:creationId xmlns:a16="http://schemas.microsoft.com/office/drawing/2014/main" id="{2B0FCC60-457F-C5E7-92D9-CE67985601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79976" y="1609302"/>
              <a:ext cx="1872208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>
                  <a:solidFill>
                    <a:srgbClr val="000000"/>
                  </a:solidFill>
                  <a:latin typeface="Corbel" panose="020B0503020204020204" pitchFamily="34" charset="0"/>
                </a:rPr>
                <a:t>FREKVENČNÉ kódovanie </a:t>
              </a:r>
            </a:p>
          </p:txBody>
        </p:sp>
      </p:grpSp>
      <p:sp>
        <p:nvSpPr>
          <p:cNvPr id="52228" name="BlokTextu 16">
            <a:extLst>
              <a:ext uri="{FF2B5EF4-FFF2-40B4-BE49-F238E27FC236}">
                <a16:creationId xmlns:a16="http://schemas.microsoft.com/office/drawing/2014/main" id="{6BD05AB9-B0A6-AB62-04A6-4A0E5C9F7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5" y="2982913"/>
            <a:ext cx="26463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70C0"/>
                </a:solidFill>
                <a:latin typeface="Corbel" panose="020B0503020204020204" pitchFamily="34" charset="0"/>
              </a:rPr>
              <a:t>Receptorový  potenciál</a:t>
            </a:r>
          </a:p>
        </p:txBody>
      </p:sp>
      <p:sp>
        <p:nvSpPr>
          <p:cNvPr id="52229" name="BlokTextu 18">
            <a:extLst>
              <a:ext uri="{FF2B5EF4-FFF2-40B4-BE49-F238E27FC236}">
                <a16:creationId xmlns:a16="http://schemas.microsoft.com/office/drawing/2014/main" id="{D17B88EE-33BB-70B1-1A24-8B5A2A0093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71088" y="1298575"/>
            <a:ext cx="20875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Uvoľnenie neurotransmitera</a:t>
            </a:r>
          </a:p>
        </p:txBody>
      </p:sp>
      <p:sp>
        <p:nvSpPr>
          <p:cNvPr id="52230" name="BlokTextu 19">
            <a:extLst>
              <a:ext uri="{FF2B5EF4-FFF2-40B4-BE49-F238E27FC236}">
                <a16:creationId xmlns:a16="http://schemas.microsoft.com/office/drawing/2014/main" id="{33C6408F-C201-B2BE-78BB-142B6B6CA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2513" y="2987675"/>
            <a:ext cx="18716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FF0000"/>
                </a:solidFill>
                <a:latin typeface="Corbel" panose="020B0503020204020204" pitchFamily="34" charset="0"/>
              </a:rPr>
              <a:t>Akčný potenciál</a:t>
            </a:r>
          </a:p>
        </p:txBody>
      </p:sp>
      <p:sp>
        <p:nvSpPr>
          <p:cNvPr id="52231" name="BlokTextu 20">
            <a:extLst>
              <a:ext uri="{FF2B5EF4-FFF2-40B4-BE49-F238E27FC236}">
                <a16:creationId xmlns:a16="http://schemas.microsoft.com/office/drawing/2014/main" id="{576DD943-6A72-FC91-2471-FD6595973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650" y="6411913"/>
            <a:ext cx="8636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Čas (s) </a:t>
            </a:r>
          </a:p>
        </p:txBody>
      </p:sp>
      <p:sp>
        <p:nvSpPr>
          <p:cNvPr id="52232" name="BlokTextu 21">
            <a:extLst>
              <a:ext uri="{FF2B5EF4-FFF2-40B4-BE49-F238E27FC236}">
                <a16:creationId xmlns:a16="http://schemas.microsoft.com/office/drawing/2014/main" id="{B70F4313-0731-BADB-7D83-14C919D1C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1304925"/>
            <a:ext cx="2646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70C0"/>
                </a:solidFill>
                <a:latin typeface="Corbel" panose="020B0503020204020204" pitchFamily="34" charset="0"/>
              </a:rPr>
              <a:t>TRANSDUKCIA</a:t>
            </a:r>
          </a:p>
        </p:txBody>
      </p:sp>
      <p:sp>
        <p:nvSpPr>
          <p:cNvPr id="52233" name="BlokTextu 22">
            <a:extLst>
              <a:ext uri="{FF2B5EF4-FFF2-40B4-BE49-F238E27FC236}">
                <a16:creationId xmlns:a16="http://schemas.microsoft.com/office/drawing/2014/main" id="{E75D6220-5690-F5E9-0E07-B65BF0946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0038" y="1279525"/>
            <a:ext cx="26463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B050"/>
                </a:solidFill>
                <a:latin typeface="Corbel" panose="020B0503020204020204" pitchFamily="34" charset="0"/>
              </a:rPr>
              <a:t>TRANSFORMÁCIA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Obrázok 6">
            <a:extLst>
              <a:ext uri="{FF2B5EF4-FFF2-40B4-BE49-F238E27FC236}">
                <a16:creationId xmlns:a16="http://schemas.microsoft.com/office/drawing/2014/main" id="{5975CBED-1FC2-B378-2934-D9CAA268BF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125" y="908050"/>
            <a:ext cx="4046538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BlokTextu 1">
            <a:extLst>
              <a:ext uri="{FF2B5EF4-FFF2-40B4-BE49-F238E27FC236}">
                <a16:creationId xmlns:a16="http://schemas.microsoft.com/office/drawing/2014/main" id="{5907C468-7928-8799-922A-82A5BF9869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1412875"/>
            <a:ext cx="1871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Arial" panose="020B0604020202020204" pitchFamily="34" charset="0"/>
              </a:rPr>
              <a:t>Vonkajšia časť</a:t>
            </a:r>
          </a:p>
        </p:txBody>
      </p:sp>
      <p:sp>
        <p:nvSpPr>
          <p:cNvPr id="36868" name="BlokTextu 2">
            <a:extLst>
              <a:ext uri="{FF2B5EF4-FFF2-40B4-BE49-F238E27FC236}">
                <a16:creationId xmlns:a16="http://schemas.microsoft.com/office/drawing/2014/main" id="{E31D72B8-29E2-8C25-9800-1158F3804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11900" y="4076700"/>
            <a:ext cx="18716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Arial" panose="020B0604020202020204" pitchFamily="34" charset="0"/>
              </a:rPr>
              <a:t>Vnútorná časť</a:t>
            </a: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88325F8-6550-938F-060A-1C4C7D6FD0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3" y="185738"/>
            <a:ext cx="6311900" cy="65563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Typická zmyslová bunka sa skladá z dvoch častí: vonkajšej a vnútornej časti.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0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Stavba vonkajšej časti zodpovedá stimulu, na detekciu ktorého je receptor určený. Môže byť tvorený modifikovanými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mikroklkmi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(vlásky,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cílie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, prstence), rôznymi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miktorubulárnymi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 alebo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lamelárnymi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štruktúrami.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0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Pre funkciu receptora sú dôležité elektrické (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receptorové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) prúdy.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Vnútorná časť obsahuje veľké množstvo mitochondrií  (zdroj energie pre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receptorové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prúdy).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0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Depolarizačná odpoveď bunky na podnet je spôsobená zmenou permeability pre K</a:t>
            </a:r>
            <a:r>
              <a:rPr lang="sk-SK" altLang="sk-SK" sz="2000" b="0" kern="0" baseline="30000" dirty="0">
                <a:solidFill>
                  <a:srgbClr val="000000"/>
                </a:solidFill>
                <a:latin typeface="Corbel" panose="020B0503020204020204" pitchFamily="34" charset="0"/>
              </a:rPr>
              <a:t>+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na vonkajšej časti membrány (R</a:t>
            </a:r>
            <a:r>
              <a:rPr lang="sk-SK" altLang="sk-SK" sz="2000" b="0" kern="0" baseline="-25000" dirty="0">
                <a:solidFill>
                  <a:srgbClr val="000000"/>
                </a:solidFill>
                <a:latin typeface="Corbel" panose="020B0503020204020204" pitchFamily="34" charset="0"/>
              </a:rPr>
              <a:t>2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, U2; R3, U3)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0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Počas depolarizácie smeruje tok K</a:t>
            </a:r>
            <a:r>
              <a:rPr lang="sk-SK" altLang="sk-SK" sz="2000" b="0" kern="0" baseline="30000" dirty="0">
                <a:solidFill>
                  <a:srgbClr val="000000"/>
                </a:solidFill>
                <a:latin typeface="Corbel" panose="020B0503020204020204" pitchFamily="34" charset="0"/>
              </a:rPr>
              <a:t>+ 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z vonkajšej časti do vnútornej časti = </a:t>
            </a:r>
            <a:r>
              <a:rPr lang="sk-SK" altLang="sk-SK" sz="2000" b="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0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 prúd.</a:t>
            </a:r>
            <a:endParaRPr lang="sk-SK" altLang="sk-SK" sz="2000" b="0" baseline="3000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36870" name="BlokTextu 4">
            <a:extLst>
              <a:ext uri="{FF2B5EF4-FFF2-40B4-BE49-F238E27FC236}">
                <a16:creationId xmlns:a16="http://schemas.microsoft.com/office/drawing/2014/main" id="{F24A1C9F-CC7C-7F0E-885F-91BF66726F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913" y="6238875"/>
            <a:ext cx="46799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b="0">
                <a:solidFill>
                  <a:srgbClr val="000000"/>
                </a:solidFill>
                <a:latin typeface="Arial" panose="020B0604020202020204" pitchFamily="34" charset="0"/>
              </a:rPr>
              <a:t>Schéma elektrických pochodov v zmyslovej bunke</a:t>
            </a:r>
          </a:p>
        </p:txBody>
      </p:sp>
      <p:sp>
        <p:nvSpPr>
          <p:cNvPr id="6" name="Blesk 5">
            <a:extLst>
              <a:ext uri="{FF2B5EF4-FFF2-40B4-BE49-F238E27FC236}">
                <a16:creationId xmlns:a16="http://schemas.microsoft.com/office/drawing/2014/main" id="{7455A032-99A3-B8F9-912F-F66DF824CA10}"/>
              </a:ext>
            </a:extLst>
          </p:cNvPr>
          <p:cNvSpPr/>
          <p:nvPr/>
        </p:nvSpPr>
        <p:spPr bwMode="auto">
          <a:xfrm>
            <a:off x="7427913" y="379413"/>
            <a:ext cx="1223962" cy="601662"/>
          </a:xfrm>
          <a:prstGeom prst="lightningBol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sk-SK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cxnSp>
        <p:nvCxnSpPr>
          <p:cNvPr id="11" name="Rovná spojovacia šípka 10">
            <a:extLst>
              <a:ext uri="{FF2B5EF4-FFF2-40B4-BE49-F238E27FC236}">
                <a16:creationId xmlns:a16="http://schemas.microsoft.com/office/drawing/2014/main" id="{DA4B29C0-4C10-029F-8C0D-2FDFA936FC6C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264650" y="1627188"/>
            <a:ext cx="719138" cy="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Rovná spojovacia šípka 11">
            <a:extLst>
              <a:ext uri="{FF2B5EF4-FFF2-40B4-BE49-F238E27FC236}">
                <a16:creationId xmlns:a16="http://schemas.microsoft.com/office/drawing/2014/main" id="{77F28BD3-86CC-4F1A-AC9E-405FA3127ED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9264650" y="2252663"/>
            <a:ext cx="719138" cy="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Rovná spojovacia šípka 12">
            <a:extLst>
              <a:ext uri="{FF2B5EF4-FFF2-40B4-BE49-F238E27FC236}">
                <a16:creationId xmlns:a16="http://schemas.microsoft.com/office/drawing/2014/main" id="{9A528B2E-E4AA-7AA5-FEC0-B2EB1358D0FC}"/>
              </a:ext>
            </a:extLst>
          </p:cNvPr>
          <p:cNvCxnSpPr>
            <a:cxnSpLocks/>
          </p:cNvCxnSpPr>
          <p:nvPr/>
        </p:nvCxnSpPr>
        <p:spPr bwMode="auto">
          <a:xfrm>
            <a:off x="9120188" y="2347913"/>
            <a:ext cx="0" cy="2808287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miter lim="800000"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3" name="BlokTextu 16">
            <a:extLst>
              <a:ext uri="{FF2B5EF4-FFF2-40B4-BE49-F238E27FC236}">
                <a16:creationId xmlns:a16="http://schemas.microsoft.com/office/drawing/2014/main" id="{21ECFBD1-1E53-A932-43A1-69C005660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3788" y="1708150"/>
            <a:ext cx="6492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FF0000"/>
                </a:solidFill>
                <a:latin typeface="Arial" panose="020B0604020202020204" pitchFamily="34" charset="0"/>
              </a:rPr>
              <a:t>K</a:t>
            </a:r>
            <a:r>
              <a:rPr lang="sk-SK" altLang="sk-SK" sz="2400" baseline="30000">
                <a:solidFill>
                  <a:srgbClr val="FF0000"/>
                </a:solidFill>
                <a:latin typeface="Arial" panose="020B0604020202020204" pitchFamily="34" charset="0"/>
              </a:rPr>
              <a:t>+</a:t>
            </a:r>
          </a:p>
        </p:txBody>
      </p:sp>
      <p:pic>
        <p:nvPicPr>
          <p:cNvPr id="28685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EE288357-9751-A82C-A941-41C257B5C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525" y="3629025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838D6D9C-7A52-335A-AF56-4B6EA691B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9950" y="3629025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FB1597DB-EFDA-D805-541E-0DEEFC7F5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8988" y="4305300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E15B098C-B1C2-C206-2A28-872CD3B4D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3388" y="4379913"/>
            <a:ext cx="39528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C2B1E792-0543-499B-F1CF-3221D0376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4930775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5C0F82F7-0480-97D7-6E27-C96673FEF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9938" y="5518150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3" descr="Cellule Mitochondri: Over 836 Royalty-Free Licensable Stock Illustrations &amp;  Drawings | Shutterstock">
            <a:extLst>
              <a:ext uri="{FF2B5EF4-FFF2-40B4-BE49-F238E27FC236}">
                <a16:creationId xmlns:a16="http://schemas.microsoft.com/office/drawing/2014/main" id="{449A832C-AB33-1A5C-AEE3-A488FFB94B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5495925"/>
            <a:ext cx="3968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Šípka: nadol 9">
            <a:extLst>
              <a:ext uri="{FF2B5EF4-FFF2-40B4-BE49-F238E27FC236}">
                <a16:creationId xmlns:a16="http://schemas.microsoft.com/office/drawing/2014/main" id="{0F4EEBBF-9725-6597-C051-99CC12DF01ED}"/>
              </a:ext>
            </a:extLst>
          </p:cNvPr>
          <p:cNvSpPr/>
          <p:nvPr/>
        </p:nvSpPr>
        <p:spPr bwMode="auto">
          <a:xfrm>
            <a:off x="8643938" y="519113"/>
            <a:ext cx="998537" cy="373062"/>
          </a:xfrm>
          <a:prstGeom prst="downArrow">
            <a:avLst/>
          </a:prstGeom>
          <a:solidFill>
            <a:schemeClr val="bg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 eaLnBrk="1" hangingPunct="1">
              <a:defRPr/>
            </a:pPr>
            <a:endParaRPr lang="sk-SK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18" name="Skupina 17">
            <a:extLst>
              <a:ext uri="{FF2B5EF4-FFF2-40B4-BE49-F238E27FC236}">
                <a16:creationId xmlns:a16="http://schemas.microsoft.com/office/drawing/2014/main" id="{85EA3772-6592-4667-31E9-9F9BF7703A0A}"/>
              </a:ext>
            </a:extLst>
          </p:cNvPr>
          <p:cNvGrpSpPr>
            <a:grpSpLocks/>
          </p:cNvGrpSpPr>
          <p:nvPr/>
        </p:nvGrpSpPr>
        <p:grpSpPr bwMode="auto">
          <a:xfrm>
            <a:off x="9813925" y="473075"/>
            <a:ext cx="552450" cy="488950"/>
            <a:chOff x="9814297" y="168557"/>
            <a:chExt cx="552636" cy="488233"/>
          </a:xfrm>
        </p:grpSpPr>
        <p:sp>
          <p:nvSpPr>
            <p:cNvPr id="14" name="Ovál 13">
              <a:extLst>
                <a:ext uri="{FF2B5EF4-FFF2-40B4-BE49-F238E27FC236}">
                  <a16:creationId xmlns:a16="http://schemas.microsoft.com/office/drawing/2014/main" id="{141F6350-1526-5673-B661-4A166BF45767}"/>
                </a:ext>
              </a:extLst>
            </p:cNvPr>
            <p:cNvSpPr/>
            <p:nvPr/>
          </p:nvSpPr>
          <p:spPr bwMode="auto">
            <a:xfrm>
              <a:off x="9814297" y="168557"/>
              <a:ext cx="215973" cy="215583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6" name="Ovál 15">
              <a:extLst>
                <a:ext uri="{FF2B5EF4-FFF2-40B4-BE49-F238E27FC236}">
                  <a16:creationId xmlns:a16="http://schemas.microsoft.com/office/drawing/2014/main" id="{A851C246-28A1-4F19-DFD3-81FF9A5543D1}"/>
                </a:ext>
              </a:extLst>
            </p:cNvPr>
            <p:cNvSpPr/>
            <p:nvPr/>
          </p:nvSpPr>
          <p:spPr bwMode="auto">
            <a:xfrm>
              <a:off x="9974689" y="441207"/>
              <a:ext cx="215973" cy="215583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17" name="Ovál 16">
              <a:extLst>
                <a:ext uri="{FF2B5EF4-FFF2-40B4-BE49-F238E27FC236}">
                  <a16:creationId xmlns:a16="http://schemas.microsoft.com/office/drawing/2014/main" id="{CE16BA3C-56FC-62A8-5F64-67E95B70E00F}"/>
                </a:ext>
              </a:extLst>
            </p:cNvPr>
            <p:cNvSpPr/>
            <p:nvPr/>
          </p:nvSpPr>
          <p:spPr bwMode="auto">
            <a:xfrm>
              <a:off x="10150960" y="179654"/>
              <a:ext cx="215973" cy="215583"/>
            </a:xfrm>
            <a:prstGeom prst="ellipse">
              <a:avLst/>
            </a:prstGeom>
            <a:solidFill>
              <a:srgbClr val="00B05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wrap="none"/>
            <a:lstStyle/>
            <a:p>
              <a:pPr eaLnBrk="1" hangingPunct="1">
                <a:defRPr/>
              </a:pPr>
              <a:endParaRPr lang="sk-SK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19" name="BlokTextu 1">
            <a:extLst>
              <a:ext uri="{FF2B5EF4-FFF2-40B4-BE49-F238E27FC236}">
                <a16:creationId xmlns:a16="http://schemas.microsoft.com/office/drawing/2014/main" id="{1A16AC6C-5C3A-47D4-81CC-A823A709B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7350" y="11113"/>
            <a:ext cx="1644650" cy="83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1600" dirty="0">
                <a:solidFill>
                  <a:srgbClr val="FFC000"/>
                </a:solidFill>
                <a:latin typeface="Corbel" panose="020B0503020204020204" pitchFamily="34" charset="0"/>
              </a:rPr>
              <a:t>svetlo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1600" dirty="0">
                <a:solidFill>
                  <a:schemeClr val="bg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tlak,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sk-SK" altLang="sk-SK" sz="1600" dirty="0">
                <a:solidFill>
                  <a:srgbClr val="00B050"/>
                </a:solidFill>
                <a:latin typeface="Corbel" panose="020B0503020204020204" pitchFamily="34" charset="0"/>
              </a:rPr>
              <a:t>chemická látka</a:t>
            </a:r>
            <a:endParaRPr lang="sk-SK" altLang="sk-SK" sz="1400" dirty="0">
              <a:solidFill>
                <a:srgbClr val="00B050"/>
              </a:solidFill>
              <a:latin typeface="Corbel" panose="020B0503020204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 autoUpdateAnimBg="0"/>
      <p:bldP spid="28683" grpId="0"/>
      <p:bldP spid="10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>
            <a:extLst>
              <a:ext uri="{FF2B5EF4-FFF2-40B4-BE49-F238E27FC236}">
                <a16:creationId xmlns:a16="http://schemas.microsoft.com/office/drawing/2014/main" id="{C21E50A4-E703-DB74-112B-F849D4D00E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4450"/>
            <a:ext cx="12192000" cy="676275"/>
          </a:xfrm>
        </p:spPr>
        <p:txBody>
          <a:bodyPr/>
          <a:lstStyle/>
          <a:p>
            <a:pPr algn="ctr"/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Rozdelenie receptorov</a:t>
            </a:r>
          </a:p>
        </p:txBody>
      </p:sp>
      <p:sp>
        <p:nvSpPr>
          <p:cNvPr id="5" name="BlokTextu 5">
            <a:extLst>
              <a:ext uri="{FF2B5EF4-FFF2-40B4-BE49-F238E27FC236}">
                <a16:creationId xmlns:a16="http://schemas.microsoft.com/office/drawing/2014/main" id="{F82D0A94-23B6-678E-C38D-D5E27A4CE5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" y="628650"/>
            <a:ext cx="12144375" cy="61341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spcBef>
                <a:spcPct val="0"/>
              </a:spcBef>
              <a:buClrTx/>
              <a:buSzTx/>
              <a:buFont typeface="+mj-lt"/>
              <a:buAutoNum type="arabicPeriod"/>
              <a:defRPr/>
            </a:pPr>
            <a:r>
              <a:rPr lang="sk-SK" altLang="sk-SK" sz="2200" u="sng" dirty="0">
                <a:solidFill>
                  <a:srgbClr val="029802"/>
                </a:solidFill>
                <a:latin typeface="Corbel" panose="020B0503020204020204" pitchFamily="34" charset="0"/>
              </a:rPr>
              <a:t>Podľa miesta uloženia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029802"/>
                </a:solidFill>
                <a:latin typeface="Corbel" panose="020B0503020204020204" pitchFamily="34" charset="0"/>
              </a:rPr>
              <a:t>Exteroreceptory</a:t>
            </a:r>
            <a:r>
              <a:rPr lang="sk-SK" altLang="sk-SK" sz="2200" dirty="0">
                <a:solidFill>
                  <a:srgbClr val="029802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prijímajú podnety z vonkajšieho prostredia (umiestnené v koži).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029802"/>
                </a:solidFill>
                <a:latin typeface="Corbel" panose="020B0503020204020204" pitchFamily="34" charset="0"/>
              </a:rPr>
              <a:t>Proprioreceptory</a:t>
            </a:r>
            <a:r>
              <a:rPr lang="sk-SK" altLang="sk-SK" sz="2200" dirty="0">
                <a:solidFill>
                  <a:srgbClr val="029802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informujú o polohe tela, aktívnom a pasívnom pohybe končatín (</a:t>
            </a:r>
            <a:r>
              <a:rPr lang="sk-SK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umiestné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vo svaloch, šľachách a kĺboch).</a:t>
            </a:r>
          </a:p>
          <a:p>
            <a:pPr lvl="1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029802"/>
                </a:solidFill>
                <a:latin typeface="Corbel" panose="020B0503020204020204" pitchFamily="34" charset="0"/>
              </a:rPr>
              <a:t>Interoreceptory</a:t>
            </a:r>
            <a:r>
              <a:rPr lang="sk-SK" altLang="sk-SK" sz="2200" dirty="0">
                <a:solidFill>
                  <a:srgbClr val="029802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pomáhajú udržovať stálosť vnútorného prostredia, informujú o </a:t>
            </a:r>
            <a:r>
              <a:rPr lang="sk-SK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parciálom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tlaku plynov, o </a:t>
            </a:r>
            <a:r>
              <a:rPr lang="sk-SK" altLang="sk-SK" sz="22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osmotickom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tlaku plazmy.</a:t>
            </a:r>
          </a:p>
          <a:p>
            <a:pPr marL="457200" lvl="1" indent="0" eaLnBrk="1" hangingPunct="1">
              <a:lnSpc>
                <a:spcPct val="150000"/>
              </a:lnSpc>
              <a:spcBef>
                <a:spcPct val="0"/>
              </a:spcBef>
              <a:buClrTx/>
              <a:buFontTx/>
              <a:buNone/>
              <a:defRPr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457200" lvl="1" indent="-457200" eaLnBrk="1" hangingPunct="1">
              <a:lnSpc>
                <a:spcPct val="150000"/>
              </a:lnSpc>
              <a:spcBef>
                <a:spcPct val="0"/>
              </a:spcBef>
              <a:buClrTx/>
              <a:buFont typeface="+mj-lt"/>
              <a:buAutoNum type="arabicPeriod" startAt="2"/>
              <a:defRPr/>
            </a:pPr>
            <a:r>
              <a:rPr lang="sk-SK" altLang="sk-SK" sz="2200" u="sng" dirty="0">
                <a:solidFill>
                  <a:srgbClr val="C00000"/>
                </a:solidFill>
                <a:latin typeface="Corbel" panose="020B0503020204020204" pitchFamily="34" charset="0"/>
              </a:rPr>
              <a:t>Podľa druhu pôsobiacej energie</a:t>
            </a:r>
          </a:p>
          <a:p>
            <a:pPr marL="717550" lvl="1" indent="-269875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C00000"/>
                </a:solidFill>
                <a:latin typeface="Corbel" panose="020B0503020204020204" pitchFamily="34" charset="0"/>
              </a:rPr>
              <a:t>Mechanoreceptory</a:t>
            </a:r>
            <a:r>
              <a:rPr lang="sk-SK" altLang="sk-SK" sz="2200" dirty="0">
                <a:solidFill>
                  <a:srgbClr val="C00000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reagujú na mechanickú energiu ako tlak, natiahnutie a napätie (tonus).</a:t>
            </a:r>
          </a:p>
          <a:p>
            <a:pPr marL="717550" lvl="1" indent="-269875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C00000"/>
                </a:solidFill>
                <a:latin typeface="Corbel" panose="020B0503020204020204" pitchFamily="34" charset="0"/>
              </a:rPr>
              <a:t>Termoreceptory</a:t>
            </a:r>
            <a:r>
              <a:rPr lang="sk-SK" altLang="sk-SK" sz="2200" b="0" dirty="0">
                <a:solidFill>
                  <a:srgbClr val="C00000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reagujú na </a:t>
            </a:r>
            <a:r>
              <a:rPr lang="sk-SK" altLang="sk-SK" sz="2200" dirty="0">
                <a:solidFill>
                  <a:srgbClr val="FF0000"/>
                </a:solidFill>
                <a:latin typeface="Corbel" panose="020B0503020204020204" pitchFamily="34" charset="0"/>
              </a:rPr>
              <a:t>teplo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a 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chlad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 (periférne sú v koži; centrálne v hypotalame).</a:t>
            </a:r>
          </a:p>
          <a:p>
            <a:pPr marL="717550" lvl="1" indent="-269875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C00000"/>
                </a:solidFill>
                <a:latin typeface="Corbel" panose="020B0503020204020204" pitchFamily="34" charset="0"/>
              </a:rPr>
              <a:t>Chemoreceptory</a:t>
            </a:r>
            <a:r>
              <a:rPr lang="sk-SK" altLang="sk-SK" sz="2200" dirty="0">
                <a:solidFill>
                  <a:srgbClr val="C00000"/>
                </a:solidFill>
                <a:latin typeface="Corbel" panose="020B0503020204020204" pitchFamily="34" charset="0"/>
              </a:rPr>
              <a:t>: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reagujú na koncentráciu určitých molekúl, pH, obsah dýchacích plynov.</a:t>
            </a:r>
          </a:p>
          <a:p>
            <a:pPr marL="717550" lvl="1" indent="-269875" eaLnBrk="1" hangingPunct="1">
              <a:lnSpc>
                <a:spcPct val="150000"/>
              </a:lnSpc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200" dirty="0" err="1">
                <a:solidFill>
                  <a:srgbClr val="C00000"/>
                </a:solidFill>
                <a:latin typeface="Corbel" panose="020B0503020204020204" pitchFamily="34" charset="0"/>
              </a:rPr>
              <a:t>Fotoreceptory</a:t>
            </a:r>
            <a:r>
              <a:rPr lang="sk-SK" altLang="sk-SK" sz="2200" dirty="0">
                <a:solidFill>
                  <a:srgbClr val="C00000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2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reagujú na svetlo.</a:t>
            </a: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E3EB6CC5-D8B6-5A81-8538-A75F643323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>
            <a:extLst>
              <a:ext uri="{FF2B5EF4-FFF2-40B4-BE49-F238E27FC236}">
                <a16:creationId xmlns:a16="http://schemas.microsoft.com/office/drawing/2014/main" id="{2F2F4316-C7A2-3987-055E-64FD61916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63" y="260350"/>
            <a:ext cx="12144375" cy="615553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447675" lvl="1" indent="-447675" eaLnBrk="1" hangingPunct="1">
              <a:spcBef>
                <a:spcPct val="0"/>
              </a:spcBef>
              <a:buClrTx/>
              <a:buFont typeface="+mj-lt"/>
              <a:buAutoNum type="arabicPeriod" startAt="3"/>
              <a:defRPr/>
            </a:pPr>
            <a:r>
              <a:rPr lang="sk-SK" altLang="sk-SK" sz="2400" u="sng" dirty="0">
                <a:solidFill>
                  <a:srgbClr val="7030A0"/>
                </a:solidFill>
                <a:latin typeface="Corbel" panose="020B0503020204020204" pitchFamily="34" charset="0"/>
              </a:rPr>
              <a:t>Podľa zložitosti stavby</a:t>
            </a:r>
          </a:p>
          <a:p>
            <a:pPr marL="717550" lvl="1" indent="-269875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dirty="0">
                <a:solidFill>
                  <a:srgbClr val="7030A0"/>
                </a:solidFill>
                <a:latin typeface="Corbel" panose="020B0503020204020204" pitchFamily="34" charset="0"/>
              </a:rPr>
              <a:t>Jednoduché: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voľné nervové zakončenia bez obalu (receptory bolesti).</a:t>
            </a:r>
          </a:p>
          <a:p>
            <a:pPr marL="717550" lvl="1" indent="-269875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dirty="0">
                <a:solidFill>
                  <a:srgbClr val="7030A0"/>
                </a:solidFill>
                <a:latin typeface="Corbel" panose="020B0503020204020204" pitchFamily="34" charset="0"/>
              </a:rPr>
              <a:t>Zložitejšie: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zmyslové telieska (nervové zakončenia, ktoré sú obalené väzivom). </a:t>
            </a:r>
          </a:p>
          <a:p>
            <a:pPr marL="717550" lvl="1" indent="-269875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dirty="0" err="1">
                <a:solidFill>
                  <a:srgbClr val="7030A0"/>
                </a:solidFill>
                <a:latin typeface="Corbel" panose="020B0503020204020204" pitchFamily="34" charset="0"/>
              </a:rPr>
              <a:t>Najzložitešie</a:t>
            </a:r>
            <a:r>
              <a:rPr lang="sk-SK" altLang="sk-SK" sz="2400" dirty="0">
                <a:solidFill>
                  <a:srgbClr val="7030A0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zmyslové bunky, ktoré sú súčasťou zmyslových orgánov (oko, ucho).</a:t>
            </a:r>
          </a:p>
          <a:p>
            <a:pPr marL="447675" lvl="1" indent="0" eaLnBrk="1" hangingPunct="1">
              <a:spcBef>
                <a:spcPct val="0"/>
              </a:spcBef>
              <a:buClrTx/>
              <a:buFontTx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444500" lvl="1" indent="-444500" eaLnBrk="1" hangingPunct="1">
              <a:spcBef>
                <a:spcPct val="0"/>
              </a:spcBef>
              <a:buClrTx/>
              <a:buFont typeface="+mj-lt"/>
              <a:buAutoNum type="arabicPeriod" startAt="4"/>
              <a:defRPr/>
            </a:pPr>
            <a:r>
              <a:rPr lang="sk-SK" altLang="sk-SK" sz="2400" u="sng" dirty="0">
                <a:solidFill>
                  <a:srgbClr val="1626C2"/>
                </a:solidFill>
                <a:latin typeface="Corbel" panose="020B0503020204020204" pitchFamily="34" charset="0"/>
              </a:rPr>
              <a:t>Podľa adaptácie</a:t>
            </a:r>
          </a:p>
          <a:p>
            <a:pPr marL="715963" lvl="1" indent="-271463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Rýchlo sa adaptujúce</a:t>
            </a:r>
          </a:p>
          <a:p>
            <a:pPr marL="715963" lvl="1" indent="-271463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Pomaly sa adaptujúce</a:t>
            </a:r>
          </a:p>
          <a:p>
            <a:pPr marL="715963" lvl="1" indent="-271463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Bez adaptácie</a:t>
            </a:r>
          </a:p>
          <a:p>
            <a:pPr marL="715963" lvl="1" indent="-271463" eaLnBrk="1" hangingPunct="1">
              <a:spcBef>
                <a:spcPct val="0"/>
              </a:spcBef>
              <a:buClrTx/>
              <a:buFont typeface="Arial" panose="020B0604020202020204" pitchFamily="34" charset="0"/>
              <a:buChar char="•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Telo obsahuje asi 20 druhov zmyslových receptorov, ktoré reagujú na rôzne formy energie, ako sú mechanická (dotyk, tlak, natiahnutie), chemická (chuť, čuch, koncentráciu solí, hormónov), tepelná a svetelná, parciálny tlak, a premieňajú ich na elektrické signály na spracovanie v mozgu.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V tele nemáme receptory pre ionizujúce žiarenie a magnetické polia.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Dôležité sú aj receptory schopné reagovať na zmeny zloženia vnútorného prostredia ako aj receptory bolesti.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200" b="0" dirty="0">
                <a:solidFill>
                  <a:srgbClr val="000000"/>
                </a:solidFill>
                <a:latin typeface="Corbel" panose="020B0503020204020204" pitchFamily="34" charset="0"/>
              </a:rPr>
              <a:t>Informácie sprostredkované týmito receptormi vyvolávajú komplexné pocity (hlad, smäd, únava ...)</a:t>
            </a: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03FAEB03-D0F8-894C-5E8A-E4489F2842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Nadpis 1">
            <a:extLst>
              <a:ext uri="{FF2B5EF4-FFF2-40B4-BE49-F238E27FC236}">
                <a16:creationId xmlns:a16="http://schemas.microsoft.com/office/drawing/2014/main" id="{7307E260-3FD0-7665-BD69-5CA419B3C7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12192000" cy="676276"/>
          </a:xfrm>
        </p:spPr>
        <p:txBody>
          <a:bodyPr/>
          <a:lstStyle/>
          <a:p>
            <a:pPr algn="ctr"/>
            <a:r>
              <a:rPr lang="sk-SK" alt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Exteroreceptory</a:t>
            </a:r>
            <a:r>
              <a:rPr lang="sk-SK" alt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-  umiestnené v koži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110B0AF5-1BB5-1DB1-4057-A5CA214FF1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4152" y="1700808"/>
            <a:ext cx="4116859" cy="427809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4000" cap="all" dirty="0">
                <a:solidFill>
                  <a:srgbClr val="00B050"/>
                </a:solidFill>
                <a:latin typeface="Corbel" panose="020B0503020204020204" pitchFamily="34" charset="0"/>
              </a:rPr>
              <a:t>dotyk</a:t>
            </a:r>
            <a:endParaRPr lang="sk-SK" altLang="sk-SK" sz="4000" cap="all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4000" cap="all" dirty="0">
                <a:solidFill>
                  <a:srgbClr val="C00000"/>
                </a:solidFill>
                <a:latin typeface="Corbel" panose="020B0503020204020204" pitchFamily="34" charset="0"/>
              </a:rPr>
              <a:t>tlak</a:t>
            </a:r>
            <a:r>
              <a:rPr lang="sk-SK" altLang="sk-SK" sz="4000" cap="all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4000" cap="all" dirty="0">
                <a:solidFill>
                  <a:srgbClr val="FF0000"/>
                </a:solidFill>
                <a:latin typeface="Corbel" panose="020B0503020204020204" pitchFamily="34" charset="0"/>
              </a:rPr>
              <a:t>teplo</a:t>
            </a:r>
            <a:r>
              <a:rPr lang="sk-SK" altLang="sk-SK" sz="4000" cap="all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4000" cap="all" dirty="0">
                <a:solidFill>
                  <a:srgbClr val="1626C2"/>
                </a:solidFill>
                <a:latin typeface="Corbel" panose="020B0503020204020204" pitchFamily="34" charset="0"/>
              </a:rPr>
              <a:t>chlad</a:t>
            </a:r>
          </a:p>
          <a:p>
            <a:pPr marL="0" indent="0" algn="ctr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4000" cap="all" dirty="0">
                <a:solidFill>
                  <a:srgbClr val="7030A0"/>
                </a:solidFill>
                <a:latin typeface="Corbel" panose="020B0503020204020204" pitchFamily="34" charset="0"/>
              </a:rPr>
              <a:t>bolesť</a:t>
            </a:r>
            <a:endParaRPr lang="sk-SK" altLang="sk-SK" sz="4400" cap="all" dirty="0">
              <a:solidFill>
                <a:srgbClr val="7030A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37892" name="Obrázok 17">
            <a:extLst>
              <a:ext uri="{FF2B5EF4-FFF2-40B4-BE49-F238E27FC236}">
                <a16:creationId xmlns:a16="http://schemas.microsoft.com/office/drawing/2014/main" id="{926C4535-475D-4D08-DB0C-ED516155F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765175"/>
            <a:ext cx="7416800" cy="5729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Nadpis 1">
            <a:extLst>
              <a:ext uri="{FF2B5EF4-FFF2-40B4-BE49-F238E27FC236}">
                <a16:creationId xmlns:a16="http://schemas.microsoft.com/office/drawing/2014/main" id="{804C2440-B6AA-9819-6BBC-25B26D07B6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3813" y="22225"/>
            <a:ext cx="12192001" cy="676275"/>
          </a:xfrm>
        </p:spPr>
        <p:txBody>
          <a:bodyPr/>
          <a:lstStyle/>
          <a:p>
            <a:pPr algn="ctr"/>
            <a:r>
              <a:rPr lang="sk-SK" alt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Proprioreceptory</a:t>
            </a:r>
            <a:endParaRPr lang="sk-SK" altLang="sk-SK" sz="3600" dirty="0">
              <a:solidFill>
                <a:srgbClr val="1626C2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045D179E-30E3-E350-FD14-D0EE218E8A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5175"/>
            <a:ext cx="12144375" cy="304698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sz="2400" kern="0" dirty="0">
                <a:solidFill>
                  <a:srgbClr val="000000"/>
                </a:solidFill>
                <a:latin typeface="Corbel" panose="020B0503020204020204" pitchFamily="34" charset="0"/>
              </a:rPr>
              <a:t>„cítenie z vlastného tela“ - umiestnené vo svaloch, šľachách,  kĺboch a vo vnútornom uchu.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sz="240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kern="0" dirty="0">
                <a:solidFill>
                  <a:srgbClr val="000000"/>
                </a:solidFill>
                <a:latin typeface="Corbel" panose="020B0503020204020204" pitchFamily="34" charset="0"/>
              </a:rPr>
              <a:t>Zaznamenávajú napätie svalu, ohyb kĺbu a polohu tela (napr. </a:t>
            </a:r>
            <a:r>
              <a:rPr lang="sk-SK" altLang="sk-SK" sz="2400" kern="0" dirty="0" err="1">
                <a:solidFill>
                  <a:srgbClr val="000000"/>
                </a:solidFill>
                <a:latin typeface="Corbel" panose="020B0503020204020204" pitchFamily="34" charset="0"/>
              </a:rPr>
              <a:t>Golgiho</a:t>
            </a:r>
            <a:r>
              <a:rPr lang="sk-SK" altLang="sk-SK" sz="2400" kern="0" dirty="0">
                <a:solidFill>
                  <a:srgbClr val="000000"/>
                </a:solidFill>
                <a:latin typeface="Corbel" panose="020B0503020204020204" pitchFamily="34" charset="0"/>
              </a:rPr>
              <a:t> šľachové teliesko)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4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Sú veľmi dôležité pre správnu koordináciu pohybov, k registrácii zmien polohy tela, svalový tonus a celkový priebeh niektorých reflexov. </a:t>
            </a: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38916" name="Obrázok 13">
            <a:extLst>
              <a:ext uri="{FF2B5EF4-FFF2-40B4-BE49-F238E27FC236}">
                <a16:creationId xmlns:a16="http://schemas.microsoft.com/office/drawing/2014/main" id="{6453BD64-D7C4-E7FE-C628-4F6A60864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847"/>
          <a:stretch>
            <a:fillRect/>
          </a:stretch>
        </p:blipFill>
        <p:spPr bwMode="auto">
          <a:xfrm>
            <a:off x="6483350" y="3605213"/>
            <a:ext cx="5730875" cy="314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7" name="Skupina 17">
            <a:extLst>
              <a:ext uri="{FF2B5EF4-FFF2-40B4-BE49-F238E27FC236}">
                <a16:creationId xmlns:a16="http://schemas.microsoft.com/office/drawing/2014/main" id="{863A64F8-CFB7-E987-6513-A368869AC9F6}"/>
              </a:ext>
            </a:extLst>
          </p:cNvPr>
          <p:cNvGrpSpPr>
            <a:grpSpLocks/>
          </p:cNvGrpSpPr>
          <p:nvPr/>
        </p:nvGrpSpPr>
        <p:grpSpPr bwMode="auto">
          <a:xfrm>
            <a:off x="263525" y="3689350"/>
            <a:ext cx="6296025" cy="3146425"/>
            <a:chOff x="263352" y="3689378"/>
            <a:chExt cx="6296731" cy="3146442"/>
          </a:xfrm>
        </p:grpSpPr>
        <p:pic>
          <p:nvPicPr>
            <p:cNvPr id="38920" name="Obrázok 12">
              <a:extLst>
                <a:ext uri="{FF2B5EF4-FFF2-40B4-BE49-F238E27FC236}">
                  <a16:creationId xmlns:a16="http://schemas.microsoft.com/office/drawing/2014/main" id="{F01A65BF-4261-4440-5DAD-DD63804675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7077"/>
            <a:stretch>
              <a:fillRect/>
            </a:stretch>
          </p:blipFill>
          <p:spPr bwMode="auto">
            <a:xfrm rot="-5400000">
              <a:off x="1838497" y="2114233"/>
              <a:ext cx="3146442" cy="62967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921" name="BlokTextu 10">
              <a:extLst>
                <a:ext uri="{FF2B5EF4-FFF2-40B4-BE49-F238E27FC236}">
                  <a16:creationId xmlns:a16="http://schemas.microsoft.com/office/drawing/2014/main" id="{EB51F6EE-C76F-E7F7-4A9B-0B48B8DB56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335360" y="3924107"/>
              <a:ext cx="864096" cy="646331"/>
            </a:xfrm>
            <a:prstGeom prst="rect">
              <a:avLst/>
            </a:prstGeom>
            <a:solidFill>
              <a:srgbClr val="FE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l-GR" altLang="sk-SK" sz="1200">
                  <a:solidFill>
                    <a:srgbClr val="000000"/>
                  </a:solidFill>
                  <a:latin typeface="Corbel" panose="020B0503020204020204" pitchFamily="34" charset="0"/>
                </a:rPr>
                <a:t>α</a:t>
              </a:r>
              <a:r>
                <a:rPr lang="sk-SK" altLang="sk-SK" sz="1200">
                  <a:solidFill>
                    <a:srgbClr val="000000"/>
                  </a:solidFill>
                  <a:latin typeface="Corbel" panose="020B0503020204020204" pitchFamily="34" charset="0"/>
                </a:rPr>
                <a:t> Motorický neurón</a:t>
              </a:r>
            </a:p>
          </p:txBody>
        </p:sp>
        <p:sp>
          <p:nvSpPr>
            <p:cNvPr id="38922" name="BlokTextu 14">
              <a:extLst>
                <a:ext uri="{FF2B5EF4-FFF2-40B4-BE49-F238E27FC236}">
                  <a16:creationId xmlns:a16="http://schemas.microsoft.com/office/drawing/2014/main" id="{76F08F15-6C45-2FCC-B7BA-614A50E4DE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86724" y="3805587"/>
              <a:ext cx="864096" cy="830997"/>
            </a:xfrm>
            <a:prstGeom prst="rect">
              <a:avLst/>
            </a:prstGeom>
            <a:solidFill>
              <a:srgbClr val="FEEF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sk-SK" altLang="sk-SK" sz="1200">
                <a:solidFill>
                  <a:srgbClr val="000000"/>
                </a:solidFill>
                <a:latin typeface="Corbel" panose="020B0503020204020204" pitchFamily="34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endParaRPr lang="sk-SK" altLang="sk-SK" sz="1200">
                <a:solidFill>
                  <a:srgbClr val="000000"/>
                </a:solidFill>
                <a:latin typeface="Corbel" panose="020B0503020204020204" pitchFamily="34" charset="0"/>
              </a:endParaRPr>
            </a:p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200">
                  <a:solidFill>
                    <a:srgbClr val="000000"/>
                  </a:solidFill>
                  <a:latin typeface="Corbel" panose="020B0503020204020204" pitchFamily="34" charset="0"/>
                </a:rPr>
                <a:t>Aferentný neurón</a:t>
              </a:r>
            </a:p>
          </p:txBody>
        </p:sp>
      </p:grpSp>
      <p:sp>
        <p:nvSpPr>
          <p:cNvPr id="38918" name="BlokTextu 15">
            <a:extLst>
              <a:ext uri="{FF2B5EF4-FFF2-40B4-BE49-F238E27FC236}">
                <a16:creationId xmlns:a16="http://schemas.microsoft.com/office/drawing/2014/main" id="{212D0512-2F54-1940-F7C0-E20F9DB40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1488" y="4240213"/>
            <a:ext cx="973137" cy="95408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sk-SK" altLang="sk-SK" sz="140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sk-SK" altLang="sk-SK" sz="140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400">
                <a:solidFill>
                  <a:srgbClr val="000000"/>
                </a:solidFill>
                <a:latin typeface="Corbel" panose="020B0503020204020204" pitchFamily="34" charset="0"/>
              </a:rPr>
              <a:t>Svalové vlákna</a:t>
            </a:r>
          </a:p>
        </p:txBody>
      </p:sp>
      <p:sp>
        <p:nvSpPr>
          <p:cNvPr id="38919" name="BlokTextu 16">
            <a:extLst>
              <a:ext uri="{FF2B5EF4-FFF2-40B4-BE49-F238E27FC236}">
                <a16:creationId xmlns:a16="http://schemas.microsoft.com/office/drawing/2014/main" id="{BA752704-7A2D-FAFF-3AAA-57D660F6C1D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10941051" y="4691062"/>
            <a:ext cx="698500" cy="307975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400">
                <a:solidFill>
                  <a:srgbClr val="000000"/>
                </a:solidFill>
                <a:latin typeface="Corbel" panose="020B0503020204020204" pitchFamily="34" charset="0"/>
              </a:rPr>
              <a:t>Šľacha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6E8A64DF-847B-9E50-C7BB-E0E28AF43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26988"/>
            <a:ext cx="12192000" cy="676276"/>
          </a:xfrm>
        </p:spPr>
        <p:txBody>
          <a:bodyPr/>
          <a:lstStyle/>
          <a:p>
            <a:pPr algn="ctr"/>
            <a:r>
              <a:rPr lang="sk-SK" alt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Interoreceptory</a:t>
            </a:r>
            <a:r>
              <a:rPr lang="sk-SK" alt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-  umiestnené v orgánoch</a:t>
            </a:r>
          </a:p>
        </p:txBody>
      </p:sp>
      <p:pic>
        <p:nvPicPr>
          <p:cNvPr id="26" name="Obrázok 25">
            <a:extLst>
              <a:ext uri="{FF2B5EF4-FFF2-40B4-BE49-F238E27FC236}">
                <a16:creationId xmlns:a16="http://schemas.microsoft.com/office/drawing/2014/main" id="{00B15489-4B29-C9A0-5EA8-AB8EB05DE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376" y="692696"/>
            <a:ext cx="11424894" cy="620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203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BlokTextu 8">
            <a:extLst>
              <a:ext uri="{FF2B5EF4-FFF2-40B4-BE49-F238E27FC236}">
                <a16:creationId xmlns:a16="http://schemas.microsoft.com/office/drawing/2014/main" id="{BE2B6FFC-ABDD-AEAF-2E78-B61165152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713" y="1916113"/>
            <a:ext cx="81629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Bez pôsobenia tlaku: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Sodíkové kanály, ktoré sa otvárajú tlakom (natiahnutím) sú zatvorené. Na</a:t>
            </a:r>
            <a:r>
              <a:rPr lang="sk-SK" altLang="sk-SK" sz="2400" baseline="30000">
                <a:solidFill>
                  <a:srgbClr val="000000"/>
                </a:solidFill>
                <a:latin typeface="Corbel" panose="020B0503020204020204" pitchFamily="34" charset="0"/>
              </a:rPr>
              <a:t>+ </a:t>
            </a: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ostáva na vonkajšej strane membrány.                 Udržiava sa pokojový membránový potenciál </a:t>
            </a:r>
          </a:p>
        </p:txBody>
      </p:sp>
      <p:pic>
        <p:nvPicPr>
          <p:cNvPr id="49155" name="Obrázok 32">
            <a:extLst>
              <a:ext uri="{FF2B5EF4-FFF2-40B4-BE49-F238E27FC236}">
                <a16:creationId xmlns:a16="http://schemas.microsoft.com/office/drawing/2014/main" id="{8F500C5C-71AB-3E66-193C-9B0276B34B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58" b="67850"/>
          <a:stretch>
            <a:fillRect/>
          </a:stretch>
        </p:blipFill>
        <p:spPr bwMode="auto">
          <a:xfrm>
            <a:off x="20638" y="1484313"/>
            <a:ext cx="3097212" cy="256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Obrázok 36">
            <a:extLst>
              <a:ext uri="{FF2B5EF4-FFF2-40B4-BE49-F238E27FC236}">
                <a16:creationId xmlns:a16="http://schemas.microsoft.com/office/drawing/2014/main" id="{5B396DEE-559A-7AC6-0FBD-F2B56DBC9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1"/>
          <a:stretch>
            <a:fillRect/>
          </a:stretch>
        </p:blipFill>
        <p:spPr bwMode="auto">
          <a:xfrm>
            <a:off x="106363" y="4448175"/>
            <a:ext cx="2925762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266B5166-2874-C6DF-4A3D-99FCC1F899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260" y="84165"/>
            <a:ext cx="12192001" cy="603250"/>
          </a:xfrm>
        </p:spPr>
        <p:txBody>
          <a:bodyPr/>
          <a:lstStyle/>
          <a:p>
            <a:pPr algn="ctr" eaLnBrk="1" hangingPunct="1">
              <a:defRPr/>
            </a:pPr>
            <a:r>
              <a:rPr lang="sk-SK" sz="4000" dirty="0">
                <a:solidFill>
                  <a:srgbClr val="1626C2"/>
                </a:solidFill>
                <a:latin typeface="Corbel" panose="020B0503020204020204" pitchFamily="34" charset="0"/>
              </a:rPr>
              <a:t> </a:t>
            </a:r>
            <a:r>
              <a:rPr lang="sk-SK" sz="40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Mechanoreceptory</a:t>
            </a:r>
            <a:r>
              <a:rPr lang="sk-SK" sz="40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(</a:t>
            </a:r>
            <a:r>
              <a:rPr 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Vaterovo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– </a:t>
            </a:r>
            <a:r>
              <a:rPr lang="sk-SK" sz="360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Paciniho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teliesko)</a:t>
            </a:r>
          </a:p>
        </p:txBody>
      </p:sp>
      <p:sp>
        <p:nvSpPr>
          <p:cNvPr id="49158" name="BlokTextu 8">
            <a:extLst>
              <a:ext uri="{FF2B5EF4-FFF2-40B4-BE49-F238E27FC236}">
                <a16:creationId xmlns:a16="http://schemas.microsoft.com/office/drawing/2014/main" id="{80CEAF3E-9951-96A4-FCAB-A49B8A366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35313" y="4935538"/>
            <a:ext cx="8164512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Pôsobenie tlaku: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000000"/>
                </a:solidFill>
                <a:latin typeface="Corbel" panose="020B0503020204020204" pitchFamily="34" charset="0"/>
              </a:rPr>
              <a:t>Vrstvy telieska sa deformujú, čo spôsobuje ich natiahnutie, otvárajú sa sodíkové kanály. Sodík vstupuje do bunky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Obrázok 34">
            <a:extLst>
              <a:ext uri="{FF2B5EF4-FFF2-40B4-BE49-F238E27FC236}">
                <a16:creationId xmlns:a16="http://schemas.microsoft.com/office/drawing/2014/main" id="{B3230DEF-9198-1E0E-EC59-A2262F5C5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91"/>
          <a:stretch>
            <a:fillRect/>
          </a:stretch>
        </p:blipFill>
        <p:spPr bwMode="auto">
          <a:xfrm>
            <a:off x="396875" y="188913"/>
            <a:ext cx="3384550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79" name="BlokTextu 8">
            <a:extLst>
              <a:ext uri="{FF2B5EF4-FFF2-40B4-BE49-F238E27FC236}">
                <a16:creationId xmlns:a16="http://schemas.microsoft.com/office/drawing/2014/main" id="{F2432602-197F-3CA6-73EA-0F384D507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975" y="355600"/>
            <a:ext cx="8162925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Vzniká 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potenciál (lokálna odpoveď)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Masívny prílev iónov Na</a:t>
            </a:r>
            <a:r>
              <a:rPr lang="sk-SK" altLang="sk-SK" sz="2400" baseline="30000" dirty="0">
                <a:solidFill>
                  <a:srgbClr val="000000"/>
                </a:solidFill>
                <a:latin typeface="Corbel" panose="020B0503020204020204" pitchFamily="34" charset="0"/>
              </a:rPr>
              <a:t>+ 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spôsobí masívnu depolarizáciu membrány. Ak sa vytvorí dostatočný počet 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receptorových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 potenciálov, vytvorí sa akčný potenciál a nervový vzruch sa šíri pozdĺž </a:t>
            </a:r>
            <a:r>
              <a:rPr lang="sk-SK" altLang="sk-SK" sz="2400" dirty="0" err="1">
                <a:solidFill>
                  <a:srgbClr val="000000"/>
                </a:solidFill>
                <a:latin typeface="Corbel" panose="020B0503020204020204" pitchFamily="34" charset="0"/>
              </a:rPr>
              <a:t>axónu</a:t>
            </a:r>
            <a:r>
              <a:rPr lang="sk-SK" altLang="sk-SK" sz="2400" dirty="0">
                <a:solidFill>
                  <a:srgbClr val="000000"/>
                </a:solidFill>
                <a:latin typeface="Corbel" panose="020B0503020204020204" pitchFamily="34" charset="0"/>
              </a:rPr>
              <a:t>. </a:t>
            </a:r>
            <a:endParaRPr lang="sk-SK" altLang="sk-SK" sz="2400" baseline="3000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50180" name="BlokTextu 7">
            <a:extLst>
              <a:ext uri="{FF2B5EF4-FFF2-40B4-BE49-F238E27FC236}">
                <a16:creationId xmlns:a16="http://schemas.microsoft.com/office/drawing/2014/main" id="{6111EA83-12B2-0CA0-C541-58B0D7DAC6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2475" y="5715000"/>
            <a:ext cx="63595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Záznam elektrickej odpovede Paciniho telieska na mierny tlak </a:t>
            </a: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(a) </a:t>
            </a: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dvojnásobný </a:t>
            </a: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(b)</a:t>
            </a: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 trojnásobný </a:t>
            </a: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(c)</a:t>
            </a: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 a štvornásobný </a:t>
            </a: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(d);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Corbel" panose="020B0503020204020204" pitchFamily="34" charset="0"/>
              </a:rPr>
              <a:t>e) </a:t>
            </a: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akčný potenciál. </a:t>
            </a:r>
          </a:p>
        </p:txBody>
      </p:sp>
      <p:pic>
        <p:nvPicPr>
          <p:cNvPr id="50181" name="Picture 2">
            <a:extLst>
              <a:ext uri="{FF2B5EF4-FFF2-40B4-BE49-F238E27FC236}">
                <a16:creationId xmlns:a16="http://schemas.microsoft.com/office/drawing/2014/main" id="{078B257C-7BC8-3A01-1317-D7E3BDEC37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t="1001" r="55327" b="70061"/>
          <a:stretch>
            <a:fillRect/>
          </a:stretch>
        </p:blipFill>
        <p:spPr bwMode="auto">
          <a:xfrm>
            <a:off x="6623050" y="2425700"/>
            <a:ext cx="5205413" cy="328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2">
            <a:extLst>
              <a:ext uri="{FF2B5EF4-FFF2-40B4-BE49-F238E27FC236}">
                <a16:creationId xmlns:a16="http://schemas.microsoft.com/office/drawing/2014/main" id="{09093238-2427-A249-BFF7-0DB633684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" t="28830" r="46619" b="43684"/>
          <a:stretch>
            <a:fillRect/>
          </a:stretch>
        </p:blipFill>
        <p:spPr bwMode="auto">
          <a:xfrm>
            <a:off x="257175" y="3614738"/>
            <a:ext cx="4986338" cy="252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BlokTextu 2">
            <a:extLst>
              <a:ext uri="{FF2B5EF4-FFF2-40B4-BE49-F238E27FC236}">
                <a16:creationId xmlns:a16="http://schemas.microsoft.com/office/drawing/2014/main" id="{1655CFA5-1868-6D94-CEFC-0DC72CF43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875" y="3349625"/>
            <a:ext cx="865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Arial" panose="020B0604020202020204" pitchFamily="34" charset="0"/>
              </a:rPr>
              <a:t>TLAK</a:t>
            </a:r>
          </a:p>
        </p:txBody>
      </p:sp>
      <p:sp>
        <p:nvSpPr>
          <p:cNvPr id="50184" name="BlokTextu 4">
            <a:extLst>
              <a:ext uri="{FF2B5EF4-FFF2-40B4-BE49-F238E27FC236}">
                <a16:creationId xmlns:a16="http://schemas.microsoft.com/office/drawing/2014/main" id="{AA480134-8325-BD5B-9579-BB4948C19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3475" y="2541588"/>
            <a:ext cx="865188" cy="64611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>
                <a:solidFill>
                  <a:srgbClr val="000000"/>
                </a:solidFill>
                <a:latin typeface="Arial" panose="020B0604020202020204" pitchFamily="34" charset="0"/>
              </a:rPr>
              <a:t>U </a:t>
            </a:r>
            <a:endParaRPr lang="en-US" altLang="sk-SK" sz="180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sk-SK" sz="1800">
                <a:solidFill>
                  <a:srgbClr val="000000"/>
                </a:solidFill>
                <a:latin typeface="Arial" panose="020B0604020202020204" pitchFamily="34" charset="0"/>
              </a:rPr>
              <a:t>[mV]</a:t>
            </a:r>
            <a:endParaRPr lang="sk-SK" altLang="sk-SK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0185" name="BlokTextu 7">
            <a:extLst>
              <a:ext uri="{FF2B5EF4-FFF2-40B4-BE49-F238E27FC236}">
                <a16:creationId xmlns:a16="http://schemas.microsoft.com/office/drawing/2014/main" id="{C796CA13-5D5F-3F68-791F-2981BE9E7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3521075"/>
            <a:ext cx="287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Paciniho teliesko</a:t>
            </a:r>
            <a:endParaRPr lang="sk-SK" altLang="sk-SK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ig. 1">
            <a:extLst>
              <a:ext uri="{FF2B5EF4-FFF2-40B4-BE49-F238E27FC236}">
                <a16:creationId xmlns:a16="http://schemas.microsoft.com/office/drawing/2014/main" id="{6AEE420E-55C3-B35B-E9B3-A8AB66E88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1788" y="0"/>
            <a:ext cx="8986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9676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>
            <a:extLst>
              <a:ext uri="{FF2B5EF4-FFF2-40B4-BE49-F238E27FC236}">
                <a16:creationId xmlns:a16="http://schemas.microsoft.com/office/drawing/2014/main" id="{49ABD224-CDDD-A015-DA6E-FEBC139D1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1" y="152636"/>
            <a:ext cx="7780604" cy="6552728"/>
          </a:xfrm>
          <a:prstGeom prst="rect">
            <a:avLst/>
          </a:prstGeom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EEBB57DF-D98B-C337-BBF9-2C91590040E0}"/>
              </a:ext>
            </a:extLst>
          </p:cNvPr>
          <p:cNvSpPr txBox="1"/>
          <p:nvPr/>
        </p:nvSpPr>
        <p:spPr>
          <a:xfrm>
            <a:off x="7948539" y="764704"/>
            <a:ext cx="4209381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Biologická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a </a:t>
            </a:r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umelá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termálna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senzorická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neurónová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i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dráha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.</a:t>
            </a:r>
            <a:endParaRPr lang="sk-SK" sz="2200" i="0" dirty="0">
              <a:solidFill>
                <a:srgbClr val="1626C2"/>
              </a:solidFill>
              <a:effectLst/>
              <a:latin typeface="Corbel" panose="020B0503020204020204" pitchFamily="34" charset="0"/>
            </a:endParaRPr>
          </a:p>
          <a:p>
            <a:endParaRPr lang="sk-SK" sz="2200" i="0" dirty="0">
              <a:solidFill>
                <a:srgbClr val="1626C2"/>
              </a:solidFill>
              <a:effectLst/>
              <a:latin typeface="Corbel" panose="020B0503020204020204" pitchFamily="34" charset="0"/>
            </a:endParaRPr>
          </a:p>
          <a:p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a)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sk-SK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Uloženie </a:t>
            </a:r>
            <a:r>
              <a:rPr lang="sk-SK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termoreceptorov</a:t>
            </a:r>
            <a:r>
              <a:rPr lang="sk-SK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a </a:t>
            </a:r>
            <a:r>
              <a:rPr lang="sk-SK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nociceptorov</a:t>
            </a:r>
            <a:r>
              <a:rPr lang="sk-SK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vo vrstvách kože</a:t>
            </a:r>
          </a:p>
          <a:p>
            <a:endParaRPr lang="sk-SK" sz="2200" b="0" i="0" dirty="0">
              <a:solidFill>
                <a:srgbClr val="262626"/>
              </a:solidFill>
              <a:effectLst/>
              <a:latin typeface="Corbel" panose="020B0503020204020204" pitchFamily="34" charset="0"/>
            </a:endParaRPr>
          </a:p>
          <a:p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b) </a:t>
            </a:r>
            <a:r>
              <a:rPr lang="sk-SK" sz="2200" b="0" dirty="0">
                <a:solidFill>
                  <a:srgbClr val="262626"/>
                </a:solidFill>
                <a:latin typeface="Corbel" panose="020B0503020204020204" pitchFamily="34" charset="0"/>
              </a:rPr>
              <a:t>U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melé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termoreceptory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zakryté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mäkkou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polymérnou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vrstvou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napodobňujúcou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architektúru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biologických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en-US" sz="2200" b="0" i="0" dirty="0" err="1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termoreceptorov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. </a:t>
            </a:r>
            <a:endParaRPr lang="sk-SK" sz="2200" b="0" i="0" dirty="0">
              <a:solidFill>
                <a:srgbClr val="262626"/>
              </a:solidFill>
              <a:effectLst/>
              <a:latin typeface="Corbel" panose="020B0503020204020204" pitchFamily="34" charset="0"/>
            </a:endParaRPr>
          </a:p>
          <a:p>
            <a:endParaRPr lang="sk-SK" sz="2200" b="0" dirty="0">
              <a:solidFill>
                <a:srgbClr val="262626"/>
              </a:solidFill>
              <a:latin typeface="Corbel" panose="020B0503020204020204" pitchFamily="34" charset="0"/>
            </a:endParaRPr>
          </a:p>
          <a:p>
            <a:r>
              <a:rPr lang="en-US" sz="2200" i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c)</a:t>
            </a:r>
            <a:r>
              <a:rPr lang="en-US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 </a:t>
            </a:r>
            <a:r>
              <a:rPr lang="sk-SK" sz="2200" b="0" i="0" dirty="0">
                <a:solidFill>
                  <a:srgbClr val="262626"/>
                </a:solidFill>
                <a:effectLst/>
                <a:latin typeface="Corbel" panose="020B0503020204020204" pitchFamily="34" charset="0"/>
              </a:rPr>
              <a:t>Analógia biologickej nervovej dráhy s elektrickým obvodom.</a:t>
            </a:r>
            <a:endParaRPr lang="sk-SK" sz="2200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319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3AC9120B-70AD-6E4E-7756-C9685FEDB3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41275"/>
            <a:ext cx="3754437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Obrázok 3">
            <a:extLst>
              <a:ext uri="{FF2B5EF4-FFF2-40B4-BE49-F238E27FC236}">
                <a16:creationId xmlns:a16="http://schemas.microsoft.com/office/drawing/2014/main" id="{98965849-8EBE-8F47-DDD4-7CF6C7C1CB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69" t="11625" r="1972" b="13544"/>
          <a:stretch/>
        </p:blipFill>
        <p:spPr>
          <a:xfrm>
            <a:off x="322784" y="3819299"/>
            <a:ext cx="8856984" cy="28083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BlokTextu 5">
            <a:extLst>
              <a:ext uri="{FF2B5EF4-FFF2-40B4-BE49-F238E27FC236}">
                <a16:creationId xmlns:a16="http://schemas.microsoft.com/office/drawing/2014/main" id="{F0A45857-5666-C592-69F5-BA2A9AB0F735}"/>
              </a:ext>
            </a:extLst>
          </p:cNvPr>
          <p:cNvSpPr txBox="1"/>
          <p:nvPr/>
        </p:nvSpPr>
        <p:spPr>
          <a:xfrm>
            <a:off x="767408" y="2708920"/>
            <a:ext cx="1296144" cy="923330"/>
          </a:xfrm>
          <a:prstGeom prst="rect">
            <a:avLst/>
          </a:prstGeom>
          <a:solidFill>
            <a:srgbClr val="CDDDF7"/>
          </a:solidFill>
          <a:effectLst>
            <a:softEdge rad="254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sk-SK" b="0" dirty="0" err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Krauseho</a:t>
            </a:r>
            <a:r>
              <a:rPr lang="sk-SK" b="0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teliesko</a:t>
            </a:r>
          </a:p>
          <a:p>
            <a:pPr algn="ctr">
              <a:defRPr/>
            </a:pPr>
            <a:r>
              <a:rPr lang="sk-SK" b="0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(chlad) 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9D6314EE-2A72-782B-571D-0C31792886DD}"/>
              </a:ext>
            </a:extLst>
          </p:cNvPr>
          <p:cNvSpPr txBox="1"/>
          <p:nvPr/>
        </p:nvSpPr>
        <p:spPr>
          <a:xfrm>
            <a:off x="2351584" y="2873101"/>
            <a:ext cx="1512168" cy="923330"/>
          </a:xfrm>
          <a:prstGeom prst="rect">
            <a:avLst/>
          </a:prstGeom>
          <a:solidFill>
            <a:srgbClr val="FBC177"/>
          </a:solidFill>
          <a:effectLst>
            <a:softEdge rad="25400"/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sk-SK" b="0" dirty="0" err="1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Ruffinovo</a:t>
            </a:r>
            <a:r>
              <a:rPr lang="sk-SK" b="0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 teliesko</a:t>
            </a:r>
          </a:p>
          <a:p>
            <a:pPr algn="ctr">
              <a:defRPr/>
            </a:pPr>
            <a:r>
              <a:rPr lang="sk-SK" b="0" dirty="0">
                <a:solidFill>
                  <a:srgbClr val="000000"/>
                </a:solidFill>
                <a:latin typeface="Comic Sans MS" panose="030F0702030302020204" pitchFamily="66" charset="0"/>
                <a:cs typeface="Arial" panose="020B0604020202020204" pitchFamily="34" charset="0"/>
              </a:rPr>
              <a:t>(teplo) </a:t>
            </a:r>
          </a:p>
        </p:txBody>
      </p:sp>
      <p:sp>
        <p:nvSpPr>
          <p:cNvPr id="9" name="Nadpis 1">
            <a:extLst>
              <a:ext uri="{FF2B5EF4-FFF2-40B4-BE49-F238E27FC236}">
                <a16:creationId xmlns:a16="http://schemas.microsoft.com/office/drawing/2014/main" id="{4778A3FD-3AFC-8B92-96B8-0D12608B4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28575"/>
            <a:ext cx="70326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Termoreceptory</a:t>
            </a:r>
            <a:r>
              <a:rPr lang="sk-SK" altLang="sk-SK" sz="3600" kern="0" dirty="0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 – teplo a </a:t>
            </a:r>
            <a:r>
              <a:rPr lang="sk-SK" altLang="sk-SK" sz="3600" kern="0" dirty="0">
                <a:solidFill>
                  <a:srgbClr val="0070C0"/>
                </a:solidFill>
                <a:effectLst/>
                <a:latin typeface="Corbel" panose="020B0503020204020204" pitchFamily="34" charset="0"/>
              </a:rPr>
              <a:t>chlad</a:t>
            </a:r>
          </a:p>
        </p:txBody>
      </p:sp>
      <p:sp>
        <p:nvSpPr>
          <p:cNvPr id="26635" name="BlokTextu 9">
            <a:extLst>
              <a:ext uri="{FF2B5EF4-FFF2-40B4-BE49-F238E27FC236}">
                <a16:creationId xmlns:a16="http://schemas.microsoft.com/office/drawing/2014/main" id="{B5B9987B-AAFB-2AE3-EEA3-1082238BCE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4338" y="815975"/>
            <a:ext cx="8039100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47675" indent="-447675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>
                <a:solidFill>
                  <a:srgbClr val="C00000"/>
                </a:solidFill>
                <a:latin typeface="Corbel" panose="020B0503020204020204" pitchFamily="34" charset="0"/>
              </a:rPr>
              <a:t>Termoreceptory </a:t>
            </a:r>
            <a:r>
              <a:rPr lang="sk-SK" altLang="sk-SK" sz="2400" b="0">
                <a:solidFill>
                  <a:srgbClr val="000000"/>
                </a:solidFill>
                <a:latin typeface="Corbel" panose="020B0503020204020204" pitchFamily="34" charset="0"/>
              </a:rPr>
              <a:t>obsahujú iónové kanály citlivé na teplo (rodina TRPV receptorov)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b="0">
                <a:solidFill>
                  <a:srgbClr val="000000"/>
                </a:solidFill>
                <a:latin typeface="Corbel" panose="020B0503020204020204" pitchFamily="34" charset="0"/>
              </a:rPr>
              <a:t>Teplo alebo chlad otvára iónové kanály (vstupovanie Na</a:t>
            </a:r>
            <a:r>
              <a:rPr lang="sk-SK" altLang="sk-SK" sz="2400" b="0" baseline="30000">
                <a:solidFill>
                  <a:srgbClr val="000000"/>
                </a:solidFill>
                <a:latin typeface="Corbel" panose="020B0503020204020204" pitchFamily="34" charset="0"/>
              </a:rPr>
              <a:t>+</a:t>
            </a:r>
            <a:r>
              <a:rPr lang="sk-SK" altLang="sk-SK" sz="2400" b="0">
                <a:solidFill>
                  <a:srgbClr val="000000"/>
                </a:solidFill>
                <a:latin typeface="Corbel" panose="020B0503020204020204" pitchFamily="34" charset="0"/>
              </a:rPr>
              <a:t>), tvorba receptorového a potom akčného potenciálu.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b="0">
                <a:solidFill>
                  <a:srgbClr val="000000"/>
                </a:solidFill>
                <a:latin typeface="Corbel" panose="020B0503020204020204" pitchFamily="34" charset="0"/>
              </a:rPr>
              <a:t>Rôzne receptory (iónové kanály) reagujú na rôzne teploty.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>
                <a:solidFill>
                  <a:srgbClr val="0070C0"/>
                </a:solidFill>
                <a:latin typeface="Corbel" panose="020B0503020204020204" pitchFamily="34" charset="0"/>
              </a:rPr>
              <a:t>Receptory chladu sú aktívne pri nízkej teplote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>
                <a:solidFill>
                  <a:srgbClr val="C00000"/>
                </a:solidFill>
                <a:latin typeface="Corbel" panose="020B0503020204020204" pitchFamily="34" charset="0"/>
              </a:rPr>
              <a:t>Receptory tepla sú aktívne pri vysokej teplote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endParaRPr lang="sk-SK" altLang="sk-SK" sz="2400" b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26636" name="BlokTextu 13">
            <a:extLst>
              <a:ext uri="{FF2B5EF4-FFF2-40B4-BE49-F238E27FC236}">
                <a16:creationId xmlns:a16="http://schemas.microsoft.com/office/drawing/2014/main" id="{C7D11DF6-A57C-8B36-2140-94A2D2AEA1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48750" y="3487738"/>
            <a:ext cx="3024188" cy="314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Termoreceptory vykazujú pomalú adaptáciu, kontinuálne tak monitorujú teplotu.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Kódujú absolútne a relatívne zmeny teploty (v bezpečnom rozsahu)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1800" b="0">
                <a:solidFill>
                  <a:srgbClr val="0070C0"/>
                </a:solidFill>
                <a:latin typeface="Corbel" panose="020B0503020204020204" pitchFamily="34" charset="0"/>
              </a:rPr>
              <a:t>Receptory chladu</a:t>
            </a: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 sú umiestnené bližšie k povrchu kože, </a:t>
            </a:r>
            <a:r>
              <a:rPr lang="sk-SK" altLang="sk-SK" sz="1800" b="0">
                <a:solidFill>
                  <a:srgbClr val="C00000"/>
                </a:solidFill>
                <a:latin typeface="Corbel" panose="020B0503020204020204" pitchFamily="34" charset="0"/>
              </a:rPr>
              <a:t>receptory tepla zas hlbšie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3DAF06D8-1846-DD92-F781-428CD7FDE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75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Chemoreceptory</a:t>
            </a:r>
            <a:endParaRPr lang="sk-SK" altLang="sk-SK" sz="3600" kern="0" dirty="0">
              <a:solidFill>
                <a:srgbClr val="C00000"/>
              </a:solidFill>
              <a:effectLst/>
              <a:latin typeface="Corbel" panose="020B0503020204020204" pitchFamily="34" charset="0"/>
            </a:endParaRPr>
          </a:p>
        </p:txBody>
      </p:sp>
      <p:sp>
        <p:nvSpPr>
          <p:cNvPr id="5" name="BlokTextu 5">
            <a:extLst>
              <a:ext uri="{FF2B5EF4-FFF2-40B4-BE49-F238E27FC236}">
                <a16:creationId xmlns:a16="http://schemas.microsoft.com/office/drawing/2014/main" id="{5728C373-3925-FA03-6217-D88774179ED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-1588" y="666750"/>
            <a:ext cx="12192001" cy="59404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Prenos informácii v živom systéme sa deje najmä prostredníctvom  chemických signálov, teda špecifických zlúčenín (hormóny, mRNA,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neurotransmitery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, antigény a iné)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Vnímanie chemických podnetov zahŕňa: 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	           VYSIELAČ                                                                                        PRIJÍMAČ                            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  (zdroj: chemického podnetu)                                                                   (receptor)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dirty="0" err="1">
                <a:solidFill>
                  <a:srgbClr val="C00000"/>
                </a:solidFill>
                <a:latin typeface="Corbel" panose="020B0503020204020204" pitchFamily="34" charset="0"/>
              </a:rPr>
              <a:t>Chemorecepcia</a:t>
            </a:r>
            <a:r>
              <a:rPr lang="sk-SK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 má tri fázy: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Zachytenie signálnej látky (voľná molekula) a jej privedenie k receptoru.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Premena chemického molekulového signálu na iný signál, ktorý sa dá ďalej spracovať.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Inaktivácia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signálnej látky (rozloženie), receptor je tak pripravený na príjem novej látky.</a:t>
            </a:r>
          </a:p>
        </p:txBody>
      </p:sp>
      <p:sp>
        <p:nvSpPr>
          <p:cNvPr id="23556" name="Šípka: päťuholník 1">
            <a:extLst>
              <a:ext uri="{FF2B5EF4-FFF2-40B4-BE49-F238E27FC236}">
                <a16:creationId xmlns:a16="http://schemas.microsoft.com/office/drawing/2014/main" id="{6D45389D-74AA-EEB5-D6C8-116419E29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113" y="2624138"/>
            <a:ext cx="3313112" cy="1420812"/>
          </a:xfrm>
          <a:prstGeom prst="homePlate">
            <a:avLst>
              <a:gd name="adj" fmla="val 38983"/>
            </a:avLst>
          </a:prstGeom>
          <a:noFill/>
          <a:ln w="38100" algn="ctr">
            <a:solidFill>
              <a:srgbClr val="1626C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200">
                <a:solidFill>
                  <a:srgbClr val="1626C2"/>
                </a:solidFill>
                <a:latin typeface="Corbel" panose="020B0503020204020204" pitchFamily="34" charset="0"/>
              </a:rPr>
              <a:t>Transportné médium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200">
                <a:solidFill>
                  <a:srgbClr val="1626C2"/>
                </a:solidFill>
                <a:latin typeface="Corbel" panose="020B0503020204020204" pitchFamily="34" charset="0"/>
              </a:rPr>
              <a:t>(cytoplazma,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200">
                <a:solidFill>
                  <a:srgbClr val="1626C2"/>
                </a:solidFill>
                <a:latin typeface="Corbel" panose="020B0503020204020204" pitchFamily="34" charset="0"/>
              </a:rPr>
              <a:t>krv, vzduch, voda)</a:t>
            </a:r>
          </a:p>
        </p:txBody>
      </p:sp>
      <p:sp>
        <p:nvSpPr>
          <p:cNvPr id="23557" name="BlokTextu 2">
            <a:extLst>
              <a:ext uri="{FF2B5EF4-FFF2-40B4-BE49-F238E27FC236}">
                <a16:creationId xmlns:a16="http://schemas.microsoft.com/office/drawing/2014/main" id="{57D7F5B4-35C9-D7C6-5304-E3C80500B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11675" y="4024313"/>
            <a:ext cx="27368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800">
                <a:solidFill>
                  <a:srgbClr val="000000"/>
                </a:solidFill>
                <a:latin typeface="Corbel" panose="020B0503020204020204" pitchFamily="34" charset="0"/>
              </a:rPr>
              <a:t>(difúzia)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8CCBE886-6C14-76D2-915B-B97A9F7CD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75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Chemoreceptory</a:t>
            </a:r>
            <a:r>
              <a:rPr lang="sk-SK" altLang="sk-SK" sz="3600" kern="0" dirty="0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 - čuch</a:t>
            </a:r>
          </a:p>
        </p:txBody>
      </p:sp>
      <p:pic>
        <p:nvPicPr>
          <p:cNvPr id="24579" name="Obrázok 35">
            <a:extLst>
              <a:ext uri="{FF2B5EF4-FFF2-40B4-BE49-F238E27FC236}">
                <a16:creationId xmlns:a16="http://schemas.microsoft.com/office/drawing/2014/main" id="{568F6084-BA53-4C6A-78B8-B6F645E37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765175"/>
            <a:ext cx="8010525" cy="409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BlokTextu 36">
            <a:extLst>
              <a:ext uri="{FF2B5EF4-FFF2-40B4-BE49-F238E27FC236}">
                <a16:creationId xmlns:a16="http://schemas.microsoft.com/office/drawing/2014/main" id="{2917859F-462E-6F5B-0D9F-CE41FA8219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175" y="4956175"/>
            <a:ext cx="12144375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47675" indent="-447675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200">
                <a:solidFill>
                  <a:srgbClr val="029802"/>
                </a:solidFill>
                <a:latin typeface="Corbel" panose="020B0503020204020204" pitchFamily="34" charset="0"/>
              </a:rPr>
              <a:t>Chemický podnet </a:t>
            </a:r>
            <a:r>
              <a:rPr lang="sk-SK" altLang="sk-SK" sz="2200" b="0">
                <a:solidFill>
                  <a:srgbClr val="000000"/>
                </a:solidFill>
                <a:latin typeface="Corbel" panose="020B0503020204020204" pitchFamily="34" charset="0"/>
              </a:rPr>
              <a:t>vyvolá na receptore receptorový potenciál, ktorý sa potom ako akčný potenciál šíri </a:t>
            </a:r>
            <a:r>
              <a:rPr lang="sk-SK" altLang="sk-SK" sz="2200">
                <a:solidFill>
                  <a:srgbClr val="029802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200" b="0">
                <a:solidFill>
                  <a:srgbClr val="000000"/>
                </a:solidFill>
                <a:latin typeface="Corbel" panose="020B0503020204020204" pitchFamily="34" charset="0"/>
              </a:rPr>
              <a:t>axónom do čuchového bulbu </a:t>
            </a:r>
            <a:r>
              <a:rPr lang="sk-SK" altLang="sk-SK" sz="2200" b="0" i="1">
                <a:solidFill>
                  <a:srgbClr val="000000"/>
                </a:solidFill>
                <a:latin typeface="Corbel" panose="020B0503020204020204" pitchFamily="34" charset="0"/>
              </a:rPr>
              <a:t>(bulbus olfactorius) – </a:t>
            </a:r>
            <a:r>
              <a:rPr lang="sk-SK" altLang="sk-SK" sz="2200" b="0">
                <a:solidFill>
                  <a:srgbClr val="000000"/>
                </a:solidFill>
                <a:latin typeface="Corbel" panose="020B0503020204020204" pitchFamily="34" charset="0"/>
              </a:rPr>
              <a:t>miesto konvergencie nervových vzruchov. Čuchové receptory vykazujú veľmi rýchlu adaptáciu, ktorá sa prejavuje znížením počtu (frekvencie) až vymiznutím akčných potenciálov. Táto adaptácia je však špecifická pre určitú látku a neovplyvňuje prah pre iné chemické podnety. </a:t>
            </a:r>
          </a:p>
        </p:txBody>
      </p:sp>
      <p:sp>
        <p:nvSpPr>
          <p:cNvPr id="24581" name="BlokTextu 37">
            <a:extLst>
              <a:ext uri="{FF2B5EF4-FFF2-40B4-BE49-F238E27FC236}">
                <a16:creationId xmlns:a16="http://schemas.microsoft.com/office/drawing/2014/main" id="{FB981B21-46D7-77F0-040D-215537F5F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5300" y="620713"/>
            <a:ext cx="4029075" cy="409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Čuchový epitel je veľmi tenký              (10 µm) a je tvorený bipolárnymi neurónmi (v počte až 10</a:t>
            </a:r>
            <a:r>
              <a:rPr lang="sk-SK" altLang="sk-SK" sz="2000" b="0" baseline="30000" dirty="0">
                <a:solidFill>
                  <a:srgbClr val="000000"/>
                </a:solidFill>
                <a:latin typeface="Corbel" panose="020B0503020204020204" pitchFamily="34" charset="0"/>
              </a:rPr>
              <a:t>6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), ich </a:t>
            </a:r>
            <a:r>
              <a:rPr lang="sk-SK" altLang="sk-SK" sz="20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dendrity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sú zakončené hustými </a:t>
            </a:r>
            <a:r>
              <a:rPr lang="sk-SK" altLang="sk-SK" sz="20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riasinkami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.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Pachové látky sa dostanú k receptoru až po vdýchnutí (difúzia). Sú však rozoznávané až po rozpustení v hliene, ktorý pokrýva čuchový epitel.</a:t>
            </a: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</a:pP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Rozoznávame až 4000 pacho</a:t>
            </a:r>
            <a:r>
              <a:rPr lang="sk-SK" altLang="sk-SK" sz="1800" b="0" dirty="0">
                <a:solidFill>
                  <a:srgbClr val="000000"/>
                </a:solidFill>
                <a:latin typeface="Corbel" panose="020B0503020204020204" pitchFamily="34" charset="0"/>
              </a:rPr>
              <a:t>v.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Obrázok 3">
            <a:extLst>
              <a:ext uri="{FF2B5EF4-FFF2-40B4-BE49-F238E27FC236}">
                <a16:creationId xmlns:a16="http://schemas.microsoft.com/office/drawing/2014/main" id="{4BDA544D-E923-5EAC-547F-E7F603B04B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" y="73025"/>
            <a:ext cx="5389563" cy="671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9E2C746C-043C-E5CE-C343-73A7A441D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5" y="-26988"/>
            <a:ext cx="7032625" cy="67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Chemoreceptory</a:t>
            </a:r>
            <a:r>
              <a:rPr lang="sk-SK" altLang="sk-SK" sz="3600" kern="0" dirty="0">
                <a:solidFill>
                  <a:srgbClr val="C00000"/>
                </a:solidFill>
                <a:effectLst/>
                <a:latin typeface="Corbel" panose="020B0503020204020204" pitchFamily="34" charset="0"/>
              </a:rPr>
              <a:t> - chuť</a:t>
            </a:r>
          </a:p>
        </p:txBody>
      </p:sp>
      <p:sp>
        <p:nvSpPr>
          <p:cNvPr id="25604" name="BlokTextu 5">
            <a:extLst>
              <a:ext uri="{FF2B5EF4-FFF2-40B4-BE49-F238E27FC236}">
                <a16:creationId xmlns:a16="http://schemas.microsoft.com/office/drawing/2014/main" id="{F1F08164-31D3-81DB-7DD2-B6C36C54F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038" y="692150"/>
            <a:ext cx="7310437" cy="600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447675" indent="-447675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dirty="0" err="1">
                <a:solidFill>
                  <a:srgbClr val="C00000"/>
                </a:solidFill>
                <a:latin typeface="Corbel" panose="020B0503020204020204" pitchFamily="34" charset="0"/>
              </a:rPr>
              <a:t>Chemoreceptory</a:t>
            </a:r>
            <a:r>
              <a:rPr lang="sk-SK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 chuti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reagujú na látky rozpustené v ústnej tekutine (v slinách). Receptory chuti sú tvorené chuťovými pohárikmi.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Chuťový pohárik je vysoký asi 50 µm  a obsahuje  5 – 18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receptorových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buniek, ktoré sú zakončené vláskovými bunkami vyčnievajúcimi do chuťového póru. 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Podráždenie vláskových buniek vyvolá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potenciál, ktorý tvorí základ pre akčný potenciál, ktorý sa šíri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aferentným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neurónom.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Každý chuťový pohárik je inervovaný viac neurónmi a jedno nervové vlákno odvádza vzruchy cca z 5 chuťových pohárikov. 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Chuťový vnem závisí aj od čuchového vnemu.</a:t>
            </a:r>
          </a:p>
          <a:p>
            <a:pPr lvl="1" eaLnBrk="1" hangingPunct="1"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sk-SK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K rozoznaniu rozdielov v chuti a vône, je potrebná minimálne 30 </a:t>
            </a:r>
            <a:r>
              <a:rPr lang="en-US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% z</a:t>
            </a:r>
            <a:r>
              <a:rPr lang="sk-SK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mena v koncentrácii látky. </a:t>
            </a:r>
            <a:r>
              <a:rPr lang="en-US" altLang="sk-SK" sz="2400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endParaRPr lang="sk-SK" altLang="sk-SK" sz="2400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915CA4-15D1-4286-152F-DA90CC040E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3375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Rozdelenie receptorov </a:t>
            </a:r>
          </a:p>
          <a:p>
            <a:pPr algn="ctr">
              <a:defRPr/>
            </a:pP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z hľadiska zmeny </a:t>
            </a:r>
            <a:r>
              <a:rPr lang="sk-SK" altLang="sk-SK" sz="3600" kern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receptorového</a:t>
            </a: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potenciálu</a:t>
            </a:r>
          </a:p>
        </p:txBody>
      </p:sp>
      <p:sp>
        <p:nvSpPr>
          <p:cNvPr id="3" name="BlokTextu 5">
            <a:extLst>
              <a:ext uri="{FF2B5EF4-FFF2-40B4-BE49-F238E27FC236}">
                <a16:creationId xmlns:a16="http://schemas.microsoft.com/office/drawing/2014/main" id="{59FE5555-0DFE-CF92-7DE5-A78084CB3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46200"/>
            <a:ext cx="12144375" cy="150810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Odpoveď receptora na podnet sa s časom mení (slabne) = ADAPTÁCIA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    (adaptácia je elektrická vlastnosť membrány receptora)</a:t>
            </a: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endParaRPr lang="sk-SK" altLang="sk-SK" sz="2000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 marL="0" indent="0"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None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Z hľadiska poklesu amplitúdy </a:t>
            </a:r>
            <a:r>
              <a:rPr lang="sk-SK" altLang="sk-SK" sz="2400" dirty="0" err="1">
                <a:solidFill>
                  <a:srgbClr val="1626C2"/>
                </a:solidFill>
                <a:latin typeface="Corbel" panose="020B0503020204020204" pitchFamily="34" charset="0"/>
              </a:rPr>
              <a:t>receptorového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potenciálu receptory rozdeľujeme na: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ED8C102E-BE57-8CB4-9E54-13E58EFEF21B}"/>
              </a:ext>
            </a:extLst>
          </p:cNvPr>
          <p:cNvSpPr txBox="1"/>
          <p:nvPr/>
        </p:nvSpPr>
        <p:spPr>
          <a:xfrm>
            <a:off x="119063" y="3314700"/>
            <a:ext cx="7610475" cy="3508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buFont typeface="+mj-lt"/>
              <a:buAutoNum type="arabicPeriod"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Rýchlo sa adaptujúce receptory (</a:t>
            </a:r>
            <a:r>
              <a:rPr lang="sk-SK" altLang="sk-SK" sz="2400" dirty="0" err="1">
                <a:solidFill>
                  <a:srgbClr val="1626C2"/>
                </a:solidFill>
                <a:latin typeface="Corbel" panose="020B0503020204020204" pitchFamily="34" charset="0"/>
              </a:rPr>
              <a:t>fázické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) –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registrujú hlavne zmeny v intenzite alebo rýchlosti podnetu, pri konštantnej stimulácii rýchlo oslabujú svoju odpoveď (akčné potenciály odpaľujú krátko, obvykle na začiatku stimulácie). </a:t>
            </a:r>
          </a:p>
          <a:p>
            <a:pPr eaLnBrk="1" hangingPunct="1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 Typické pre čuchové receptory alebo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Paciniho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telieska.</a:t>
            </a:r>
          </a:p>
          <a:p>
            <a:pPr eaLnBrk="1" hangingPunct="1">
              <a:defRPr/>
            </a:pPr>
            <a:endParaRPr lang="sk-SK" altLang="sk-SK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2000" dirty="0">
                <a:solidFill>
                  <a:srgbClr val="1626C2"/>
                </a:solidFill>
                <a:latin typeface="Corbel" panose="020B0503020204020204" pitchFamily="34" charset="0"/>
              </a:rPr>
              <a:t>Význam: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zabraňujú preťaženiu systému informáciami, ktoré už nie sú pre systém nové alebo relevantné, umožňujú vnímať nové podnety, ktoré môžu byť dôležitejšie.</a:t>
            </a:r>
          </a:p>
        </p:txBody>
      </p:sp>
      <p:grpSp>
        <p:nvGrpSpPr>
          <p:cNvPr id="32773" name="Skupina 10">
            <a:extLst>
              <a:ext uri="{FF2B5EF4-FFF2-40B4-BE49-F238E27FC236}">
                <a16:creationId xmlns:a16="http://schemas.microsoft.com/office/drawing/2014/main" id="{13B74B51-A030-22D7-28B8-D96C72A55C60}"/>
              </a:ext>
            </a:extLst>
          </p:cNvPr>
          <p:cNvGrpSpPr>
            <a:grpSpLocks/>
          </p:cNvGrpSpPr>
          <p:nvPr/>
        </p:nvGrpSpPr>
        <p:grpSpPr bwMode="auto">
          <a:xfrm>
            <a:off x="7777163" y="3449638"/>
            <a:ext cx="4413250" cy="3316287"/>
            <a:chOff x="2024724" y="1066312"/>
            <a:chExt cx="4412796" cy="3316024"/>
          </a:xfrm>
        </p:grpSpPr>
        <p:sp>
          <p:nvSpPr>
            <p:cNvPr id="32774" name="BlokTextu 11">
              <a:extLst>
                <a:ext uri="{FF2B5EF4-FFF2-40B4-BE49-F238E27FC236}">
                  <a16:creationId xmlns:a16="http://schemas.microsoft.com/office/drawing/2014/main" id="{85AAB40A-6D87-125F-1EF2-0F401676C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1066312"/>
              <a:ext cx="1350125" cy="9233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Výboje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akčných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potenciálov</a:t>
              </a:r>
            </a:p>
          </p:txBody>
        </p:sp>
        <p:sp>
          <p:nvSpPr>
            <p:cNvPr id="32775" name="BlokTextu 12">
              <a:extLst>
                <a:ext uri="{FF2B5EF4-FFF2-40B4-BE49-F238E27FC236}">
                  <a16:creationId xmlns:a16="http://schemas.microsoft.com/office/drawing/2014/main" id="{BC3733D0-052D-CD56-C585-2E640C9F6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2170253"/>
              <a:ext cx="1494166" cy="64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Receptorový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potenciál</a:t>
              </a:r>
            </a:p>
          </p:txBody>
        </p:sp>
        <p:sp>
          <p:nvSpPr>
            <p:cNvPr id="32776" name="BlokTextu 13">
              <a:extLst>
                <a:ext uri="{FF2B5EF4-FFF2-40B4-BE49-F238E27FC236}">
                  <a16:creationId xmlns:a16="http://schemas.microsoft.com/office/drawing/2014/main" id="{7F1A3D1D-CFA1-6543-68F3-F44AF2F04A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3240854"/>
              <a:ext cx="1494166" cy="369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 i="1">
                  <a:solidFill>
                    <a:srgbClr val="000000"/>
                  </a:solidFill>
                  <a:latin typeface="Arial" panose="020B0604020202020204" pitchFamily="34" charset="0"/>
                </a:rPr>
                <a:t>Stimulácia</a:t>
              </a:r>
            </a:p>
          </p:txBody>
        </p:sp>
        <p:pic>
          <p:nvPicPr>
            <p:cNvPr id="32777" name="Obrázok 14">
              <a:extLst>
                <a:ext uri="{FF2B5EF4-FFF2-40B4-BE49-F238E27FC236}">
                  <a16:creationId xmlns:a16="http://schemas.microsoft.com/office/drawing/2014/main" id="{3016BB54-781B-F253-5343-339C05621B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57" r="12434" b="90807"/>
            <a:stretch>
              <a:fillRect/>
            </a:stretch>
          </p:blipFill>
          <p:spPr bwMode="auto">
            <a:xfrm>
              <a:off x="3487437" y="3141704"/>
              <a:ext cx="2880320" cy="6164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778" name="Obrázok 15">
              <a:extLst>
                <a:ext uri="{FF2B5EF4-FFF2-40B4-BE49-F238E27FC236}">
                  <a16:creationId xmlns:a16="http://schemas.microsoft.com/office/drawing/2014/main" id="{0250A5D2-6890-88ED-0433-AE7F65FD6B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7674" y="1359972"/>
              <a:ext cx="3019846" cy="1638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2779" name="Skupina 16">
              <a:extLst>
                <a:ext uri="{FF2B5EF4-FFF2-40B4-BE49-F238E27FC236}">
                  <a16:creationId xmlns:a16="http://schemas.microsoft.com/office/drawing/2014/main" id="{93A81E87-845C-FBF8-7D60-78A82C69F3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87437" y="3565943"/>
              <a:ext cx="2838846" cy="816393"/>
              <a:chOff x="3487437" y="3565943"/>
              <a:chExt cx="2838846" cy="816393"/>
            </a:xfrm>
          </p:grpSpPr>
          <p:pic>
            <p:nvPicPr>
              <p:cNvPr id="32780" name="Obrázok 17">
                <a:extLst>
                  <a:ext uri="{FF2B5EF4-FFF2-40B4-BE49-F238E27FC236}">
                    <a16:creationId xmlns:a16="http://schemas.microsoft.com/office/drawing/2014/main" id="{D8835923-207A-ABBF-CAE5-49876EFD22BC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87437" y="3565943"/>
                <a:ext cx="2838846" cy="5430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2781" name="BlokTextu 18">
                <a:extLst>
                  <a:ext uri="{FF2B5EF4-FFF2-40B4-BE49-F238E27FC236}">
                    <a16:creationId xmlns:a16="http://schemas.microsoft.com/office/drawing/2014/main" id="{9C4E39AD-3717-74F9-CE6C-6D0A058146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99495" y="4105337"/>
                <a:ext cx="1494166" cy="27699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1"/>
                  </a:buClr>
                  <a:buChar char="–"/>
                  <a:defRPr sz="28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1"/>
                  </a:buClr>
                  <a:buChar char="–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7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Tahoma" panose="020B0604030504040204" pitchFamily="34" charset="0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sk-SK" altLang="sk-SK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čas </a:t>
                </a:r>
                <a:r>
                  <a:rPr lang="en-US" altLang="sk-SK" sz="1200">
                    <a:solidFill>
                      <a:srgbClr val="000000"/>
                    </a:solidFill>
                    <a:latin typeface="Arial" panose="020B0604020202020204" pitchFamily="34" charset="0"/>
                  </a:rPr>
                  <a:t>[s]</a:t>
                </a:r>
                <a:endParaRPr lang="sk-SK" altLang="sk-SK" sz="1200">
                  <a:solidFill>
                    <a:srgbClr val="000000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pic>
        <p:nvPicPr>
          <p:cNvPr id="4" name="Picture 6" descr="Working Memory and Cognitive Load - LD@school">
            <a:extLst>
              <a:ext uri="{FF2B5EF4-FFF2-40B4-BE49-F238E27FC236}">
                <a16:creationId xmlns:a16="http://schemas.microsoft.com/office/drawing/2014/main" id="{E3C22AF3-6DAF-9DC9-C127-76D9645AE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EF0C047E-9BBC-F28F-684F-4BB8001ACF68}"/>
              </a:ext>
            </a:extLst>
          </p:cNvPr>
          <p:cNvSpPr txBox="1"/>
          <p:nvPr/>
        </p:nvSpPr>
        <p:spPr>
          <a:xfrm>
            <a:off x="119063" y="188913"/>
            <a:ext cx="7451725" cy="68945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buFont typeface="+mj-lt"/>
              <a:buAutoNum type="arabicPeriod" startAt="2"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Pomaly sa adaptujúce receptory (tonické) –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registrujú hlavne trvanie podnetu, pri konštantnej stimulácii pomaly znižujú svoju odpoveď (akčné potenciály odpaľujú počas  celého trvania stimulácie).</a:t>
            </a:r>
          </a:p>
          <a:p>
            <a:pPr eaLnBrk="1" hangingPunct="1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 Typické pre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receptory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chladu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tepla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krvného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tlaku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baroreceptory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, 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chemoreceptory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,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receptory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pľúcneho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en-US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rozpätia</a:t>
            </a:r>
            <a:r>
              <a:rPr lang="en-US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.</a:t>
            </a:r>
          </a:p>
          <a:p>
            <a:pPr eaLnBrk="1" hangingPunct="1">
              <a:defRPr/>
            </a:pPr>
            <a:endParaRPr lang="sk-SK" altLang="sk-SK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Význam: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sz="24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poskytujú nepretržitý signál počas trvania podnetu</a:t>
            </a:r>
          </a:p>
          <a:p>
            <a:pPr eaLnBrk="1" hangingPunct="1">
              <a:defRPr/>
            </a:pPr>
            <a:endParaRPr lang="sk-SK" altLang="sk-SK" sz="2000" b="0" kern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457200" indent="-457200" eaLnBrk="1" hangingPunct="1">
              <a:buFont typeface="+mj-lt"/>
              <a:buAutoNum type="arabicPeriod" startAt="3"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Receptory bez adaptácie –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generujú akčný potenciál stále, kým stimul pretrváva</a:t>
            </a:r>
          </a:p>
          <a:p>
            <a:pPr marL="457200" indent="-457200" eaLnBrk="1" hangingPunct="1">
              <a:buFont typeface="+mj-lt"/>
              <a:buAutoNum type="arabicPeriod" startAt="3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Význam: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s</a:t>
            </a:r>
            <a:r>
              <a:rPr lang="sk-SK" sz="2400" b="0" kern="0" dirty="0">
                <a:solidFill>
                  <a:srgbClr val="000000"/>
                </a:solidFill>
                <a:latin typeface="Corbel" panose="020B0503020204020204" pitchFamily="34" charset="0"/>
              </a:rPr>
              <a:t>ú kľúčové pre vnímanie pretrvávajúcich podnetov, ako sú bolesť, tlak alebo poloha tela, a poskytujú informácie o neustálom stave vonkajšieho prostredia. </a:t>
            </a:r>
          </a:p>
          <a:p>
            <a:pPr eaLnBrk="1" hangingPunct="1">
              <a:defRPr/>
            </a:pP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grpSp>
        <p:nvGrpSpPr>
          <p:cNvPr id="33795" name="Skupina 16">
            <a:extLst>
              <a:ext uri="{FF2B5EF4-FFF2-40B4-BE49-F238E27FC236}">
                <a16:creationId xmlns:a16="http://schemas.microsoft.com/office/drawing/2014/main" id="{46212931-F2C8-89DA-6A03-BF50628E1A55}"/>
              </a:ext>
            </a:extLst>
          </p:cNvPr>
          <p:cNvGrpSpPr>
            <a:grpSpLocks/>
          </p:cNvGrpSpPr>
          <p:nvPr/>
        </p:nvGrpSpPr>
        <p:grpSpPr bwMode="auto">
          <a:xfrm>
            <a:off x="7604125" y="71438"/>
            <a:ext cx="4438650" cy="2705100"/>
            <a:chOff x="7604850" y="72183"/>
            <a:chExt cx="4438558" cy="2704355"/>
          </a:xfrm>
        </p:grpSpPr>
        <p:grpSp>
          <p:nvGrpSpPr>
            <p:cNvPr id="33809" name="Skupina 10">
              <a:extLst>
                <a:ext uri="{FF2B5EF4-FFF2-40B4-BE49-F238E27FC236}">
                  <a16:creationId xmlns:a16="http://schemas.microsoft.com/office/drawing/2014/main" id="{DCDA12A3-A4D7-D6C8-E99F-198FB7E5D0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04509" y="354142"/>
              <a:ext cx="3038899" cy="2422396"/>
              <a:chOff x="5296630" y="1746627"/>
              <a:chExt cx="3038899" cy="2422396"/>
            </a:xfrm>
          </p:grpSpPr>
          <p:pic>
            <p:nvPicPr>
              <p:cNvPr id="33813" name="Obrázok 14">
                <a:extLst>
                  <a:ext uri="{FF2B5EF4-FFF2-40B4-BE49-F238E27FC236}">
                    <a16:creationId xmlns:a16="http://schemas.microsoft.com/office/drawing/2014/main" id="{DDA1D26E-B756-034C-02C6-CBD92E5616A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57" r="12434" b="90807"/>
              <a:stretch>
                <a:fillRect/>
              </a:stretch>
            </p:blipFill>
            <p:spPr bwMode="auto">
              <a:xfrm>
                <a:off x="5375919" y="3552527"/>
                <a:ext cx="2880320" cy="616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14" name="Obrázok 15">
                <a:extLst>
                  <a:ext uri="{FF2B5EF4-FFF2-40B4-BE49-F238E27FC236}">
                    <a16:creationId xmlns:a16="http://schemas.microsoft.com/office/drawing/2014/main" id="{ACB1A0AD-3F45-2BBF-E3ED-86BD68B6E50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96630" y="1746627"/>
                <a:ext cx="3038899" cy="1705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3810" name="BlokTextu 11">
              <a:extLst>
                <a:ext uri="{FF2B5EF4-FFF2-40B4-BE49-F238E27FC236}">
                  <a16:creationId xmlns:a16="http://schemas.microsoft.com/office/drawing/2014/main" id="{98EDD22D-3CF3-848B-2821-5E89C8C031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11384" y="72183"/>
              <a:ext cx="1350125" cy="9233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Výboje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akčných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potenciálov</a:t>
              </a:r>
            </a:p>
          </p:txBody>
        </p:sp>
        <p:sp>
          <p:nvSpPr>
            <p:cNvPr id="33811" name="BlokTextu 12">
              <a:extLst>
                <a:ext uri="{FF2B5EF4-FFF2-40B4-BE49-F238E27FC236}">
                  <a16:creationId xmlns:a16="http://schemas.microsoft.com/office/drawing/2014/main" id="{68423300-93C6-17C4-7630-2EE1D51979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4850" y="1308423"/>
              <a:ext cx="1494166" cy="64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Receptorový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potenciál</a:t>
              </a:r>
            </a:p>
          </p:txBody>
        </p:sp>
        <p:sp>
          <p:nvSpPr>
            <p:cNvPr id="33812" name="BlokTextu 13">
              <a:extLst>
                <a:ext uri="{FF2B5EF4-FFF2-40B4-BE49-F238E27FC236}">
                  <a16:creationId xmlns:a16="http://schemas.microsoft.com/office/drawing/2014/main" id="{00039396-F11B-E36E-B5CC-73AF2ABD2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4850" y="2267664"/>
              <a:ext cx="1494166" cy="369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 i="1">
                  <a:solidFill>
                    <a:srgbClr val="000000"/>
                  </a:solidFill>
                  <a:latin typeface="Arial" panose="020B0604020202020204" pitchFamily="34" charset="0"/>
                </a:rPr>
                <a:t>Stimulácia</a:t>
              </a:r>
            </a:p>
          </p:txBody>
        </p:sp>
      </p:grpSp>
      <p:grpSp>
        <p:nvGrpSpPr>
          <p:cNvPr id="33796" name="Skupina 17">
            <a:extLst>
              <a:ext uri="{FF2B5EF4-FFF2-40B4-BE49-F238E27FC236}">
                <a16:creationId xmlns:a16="http://schemas.microsoft.com/office/drawing/2014/main" id="{0B468AF8-FC68-8281-9805-ED51F7DE36CB}"/>
              </a:ext>
            </a:extLst>
          </p:cNvPr>
          <p:cNvGrpSpPr>
            <a:grpSpLocks/>
          </p:cNvGrpSpPr>
          <p:nvPr/>
        </p:nvGrpSpPr>
        <p:grpSpPr bwMode="auto">
          <a:xfrm>
            <a:off x="7677150" y="3500438"/>
            <a:ext cx="4395788" cy="2692400"/>
            <a:chOff x="2024724" y="1066312"/>
            <a:chExt cx="4395320" cy="2691888"/>
          </a:xfrm>
        </p:grpSpPr>
        <p:sp>
          <p:nvSpPr>
            <p:cNvPr id="33803" name="BlokTextu 18">
              <a:extLst>
                <a:ext uri="{FF2B5EF4-FFF2-40B4-BE49-F238E27FC236}">
                  <a16:creationId xmlns:a16="http://schemas.microsoft.com/office/drawing/2014/main" id="{60BCA0AC-334B-9EDC-4EEB-E623141A1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1066312"/>
              <a:ext cx="1350125" cy="92333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Výboje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akčných 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1626C2"/>
                  </a:solidFill>
                  <a:latin typeface="Arial" panose="020B0604020202020204" pitchFamily="34" charset="0"/>
                </a:rPr>
                <a:t>potenciálov</a:t>
              </a:r>
            </a:p>
          </p:txBody>
        </p:sp>
        <p:sp>
          <p:nvSpPr>
            <p:cNvPr id="33804" name="BlokTextu 19">
              <a:extLst>
                <a:ext uri="{FF2B5EF4-FFF2-40B4-BE49-F238E27FC236}">
                  <a16:creationId xmlns:a16="http://schemas.microsoft.com/office/drawing/2014/main" id="{DC6FFFA6-8F33-4C39-01F4-A41A158E77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2170253"/>
              <a:ext cx="1494166" cy="646331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Receptorový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>
                  <a:solidFill>
                    <a:srgbClr val="029802"/>
                  </a:solidFill>
                  <a:latin typeface="Arial" panose="020B0604020202020204" pitchFamily="34" charset="0"/>
                </a:rPr>
                <a:t>potenciál</a:t>
              </a:r>
            </a:p>
          </p:txBody>
        </p:sp>
        <p:sp>
          <p:nvSpPr>
            <p:cNvPr id="33805" name="BlokTextu 20">
              <a:extLst>
                <a:ext uri="{FF2B5EF4-FFF2-40B4-BE49-F238E27FC236}">
                  <a16:creationId xmlns:a16="http://schemas.microsoft.com/office/drawing/2014/main" id="{F9D721BF-8DD3-DA33-F9DD-C65EE369863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24724" y="3240854"/>
              <a:ext cx="1494166" cy="36933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800" b="0" i="1">
                  <a:solidFill>
                    <a:srgbClr val="000000"/>
                  </a:solidFill>
                  <a:latin typeface="Arial" panose="020B0604020202020204" pitchFamily="34" charset="0"/>
                </a:rPr>
                <a:t>Stimulácia</a:t>
              </a:r>
            </a:p>
          </p:txBody>
        </p:sp>
        <p:grpSp>
          <p:nvGrpSpPr>
            <p:cNvPr id="33806" name="Skupina 21">
              <a:extLst>
                <a:ext uri="{FF2B5EF4-FFF2-40B4-BE49-F238E27FC236}">
                  <a16:creationId xmlns:a16="http://schemas.microsoft.com/office/drawing/2014/main" id="{02293B9D-E7BA-80CC-B324-D013876B61E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0198" y="1325662"/>
              <a:ext cx="3019846" cy="2432538"/>
              <a:chOff x="2920353" y="152660"/>
              <a:chExt cx="3019846" cy="2432538"/>
            </a:xfrm>
          </p:grpSpPr>
          <p:pic>
            <p:nvPicPr>
              <p:cNvPr id="33807" name="Obrázok 22">
                <a:extLst>
                  <a:ext uri="{FF2B5EF4-FFF2-40B4-BE49-F238E27FC236}">
                    <a16:creationId xmlns:a16="http://schemas.microsoft.com/office/drawing/2014/main" id="{F70A6DF5-4A5C-B092-D008-C7559BAE0FE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957" r="12434" b="90807"/>
              <a:stretch>
                <a:fillRect/>
              </a:stretch>
            </p:blipFill>
            <p:spPr bwMode="auto">
              <a:xfrm>
                <a:off x="3007592" y="1968702"/>
                <a:ext cx="2880320" cy="616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3808" name="Obrázok 23">
                <a:extLst>
                  <a:ext uri="{FF2B5EF4-FFF2-40B4-BE49-F238E27FC236}">
                    <a16:creationId xmlns:a16="http://schemas.microsoft.com/office/drawing/2014/main" id="{B3C093C6-3BE5-6137-AFB2-EA691528A8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20353" y="152660"/>
                <a:ext cx="3019846" cy="1762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33797" name="Skupina 24">
            <a:extLst>
              <a:ext uri="{FF2B5EF4-FFF2-40B4-BE49-F238E27FC236}">
                <a16:creationId xmlns:a16="http://schemas.microsoft.com/office/drawing/2014/main" id="{5D32E312-B998-E89C-2DD8-D200CCFBE052}"/>
              </a:ext>
            </a:extLst>
          </p:cNvPr>
          <p:cNvGrpSpPr>
            <a:grpSpLocks/>
          </p:cNvGrpSpPr>
          <p:nvPr/>
        </p:nvGrpSpPr>
        <p:grpSpPr bwMode="auto">
          <a:xfrm>
            <a:off x="9099550" y="2633663"/>
            <a:ext cx="2838450" cy="742950"/>
            <a:chOff x="3487437" y="3639469"/>
            <a:chExt cx="2838846" cy="742867"/>
          </a:xfrm>
        </p:grpSpPr>
        <p:pic>
          <p:nvPicPr>
            <p:cNvPr id="33801" name="Obrázok 25">
              <a:extLst>
                <a:ext uri="{FF2B5EF4-FFF2-40B4-BE49-F238E27FC236}">
                  <a16:creationId xmlns:a16="http://schemas.microsoft.com/office/drawing/2014/main" id="{162D1420-F69C-351D-D061-FFE8C73070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7437" y="3639469"/>
              <a:ext cx="2838846" cy="543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BlokTextu 26">
              <a:extLst>
                <a:ext uri="{FF2B5EF4-FFF2-40B4-BE49-F238E27FC236}">
                  <a16:creationId xmlns:a16="http://schemas.microsoft.com/office/drawing/2014/main" id="{4B763E3A-1933-ABD6-95BD-F6DBB40EF2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9495" y="4105337"/>
              <a:ext cx="1494166" cy="276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200">
                  <a:solidFill>
                    <a:srgbClr val="000000"/>
                  </a:solidFill>
                  <a:latin typeface="Arial" panose="020B0604020202020204" pitchFamily="34" charset="0"/>
                </a:rPr>
                <a:t>čas </a:t>
              </a:r>
              <a:r>
                <a:rPr lang="en-US" altLang="sk-SK" sz="1200">
                  <a:solidFill>
                    <a:srgbClr val="000000"/>
                  </a:solidFill>
                  <a:latin typeface="Arial" panose="020B0604020202020204" pitchFamily="34" charset="0"/>
                </a:rPr>
                <a:t>[s]</a:t>
              </a:r>
              <a:endParaRPr lang="sk-SK" altLang="sk-SK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33798" name="Skupina 27">
            <a:extLst>
              <a:ext uri="{FF2B5EF4-FFF2-40B4-BE49-F238E27FC236}">
                <a16:creationId xmlns:a16="http://schemas.microsoft.com/office/drawing/2014/main" id="{25ADC8C5-E4C6-8F39-7648-CA2EB36826A5}"/>
              </a:ext>
            </a:extLst>
          </p:cNvPr>
          <p:cNvGrpSpPr>
            <a:grpSpLocks/>
          </p:cNvGrpSpPr>
          <p:nvPr/>
        </p:nvGrpSpPr>
        <p:grpSpPr bwMode="auto">
          <a:xfrm>
            <a:off x="9155113" y="6026150"/>
            <a:ext cx="2838450" cy="742950"/>
            <a:chOff x="3487437" y="3639469"/>
            <a:chExt cx="2838846" cy="742867"/>
          </a:xfrm>
        </p:grpSpPr>
        <p:pic>
          <p:nvPicPr>
            <p:cNvPr id="33799" name="Obrázok 28">
              <a:extLst>
                <a:ext uri="{FF2B5EF4-FFF2-40B4-BE49-F238E27FC236}">
                  <a16:creationId xmlns:a16="http://schemas.microsoft.com/office/drawing/2014/main" id="{916A68CC-3EBC-81D9-2534-F472E94E3E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87437" y="3639469"/>
              <a:ext cx="2838846" cy="543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0" name="BlokTextu 29">
              <a:extLst>
                <a:ext uri="{FF2B5EF4-FFF2-40B4-BE49-F238E27FC236}">
                  <a16:creationId xmlns:a16="http://schemas.microsoft.com/office/drawing/2014/main" id="{7FD2A63B-8485-FDDE-F952-5F00AD1111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9495" y="4105337"/>
              <a:ext cx="1494166" cy="276999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3200"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1"/>
                </a:buClr>
                <a:buChar char="–"/>
                <a:defRPr sz="2800"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1"/>
                </a:buClr>
                <a:buChar char="–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70000"/>
                <a:buFont typeface="Wingdings" panose="05000000000000000000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sk-SK" altLang="sk-SK" sz="1200">
                  <a:solidFill>
                    <a:srgbClr val="000000"/>
                  </a:solidFill>
                  <a:latin typeface="Arial" panose="020B0604020202020204" pitchFamily="34" charset="0"/>
                </a:rPr>
                <a:t>čas </a:t>
              </a:r>
              <a:r>
                <a:rPr lang="en-US" altLang="sk-SK" sz="1200">
                  <a:solidFill>
                    <a:srgbClr val="000000"/>
                  </a:solidFill>
                  <a:latin typeface="Arial" panose="020B0604020202020204" pitchFamily="34" charset="0"/>
                </a:rPr>
                <a:t>[s]</a:t>
              </a:r>
              <a:endParaRPr lang="sk-SK" altLang="sk-SK" sz="120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6024DB4A-975A-E3D6-B305-09FE490DC4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565868" y="34669"/>
            <a:ext cx="532469" cy="442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lokTextu 3">
            <a:extLst>
              <a:ext uri="{FF2B5EF4-FFF2-40B4-BE49-F238E27FC236}">
                <a16:creationId xmlns:a16="http://schemas.microsoft.com/office/drawing/2014/main" id="{18EDD7B7-9B38-A1F9-45A7-68C7942F1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963" y="841375"/>
            <a:ext cx="11449050" cy="57562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100" b="0" dirty="0">
                <a:solidFill>
                  <a:srgbClr val="000000"/>
                </a:solidFill>
                <a:latin typeface="Corbel" panose="020B0503020204020204" pitchFamily="34" charset="0"/>
              </a:rPr>
              <a:t>Biofyzikálnou podstatou zmyslového vnímania je prevod energie a informácií z okolia na </a:t>
            </a:r>
            <a:r>
              <a:rPr lang="sk-SK" altLang="sk-SK" sz="21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receptorový</a:t>
            </a:r>
            <a:r>
              <a:rPr lang="sk-SK" altLang="sk-SK" sz="2100" b="0" dirty="0">
                <a:solidFill>
                  <a:srgbClr val="000000"/>
                </a:solidFill>
                <a:latin typeface="Corbel" panose="020B0503020204020204" pitchFamily="34" charset="0"/>
              </a:rPr>
              <a:t> (generátorový) a neskôr akčný potenciál.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1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100" b="0" dirty="0">
                <a:solidFill>
                  <a:srgbClr val="000000"/>
                </a:solidFill>
                <a:latin typeface="Corbel" panose="020B0503020204020204" pitchFamily="34" charset="0"/>
              </a:rPr>
              <a:t>prostredníctvom </a:t>
            </a:r>
            <a:r>
              <a:rPr lang="sk-SK" altLang="sk-SK" sz="2100" dirty="0">
                <a:solidFill>
                  <a:srgbClr val="1626C2"/>
                </a:solidFill>
                <a:latin typeface="Corbel" panose="020B0503020204020204" pitchFamily="34" charset="0"/>
              </a:rPr>
              <a:t>reflexného oblúka </a:t>
            </a:r>
            <a:r>
              <a:rPr lang="sk-SK" altLang="sk-SK" sz="2100" b="0" dirty="0">
                <a:solidFill>
                  <a:srgbClr val="000000"/>
                </a:solidFill>
                <a:latin typeface="Corbel" panose="020B0503020204020204" pitchFamily="34" charset="0"/>
              </a:rPr>
              <a:t>sa táto informácia spracúva a prichádza na ňu odpoveď organizmu (informácie prichádzajú do CNS prostredníctvom </a:t>
            </a:r>
            <a:r>
              <a:rPr lang="sk-SK" altLang="sk-SK" sz="21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aferentných</a:t>
            </a:r>
            <a:r>
              <a:rPr lang="sk-SK" altLang="sk-SK" sz="2100" b="0" dirty="0">
                <a:solidFill>
                  <a:srgbClr val="000000"/>
                </a:solidFill>
                <a:latin typeface="Corbel" panose="020B0503020204020204" pitchFamily="34" charset="0"/>
              </a:rPr>
              <a:t> dráh).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1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r>
              <a:rPr lang="sk-SK" altLang="sk-SK" sz="2100" dirty="0">
                <a:solidFill>
                  <a:srgbClr val="1626C2"/>
                </a:solidFill>
                <a:latin typeface="Corbel" panose="020B0503020204020204" pitchFamily="34" charset="0"/>
              </a:rPr>
              <a:t>Reflexný oblúk tvorí: </a:t>
            </a:r>
          </a:p>
          <a:p>
            <a:pPr eaLnBrk="1" hangingPunct="1">
              <a:spcBef>
                <a:spcPct val="0"/>
              </a:spcBef>
              <a:buClrTx/>
              <a:buSzTx/>
              <a:buFont typeface="Wingdings" panose="05000000000000000000" pitchFamily="2" charset="2"/>
              <a:buChar char="Ø"/>
              <a:defRPr/>
            </a:pPr>
            <a:endParaRPr lang="sk-SK" altLang="sk-SK" sz="21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000" dirty="0">
                <a:solidFill>
                  <a:schemeClr val="bg1">
                    <a:lumMod val="60000"/>
                    <a:lumOff val="40000"/>
                  </a:schemeClr>
                </a:solidFill>
                <a:latin typeface="Corbel" panose="020B0503020204020204" pitchFamily="34" charset="0"/>
              </a:rPr>
              <a:t>Receptor: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snímač, tvarovo a funkčne špecializovaná bunka (môže to byť aj bielkovina), zachytáva adekvátne podnety a kóduje ich intenzitu.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endParaRPr lang="sk-SK" altLang="sk-SK" sz="1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000" dirty="0" err="1">
                <a:solidFill>
                  <a:srgbClr val="00B050"/>
                </a:solidFill>
                <a:latin typeface="Corbel" panose="020B0503020204020204" pitchFamily="34" charset="0"/>
              </a:rPr>
              <a:t>Aferentná</a:t>
            </a:r>
            <a:r>
              <a:rPr lang="sk-SK" altLang="sk-SK" sz="2000" dirty="0">
                <a:solidFill>
                  <a:srgbClr val="00B050"/>
                </a:solidFill>
                <a:latin typeface="Corbel" panose="020B0503020204020204" pitchFamily="34" charset="0"/>
              </a:rPr>
              <a:t> nervová dráha: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dostredivý prenos nervových impulzov (akčných potenciálov) do CNS alebo miechy.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endParaRPr lang="sk-SK" altLang="sk-SK" sz="1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000" dirty="0">
                <a:solidFill>
                  <a:srgbClr val="7030A0"/>
                </a:solidFill>
                <a:latin typeface="Corbel" panose="020B0503020204020204" pitchFamily="34" charset="0"/>
              </a:rPr>
              <a:t>Centrálny nervový systém (mozog, miecha):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miesto spracovania informácie.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endParaRPr lang="sk-SK" altLang="sk-SK" sz="1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000" dirty="0" err="1">
                <a:solidFill>
                  <a:srgbClr val="29ADE2"/>
                </a:solidFill>
                <a:latin typeface="Corbel" panose="020B0503020204020204" pitchFamily="34" charset="0"/>
              </a:rPr>
              <a:t>Eferentná</a:t>
            </a:r>
            <a:r>
              <a:rPr lang="sk-SK" altLang="sk-SK" sz="2000" dirty="0">
                <a:solidFill>
                  <a:srgbClr val="29ADE2"/>
                </a:solidFill>
                <a:latin typeface="Corbel" panose="020B0503020204020204" pitchFamily="34" charset="0"/>
              </a:rPr>
              <a:t> nervová dráha: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odstredivý prenos nervových impulzov z CNS do výkonného orgánu. (</a:t>
            </a:r>
            <a:r>
              <a:rPr lang="sk-SK" altLang="sk-SK" sz="20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efektora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)</a:t>
            </a: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endParaRPr lang="sk-SK" altLang="sk-SK" sz="1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914400" lvl="1" indent="-457200" eaLnBrk="1" hangingPunct="1">
              <a:spcBef>
                <a:spcPct val="0"/>
              </a:spcBef>
              <a:buClrTx/>
              <a:buFont typeface="+mj-lt"/>
              <a:buAutoNum type="arabicPeriod"/>
              <a:defRPr/>
            </a:pPr>
            <a:r>
              <a:rPr lang="sk-SK" altLang="sk-SK" sz="2000" dirty="0" err="1">
                <a:solidFill>
                  <a:srgbClr val="C00000"/>
                </a:solidFill>
                <a:latin typeface="Corbel" panose="020B0503020204020204" pitchFamily="34" charset="0"/>
              </a:rPr>
              <a:t>Efektor</a:t>
            </a:r>
            <a:r>
              <a:rPr lang="sk-SK" altLang="sk-SK" sz="2000" dirty="0">
                <a:solidFill>
                  <a:srgbClr val="C00000"/>
                </a:solidFill>
                <a:latin typeface="Corbel" panose="020B0503020204020204" pitchFamily="34" charset="0"/>
              </a:rPr>
              <a:t>: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 výkonný orgán (sval alebo žľaza), vykoná odpoveď na podnet. </a:t>
            </a:r>
            <a:endParaRPr lang="sk-SK" altLang="sk-SK" sz="21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3FB62FDC-6CA1-E60F-065F-054CA510E0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161925"/>
            <a:ext cx="12192000" cy="603250"/>
          </a:xfrm>
        </p:spPr>
        <p:txBody>
          <a:bodyPr/>
          <a:lstStyle/>
          <a:p>
            <a:pPr algn="ctr" eaLnBrk="1" hangingPunct="1"/>
            <a:r>
              <a:rPr lang="sk-SK" altLang="sk-SK" sz="360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Podstata zmyslového vnímania</a:t>
            </a: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7E82AF3C-FC4C-371B-48DA-29F5B91931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>
            <a:extLst>
              <a:ext uri="{FF2B5EF4-FFF2-40B4-BE49-F238E27FC236}">
                <a16:creationId xmlns:a16="http://schemas.microsoft.com/office/drawing/2014/main" id="{006BE260-E22B-E64E-B62D-20A33E713A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22225" y="115888"/>
            <a:ext cx="12192000" cy="603250"/>
          </a:xfrm>
        </p:spPr>
        <p:txBody>
          <a:bodyPr/>
          <a:lstStyle/>
          <a:p>
            <a:pPr algn="ctr" eaLnBrk="1" hangingPunct="1">
              <a:defRPr/>
            </a:pPr>
            <a:r>
              <a:rPr lang="sk-SK" sz="4000" dirty="0">
                <a:solidFill>
                  <a:srgbClr val="1626C2"/>
                </a:solidFill>
                <a:latin typeface="Corbel" panose="020B0503020204020204" pitchFamily="34" charset="0"/>
              </a:rPr>
              <a:t>              </a:t>
            </a:r>
            <a:r>
              <a:rPr lang="sk-SK" sz="360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Reflexný oblúk</a:t>
            </a:r>
          </a:p>
        </p:txBody>
      </p:sp>
      <p:pic>
        <p:nvPicPr>
          <p:cNvPr id="44035" name="Obrázok 20">
            <a:extLst>
              <a:ext uri="{FF2B5EF4-FFF2-40B4-BE49-F238E27FC236}">
                <a16:creationId xmlns:a16="http://schemas.microsoft.com/office/drawing/2014/main" id="{4E8A6A95-38EF-4C11-20E4-B01CB7019F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777875"/>
            <a:ext cx="10991850" cy="584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AAE22D20-6BF1-32BB-2B65-3B44E8C28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66FC1D-6D65-6BC3-31BA-38363021C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26988"/>
            <a:ext cx="12192000" cy="67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Psychofyzikálne</a:t>
            </a: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zákony</a:t>
            </a:r>
          </a:p>
        </p:txBody>
      </p:sp>
      <p:sp>
        <p:nvSpPr>
          <p:cNvPr id="29699" name="BlokTextu 4">
            <a:extLst>
              <a:ext uri="{FF2B5EF4-FFF2-40B4-BE49-F238E27FC236}">
                <a16:creationId xmlns:a16="http://schemas.microsoft.com/office/drawing/2014/main" id="{53F3B00D-0657-1D02-C74A-07D7D589F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620713"/>
            <a:ext cx="11809413" cy="46164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Psychofyzika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 experimentálny odbor psychológie, ktorý sa venuje analýze senzorických procesov (pocitov) u človeka.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Pocit u človeka charakterizuje obsah, intenzitu a doba trvania.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Podnet ako aj reakcia na podnet sú merateľné a teda kvantifikovateľné.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Analyzuje sa vzťah medzi intenzitou podnetu a intenzitou pocitu).</a:t>
            </a:r>
            <a:endParaRPr lang="sk-SK" altLang="sk-SK" sz="20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Základná schéma vo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psychofyzike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: PODNET – POCIT – REAKCIA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000" dirty="0">
                <a:solidFill>
                  <a:srgbClr val="1626C2"/>
                </a:solidFill>
                <a:latin typeface="Corbel" panose="020B0503020204020204" pitchFamily="34" charset="0"/>
              </a:rPr>
              <a:t>(kvalita, kvantita a lokalizácia pocitu = základné vzťahy medzi podnetom a pocitom)</a:t>
            </a:r>
          </a:p>
          <a:p>
            <a:pPr marL="0" indent="0">
              <a:defRPr/>
            </a:pPr>
            <a:r>
              <a:rPr lang="sk-SK" b="0" dirty="0">
                <a:solidFill>
                  <a:srgbClr val="000000"/>
                </a:solidFill>
                <a:latin typeface="Roboto" panose="02000000000000000000" pitchFamily="2" charset="0"/>
              </a:rPr>
              <a:t>                                                                                                                                                                          </a:t>
            </a:r>
            <a:r>
              <a:rPr lang="sk-SK" sz="1600" b="0" dirty="0" err="1">
                <a:solidFill>
                  <a:srgbClr val="000000"/>
                </a:solidFill>
                <a:latin typeface="Roboto" panose="02000000000000000000" pitchFamily="2" charset="0"/>
              </a:rPr>
              <a:t>Ernst</a:t>
            </a:r>
            <a:r>
              <a:rPr lang="sk-SK" sz="1600" b="0" dirty="0">
                <a:solidFill>
                  <a:srgbClr val="000000"/>
                </a:solidFill>
                <a:latin typeface="Roboto" panose="02000000000000000000" pitchFamily="2" charset="0"/>
              </a:rPr>
              <a:t> </a:t>
            </a:r>
            <a:r>
              <a:rPr lang="sk-SK" sz="1600" b="0" dirty="0" err="1">
                <a:solidFill>
                  <a:srgbClr val="000000"/>
                </a:solidFill>
                <a:latin typeface="Roboto" panose="02000000000000000000" pitchFamily="2" charset="0"/>
              </a:rPr>
              <a:t>Heinrich</a:t>
            </a:r>
            <a:r>
              <a:rPr lang="sk-SK" sz="1600" b="0" dirty="0">
                <a:solidFill>
                  <a:srgbClr val="000000"/>
                </a:solidFill>
                <a:latin typeface="Roboto" panose="02000000000000000000" pitchFamily="2" charset="0"/>
              </a:rPr>
              <a:t> Weber</a:t>
            </a:r>
            <a:endParaRPr lang="sk-SK" altLang="sk-SK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1 Weberov zákon: Čím je vyššia intenzita podnetu, tým väčšia zmena v intenzite musí nastať, aby sme túto zmenu zaregistrovali.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000" b="0" i="1" dirty="0">
                <a:solidFill>
                  <a:srgbClr val="000000"/>
                </a:solidFill>
                <a:latin typeface="Corbel" panose="020B0503020204020204" pitchFamily="34" charset="0"/>
              </a:rPr>
              <a:t>Weberov zákon možno ilustrovať na príklade desiatich zapálených sviečok (I), pri ktorých by proband dokázal zistiť zmenu už pri zapálení ďalšej jednej sviečky (∆I), pričom pri 100 zapálených sviečkach by bolo potrebné zapáliť ďalších 10 sviečok, aby došlo k zistiteľnej zmene vnemu </a:t>
            </a:r>
            <a:r>
              <a:rPr lang="sk-SK" altLang="sk-SK" sz="2000" i="1" dirty="0">
                <a:solidFill>
                  <a:srgbClr val="000000"/>
                </a:solidFill>
                <a:latin typeface="Corbel" panose="020B0503020204020204" pitchFamily="34" charset="0"/>
              </a:rPr>
              <a:t>(</a:t>
            </a:r>
            <a:r>
              <a:rPr lang="sk-SK" altLang="sk-SK" sz="2000" i="1" dirty="0" err="1">
                <a:solidFill>
                  <a:srgbClr val="000000"/>
                </a:solidFill>
                <a:latin typeface="Corbel" panose="020B0503020204020204" pitchFamily="34" charset="0"/>
              </a:rPr>
              <a:t>Weberova</a:t>
            </a:r>
            <a:r>
              <a:rPr lang="sk-SK" altLang="sk-SK" sz="2000" i="1" dirty="0">
                <a:solidFill>
                  <a:srgbClr val="000000"/>
                </a:solidFill>
                <a:latin typeface="Corbel" panose="020B0503020204020204" pitchFamily="34" charset="0"/>
              </a:rPr>
              <a:t> konštanta k = ∆I / I ; 1/10 = 0,1).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906CC74B-DB98-4B30-6D1B-AE2ABAA7683A}"/>
              </a:ext>
            </a:extLst>
          </p:cNvPr>
          <p:cNvGrpSpPr>
            <a:grpSpLocks/>
          </p:cNvGrpSpPr>
          <p:nvPr/>
        </p:nvGrpSpPr>
        <p:grpSpPr bwMode="auto">
          <a:xfrm>
            <a:off x="619125" y="5281613"/>
            <a:ext cx="3260725" cy="1374775"/>
            <a:chOff x="617264" y="5179849"/>
            <a:chExt cx="3260725" cy="1374775"/>
          </a:xfrm>
        </p:grpSpPr>
        <p:pic>
          <p:nvPicPr>
            <p:cNvPr id="58391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02D75F53-EA70-F7D8-9C0A-B11F4ED2D2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617264" y="5183024"/>
              <a:ext cx="287338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2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843794D0-BE08-7510-059D-88A4A3ACD0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964040" y="5179849"/>
              <a:ext cx="287338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3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9D9C9A79-76C2-02AB-5EED-B4B77BB711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269727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4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6BF576AB-1B9C-1BF0-A707-69975BD4267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606277" y="5183024"/>
              <a:ext cx="287337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5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2DC8B774-487F-8B7B-CF69-898163EB9F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923777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6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EA3C13A0-D849-7A0B-71EC-8FBFAE908B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269852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7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C7D2EEF1-8D9C-CA64-5E50-380BC7D17C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590527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8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D5F410F2-7D66-B0FE-9C58-61D1C56C75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936602" y="5205249"/>
              <a:ext cx="288925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9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B99BF65D-8158-92DC-565F-7486EFEC2F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3271564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400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B8F57750-9B18-E0E8-25BB-ECE615782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3590652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21" name="Picture 2" descr="How to Draw a Candle - Easy Drawing Tutorial For Kids">
            <a:extLst>
              <a:ext uri="{FF2B5EF4-FFF2-40B4-BE49-F238E27FC236}">
                <a16:creationId xmlns:a16="http://schemas.microsoft.com/office/drawing/2014/main" id="{4CBAB798-E643-C1F1-FA12-B900B00C2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5" t="6044" r="42885"/>
          <a:stretch>
            <a:fillRect/>
          </a:stretch>
        </p:blipFill>
        <p:spPr bwMode="auto">
          <a:xfrm>
            <a:off x="7680325" y="5327650"/>
            <a:ext cx="288925" cy="134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22" name="Picture 2" descr="How to Draw a Candle - Easy Drawing Tutorial For Kids">
            <a:extLst>
              <a:ext uri="{FF2B5EF4-FFF2-40B4-BE49-F238E27FC236}">
                <a16:creationId xmlns:a16="http://schemas.microsoft.com/office/drawing/2014/main" id="{BD59F756-CD8A-C06E-E63D-4F7001060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95" t="6044" r="42885"/>
          <a:stretch>
            <a:fillRect/>
          </a:stretch>
        </p:blipFill>
        <p:spPr bwMode="auto">
          <a:xfrm>
            <a:off x="4708525" y="5300663"/>
            <a:ext cx="287338" cy="134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BlokTextu 3">
            <a:extLst>
              <a:ext uri="{FF2B5EF4-FFF2-40B4-BE49-F238E27FC236}">
                <a16:creationId xmlns:a16="http://schemas.microsoft.com/office/drawing/2014/main" id="{FB46BF36-D125-A621-7D72-E3E64F78CB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7638" y="5734050"/>
            <a:ext cx="8016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3600" i="1">
                <a:solidFill>
                  <a:srgbClr val="1626C2"/>
                </a:solidFill>
                <a:latin typeface="Arial" panose="020B0604020202020204" pitchFamily="34" charset="0"/>
              </a:rPr>
              <a:t>vs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27B337E0-0318-0271-07D3-8E98B69EA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9175" y="5724525"/>
            <a:ext cx="1600200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4000">
                <a:solidFill>
                  <a:srgbClr val="1626C2"/>
                </a:solidFill>
                <a:latin typeface="Arial" panose="020B0604020202020204" pitchFamily="34" charset="0"/>
              </a:rPr>
              <a:t>100 x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C3B033A9-B697-AC1A-313C-63EDCE6F6D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12100" y="5724525"/>
            <a:ext cx="63182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4000">
                <a:solidFill>
                  <a:srgbClr val="1626C2"/>
                </a:solidFill>
                <a:latin typeface="Arial" panose="020B0604020202020204" pitchFamily="34" charset="0"/>
              </a:rPr>
              <a:t>+</a:t>
            </a:r>
          </a:p>
        </p:txBody>
      </p:sp>
      <p:grpSp>
        <p:nvGrpSpPr>
          <p:cNvPr id="7" name="Skupina 6">
            <a:extLst>
              <a:ext uri="{FF2B5EF4-FFF2-40B4-BE49-F238E27FC236}">
                <a16:creationId xmlns:a16="http://schemas.microsoft.com/office/drawing/2014/main" id="{68D3FCAC-4063-F163-857B-B719D4469105}"/>
              </a:ext>
            </a:extLst>
          </p:cNvPr>
          <p:cNvGrpSpPr>
            <a:grpSpLocks/>
          </p:cNvGrpSpPr>
          <p:nvPr/>
        </p:nvGrpSpPr>
        <p:grpSpPr bwMode="auto">
          <a:xfrm>
            <a:off x="8504238" y="5245100"/>
            <a:ext cx="3260725" cy="1374775"/>
            <a:chOff x="617264" y="5179849"/>
            <a:chExt cx="3260725" cy="1374775"/>
          </a:xfrm>
        </p:grpSpPr>
        <p:pic>
          <p:nvPicPr>
            <p:cNvPr id="58381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67CD41C4-7642-76F5-3CFC-1899755FA1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617264" y="5183024"/>
              <a:ext cx="287338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2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95E20882-247B-D5A3-9DA8-4F59406EC4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964040" y="5179849"/>
              <a:ext cx="287338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3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4E3804B1-4E96-636C-3745-707202C044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269727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4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44861130-E9A3-6AA9-98FF-22A337E97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606277" y="5183024"/>
              <a:ext cx="287337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5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E78DC594-9FEE-42DE-0546-0819E6A459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1923777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6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05FDEF51-F01F-D2D7-F173-AD127330B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269852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7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6F81059B-4EFD-7924-2B8D-61A79275D3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590527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8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DE28A5B2-EA9B-7E50-68B8-9FC8183A7C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2936602" y="5205249"/>
              <a:ext cx="288925" cy="134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89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4D6DCAF7-A526-5804-9980-D1CDE071B4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3271564" y="5213186"/>
              <a:ext cx="288925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8390" name="Picture 2" descr="How to Draw a Candle - Easy Drawing Tutorial For Kids">
              <a:extLst>
                <a:ext uri="{FF2B5EF4-FFF2-40B4-BE49-F238E27FC236}">
                  <a16:creationId xmlns:a16="http://schemas.microsoft.com/office/drawing/2014/main" id="{61A439B9-7981-1805-70C2-8C2B155354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995" t="6044" r="42885"/>
            <a:stretch>
              <a:fillRect/>
            </a:stretch>
          </p:blipFill>
          <p:spPr bwMode="auto">
            <a:xfrm>
              <a:off x="3590652" y="5213186"/>
              <a:ext cx="287337" cy="1341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BlokTextu 17">
            <a:extLst>
              <a:ext uri="{FF2B5EF4-FFF2-40B4-BE49-F238E27FC236}">
                <a16:creationId xmlns:a16="http://schemas.microsoft.com/office/drawing/2014/main" id="{4326CABC-683E-FCF8-A4BE-78A37BE9C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5786438"/>
            <a:ext cx="6318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4000">
                <a:solidFill>
                  <a:srgbClr val="1626C2"/>
                </a:solidFill>
                <a:latin typeface="Arial" panose="020B0604020202020204" pitchFamily="34" charset="0"/>
              </a:rPr>
              <a:t>+</a:t>
            </a:r>
          </a:p>
        </p:txBody>
      </p:sp>
      <p:pic>
        <p:nvPicPr>
          <p:cNvPr id="58380" name="Obrázok 18">
            <a:extLst>
              <a:ext uri="{FF2B5EF4-FFF2-40B4-BE49-F238E27FC236}">
                <a16:creationId xmlns:a16="http://schemas.microsoft.com/office/drawing/2014/main" id="{803E385C-5003-7A4F-5DCF-7CF6728D7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6350" y="1052513"/>
            <a:ext cx="1617663" cy="211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>
            <a:extLst>
              <a:ext uri="{FF2B5EF4-FFF2-40B4-BE49-F238E27FC236}">
                <a16:creationId xmlns:a16="http://schemas.microsoft.com/office/drawing/2014/main" id="{0F35ECD7-65A8-F924-E5B3-46843FC46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75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Weber-</a:t>
            </a:r>
            <a:r>
              <a:rPr lang="sk-SK" altLang="sk-SK" sz="3600" kern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Fechnerov</a:t>
            </a: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zákon</a:t>
            </a:r>
          </a:p>
        </p:txBody>
      </p:sp>
      <p:pic>
        <p:nvPicPr>
          <p:cNvPr id="59395" name="Obrázok 5">
            <a:extLst>
              <a:ext uri="{FF2B5EF4-FFF2-40B4-BE49-F238E27FC236}">
                <a16:creationId xmlns:a16="http://schemas.microsoft.com/office/drawing/2014/main" id="{3149B61F-41D0-831E-3022-731E70EB1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73"/>
          <a:stretch>
            <a:fillRect/>
          </a:stretch>
        </p:blipFill>
        <p:spPr bwMode="auto">
          <a:xfrm>
            <a:off x="9983788" y="44450"/>
            <a:ext cx="1800225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6" name="BlokTextu 7">
            <a:extLst>
              <a:ext uri="{FF2B5EF4-FFF2-40B4-BE49-F238E27FC236}">
                <a16:creationId xmlns:a16="http://schemas.microsoft.com/office/drawing/2014/main" id="{8C7DA9F3-3529-A76F-DAE7-9765A9072A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51988" y="2349500"/>
            <a:ext cx="25923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b="0">
                <a:solidFill>
                  <a:srgbClr val="000000"/>
                </a:solidFill>
                <a:latin typeface="Corbel" panose="020B0503020204020204" pitchFamily="34" charset="0"/>
              </a:rPr>
              <a:t>Gustav Theodor Fechner</a:t>
            </a:r>
            <a:endParaRPr lang="sk-SK" altLang="sk-SK" sz="1800" b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9" name="BlokTextu 4">
            <a:extLst>
              <a:ext uri="{FF2B5EF4-FFF2-40B4-BE49-F238E27FC236}">
                <a16:creationId xmlns:a16="http://schemas.microsoft.com/office/drawing/2014/main" id="{F17F9B03-BE2D-DCCA-B049-B1CECB4B11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692150"/>
            <a:ext cx="9577388" cy="28622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G. T.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Fechner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(Weberov žiak) zovšeobecnil Weberov zákon do podoby                                      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Weber-</a:t>
            </a:r>
            <a:r>
              <a:rPr lang="sk-SK" altLang="sk-SK" sz="2400" dirty="0" err="1">
                <a:solidFill>
                  <a:srgbClr val="1626C2"/>
                </a:solidFill>
                <a:latin typeface="Corbel" panose="020B0503020204020204" pitchFamily="34" charset="0"/>
              </a:rPr>
              <a:t>Fechnerova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zákona: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intenzita vnemu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(V)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 priamo úmerná logaritmu intenzity podnetu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(I)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   </a:t>
            </a:r>
            <a:r>
              <a:rPr lang="sk-SK" altLang="sk-SK" sz="3600" dirty="0">
                <a:solidFill>
                  <a:srgbClr val="1626C2"/>
                </a:solidFill>
                <a:latin typeface="Corbel" panose="020B0503020204020204" pitchFamily="34" charset="0"/>
              </a:rPr>
              <a:t>V = k . log . I   </a:t>
            </a:r>
            <a:r>
              <a:rPr lang="sk-SK" altLang="sk-SK" sz="1600" b="0" dirty="0">
                <a:solidFill>
                  <a:srgbClr val="000000"/>
                </a:solidFill>
                <a:latin typeface="Corbel" panose="020B0503020204020204" pitchFamily="34" charset="0"/>
              </a:rPr>
              <a:t>k – </a:t>
            </a:r>
            <a:r>
              <a:rPr lang="sk-SK" altLang="sk-SK" sz="16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Weberova</a:t>
            </a:r>
            <a:r>
              <a:rPr lang="sk-SK" altLang="sk-SK" sz="1600" b="0" dirty="0">
                <a:solidFill>
                  <a:srgbClr val="000000"/>
                </a:solidFill>
                <a:latin typeface="Corbel" panose="020B0503020204020204" pitchFamily="34" charset="0"/>
              </a:rPr>
              <a:t> konštanta</a:t>
            </a:r>
          </a:p>
          <a:p>
            <a:pPr marL="0" indent="0">
              <a:defRPr/>
            </a:pPr>
            <a:endParaRPr lang="sk-SK" altLang="sk-SK" sz="2400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59398" name="Obrázok 21">
            <a:extLst>
              <a:ext uri="{FF2B5EF4-FFF2-40B4-BE49-F238E27FC236}">
                <a16:creationId xmlns:a16="http://schemas.microsoft.com/office/drawing/2014/main" id="{F8A6010D-E1CC-BA4C-C617-F4EB988F6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" y="2133600"/>
            <a:ext cx="5830888" cy="471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BlokTextu 4">
            <a:extLst>
              <a:ext uri="{FF2B5EF4-FFF2-40B4-BE49-F238E27FC236}">
                <a16:creationId xmlns:a16="http://schemas.microsoft.com/office/drawing/2014/main" id="{3F368939-D7C2-ECDD-1833-654D59494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513" y="2781300"/>
            <a:ext cx="6265862" cy="48926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000" b="0" dirty="0">
                <a:solidFill>
                  <a:srgbClr val="000000"/>
                </a:solidFill>
                <a:latin typeface="Corbel" panose="020B0503020204020204" pitchFamily="34" charset="0"/>
              </a:rPr>
              <a:t>Ak sa mení intenzita fyzikálnych podnetov pôsobiacich na naše zmysly geometrickou postupnosťou, vnímame ich s aritmetickou postupnosťou (neplatí pre šokové podnety napr. elektrické). </a:t>
            </a:r>
            <a:r>
              <a:rPr lang="sk-SK" altLang="sk-SK" sz="2000" dirty="0">
                <a:solidFill>
                  <a:srgbClr val="000000"/>
                </a:solidFill>
                <a:latin typeface="Corbel" panose="020B0503020204020204" pitchFamily="34" charset="0"/>
              </a:rPr>
              <a:t>Zvýšenie intenzity podnetu sa nám subjektívne zdá byť nižšie ako je skutočné zvýšenie vyjadrené vo fyzikálnych alebo chemických jednotkách. </a:t>
            </a:r>
          </a:p>
          <a:p>
            <a:pPr marL="0" indent="0">
              <a:defRPr/>
            </a:pPr>
            <a:endParaRPr lang="sk-SK" altLang="sk-SK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100 g a 105 g </a:t>
            </a:r>
            <a:r>
              <a:rPr lang="sk-SK" altLang="sk-SK" sz="24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vs</a:t>
            </a:r>
            <a:r>
              <a:rPr lang="sk-SK" altLang="sk-SK" sz="2400" b="0" i="1" dirty="0">
                <a:solidFill>
                  <a:srgbClr val="000000"/>
                </a:solidFill>
                <a:latin typeface="Corbel" panose="020B0503020204020204" pitchFamily="34" charset="0"/>
              </a:rPr>
              <a:t> 500 g a 505 g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svetlo v tmavej miestnosti </a:t>
            </a:r>
            <a:r>
              <a:rPr lang="sk-SK" altLang="sk-SK" sz="24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vs</a:t>
            </a:r>
            <a:r>
              <a:rPr lang="sk-SK" altLang="sk-SK" sz="24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svetlo vo svetlej miestnosti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bezdomovec nájde euro</a:t>
            </a:r>
            <a:r>
              <a:rPr lang="sk-SK" altLang="sk-SK" sz="24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i="1" dirty="0" err="1">
                <a:solidFill>
                  <a:srgbClr val="000000"/>
                </a:solidFill>
                <a:latin typeface="Corbel" panose="020B0503020204020204" pitchFamily="34" charset="0"/>
              </a:rPr>
              <a:t>vs</a:t>
            </a:r>
            <a:r>
              <a:rPr lang="sk-SK" altLang="sk-SK" sz="2400" b="0" i="1" dirty="0">
                <a:solidFill>
                  <a:srgbClr val="000000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boháč nájde euro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 marL="0" indent="0"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BB9B8FE9-DC6A-2B48-A8C0-7CA4CFF94F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47625" y="0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>
            <a:extLst>
              <a:ext uri="{FF2B5EF4-FFF2-40B4-BE49-F238E27FC236}">
                <a16:creationId xmlns:a16="http://schemas.microsoft.com/office/drawing/2014/main" id="{49577EC1-6CC5-4AEB-C6A5-E6DDFA65F7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875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Stevensonov</a:t>
            </a: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zákon (</a:t>
            </a:r>
            <a:r>
              <a:rPr lang="sk-SK" altLang="sk-SK" sz="3600" kern="0" dirty="0" err="1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Mocninový</a:t>
            </a: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 zákon)</a:t>
            </a:r>
          </a:p>
        </p:txBody>
      </p:sp>
      <p:pic>
        <p:nvPicPr>
          <p:cNvPr id="60419" name="Obrázok 3">
            <a:extLst>
              <a:ext uri="{FF2B5EF4-FFF2-40B4-BE49-F238E27FC236}">
                <a16:creationId xmlns:a16="http://schemas.microsoft.com/office/drawing/2014/main" id="{7DC03973-B666-9F62-3F05-28405B2855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1988" y="795338"/>
            <a:ext cx="2376487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BlokTextu 5">
            <a:extLst>
              <a:ext uri="{FF2B5EF4-FFF2-40B4-BE49-F238E27FC236}">
                <a16:creationId xmlns:a16="http://schemas.microsoft.com/office/drawing/2014/main" id="{CD48964C-AADF-27A7-3939-F6B1D498A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09113" y="4160838"/>
            <a:ext cx="26638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1800" b="0">
                <a:solidFill>
                  <a:srgbClr val="202122"/>
                </a:solidFill>
                <a:latin typeface="Corbel" panose="020B0503020204020204" pitchFamily="34" charset="0"/>
              </a:rPr>
              <a:t>Stanley Smith Stevens</a:t>
            </a:r>
            <a:endParaRPr lang="sk-SK" altLang="sk-SK" sz="1800" b="0">
              <a:solidFill>
                <a:srgbClr val="FFFF00"/>
              </a:solidFill>
              <a:latin typeface="Corbel" panose="020B0503020204020204" pitchFamily="34" charset="0"/>
            </a:endParaRPr>
          </a:p>
        </p:txBody>
      </p:sp>
      <p:sp>
        <p:nvSpPr>
          <p:cNvPr id="7" name="BlokTextu 4">
            <a:extLst>
              <a:ext uri="{FF2B5EF4-FFF2-40B4-BE49-F238E27FC236}">
                <a16:creationId xmlns:a16="http://schemas.microsoft.com/office/drawing/2014/main" id="{15045AFF-952E-D43D-DFBD-3DD5040DA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692150"/>
            <a:ext cx="9288463" cy="54070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modifikácia Weber-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Fechnerova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zákona Stanley S.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Stevensonom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do podoby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Stevensonova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zákona sily.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Stevens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chápe vzťah medzi intenzitou podnetu a intenzitou zmyslového vnemu skôr ako funkciu </a:t>
            </a:r>
            <a:r>
              <a:rPr lang="sk-SK" altLang="sk-SK" sz="2400" b="0" dirty="0" err="1">
                <a:solidFill>
                  <a:srgbClr val="000000"/>
                </a:solidFill>
                <a:latin typeface="Corbel" panose="020B0503020204020204" pitchFamily="34" charset="0"/>
              </a:rPr>
              <a:t>mocninnú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ako logaritmickú.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Matematický zápis: 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  </a:t>
            </a:r>
            <a:r>
              <a:rPr lang="sk-SK" altLang="sk-SK" sz="4400" dirty="0">
                <a:solidFill>
                  <a:srgbClr val="1626C2"/>
                </a:solidFill>
                <a:latin typeface="Corbel" panose="020B0503020204020204" pitchFamily="34" charset="0"/>
              </a:rPr>
              <a:t>P = k . I</a:t>
            </a:r>
            <a:r>
              <a:rPr lang="sk-SK" altLang="sk-SK" sz="4400" baseline="30000" dirty="0">
                <a:solidFill>
                  <a:srgbClr val="1626C2"/>
                </a:solidFill>
                <a:latin typeface="Corbel" panose="020B0503020204020204" pitchFamily="34" charset="0"/>
              </a:rPr>
              <a:t>n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000" baseline="30000" dirty="0">
              <a:solidFill>
                <a:srgbClr val="1626C2"/>
              </a:solidFill>
              <a:latin typeface="Corbel" panose="020B0503020204020204" pitchFamily="34" charset="0"/>
            </a:endParaRPr>
          </a:p>
          <a:p>
            <a:pPr marL="0" indent="0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    kde: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P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 subjektívny pocit (veľkosť vnemu)</a:t>
            </a:r>
          </a:p>
          <a:p>
            <a:pPr marL="0" indent="0">
              <a:defRPr/>
            </a:pPr>
            <a:r>
              <a:rPr lang="sk-SK" altLang="sk-SK" sz="2400" b="0" dirty="0">
                <a:solidFill>
                  <a:srgbClr val="1626C2"/>
                </a:solidFill>
                <a:latin typeface="Corbel" panose="020B0503020204020204" pitchFamily="34" charset="0"/>
              </a:rPr>
              <a:t>               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k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 konštanta, ktorá závisí od konkrétneho zmyslového orgánu a   	podnetu</a:t>
            </a:r>
          </a:p>
          <a:p>
            <a:pPr marL="0" indent="0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	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I</a:t>
            </a:r>
            <a:r>
              <a:rPr lang="sk-SK" altLang="sk-SK" sz="2400" dirty="0">
                <a:solidFill>
                  <a:srgbClr val="003399"/>
                </a:solidFill>
                <a:latin typeface="Corbel" panose="020B0503020204020204" pitchFamily="34" charset="0"/>
              </a:rPr>
              <a:t> 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je intenzita (sila) podnetu</a:t>
            </a:r>
          </a:p>
          <a:p>
            <a:pPr marL="0" indent="0"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	</a:t>
            </a:r>
            <a:r>
              <a:rPr lang="sk-SK" altLang="sk-SK" sz="2400" dirty="0">
                <a:solidFill>
                  <a:srgbClr val="1626C2"/>
                </a:solidFill>
                <a:latin typeface="Corbel" panose="020B0503020204020204" pitchFamily="34" charset="0"/>
              </a:rPr>
              <a:t>n</a:t>
            </a: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 je exponent, ktorý sa líši pre rôzne zmyslové vnemy (</a:t>
            </a:r>
            <a:r>
              <a:rPr lang="sk-SK" altLang="sk-SK" sz="2400" b="0" dirty="0">
                <a:solidFill>
                  <a:srgbClr val="001D35"/>
                </a:solidFill>
                <a:latin typeface="Corbel" panose="020B0503020204020204" pitchFamily="34" charset="0"/>
              </a:rPr>
              <a:t>p</a:t>
            </a:r>
            <a:r>
              <a:rPr lang="sk-SK" sz="2400" b="0" dirty="0">
                <a:solidFill>
                  <a:srgbClr val="001D35"/>
                </a:solidFill>
                <a:latin typeface="Corbel" panose="020B0503020204020204" pitchFamily="34" charset="0"/>
              </a:rPr>
              <a:t>re 	niektoré zmysly je menší ako 1 (napr. pri svetle), čo znamená, že 	vnem sa zvyšuje pomalšie ako intenzita podnetu. Pre iné zmysly 	môže byť väčší ako 1 (napr. pri bolesti).</a:t>
            </a:r>
            <a:endParaRPr lang="sk-SK" altLang="sk-SK" sz="16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sp>
        <p:nvSpPr>
          <p:cNvPr id="60422" name="BlokTextu 8">
            <a:extLst>
              <a:ext uri="{FF2B5EF4-FFF2-40B4-BE49-F238E27FC236}">
                <a16:creationId xmlns:a16="http://schemas.microsoft.com/office/drawing/2014/main" id="{35186E79-BD8C-7A9D-0466-2E7437C272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0150" y="6062663"/>
            <a:ext cx="10991850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sk-SK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n </a:t>
            </a:r>
            <a:r>
              <a:rPr lang="pt-BR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= 1 </a:t>
            </a:r>
            <a:r>
              <a:rPr lang="pt-BR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pre mechanoreceptory</a:t>
            </a:r>
            <a:r>
              <a:rPr lang="sk-SK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;</a:t>
            </a:r>
            <a:r>
              <a:rPr lang="pt-BR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 </a:t>
            </a:r>
            <a:r>
              <a:rPr lang="pt-BR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n &lt; 1</a:t>
            </a:r>
            <a:r>
              <a:rPr lang="pt-BR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 pre fotoreceptory</a:t>
            </a:r>
            <a:r>
              <a:rPr lang="sk-SK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;</a:t>
            </a:r>
            <a:r>
              <a:rPr lang="pt-BR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 </a:t>
            </a:r>
            <a:r>
              <a:rPr lang="pt-BR" altLang="sk-SK" sz="2400">
                <a:solidFill>
                  <a:srgbClr val="1626C2"/>
                </a:solidFill>
                <a:latin typeface="Corbel" panose="020B0503020204020204" pitchFamily="34" charset="0"/>
              </a:rPr>
              <a:t>n &gt; 1 </a:t>
            </a:r>
            <a:r>
              <a:rPr lang="pt-BR" altLang="sk-SK" sz="2400" b="0">
                <a:solidFill>
                  <a:srgbClr val="001D35"/>
                </a:solidFill>
                <a:latin typeface="Corbel" panose="020B0503020204020204" pitchFamily="34" charset="0"/>
              </a:rPr>
              <a:t>pre nociceptory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sk-SK" altLang="sk-SK" sz="1800" b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C97F82E1-BB16-CF73-BFCB-D54275CE9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1FC7651A-6E9B-E443-CC9D-DF26E033A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0"/>
            <a:ext cx="12192000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sk-SK" altLang="sk-SK" sz="3600" kern="0" dirty="0">
                <a:solidFill>
                  <a:srgbClr val="1626C2"/>
                </a:solidFill>
                <a:effectLst/>
                <a:latin typeface="Corbel" panose="020B0503020204020204" pitchFamily="34" charset="0"/>
              </a:rPr>
              <a:t>Zákon projekcie (lokalizácia pocitu)</a:t>
            </a:r>
          </a:p>
        </p:txBody>
      </p:sp>
      <p:sp>
        <p:nvSpPr>
          <p:cNvPr id="7" name="BlokTextu 4">
            <a:extLst>
              <a:ext uri="{FF2B5EF4-FFF2-40B4-BE49-F238E27FC236}">
                <a16:creationId xmlns:a16="http://schemas.microsoft.com/office/drawing/2014/main" id="{9DF5402E-45F2-5B0B-1122-2ED89ED1D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25" y="1165225"/>
            <a:ext cx="11809413" cy="3416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2857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rgbClr val="FFFF00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Pocit vyvolaný podnetom je vždy vnímaný ako pochádzajúci zo samotného senzorického receptora, bez ohľadu na to, kde je podnet aplikovaný pozdĺž senzorickej dráhy.</a:t>
            </a:r>
          </a:p>
          <a:p>
            <a:pPr marL="0" indent="0"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Napr. keď cítite dotyk na prste, váš mozog interpretuje tento pocit ako pochádzajúci z nervových zakončení prsta, aj keď k stimulácii došlo v skutočnosti ďalej pozdĺž nervu. 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sk-SK" altLang="sk-SK" sz="2400" b="0" dirty="0">
                <a:solidFill>
                  <a:srgbClr val="000000"/>
                </a:solidFill>
                <a:latin typeface="Corbel" panose="020B0503020204020204" pitchFamily="34" charset="0"/>
              </a:rPr>
              <a:t>Fantómové bolesti, postihnutý človek si po amputácii končatiny sťažuje na bolesť, ktorú lokalizuje na neexistujúcu (amputovanú) končatinu.</a:t>
            </a:r>
          </a:p>
          <a:p>
            <a:pPr>
              <a:buFont typeface="Wingdings" panose="05000000000000000000" pitchFamily="2" charset="2"/>
              <a:buChar char="Ø"/>
              <a:defRPr/>
            </a:pPr>
            <a:endParaRPr lang="sk-SK" altLang="sk-SK" sz="2400" b="0" dirty="0">
              <a:solidFill>
                <a:srgbClr val="000000"/>
              </a:solidFill>
              <a:latin typeface="Corbel" panose="020B0503020204020204" pitchFamily="34" charset="0"/>
            </a:endParaRPr>
          </a:p>
        </p:txBody>
      </p:sp>
      <p:pic>
        <p:nvPicPr>
          <p:cNvPr id="2" name="Picture 6" descr="Working Memory and Cognitive Load - LD@school">
            <a:extLst>
              <a:ext uri="{FF2B5EF4-FFF2-40B4-BE49-F238E27FC236}">
                <a16:creationId xmlns:a16="http://schemas.microsoft.com/office/drawing/2014/main" id="{56DF553B-E826-A3BC-7937-FF094812C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0" t="21622" r="10518" b="18919"/>
          <a:stretch>
            <a:fillRect/>
          </a:stretch>
        </p:blipFill>
        <p:spPr bwMode="auto">
          <a:xfrm>
            <a:off x="11277600" y="34669"/>
            <a:ext cx="820737" cy="68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C8904FF-1ED7-A54A-D89C-6A7328F63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492896"/>
            <a:ext cx="10058400" cy="1431925"/>
          </a:xfrm>
        </p:spPr>
        <p:txBody>
          <a:bodyPr/>
          <a:lstStyle/>
          <a:p>
            <a:pPr algn="ctr"/>
            <a:r>
              <a:rPr lang="sk-SK" dirty="0">
                <a:solidFill>
                  <a:schemeClr val="bg1">
                    <a:lumMod val="60000"/>
                    <a:lumOff val="40000"/>
                  </a:schemeClr>
                </a:solidFill>
              </a:rPr>
              <a:t>ĎAKUJEM ZA POZORNOSŤ</a:t>
            </a:r>
          </a:p>
        </p:txBody>
      </p:sp>
    </p:spTree>
    <p:extLst>
      <p:ext uri="{BB962C8B-B14F-4D97-AF65-F5344CB8AC3E}">
        <p14:creationId xmlns:p14="http://schemas.microsoft.com/office/powerpoint/2010/main" val="2622041539"/>
      </p:ext>
    </p:extLst>
  </p:cSld>
  <p:clrMapOvr>
    <a:masterClrMapping/>
  </p:clrMapOvr>
</p:sld>
</file>

<file path=ppt/theme/theme1.xml><?xml version="1.0" encoding="utf-8"?>
<a:theme xmlns:a="http://schemas.openxmlformats.org/drawingml/2006/main" name="Lesk">
  <a:themeElements>
    <a:clrScheme name="Lesk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Lesk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rgbClr val="FFFF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charset="0"/>
          </a:defRPr>
        </a:defPPr>
      </a:lstStyle>
    </a:lnDef>
  </a:objectDefaults>
  <a:extraClrSchemeLst>
    <a:extraClrScheme>
      <a:clrScheme name="Lesk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sk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sk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sk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í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6778</TotalTime>
  <Words>2777</Words>
  <Application>Microsoft Office PowerPoint</Application>
  <PresentationFormat>Širokouhlá</PresentationFormat>
  <Paragraphs>326</Paragraphs>
  <Slides>33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8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33</vt:i4>
      </vt:variant>
    </vt:vector>
  </HeadingPairs>
  <TitlesOfParts>
    <vt:vector size="42" baseType="lpstr">
      <vt:lpstr>Arial</vt:lpstr>
      <vt:lpstr>Cambria Math</vt:lpstr>
      <vt:lpstr>Comic Sans MS</vt:lpstr>
      <vt:lpstr>Corbel</vt:lpstr>
      <vt:lpstr>Roboto</vt:lpstr>
      <vt:lpstr>Tahoma</vt:lpstr>
      <vt:lpstr>Times New Roman</vt:lpstr>
      <vt:lpstr>Wingdings</vt:lpstr>
      <vt:lpstr>Lesk</vt:lpstr>
      <vt:lpstr>Biofyzikálna podstata  zmyslového vnímania.  Receptory</vt:lpstr>
      <vt:lpstr>Čo bude na skúške? </vt:lpstr>
      <vt:lpstr>Prezentácia programu PowerPoint</vt:lpstr>
      <vt:lpstr>Všeobecná charakteristika zmyslového vnímania</vt:lpstr>
      <vt:lpstr>Ako sa na receptor pozerajú rôzne odbory medicíny:</vt:lpstr>
      <vt:lpstr>Receptory</vt:lpstr>
      <vt:lpstr>              Receptory zmyslových buniek používajú ionotropický alebo metabotropický mechanizmus tvorby receptorového potenciálu</vt:lpstr>
      <vt:lpstr>Prezentácia programu PowerPoint</vt:lpstr>
      <vt:lpstr>Prezentácia programu PowerPoint</vt:lpstr>
      <vt:lpstr>              Receptor transformuje fyzikálny stimul (napr. mechanický)  na elektrickú aktivitu</vt:lpstr>
      <vt:lpstr>Prezentácia programu PowerPoint</vt:lpstr>
      <vt:lpstr>Rozdelenie receptorov</vt:lpstr>
      <vt:lpstr>Prezentácia programu PowerPoint</vt:lpstr>
      <vt:lpstr>Exteroreceptory -  umiestnené v koži</vt:lpstr>
      <vt:lpstr>Proprioreceptory</vt:lpstr>
      <vt:lpstr>Interoreceptory -  umiestnené v orgánoch</vt:lpstr>
      <vt:lpstr> Mechanoreceptory (Vaterovo – Paciniho teliesko)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Podstata zmyslového vnímania</vt:lpstr>
      <vt:lpstr>              Reflexný oblúk</vt:lpstr>
      <vt:lpstr>Prezentácia programu PowerPoint</vt:lpstr>
      <vt:lpstr>Prezentácia programu PowerPoint</vt:lpstr>
      <vt:lpstr>Prezentácia programu PowerPoint</vt:lpstr>
      <vt:lpstr>Prezentácia programu PowerPoint</vt:lpstr>
      <vt:lpstr>ĎAKUJEM ZA POZORNOSŤ</vt:lpstr>
    </vt:vector>
  </TitlesOfParts>
  <Company>JLF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</dc:title>
  <dc:creator>Jakus</dc:creator>
  <cp:lastModifiedBy>Šimera Michal</cp:lastModifiedBy>
  <cp:revision>858</cp:revision>
  <cp:lastPrinted>1601-01-01T00:00:00Z</cp:lastPrinted>
  <dcterms:created xsi:type="dcterms:W3CDTF">2006-08-20T11:04:02Z</dcterms:created>
  <dcterms:modified xsi:type="dcterms:W3CDTF">2025-10-22T09:51:03Z</dcterms:modified>
</cp:coreProperties>
</file>