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11"/>
  </p:notesMasterIdLst>
  <p:sldIdLst>
    <p:sldId id="256" r:id="rId2"/>
    <p:sldId id="259" r:id="rId3"/>
    <p:sldId id="267" r:id="rId4"/>
    <p:sldId id="258" r:id="rId5"/>
    <p:sldId id="269" r:id="rId6"/>
    <p:sldId id="266" r:id="rId7"/>
    <p:sldId id="268" r:id="rId8"/>
    <p:sldId id="260" r:id="rId9"/>
    <p:sldId id="265" r:id="rId10"/>
  </p:sldIdLst>
  <p:sldSz cx="9144000" cy="5143500" type="screen16x9"/>
  <p:notesSz cx="6858000" cy="9144000"/>
  <p:embeddedFontLst>
    <p:embeddedFont>
      <p:font typeface="Corbel" panose="020B0503020204020204" pitchFamily="34" charset="0"/>
      <p:regular r:id="rId12"/>
      <p:bold r:id="rId13"/>
      <p:italic r:id="rId14"/>
      <p:boldItalic r:id="rId15"/>
    </p:embeddedFont>
    <p:embeddedFont>
      <p:font typeface="Dosis" pitchFamily="2" charset="-18"/>
      <p:regular r:id="rId16"/>
      <p:bold r:id="rId17"/>
    </p:embeddedFont>
    <p:embeddedFont>
      <p:font typeface="Sniglet" panose="020B0604020202020204" charset="0"/>
      <p:regular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81AFD62-15B4-4F51-9A98-3DB35638FB84}">
  <a:tblStyle styleId="{081AFD62-15B4-4F51-9A98-3DB35638FB8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6" d="100"/>
          <a:sy n="136" d="100"/>
        </p:scale>
        <p:origin x="8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eterník Marcel" userId="11046351-79cb-4ca6-9da3-34639694dfad" providerId="ADAL" clId="{C9F4E902-F255-4280-8FE4-EDE00175038E}"/>
    <pc:docChg chg="custSel modSld">
      <pc:chgData name="Veterník Marcel" userId="11046351-79cb-4ca6-9da3-34639694dfad" providerId="ADAL" clId="{C9F4E902-F255-4280-8FE4-EDE00175038E}" dt="2025-09-10T09:04:04.165" v="8" actId="6549"/>
      <pc:docMkLst>
        <pc:docMk/>
      </pc:docMkLst>
      <pc:sldChg chg="modSp mod">
        <pc:chgData name="Veterník Marcel" userId="11046351-79cb-4ca6-9da3-34639694dfad" providerId="ADAL" clId="{C9F4E902-F255-4280-8FE4-EDE00175038E}" dt="2025-09-10T09:04:04.165" v="8" actId="6549"/>
        <pc:sldMkLst>
          <pc:docMk/>
          <pc:sldMk cId="0" sldId="260"/>
        </pc:sldMkLst>
        <pc:spChg chg="mod">
          <ac:chgData name="Veterník Marcel" userId="11046351-79cb-4ca6-9da3-34639694dfad" providerId="ADAL" clId="{C9F4E902-F255-4280-8FE4-EDE00175038E}" dt="2025-09-10T09:04:04.165" v="8" actId="6549"/>
          <ac:spMkLst>
            <pc:docMk/>
            <pc:sldMk cId="0" sldId="260"/>
            <ac:spMk id="6" creationId="{AEC47951-02C6-4FBF-912E-CCDCA799070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0603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96811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21321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6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jfmed.uniba.sk/pracoviska/vedecko-pedagogicke-pracoviska/teoreticke-ustavy/ustav-lekarskej-biofyziky/informacie-pre-studentov/" TargetMode="Externa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fmed.uniba.sk/pracoviska/vedecko-pedagogicke-pracoviska/teoreticke-ustavy/ustav-lekarskej-biofyziky/protokoly-na-prakticke-cvicenia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jfmed.uniba.sk/pracoviska/vedecko-pedagogicke-pracoviska/teoreticke-ustavy/ustav-lekarskej-biofyziky/prednasky-na-stiahnutie/" TargetMode="External"/><Relationship Id="rId4" Type="http://schemas.openxmlformats.org/officeDocument/2006/relationships/hyperlink" Target="https://www.jfmed.uniba.sk/fileadmin/jlf/Pracoviska/ustav-lekarskej-biofyziky/Dokumenty_vyucba/Vybrane_kapitoly_z_lekarskej_biofyziky_s_praktickymi_ulohami_upr_marec-2019.pdf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fmed.uniba.sk/fileadmin/jlf/Pracoviska/ustav-lekarskej-biofyziky/Dokumenty_vyucba/Sylaby_2025_2026/Podmienky_pre_udelenie_kreditov_VL_SK_2025-2026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michal.simera@uniba.sk" TargetMode="External"/><Relationship Id="rId7" Type="http://schemas.openxmlformats.org/officeDocument/2006/relationships/hyperlink" Target="mailto:jakub.misek@uniba.sk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marcel.veternik@uniba.sk" TargetMode="External"/><Relationship Id="rId5" Type="http://schemas.openxmlformats.org/officeDocument/2006/relationships/hyperlink" Target="mailto:nadezda.visnovcova@uniba.sk" TargetMode="External"/><Relationship Id="rId4" Type="http://schemas.openxmlformats.org/officeDocument/2006/relationships/hyperlink" Target="mailto:ivan.poliacek@uniba.sk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12"/>
          <p:cNvSpPr txBox="1">
            <a:spLocks noGrp="1"/>
          </p:cNvSpPr>
          <p:nvPr>
            <p:ph type="ctrTitle"/>
          </p:nvPr>
        </p:nvSpPr>
        <p:spPr>
          <a:xfrm>
            <a:off x="346364" y="220257"/>
            <a:ext cx="8111736" cy="28833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b="1" dirty="0">
                <a:latin typeface="Corbel" panose="020B0503020204020204" pitchFamily="34" charset="0"/>
              </a:rPr>
              <a:t>Ako prežiť praktické cvičenia z lekárskej biofyziky</a:t>
            </a:r>
            <a:br>
              <a:rPr lang="sk-SK" b="1" dirty="0">
                <a:latin typeface="Dosis" panose="020B0604020202020204" charset="-18"/>
              </a:rPr>
            </a:br>
            <a:endParaRPr b="1" dirty="0">
              <a:latin typeface="Dosis" panose="020B0604020202020204" charset="-1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15"/>
          <p:cNvSpPr txBox="1">
            <a:spLocks noGrp="1"/>
          </p:cNvSpPr>
          <p:nvPr>
            <p:ph type="ctrTitle"/>
          </p:nvPr>
        </p:nvSpPr>
        <p:spPr>
          <a:xfrm>
            <a:off x="0" y="-41418"/>
            <a:ext cx="5950528" cy="78480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sk-SK" sz="4000" dirty="0">
                <a:latin typeface="Corbel" panose="020B0503020204020204" pitchFamily="34" charset="0"/>
              </a:rPr>
              <a:t>Kde nájdem </a:t>
            </a:r>
            <a:r>
              <a:rPr lang="sk-SK" sz="4000" dirty="0" err="1">
                <a:latin typeface="Corbel" panose="020B0503020204020204" pitchFamily="34" charset="0"/>
              </a:rPr>
              <a:t>praktikárne</a:t>
            </a:r>
            <a:r>
              <a:rPr lang="sk-SK" sz="4000" dirty="0">
                <a:latin typeface="Corbel" panose="020B0503020204020204" pitchFamily="34" charset="0"/>
              </a:rPr>
              <a:t>?</a:t>
            </a:r>
            <a:endParaRPr dirty="0">
              <a:latin typeface="Corbel" panose="020B0503020204020204" pitchFamily="34" charset="0"/>
            </a:endParaRPr>
          </a:p>
        </p:txBody>
      </p:sp>
      <p:sp>
        <p:nvSpPr>
          <p:cNvPr id="4" name="Google Shape;530;p13">
            <a:extLst>
              <a:ext uri="{FF2B5EF4-FFF2-40B4-BE49-F238E27FC236}">
                <a16:creationId xmlns:a16="http://schemas.microsoft.com/office/drawing/2014/main" id="{998C4951-2FE0-41ED-94A7-0DE83F80C34C}"/>
              </a:ext>
            </a:extLst>
          </p:cNvPr>
          <p:cNvSpPr txBox="1">
            <a:spLocks/>
          </p:cNvSpPr>
          <p:nvPr/>
        </p:nvSpPr>
        <p:spPr>
          <a:xfrm>
            <a:off x="122315" y="568037"/>
            <a:ext cx="9021685" cy="481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r>
              <a:rPr lang="en-US" sz="1700" b="1" dirty="0">
                <a:latin typeface="Corbel" panose="020B0503020204020204" pitchFamily="34" charset="0"/>
              </a:rPr>
              <a:t>b</a:t>
            </a:r>
            <a:r>
              <a:rPr lang="sk-SK" sz="1700" b="1" dirty="0" err="1">
                <a:latin typeface="Corbel" panose="020B0503020204020204" pitchFamily="34" charset="0"/>
              </a:rPr>
              <a:t>udova</a:t>
            </a:r>
            <a:r>
              <a:rPr lang="sk-SK" sz="1700" b="1" dirty="0">
                <a:latin typeface="Corbel" panose="020B0503020204020204" pitchFamily="34" charset="0"/>
              </a:rPr>
              <a:t> Teoretických Ústavov Viliama </a:t>
            </a:r>
            <a:r>
              <a:rPr lang="sk-SK" sz="1700" b="1" dirty="0" err="1">
                <a:latin typeface="Corbel" panose="020B0503020204020204" pitchFamily="34" charset="0"/>
              </a:rPr>
              <a:t>Mézeša</a:t>
            </a:r>
            <a:r>
              <a:rPr lang="sk-SK" sz="1700" b="1" dirty="0">
                <a:latin typeface="Corbel" panose="020B0503020204020204" pitchFamily="34" charset="0"/>
              </a:rPr>
              <a:t>, Malá Hora 4, </a:t>
            </a:r>
            <a:r>
              <a:rPr lang="en-US" sz="1700" b="1" dirty="0">
                <a:latin typeface="Corbel" panose="020B0503020204020204" pitchFamily="34" charset="0"/>
              </a:rPr>
              <a:t>    </a:t>
            </a:r>
            <a:r>
              <a:rPr lang="sk-SK" sz="1700" b="1" dirty="0">
                <a:latin typeface="Corbel" panose="020B0503020204020204" pitchFamily="34" charset="0"/>
              </a:rPr>
              <a:t>4. poschodie (podkrovie) vpravo </a:t>
            </a: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C6200239-A726-4EAC-BA7E-0CAE5AA2F4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707" y="1056521"/>
            <a:ext cx="3809851" cy="2857388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DE491929-850F-4527-AEDF-C1AF363051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213" b="25088"/>
          <a:stretch/>
        </p:blipFill>
        <p:spPr>
          <a:xfrm>
            <a:off x="4152657" y="1042266"/>
            <a:ext cx="2250731" cy="2885897"/>
          </a:xfrm>
          <a:prstGeom prst="rect">
            <a:avLst/>
          </a:prstGeom>
        </p:spPr>
      </p:pic>
      <p:pic>
        <p:nvPicPr>
          <p:cNvPr id="6" name="Obrázok 5" descr="Obrázok, na ktorom je text, stena, vnútri, preglejka&#10;&#10;Obsah vygenerovaný umelou inteligenciou môže byť nesprávny.">
            <a:extLst>
              <a:ext uri="{FF2B5EF4-FFF2-40B4-BE49-F238E27FC236}">
                <a16:creationId xmlns:a16="http://schemas.microsoft.com/office/drawing/2014/main" id="{72F165A4-E3CE-42BF-D87E-3C85E5A3162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958"/>
          <a:stretch/>
        </p:blipFill>
        <p:spPr>
          <a:xfrm rot="5400000">
            <a:off x="6003354" y="1729540"/>
            <a:ext cx="2958862" cy="1584313"/>
          </a:xfrm>
          <a:prstGeom prst="rect">
            <a:avLst/>
          </a:prstGeom>
        </p:spPr>
      </p:pic>
      <p:sp>
        <p:nvSpPr>
          <p:cNvPr id="8" name="Šípka: nahor 7">
            <a:extLst>
              <a:ext uri="{FF2B5EF4-FFF2-40B4-BE49-F238E27FC236}">
                <a16:creationId xmlns:a16="http://schemas.microsoft.com/office/drawing/2014/main" id="{C3B176FD-DDB2-0EBF-F884-C0279201EEAF}"/>
              </a:ext>
            </a:extLst>
          </p:cNvPr>
          <p:cNvSpPr/>
          <p:nvPr/>
        </p:nvSpPr>
        <p:spPr>
          <a:xfrm rot="1947737">
            <a:off x="6800501" y="2667496"/>
            <a:ext cx="346088" cy="1353475"/>
          </a:xfrm>
          <a:prstGeom prst="upArrow">
            <a:avLst>
              <a:gd name="adj1" fmla="val 41730"/>
              <a:gd name="adj2" fmla="val 142758"/>
            </a:avLst>
          </a:prstGeom>
          <a:solidFill>
            <a:srgbClr val="FFC000"/>
          </a:solidFill>
          <a:ln>
            <a:noFill/>
          </a:ln>
          <a:scene3d>
            <a:camera prst="isometricOffAxis2Top">
              <a:rot lat="17175861" lon="21594000" rev="21156357"/>
            </a:camera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C000"/>
              </a:solidFill>
            </a:endParaRPr>
          </a:p>
        </p:txBody>
      </p:sp>
      <p:sp>
        <p:nvSpPr>
          <p:cNvPr id="9" name="Šípka: nahor 8">
            <a:extLst>
              <a:ext uri="{FF2B5EF4-FFF2-40B4-BE49-F238E27FC236}">
                <a16:creationId xmlns:a16="http://schemas.microsoft.com/office/drawing/2014/main" id="{1ACD8C82-E560-D4BA-A156-B6CB46F56CFC}"/>
              </a:ext>
            </a:extLst>
          </p:cNvPr>
          <p:cNvSpPr/>
          <p:nvPr/>
        </p:nvSpPr>
        <p:spPr>
          <a:xfrm rot="189561">
            <a:off x="4835631" y="2088198"/>
            <a:ext cx="464021" cy="2127679"/>
          </a:xfrm>
          <a:prstGeom prst="upArrow">
            <a:avLst>
              <a:gd name="adj1" fmla="val 41730"/>
              <a:gd name="adj2" fmla="val 102190"/>
            </a:avLst>
          </a:prstGeom>
          <a:solidFill>
            <a:srgbClr val="FFC000"/>
          </a:solidFill>
          <a:ln>
            <a:noFill/>
          </a:ln>
          <a:scene3d>
            <a:camera prst="isometricOffAxis2Top">
              <a:rot lat="17175861" lon="21594000" rev="21156357"/>
            </a:camera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30;p13">
            <a:extLst>
              <a:ext uri="{FF2B5EF4-FFF2-40B4-BE49-F238E27FC236}">
                <a16:creationId xmlns:a16="http://schemas.microsoft.com/office/drawing/2014/main" id="{998C4951-2FE0-41ED-94A7-0DE83F80C34C}"/>
              </a:ext>
            </a:extLst>
          </p:cNvPr>
          <p:cNvSpPr txBox="1">
            <a:spLocks/>
          </p:cNvSpPr>
          <p:nvPr/>
        </p:nvSpPr>
        <p:spPr>
          <a:xfrm>
            <a:off x="120478" y="1006436"/>
            <a:ext cx="8794922" cy="481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r>
              <a:rPr lang="sk-SK" sz="1700" b="1" dirty="0">
                <a:latin typeface="Corbel" panose="020B0503020204020204" pitchFamily="34" charset="0"/>
              </a:rPr>
              <a:t>Skupina uvedená v rozvrhu ako prvá začína svoju cestu v </a:t>
            </a:r>
            <a:r>
              <a:rPr lang="sk-SK" sz="1700" b="1" dirty="0" err="1">
                <a:latin typeface="Corbel" panose="020B0503020204020204" pitchFamily="34" charset="0"/>
              </a:rPr>
              <a:t>praktikárni</a:t>
            </a:r>
            <a:r>
              <a:rPr lang="sk-SK" sz="1700" b="1" dirty="0">
                <a:latin typeface="Corbel" panose="020B0503020204020204" pitchFamily="34" charset="0"/>
              </a:rPr>
              <a:t> A (vľavo), druhá skupina zas skúsi šťastie v miestnosti B (vpravo). Ďalší týždeň sa zas prvá skupina usídli v </a:t>
            </a:r>
            <a:r>
              <a:rPr lang="sk-SK" sz="1700" b="1" dirty="0" err="1">
                <a:latin typeface="Corbel" panose="020B0503020204020204" pitchFamily="34" charset="0"/>
              </a:rPr>
              <a:t>praktikárni</a:t>
            </a:r>
            <a:r>
              <a:rPr lang="sk-SK" sz="1700" b="1" dirty="0">
                <a:latin typeface="Corbel" panose="020B0503020204020204" pitchFamily="34" charset="0"/>
              </a:rPr>
              <a:t> B a druhá skupina v miestnosti A. </a:t>
            </a:r>
          </a:p>
        </p:txBody>
      </p:sp>
      <p:sp>
        <p:nvSpPr>
          <p:cNvPr id="9" name="Google Shape;547;p15">
            <a:extLst>
              <a:ext uri="{FF2B5EF4-FFF2-40B4-BE49-F238E27FC236}">
                <a16:creationId xmlns:a16="http://schemas.microsoft.com/office/drawing/2014/main" id="{92408909-6FEE-4BE0-B382-F27440DE6150}"/>
              </a:ext>
            </a:extLst>
          </p:cNvPr>
          <p:cNvSpPr txBox="1">
            <a:spLocks/>
          </p:cNvSpPr>
          <p:nvPr/>
        </p:nvSpPr>
        <p:spPr>
          <a:xfrm>
            <a:off x="120478" y="-102391"/>
            <a:ext cx="8903044" cy="78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700"/>
              <a:buFont typeface="Sniglet"/>
              <a:buNone/>
              <a:defRPr sz="37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700"/>
              <a:buFont typeface="Sniglet"/>
              <a:buNone/>
              <a:defRPr sz="37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700"/>
              <a:buFont typeface="Sniglet"/>
              <a:buNone/>
              <a:defRPr sz="37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700"/>
              <a:buFont typeface="Sniglet"/>
              <a:buNone/>
              <a:defRPr sz="37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700"/>
              <a:buFont typeface="Sniglet"/>
              <a:buNone/>
              <a:defRPr sz="37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700"/>
              <a:buFont typeface="Sniglet"/>
              <a:buNone/>
              <a:defRPr sz="37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700"/>
              <a:buFont typeface="Sniglet"/>
              <a:buNone/>
              <a:defRPr sz="37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700"/>
              <a:buFont typeface="Sniglet"/>
              <a:buNone/>
              <a:defRPr sz="37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700"/>
              <a:buFont typeface="Sniglet"/>
              <a:buNone/>
              <a:defRPr sz="37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algn="l"/>
            <a:r>
              <a:rPr lang="sk-SK" sz="3600" b="1" dirty="0">
                <a:latin typeface="Corbel" panose="020B0503020204020204" pitchFamily="34" charset="0"/>
              </a:rPr>
              <a:t>Podľa rozvrhu volím miestnosť A alebo B.</a:t>
            </a:r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4367FC2E-5046-4836-9C58-5BF2CCD740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324" t="4985" r="19460"/>
          <a:stretch/>
        </p:blipFill>
        <p:spPr>
          <a:xfrm>
            <a:off x="4207815" y="1509719"/>
            <a:ext cx="3215929" cy="2413473"/>
          </a:xfrm>
          <a:prstGeom prst="rect">
            <a:avLst/>
          </a:prstGeom>
        </p:spPr>
      </p:pic>
      <p:pic>
        <p:nvPicPr>
          <p:cNvPr id="12" name="Obrázok 11">
            <a:extLst>
              <a:ext uri="{FF2B5EF4-FFF2-40B4-BE49-F238E27FC236}">
                <a16:creationId xmlns:a16="http://schemas.microsoft.com/office/drawing/2014/main" id="{E1AEA2AA-7048-4742-9ECC-FBBDE0DDE80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205" b="2401"/>
          <a:stretch/>
        </p:blipFill>
        <p:spPr>
          <a:xfrm>
            <a:off x="7464888" y="1509719"/>
            <a:ext cx="1627909" cy="2413473"/>
          </a:xfrm>
          <a:prstGeom prst="rect">
            <a:avLst/>
          </a:prstGeom>
        </p:spPr>
      </p:pic>
      <p:sp>
        <p:nvSpPr>
          <p:cNvPr id="14" name="Google Shape;540;p14">
            <a:extLst>
              <a:ext uri="{FF2B5EF4-FFF2-40B4-BE49-F238E27FC236}">
                <a16:creationId xmlns:a16="http://schemas.microsoft.com/office/drawing/2014/main" id="{30B2CD5D-41CD-444D-9420-AAD5F49F843B}"/>
              </a:ext>
            </a:extLst>
          </p:cNvPr>
          <p:cNvSpPr txBox="1">
            <a:spLocks/>
          </p:cNvSpPr>
          <p:nvPr/>
        </p:nvSpPr>
        <p:spPr>
          <a:xfrm>
            <a:off x="228600" y="1750687"/>
            <a:ext cx="4006679" cy="1642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 b="0" i="0" u="none" strike="noStrike" cap="non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 b="0" i="0" u="none" strike="noStrike" cap="non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 b="0" i="0" u="none" strike="noStrike" cap="non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 b="0" i="0" u="none" strike="noStrike" cap="non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 b="0" i="0" u="none" strike="noStrike" cap="non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 b="0" i="0" u="none" strike="noStrike" cap="non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 b="0" i="0" u="none" strike="noStrike" cap="non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 b="0" i="0" u="none" strike="noStrike" cap="non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 b="0" i="0" u="none" strike="noStrike" cap="non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indent="0" algn="ctr">
              <a:buFont typeface="Dosis"/>
              <a:buNone/>
            </a:pPr>
            <a:r>
              <a:rPr lang="sk-SK" sz="1600" b="1" dirty="0">
                <a:latin typeface="Corbel" panose="020B0503020204020204" pitchFamily="34" charset="0"/>
              </a:rPr>
              <a:t>Všetky potrebné informácie nájdem tu:</a:t>
            </a:r>
          </a:p>
          <a:p>
            <a:pPr marL="0" indent="0" algn="ctr">
              <a:buNone/>
            </a:pPr>
            <a:r>
              <a:rPr lang="sk-SK" sz="1600" b="1" dirty="0">
                <a:latin typeface="Corbel" panose="020B0503020204020204" pitchFamily="34" charset="0"/>
                <a:hlinkClick r:id="rId5"/>
              </a:rPr>
              <a:t>https://www.jfmed.uniba.sk/pracoviska/vedecko-pedagogicke-pracoviska/teoreticke-ustavy/ustav-lekarskej-biofyziky/informacie-pre-studentov/</a:t>
            </a:r>
            <a:endParaRPr lang="sk-SK" sz="1600" b="1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399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14"/>
          <p:cNvSpPr txBox="1">
            <a:spLocks noGrp="1"/>
          </p:cNvSpPr>
          <p:nvPr>
            <p:ph type="ctrTitle" idx="4294967295"/>
          </p:nvPr>
        </p:nvSpPr>
        <p:spPr>
          <a:xfrm>
            <a:off x="1695177" y="339435"/>
            <a:ext cx="5965398" cy="54956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800" dirty="0">
                <a:latin typeface="Corbel" panose="020B0503020204020204" pitchFamily="34" charset="0"/>
              </a:rPr>
              <a:t>Na praktické cvičenie prichádzam:</a:t>
            </a:r>
            <a:endParaRPr sz="2800" dirty="0">
              <a:latin typeface="Corbel" panose="020B0503020204020204" pitchFamily="34" charset="0"/>
            </a:endParaRPr>
          </a:p>
        </p:txBody>
      </p:sp>
      <p:sp>
        <p:nvSpPr>
          <p:cNvPr id="540" name="Google Shape;540;p14"/>
          <p:cNvSpPr txBox="1">
            <a:spLocks noGrp="1"/>
          </p:cNvSpPr>
          <p:nvPr>
            <p:ph type="body" idx="4294967295"/>
          </p:nvPr>
        </p:nvSpPr>
        <p:spPr>
          <a:xfrm>
            <a:off x="664789" y="759941"/>
            <a:ext cx="8278319" cy="264302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-457200" algn="l" rtl="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</a:pPr>
            <a:r>
              <a:rPr lang="sk-SK" sz="2000" b="1" dirty="0">
                <a:solidFill>
                  <a:srgbClr val="FF0000"/>
                </a:solidFill>
                <a:latin typeface="Corbel" panose="020B0503020204020204" pitchFamily="34" charset="0"/>
              </a:rPr>
              <a:t>Prezutá/prezutý, v bielom plášti  </a:t>
            </a:r>
          </a:p>
          <a:p>
            <a:pPr lvl="0" indent="-457200" algn="l" rtl="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</a:pPr>
            <a:r>
              <a:rPr lang="sk-SK" sz="2000" b="1" dirty="0">
                <a:latin typeface="Corbel" panose="020B0503020204020204" pitchFamily="34" charset="0"/>
              </a:rPr>
              <a:t>S vytlačeným protokolom, ktorý nájdem TU: </a:t>
            </a:r>
          </a:p>
          <a:p>
            <a:pPr marL="0" lvl="0" indent="0" algn="ctr">
              <a:buNone/>
            </a:pPr>
            <a:r>
              <a:rPr lang="sk-SK" sz="1600" b="1" dirty="0">
                <a:latin typeface="Corbel" panose="020B0503020204020204" pitchFamily="34" charset="0"/>
                <a:hlinkClick r:id="rId3"/>
              </a:rPr>
              <a:t>https://www.jfmed.uniba.sk/pracoviska/vedecko-pedagogicke-pracoviska/teoreticke-ustavy/ustav-lekarskej-biofyziky/protokoly-na-prakticke-cvicenia/</a:t>
            </a:r>
            <a:endParaRPr lang="sk-SK" sz="1600" b="1" dirty="0">
              <a:latin typeface="Corbel" panose="020B0503020204020204" pitchFamily="34" charset="0"/>
            </a:endParaRPr>
          </a:p>
          <a:p>
            <a:pPr marL="514350" lvl="0" indent="-514350">
              <a:buFont typeface="+mj-lt"/>
              <a:buAutoNum type="arabicPeriod" startAt="3"/>
            </a:pPr>
            <a:r>
              <a:rPr lang="sk-SK" sz="2000" b="1" dirty="0">
                <a:latin typeface="Corbel" panose="020B0503020204020204" pitchFamily="34" charset="0"/>
              </a:rPr>
              <a:t>Na praktické cvičenia som študovala/študoval:</a:t>
            </a:r>
          </a:p>
          <a:p>
            <a:pPr marL="0" lvl="0" indent="0" algn="ctr">
              <a:buNone/>
            </a:pPr>
            <a:endParaRPr lang="sk-SK" sz="1000" dirty="0">
              <a:latin typeface="Corbel" panose="020B0503020204020204" pitchFamily="34" charset="0"/>
              <a:hlinkClick r:id="rId4"/>
            </a:endParaRPr>
          </a:p>
          <a:p>
            <a:pPr marL="0" lvl="0" indent="0" algn="ctr">
              <a:buNone/>
            </a:pPr>
            <a:r>
              <a:rPr lang="sk-SK" sz="1400" b="1" dirty="0">
                <a:latin typeface="Corbel" panose="020B0503020204020204" pitchFamily="34" charset="0"/>
                <a:hlinkClick r:id="rId4"/>
              </a:rPr>
              <a:t>https://www.jfmed.uniba.sk/fileadmin/jlf/Pracoviska/ustav-lekarskej-biofyziky/Dokumenty_vyucba/Vybrane_kapitoly_z_lekarskej_biofyziky_s_praktickymi_ulohami_upr_marec-2019.pdf</a:t>
            </a:r>
            <a:endParaRPr lang="sk-SK" sz="1400" b="1" dirty="0">
              <a:latin typeface="Corbel" panose="020B0503020204020204" pitchFamily="34" charset="0"/>
            </a:endParaRPr>
          </a:p>
          <a:p>
            <a:pPr marL="0" lvl="0" indent="0" algn="ctr">
              <a:buNone/>
            </a:pPr>
            <a:r>
              <a:rPr lang="sk-SK" sz="3200" b="1" dirty="0">
                <a:latin typeface="Corbel" panose="020B0503020204020204" pitchFamily="34" charset="0"/>
              </a:rPr>
              <a:t>+</a:t>
            </a:r>
          </a:p>
          <a:p>
            <a:pPr marL="0" lvl="0" indent="0" algn="ctr">
              <a:buNone/>
            </a:pPr>
            <a:r>
              <a:rPr lang="sk-SK" sz="1400" b="1" dirty="0">
                <a:latin typeface="Corbel" panose="020B0503020204020204" pitchFamily="34" charset="0"/>
                <a:hlinkClick r:id="rId5"/>
              </a:rPr>
              <a:t>https://www.jfmed.uniba.sk/pracoviska/vedecko-pedagogicke-pracoviska/teoreticke-ustavy/ustav-lekarskej-biofyziky/prednasky-na-stiahnutie/</a:t>
            </a:r>
            <a:endParaRPr lang="sk-SK" sz="1400" b="1" dirty="0">
              <a:latin typeface="Corbel" panose="020B0503020204020204" pitchFamily="34" charset="0"/>
            </a:endParaRPr>
          </a:p>
          <a:p>
            <a:pPr marL="342900" lvl="0" indent="-342900" algn="ctr">
              <a:buFont typeface="+mj-lt"/>
              <a:buAutoNum type="arabicPeriod" startAt="3"/>
            </a:pPr>
            <a:endParaRPr lang="sk-SK" sz="1000" b="1" dirty="0">
              <a:latin typeface="Corbel" panose="020B0503020204020204" pitchFamily="34" charset="0"/>
            </a:endParaRPr>
          </a:p>
          <a:p>
            <a:pPr lvl="0" indent="-457200" algn="l" rtl="0">
              <a:spcBef>
                <a:spcPts val="600"/>
              </a:spcBef>
              <a:spcAft>
                <a:spcPts val="0"/>
              </a:spcAft>
              <a:buFont typeface="+mj-lt"/>
              <a:buAutoNum type="arabicPeriod" startAt="3"/>
            </a:pPr>
            <a:endParaRPr sz="2800" b="1" dirty="0"/>
          </a:p>
        </p:txBody>
      </p:sp>
      <p:sp>
        <p:nvSpPr>
          <p:cNvPr id="542" name="Google Shape;542;p1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>
            <a:extLst>
              <a:ext uri="{FF2B5EF4-FFF2-40B4-BE49-F238E27FC236}">
                <a16:creationId xmlns:a16="http://schemas.microsoft.com/office/drawing/2014/main" id="{E63D644C-AFA3-441B-851A-384DC5D1E40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B0BA0692-F7AA-42DF-8F6C-887969CAA7D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545" y="304800"/>
            <a:ext cx="3089563" cy="422563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id="{554B53C7-AD6C-4976-8324-BC77431EBCA1}"/>
              </a:ext>
            </a:extLst>
          </p:cNvPr>
          <p:cNvSpPr txBox="1"/>
          <p:nvPr/>
        </p:nvSpPr>
        <p:spPr>
          <a:xfrm>
            <a:off x="4495800" y="1817452"/>
            <a:ext cx="464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600" b="1" dirty="0"/>
              <a:t>Michal </a:t>
            </a:r>
            <a:r>
              <a:rPr lang="sk-SK" sz="1600" b="1" dirty="0" err="1"/>
              <a:t>Šimera</a:t>
            </a:r>
            <a:r>
              <a:rPr lang="sk-SK" sz="1600" b="1" dirty="0"/>
              <a:t>, Ján </a:t>
            </a:r>
            <a:r>
              <a:rPr lang="sk-SK" sz="1600" b="1" dirty="0" err="1"/>
              <a:t>Jakuš</a:t>
            </a:r>
            <a:r>
              <a:rPr lang="sk-SK" sz="1600" b="1" dirty="0"/>
              <a:t>, Ivan </a:t>
            </a:r>
            <a:r>
              <a:rPr lang="sk-SK" sz="1600" b="1" dirty="0" err="1"/>
              <a:t>Poliaček</a:t>
            </a:r>
            <a:r>
              <a:rPr lang="sk-SK" sz="1600" b="1" dirty="0"/>
              <a:t> a kol.</a:t>
            </a:r>
            <a:endParaRPr lang="sk-SK" sz="1600" dirty="0"/>
          </a:p>
          <a:p>
            <a:r>
              <a:rPr lang="sk-SK" dirty="0"/>
              <a:t>Vybrané kapitoly z lekárskej biofyziky. Martin: JLF UK, 2018. 232s. </a:t>
            </a:r>
            <a:r>
              <a:rPr lang="sk-SK" i="1" dirty="0"/>
              <a:t>Vysokoškolské skriptá</a:t>
            </a:r>
          </a:p>
          <a:p>
            <a:r>
              <a:rPr lang="sk-SK" dirty="0"/>
              <a:t>ISBN 978-80-8187-056-9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88304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14"/>
          <p:cNvSpPr txBox="1">
            <a:spLocks noGrp="1"/>
          </p:cNvSpPr>
          <p:nvPr>
            <p:ph type="ctrTitle" idx="4294967295"/>
          </p:nvPr>
        </p:nvSpPr>
        <p:spPr>
          <a:xfrm>
            <a:off x="1695177" y="339435"/>
            <a:ext cx="5965398" cy="54956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800" dirty="0">
                <a:latin typeface="Corbel" panose="020B0503020204020204" pitchFamily="34" charset="0"/>
              </a:rPr>
              <a:t>Na praktickom cvičení</a:t>
            </a:r>
            <a:endParaRPr sz="2800" dirty="0">
              <a:latin typeface="Corbel" panose="020B0503020204020204" pitchFamily="34" charset="0"/>
            </a:endParaRPr>
          </a:p>
        </p:txBody>
      </p:sp>
      <p:sp>
        <p:nvSpPr>
          <p:cNvPr id="540" name="Google Shape;540;p14"/>
          <p:cNvSpPr txBox="1">
            <a:spLocks noGrp="1"/>
          </p:cNvSpPr>
          <p:nvPr>
            <p:ph type="body" idx="4294967295"/>
          </p:nvPr>
        </p:nvSpPr>
        <p:spPr>
          <a:xfrm>
            <a:off x="664790" y="941464"/>
            <a:ext cx="8337108" cy="246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-457200" algn="l" rtl="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</a:pPr>
            <a:r>
              <a:rPr lang="sk-SK" sz="1600" b="1" dirty="0">
                <a:latin typeface="Corbel" panose="020B0503020204020204" pitchFamily="34" charset="0"/>
              </a:rPr>
              <a:t>Pred vstupom si zložím veci v skrinke na to určenej. Prezujem sa a oblečiem. </a:t>
            </a:r>
            <a:endParaRPr lang="sk-SK" sz="1600" b="1" dirty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 indent="-457200">
              <a:buFont typeface="+mj-lt"/>
              <a:buAutoNum type="arabicPeriod"/>
            </a:pPr>
            <a:r>
              <a:rPr lang="sk-SK" sz="1600" b="1" dirty="0">
                <a:latin typeface="Corbel" panose="020B0503020204020204" pitchFamily="34" charset="0"/>
              </a:rPr>
              <a:t>Po príchode sa nedotýkam a ani neochutnávam vystavené pomôcky bez pokynu učiteľa.</a:t>
            </a:r>
          </a:p>
          <a:p>
            <a:pPr indent="-457200">
              <a:buFont typeface="+mj-lt"/>
              <a:buAutoNum type="arabicPeriod"/>
            </a:pPr>
            <a:r>
              <a:rPr lang="sk-SK" sz="1600" b="1" dirty="0">
                <a:solidFill>
                  <a:srgbClr val="FF0000"/>
                </a:solidFill>
                <a:latin typeface="Corbel" panose="020B0503020204020204" pitchFamily="34" charset="0"/>
              </a:rPr>
              <a:t>Pri vstupe do </a:t>
            </a:r>
            <a:r>
              <a:rPr lang="sk-SK" sz="1600" b="1" dirty="0" err="1">
                <a:solidFill>
                  <a:srgbClr val="FF0000"/>
                </a:solidFill>
                <a:latin typeface="Corbel" panose="020B0503020204020204" pitchFamily="34" charset="0"/>
              </a:rPr>
              <a:t>praktikárne</a:t>
            </a:r>
            <a:r>
              <a:rPr lang="sk-SK" sz="1600" b="1" dirty="0">
                <a:solidFill>
                  <a:srgbClr val="FF0000"/>
                </a:solidFill>
                <a:latin typeface="Corbel" panose="020B0503020204020204" pitchFamily="34" charset="0"/>
              </a:rPr>
              <a:t> si umyjem a dezinfikujem ruky </a:t>
            </a:r>
          </a:p>
          <a:p>
            <a:pPr indent="-457200">
              <a:buFont typeface="+mj-lt"/>
              <a:buAutoNum type="arabicPeriod"/>
            </a:pPr>
            <a:r>
              <a:rPr lang="sk-SK" sz="1600" b="1" dirty="0">
                <a:latin typeface="Corbel" panose="020B0503020204020204" pitchFamily="34" charset="0"/>
              </a:rPr>
              <a:t>Počas výučby nejem, nepijem ani nefajčím.</a:t>
            </a:r>
          </a:p>
          <a:p>
            <a:pPr lvl="0" indent="-457200" algn="l" rtl="0">
              <a:spcBef>
                <a:spcPts val="600"/>
              </a:spcBef>
              <a:spcAft>
                <a:spcPts val="0"/>
              </a:spcAft>
              <a:buFont typeface="+mj-lt"/>
              <a:buAutoNum type="arabicPeriod"/>
            </a:pPr>
            <a:r>
              <a:rPr lang="sk-SK" sz="1600" b="1" dirty="0">
                <a:latin typeface="Corbel" panose="020B0503020204020204" pitchFamily="34" charset="0"/>
              </a:rPr>
              <a:t>Pokiaľ je spolužiak poranený alebo horí a pod. nesmejem sa mu, ale nahlásim to okamžite vyučujúcemu alebo poverenej osobe.</a:t>
            </a:r>
            <a:endParaRPr lang="sk-SK" sz="1400" b="1" dirty="0">
              <a:solidFill>
                <a:srgbClr val="3D4965"/>
              </a:solidFill>
              <a:latin typeface="Corbel" panose="020B0503020204020204" pitchFamily="34" charset="0"/>
            </a:endParaRPr>
          </a:p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sk-SK" sz="2400" b="1" dirty="0">
                <a:latin typeface="Corbel" panose="020B0503020204020204" pitchFamily="34" charset="0"/>
              </a:rPr>
              <a:t>Praktické cvičenie sa vždy snažím absolvovať podľa rozvrhu.</a:t>
            </a:r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sk-SK" sz="1600" b="1" dirty="0">
                <a:latin typeface="Corbel" panose="020B0503020204020204" pitchFamily="34" charset="0"/>
              </a:rPr>
              <a:t>Pokiaľ z vážnych dôvodov nemôžem prísť, mám po dohovore s učiteľom možnosť individuálnej náhrady v danom dvojtýždňovom období alebo počas náhradného týždňa na konci semestra.</a:t>
            </a:r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endParaRPr lang="sk-SK" sz="1600" b="1" dirty="0"/>
          </a:p>
          <a:p>
            <a:pPr lvl="0" indent="-457200" algn="l" rtl="0">
              <a:spcBef>
                <a:spcPts val="600"/>
              </a:spcBef>
              <a:spcAft>
                <a:spcPts val="0"/>
              </a:spcAft>
              <a:buFont typeface="+mj-lt"/>
              <a:buAutoNum type="arabicPeriod" startAt="3"/>
            </a:pPr>
            <a:endParaRPr sz="2800" b="1" dirty="0"/>
          </a:p>
        </p:txBody>
      </p:sp>
      <p:sp>
        <p:nvSpPr>
          <p:cNvPr id="542" name="Google Shape;542;p1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02697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14"/>
          <p:cNvSpPr txBox="1">
            <a:spLocks noGrp="1"/>
          </p:cNvSpPr>
          <p:nvPr>
            <p:ph type="ctrTitle" idx="4294967295"/>
          </p:nvPr>
        </p:nvSpPr>
        <p:spPr>
          <a:xfrm>
            <a:off x="1695177" y="339435"/>
            <a:ext cx="5965398" cy="54956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k-SK" sz="2800" dirty="0">
                <a:latin typeface="Corbel" panose="020B0503020204020204" pitchFamily="34" charset="0"/>
              </a:rPr>
              <a:t>Bodové hodnotenie</a:t>
            </a:r>
            <a:endParaRPr sz="2800" dirty="0">
              <a:latin typeface="Corbel" panose="020B0503020204020204" pitchFamily="34" charset="0"/>
            </a:endParaRPr>
          </a:p>
        </p:txBody>
      </p:sp>
      <p:sp>
        <p:nvSpPr>
          <p:cNvPr id="540" name="Google Shape;540;p14"/>
          <p:cNvSpPr txBox="1">
            <a:spLocks noGrp="1"/>
          </p:cNvSpPr>
          <p:nvPr>
            <p:ph type="body" idx="4294967295"/>
          </p:nvPr>
        </p:nvSpPr>
        <p:spPr>
          <a:xfrm>
            <a:off x="249383" y="889000"/>
            <a:ext cx="8894618" cy="246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65113" lvl="0" indent="-265113">
              <a:buFont typeface="+mj-lt"/>
              <a:buAutoNum type="arabicPeriod"/>
            </a:pPr>
            <a:r>
              <a:rPr lang="sk-SK" sz="2000" b="1" dirty="0">
                <a:latin typeface="Corbel" panose="020B0503020204020204" pitchFamily="34" charset="0"/>
              </a:rPr>
              <a:t>Na cvičení nespím, ale aktívne sa hlásim a odpovedám na otázky od vyučujúceho. </a:t>
            </a:r>
            <a:r>
              <a:rPr lang="sk-SK" sz="1400" b="1" dirty="0">
                <a:latin typeface="Corbel" panose="020B0503020204020204" pitchFamily="34" charset="0"/>
              </a:rPr>
              <a:t>Vyslúžim si bodové ohodnotenie 0-10b. (</a:t>
            </a:r>
            <a:r>
              <a:rPr lang="sk-SK" sz="1400" b="1" dirty="0">
                <a:solidFill>
                  <a:srgbClr val="FF0000"/>
                </a:solidFill>
                <a:latin typeface="Corbel" panose="020B0503020204020204" pitchFamily="34" charset="0"/>
              </a:rPr>
              <a:t>nemáme radi keď niekto vie a robí NIČ</a:t>
            </a:r>
            <a:r>
              <a:rPr lang="sk-SK" sz="1400" b="1" dirty="0">
                <a:latin typeface="Corbel" panose="020B0503020204020204" pitchFamily="34" charset="0"/>
              </a:rPr>
              <a:t>)</a:t>
            </a:r>
          </a:p>
          <a:p>
            <a:pPr marL="265113" lvl="0" indent="-265113">
              <a:buFont typeface="+mj-lt"/>
              <a:buAutoNum type="arabicPeriod"/>
            </a:pPr>
            <a:r>
              <a:rPr lang="sk-SK" sz="2000" b="1" dirty="0">
                <a:latin typeface="Corbel" panose="020B0503020204020204" pitchFamily="34" charset="0"/>
              </a:rPr>
              <a:t>Vypĺňam prinesený protokol s nameranými údajmi. </a:t>
            </a:r>
            <a:r>
              <a:rPr lang="sk-SK" sz="2000" b="1" dirty="0">
                <a:solidFill>
                  <a:srgbClr val="FF0000"/>
                </a:solidFill>
                <a:latin typeface="Corbel" panose="020B0503020204020204" pitchFamily="34" charset="0"/>
              </a:rPr>
              <a:t>(protokoly sa nebodujú iba kontrolujú vyučujúcim, teda podpisujú)</a:t>
            </a:r>
            <a:endParaRPr lang="sk-SK" sz="2000" b="1" dirty="0">
              <a:solidFill>
                <a:srgbClr val="3D4965"/>
              </a:solidFill>
              <a:latin typeface="Corbel" panose="020B0503020204020204" pitchFamily="34" charset="0"/>
            </a:endParaRPr>
          </a:p>
          <a:p>
            <a:pPr marL="265113" lvl="0" indent="-265113">
              <a:buFont typeface="+mj-lt"/>
              <a:buAutoNum type="arabicPeriod"/>
            </a:pPr>
            <a:r>
              <a:rPr lang="sk-SK" sz="1400" b="1" dirty="0">
                <a:solidFill>
                  <a:srgbClr val="3D4965"/>
                </a:solidFill>
                <a:latin typeface="Corbel" panose="020B0503020204020204" pitchFamily="34" charset="0"/>
              </a:rPr>
              <a:t>Body získané počas každého cvičenia sú zapísané do mojej osobnej karty, kde si môžem sledovať skóre z celého semestra.</a:t>
            </a:r>
          </a:p>
          <a:p>
            <a:pPr marL="0" lvl="0" indent="0">
              <a:buNone/>
            </a:pPr>
            <a:endParaRPr lang="sk-SK" sz="1400" b="1" dirty="0">
              <a:solidFill>
                <a:srgbClr val="3D4965"/>
              </a:solidFill>
              <a:latin typeface="Corbel" panose="020B0503020204020204" pitchFamily="34" charset="0"/>
            </a:endParaRPr>
          </a:p>
          <a:p>
            <a:pPr marL="444500" lvl="1" indent="-265113">
              <a:spcBef>
                <a:spcPts val="600"/>
              </a:spcBef>
              <a:buClr>
                <a:srgbClr val="3D4965"/>
              </a:buClr>
            </a:pPr>
            <a:r>
              <a:rPr lang="sk-SK" sz="1400" b="1" dirty="0">
                <a:solidFill>
                  <a:srgbClr val="3D4965"/>
                </a:solidFill>
                <a:latin typeface="Corbel" panose="020B0503020204020204" pitchFamily="34" charset="0"/>
              </a:rPr>
              <a:t>Súčet bodov z praktických cvičení a testu sa použije ako časť hodnotenia k celkovému hodnoteniu predmetu lekárska biofyzika</a:t>
            </a:r>
          </a:p>
          <a:p>
            <a:pPr marL="444500" lvl="1" indent="-265113" algn="ctr">
              <a:spcBef>
                <a:spcPts val="600"/>
              </a:spcBef>
              <a:buClr>
                <a:srgbClr val="3D4965"/>
              </a:buClr>
            </a:pPr>
            <a:r>
              <a:rPr lang="sk-SK" sz="1600" b="1" dirty="0">
                <a:solidFill>
                  <a:srgbClr val="FF0000"/>
                </a:solidFill>
                <a:latin typeface="Corbel" panose="020B0503020204020204" pitchFamily="34" charset="0"/>
              </a:rPr>
              <a:t>Všetky podmienky a bodovú stupnicu nájdem TU:</a:t>
            </a:r>
          </a:p>
          <a:p>
            <a:pPr marL="457200" lvl="1" indent="0" algn="ctr">
              <a:spcBef>
                <a:spcPts val="600"/>
              </a:spcBef>
              <a:buClr>
                <a:srgbClr val="3D4965"/>
              </a:buClr>
              <a:buNone/>
            </a:pPr>
            <a:r>
              <a:rPr lang="sk-SK" sz="1400" b="1" dirty="0">
                <a:solidFill>
                  <a:srgbClr val="3D4965"/>
                </a:solidFill>
                <a:latin typeface="Corbel" panose="020B0503020204020204" pitchFamily="34" charset="0"/>
                <a:hlinkClick r:id="rId3"/>
              </a:rPr>
              <a:t>https://www.jfmed.uniba.sk/fileadmin/jlf/Pracoviska/ustav-lekarskej-biofyziky/Dokumenty_vyucba/Sylaby_2025_2026/Podmienky_pre_udelenie_kreditov_VL_SK_2025-2026.pdf</a:t>
            </a:r>
            <a:endParaRPr lang="sk-SK" sz="1400" b="1" dirty="0">
              <a:solidFill>
                <a:srgbClr val="3D4965"/>
              </a:solidFill>
              <a:latin typeface="Corbel" panose="020B0503020204020204" pitchFamily="34" charset="0"/>
            </a:endParaRPr>
          </a:p>
          <a:p>
            <a:pPr lvl="0" indent="-457200" algn="l" rtl="0">
              <a:spcBef>
                <a:spcPts val="600"/>
              </a:spcBef>
              <a:spcAft>
                <a:spcPts val="0"/>
              </a:spcAft>
              <a:buFont typeface="+mj-lt"/>
              <a:buAutoNum type="arabicPeriod" startAt="3"/>
            </a:pPr>
            <a:endParaRPr lang="sk-SK" sz="2800" b="1" dirty="0">
              <a:latin typeface="Corbel" panose="020B0503020204020204" pitchFamily="34" charset="0"/>
            </a:endParaRPr>
          </a:p>
          <a:p>
            <a:pPr lvl="0" indent="-457200" algn="l" rtl="0">
              <a:spcBef>
                <a:spcPts val="600"/>
              </a:spcBef>
              <a:spcAft>
                <a:spcPts val="0"/>
              </a:spcAft>
              <a:buFont typeface="+mj-lt"/>
              <a:buAutoNum type="arabicPeriod" startAt="3"/>
            </a:pPr>
            <a:endParaRPr sz="2800" b="1" dirty="0"/>
          </a:p>
        </p:txBody>
      </p:sp>
      <p:sp>
        <p:nvSpPr>
          <p:cNvPr id="542" name="Google Shape;542;p1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2740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16"/>
          <p:cNvSpPr txBox="1">
            <a:spLocks noGrp="1"/>
          </p:cNvSpPr>
          <p:nvPr>
            <p:ph type="sldNum" idx="12"/>
          </p:nvPr>
        </p:nvSpPr>
        <p:spPr>
          <a:xfrm>
            <a:off x="4297650" y="4790953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6" name="Google Shape;540;p14">
            <a:extLst>
              <a:ext uri="{FF2B5EF4-FFF2-40B4-BE49-F238E27FC236}">
                <a16:creationId xmlns:a16="http://schemas.microsoft.com/office/drawing/2014/main" id="{AEC47951-02C6-4FBF-912E-CCDCA7990706}"/>
              </a:ext>
            </a:extLst>
          </p:cNvPr>
          <p:cNvSpPr txBox="1">
            <a:spLocks/>
          </p:cNvSpPr>
          <p:nvPr/>
        </p:nvSpPr>
        <p:spPr>
          <a:xfrm>
            <a:off x="707190" y="1585699"/>
            <a:ext cx="8278319" cy="3439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 b="0" i="0" u="none" strike="noStrike" cap="non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 b="0" i="0" u="none" strike="noStrike" cap="non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 b="0" i="0" u="none" strike="noStrike" cap="non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 b="0" i="0" u="none" strike="noStrike" cap="non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 b="0" i="0" u="none" strike="noStrike" cap="non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 b="0" i="0" u="none" strike="noStrike" cap="non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 b="0" i="0" u="none" strike="noStrike" cap="non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 b="0" i="0" u="none" strike="noStrike" cap="non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 b="0" i="0" u="none" strike="noStrike" cap="none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pPr marL="0" indent="0">
              <a:buNone/>
            </a:pPr>
            <a:r>
              <a:rPr lang="sk-SK" sz="1800" b="1" dirty="0">
                <a:solidFill>
                  <a:schemeClr val="tx1"/>
                </a:solidFill>
              </a:rPr>
              <a:t>doc. RNDr. Michal Šimera, PhD., </a:t>
            </a:r>
            <a:r>
              <a:rPr lang="sk-SK" sz="1800" b="1" dirty="0">
                <a:solidFill>
                  <a:schemeClr val="accent1"/>
                </a:solidFill>
                <a:hlinkClick r:id="rId3"/>
              </a:rPr>
              <a:t>michal.simera@uniba.sk</a:t>
            </a:r>
            <a:r>
              <a:rPr lang="sk-SK" sz="1800" b="1" dirty="0">
                <a:solidFill>
                  <a:schemeClr val="accent1"/>
                </a:solidFill>
              </a:rPr>
              <a:t> (vedúci ústavu)</a:t>
            </a:r>
          </a:p>
          <a:p>
            <a:pPr marL="0" indent="0">
              <a:buNone/>
            </a:pPr>
            <a:r>
              <a:rPr lang="sk-SK" sz="1800" b="1" dirty="0"/>
              <a:t>prof. RNDr. Ivan </a:t>
            </a:r>
            <a:r>
              <a:rPr lang="sk-SK" sz="1800" b="1" dirty="0" err="1"/>
              <a:t>Poliaček</a:t>
            </a:r>
            <a:r>
              <a:rPr lang="sk-SK" sz="1800" b="1" dirty="0"/>
              <a:t>, PhD., </a:t>
            </a:r>
            <a:r>
              <a:rPr lang="sk-SK" sz="1800" b="1" dirty="0">
                <a:solidFill>
                  <a:schemeClr val="accent1"/>
                </a:solidFill>
                <a:hlinkClick r:id="rId4"/>
              </a:rPr>
              <a:t>ivan.poliacek@uniba.sk</a:t>
            </a:r>
            <a:r>
              <a:rPr lang="sk-SK" sz="1800" b="1" dirty="0">
                <a:solidFill>
                  <a:schemeClr val="accent1"/>
                </a:solidFill>
              </a:rPr>
              <a:t> (zástupca vedúceho)</a:t>
            </a:r>
          </a:p>
          <a:p>
            <a:pPr marL="0" indent="0">
              <a:buNone/>
            </a:pPr>
            <a:r>
              <a:rPr lang="sk-SK" sz="1800" b="1" dirty="0">
                <a:solidFill>
                  <a:schemeClr val="tx1"/>
                </a:solidFill>
              </a:rPr>
              <a:t>Mgr. Nadežda </a:t>
            </a:r>
            <a:r>
              <a:rPr lang="sk-SK" sz="1800" b="1" dirty="0" err="1">
                <a:solidFill>
                  <a:schemeClr val="tx1"/>
                </a:solidFill>
              </a:rPr>
              <a:t>Višňovcová</a:t>
            </a:r>
            <a:r>
              <a:rPr lang="sk-SK" sz="1800" b="1" dirty="0">
                <a:solidFill>
                  <a:schemeClr val="tx1"/>
                </a:solidFill>
              </a:rPr>
              <a:t>, PhD., </a:t>
            </a:r>
            <a:r>
              <a:rPr lang="sk-SK" sz="1800" b="1" dirty="0">
                <a:solidFill>
                  <a:schemeClr val="accent1"/>
                </a:solidFill>
                <a:hlinkClick r:id="rId5"/>
              </a:rPr>
              <a:t>nadezda.visnovcova@uniba.sk</a:t>
            </a:r>
            <a:endParaRPr lang="sk-SK" sz="1800" b="1" dirty="0">
              <a:solidFill>
                <a:schemeClr val="accent1"/>
              </a:solidFill>
            </a:endParaRPr>
          </a:p>
          <a:p>
            <a:pPr marL="0" indent="0">
              <a:buNone/>
              <a:tabLst>
                <a:tab pos="2957513" algn="l"/>
              </a:tabLst>
            </a:pPr>
            <a:r>
              <a:rPr lang="sk-SK" sz="1800" b="1" dirty="0">
                <a:solidFill>
                  <a:schemeClr val="tx1"/>
                </a:solidFill>
              </a:rPr>
              <a:t>Ing. Marcel Veterník, PhD., 	</a:t>
            </a:r>
            <a:r>
              <a:rPr lang="sk-SK" sz="1800" b="1" dirty="0">
                <a:solidFill>
                  <a:schemeClr val="accent1"/>
                </a:solidFill>
                <a:hlinkClick r:id="rId6"/>
              </a:rPr>
              <a:t>marcel.veternik@uniba.sk</a:t>
            </a:r>
            <a:endParaRPr lang="sk-SK" sz="1800" b="1" dirty="0">
              <a:solidFill>
                <a:schemeClr val="accent1"/>
              </a:solidFill>
            </a:endParaRPr>
          </a:p>
          <a:p>
            <a:pPr marL="0" indent="0" defTabSz="739775">
              <a:buNone/>
            </a:pPr>
            <a:r>
              <a:rPr lang="sk-SK" sz="1800" b="1" dirty="0">
                <a:solidFill>
                  <a:schemeClr val="tx1"/>
                </a:solidFill>
              </a:rPr>
              <a:t>doc. Ing. Jakub </a:t>
            </a:r>
            <a:r>
              <a:rPr lang="sk-SK" sz="1800" b="1" dirty="0" err="1">
                <a:solidFill>
                  <a:schemeClr val="tx1"/>
                </a:solidFill>
              </a:rPr>
              <a:t>Míšek</a:t>
            </a:r>
            <a:r>
              <a:rPr lang="sk-SK" sz="1800" b="1" dirty="0">
                <a:solidFill>
                  <a:schemeClr val="tx1"/>
                </a:solidFill>
              </a:rPr>
              <a:t>, PhD., </a:t>
            </a:r>
            <a:r>
              <a:rPr lang="sk-SK" sz="1800" b="1">
                <a:solidFill>
                  <a:schemeClr val="tx1"/>
                </a:solidFill>
              </a:rPr>
              <a:t>	</a:t>
            </a:r>
            <a:r>
              <a:rPr lang="sk-SK" sz="1800" b="1">
                <a:solidFill>
                  <a:schemeClr val="accent1"/>
                </a:solidFill>
                <a:hlinkClick r:id="rId7"/>
              </a:rPr>
              <a:t>jakub</a:t>
            </a:r>
            <a:r>
              <a:rPr lang="sk-SK" sz="1800" b="1" dirty="0">
                <a:solidFill>
                  <a:schemeClr val="accent1"/>
                </a:solidFill>
                <a:hlinkClick r:id="rId7"/>
              </a:rPr>
              <a:t>.misek@uniba.sk</a:t>
            </a:r>
            <a:endParaRPr lang="sk-SK" sz="1800" b="1" dirty="0">
              <a:solidFill>
                <a:schemeClr val="accent1"/>
              </a:solidFill>
            </a:endParaRPr>
          </a:p>
          <a:p>
            <a:pPr marL="0" indent="0" defTabSz="739775">
              <a:buNone/>
            </a:pPr>
            <a:endParaRPr lang="sk-SK" sz="18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sk-SK" sz="1800" b="1" dirty="0">
                <a:solidFill>
                  <a:schemeClr val="accent1"/>
                </a:solidFill>
              </a:rPr>
              <a:t>...alebo ktorejkoľvek inej dospelej osoby </a:t>
            </a:r>
            <a:r>
              <a:rPr lang="en" sz="1800" dirty="0">
                <a:solidFill>
                  <a:srgbClr val="3D4965"/>
                </a:solidFill>
              </a:rPr>
              <a:t>😂</a:t>
            </a:r>
            <a:endParaRPr lang="sk-SK" sz="1800" dirty="0">
              <a:solidFill>
                <a:srgbClr val="3D4965"/>
              </a:solidFill>
            </a:endParaRPr>
          </a:p>
          <a:p>
            <a:pPr marL="342900" indent="-342900" algn="ctr">
              <a:buFont typeface="+mj-lt"/>
              <a:buAutoNum type="arabicPeriod" startAt="3"/>
            </a:pPr>
            <a:endParaRPr lang="sk-SK" sz="1000" b="1" dirty="0"/>
          </a:p>
          <a:p>
            <a:pPr indent="-457200">
              <a:buFont typeface="+mj-lt"/>
              <a:buAutoNum type="arabicPeriod" startAt="3"/>
            </a:pPr>
            <a:endParaRPr lang="sk-SK" sz="2800" b="1" dirty="0"/>
          </a:p>
        </p:txBody>
      </p:sp>
      <p:sp>
        <p:nvSpPr>
          <p:cNvPr id="4" name="Google Shape;539;p14">
            <a:extLst>
              <a:ext uri="{FF2B5EF4-FFF2-40B4-BE49-F238E27FC236}">
                <a16:creationId xmlns:a16="http://schemas.microsoft.com/office/drawing/2014/main" id="{E393E231-FB33-487C-8198-B018DFDB27A4}"/>
              </a:ext>
            </a:extLst>
          </p:cNvPr>
          <p:cNvSpPr txBox="1">
            <a:spLocks/>
          </p:cNvSpPr>
          <p:nvPr/>
        </p:nvSpPr>
        <p:spPr>
          <a:xfrm>
            <a:off x="1589301" y="852055"/>
            <a:ext cx="5965398" cy="549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 b="0" i="0" u="none" strike="noStrike" cap="none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algn="ctr"/>
            <a:r>
              <a:rPr lang="sk-SK" sz="2800" dirty="0">
                <a:latin typeface="Corbel" panose="020B0503020204020204" pitchFamily="34" charset="0"/>
              </a:rPr>
              <a:t>Ak niečomu nerozumiem a mám pocit, že môj život je vďaka biofyzike v koncoch         opýtam sa:</a:t>
            </a:r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6BF18B36-2EE9-40D1-A98A-E6F8158000C1}"/>
              </a:ext>
            </a:extLst>
          </p:cNvPr>
          <p:cNvSpPr/>
          <p:nvPr/>
        </p:nvSpPr>
        <p:spPr>
          <a:xfrm>
            <a:off x="4079291" y="852055"/>
            <a:ext cx="11847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sz="2800" dirty="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😭</a:t>
            </a:r>
            <a:endParaRPr lang="sk-SK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21"/>
          <p:cNvSpPr txBox="1">
            <a:spLocks noGrp="1"/>
          </p:cNvSpPr>
          <p:nvPr>
            <p:ph type="title"/>
          </p:nvPr>
        </p:nvSpPr>
        <p:spPr>
          <a:xfrm>
            <a:off x="1229317" y="233172"/>
            <a:ext cx="7072242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sk-SK" sz="3600" b="1" dirty="0">
                <a:latin typeface="Corbel" panose="020B0503020204020204" pitchFamily="34" charset="0"/>
              </a:rPr>
              <a:t>Veľa šťastia ... zvládnete to</a:t>
            </a:r>
            <a:endParaRPr sz="3600" b="1" dirty="0">
              <a:latin typeface="Corbel" panose="020B0503020204020204" pitchFamily="34" charset="0"/>
            </a:endParaRPr>
          </a:p>
        </p:txBody>
      </p:sp>
      <p:sp>
        <p:nvSpPr>
          <p:cNvPr id="597" name="Google Shape;597;p2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1026" name="Picture 2" descr="The Biggest Mistakes I Made Preparing for High-Stakes Exams">
            <a:extLst>
              <a:ext uri="{FF2B5EF4-FFF2-40B4-BE49-F238E27FC236}">
                <a16:creationId xmlns:a16="http://schemas.microsoft.com/office/drawing/2014/main" id="{4C73FDA7-6CA7-405F-B5C5-A943D0696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441" y="1090572"/>
            <a:ext cx="6045884" cy="4029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1332;p41">
            <a:extLst>
              <a:ext uri="{FF2B5EF4-FFF2-40B4-BE49-F238E27FC236}">
                <a16:creationId xmlns:a16="http://schemas.microsoft.com/office/drawing/2014/main" id="{21E4275E-46CB-49EA-B222-C6E236EF52AA}"/>
              </a:ext>
            </a:extLst>
          </p:cNvPr>
          <p:cNvSpPr txBox="1">
            <a:spLocks noChangeAspect="1"/>
          </p:cNvSpPr>
          <p:nvPr/>
        </p:nvSpPr>
        <p:spPr>
          <a:xfrm>
            <a:off x="6379567" y="25552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3600" dirty="0">
                <a:solidFill>
                  <a:srgbClr val="3C78D8"/>
                </a:solidFill>
              </a:rPr>
              <a:t>😉</a:t>
            </a:r>
            <a:endParaRPr sz="3600" dirty="0">
              <a:solidFill>
                <a:srgbClr val="3C78D8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</TotalTime>
  <Words>619</Words>
  <Application>Microsoft Office PowerPoint</Application>
  <PresentationFormat>Prezentácia na obrazovke (16:9)</PresentationFormat>
  <Paragraphs>52</Paragraphs>
  <Slides>9</Slides>
  <Notes>8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4" baseType="lpstr">
      <vt:lpstr>Dosis</vt:lpstr>
      <vt:lpstr>Corbel</vt:lpstr>
      <vt:lpstr>Sniglet</vt:lpstr>
      <vt:lpstr>Arial</vt:lpstr>
      <vt:lpstr>Friar template</vt:lpstr>
      <vt:lpstr>Ako prežiť praktické cvičenia z lekárskej biofyziky </vt:lpstr>
      <vt:lpstr>Kde nájdem praktikárne?</vt:lpstr>
      <vt:lpstr>Prezentácia programu PowerPoint</vt:lpstr>
      <vt:lpstr>Na praktické cvičenie prichádzam:</vt:lpstr>
      <vt:lpstr>Prezentácia programu PowerPoint</vt:lpstr>
      <vt:lpstr>Na praktickom cvičení</vt:lpstr>
      <vt:lpstr>Bodové hodnotenie</vt:lpstr>
      <vt:lpstr>Prezentácia programu PowerPoint</vt:lpstr>
      <vt:lpstr>Veľa šťastia ... zvládnete 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Ako prežit praktické cvicenia z lekárskej biofyziky</dc:title>
  <dc:creator>Michal Simera</dc:creator>
  <cp:lastModifiedBy>Veterník Marcel</cp:lastModifiedBy>
  <cp:revision>40</cp:revision>
  <dcterms:modified xsi:type="dcterms:W3CDTF">2025-09-10T09:04:11Z</dcterms:modified>
</cp:coreProperties>
</file>