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8" r:id="rId6"/>
    <p:sldId id="257" r:id="rId7"/>
    <p:sldId id="258" r:id="rId8"/>
    <p:sldId id="260" r:id="rId9"/>
    <p:sldId id="261" r:id="rId10"/>
    <p:sldId id="262" r:id="rId11"/>
    <p:sldId id="263" r:id="rId12"/>
    <p:sldId id="265" r:id="rId13"/>
    <p:sldId id="266" r:id="rId14"/>
    <p:sldId id="267" r:id="rId15"/>
    <p:sldId id="270" r:id="rId16"/>
    <p:sldId id="269" r:id="rId17"/>
    <p:sldId id="271" r:id="rId18"/>
    <p:sldId id="273" r:id="rId19"/>
    <p:sldId id="275" r:id="rId20"/>
    <p:sldId id="272" r:id="rId21"/>
    <p:sldId id="274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lovnik.aktuality.sk/pravopis/kratky-slovnik/?q=simul%C3%A1ci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A4B4EF-AE84-46D8-8447-0E8B968A4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2395" y="2081203"/>
            <a:ext cx="7766936" cy="1646302"/>
          </a:xfrm>
        </p:spPr>
        <p:txBody>
          <a:bodyPr/>
          <a:lstStyle/>
          <a:p>
            <a:pPr algn="l"/>
            <a:r>
              <a:rPr lang="sk-SK" dirty="0">
                <a:solidFill>
                  <a:schemeClr val="tx1"/>
                </a:solidFill>
              </a:rPr>
              <a:t>Simulačná výučba v medicínskom vzdelávaní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B272946-7AE2-4FA2-AF46-27F27709C3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320" y="4602923"/>
            <a:ext cx="7766936" cy="1096899"/>
          </a:xfrm>
        </p:spPr>
        <p:txBody>
          <a:bodyPr/>
          <a:lstStyle/>
          <a:p>
            <a:r>
              <a:rPr lang="sk-SK" dirty="0" err="1"/>
              <a:t>Biringerová</a:t>
            </a:r>
            <a:r>
              <a:rPr lang="sk-SK" dirty="0"/>
              <a:t> Z, </a:t>
            </a:r>
            <a:r>
              <a:rPr lang="sk-SK" dirty="0" err="1"/>
              <a:t>Plevková</a:t>
            </a:r>
            <a:r>
              <a:rPr lang="sk-SK" dirty="0"/>
              <a:t> J, </a:t>
            </a:r>
            <a:br>
              <a:rPr lang="sk-SK" dirty="0"/>
            </a:br>
            <a:r>
              <a:rPr lang="sk-SK" dirty="0"/>
              <a:t>CMPV JLF UK Martin</a:t>
            </a:r>
          </a:p>
        </p:txBody>
      </p:sp>
    </p:spTree>
    <p:extLst>
      <p:ext uri="{BB962C8B-B14F-4D97-AF65-F5344CB8AC3E}">
        <p14:creationId xmlns:p14="http://schemas.microsoft.com/office/powerpoint/2010/main" val="223711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C578DC-9E0B-4464-B75C-E2A3575C1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Simulácia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D6E825D-3EF2-4F19-8E19-3D0FEE176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971" y="1634378"/>
            <a:ext cx="8596668" cy="45421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/>
              <a:t>Krátky slovník slovenského jazyka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u="sng" dirty="0">
                <a:hlinkClick r:id="rId2"/>
              </a:rPr>
              <a:t>simulácia</a:t>
            </a:r>
            <a:r>
              <a:rPr lang="sk-SK" dirty="0"/>
              <a:t> -</a:t>
            </a:r>
            <a:r>
              <a:rPr lang="sk-SK" dirty="0" err="1"/>
              <a:t>ie</a:t>
            </a:r>
            <a:r>
              <a:rPr lang="sk-SK" dirty="0"/>
              <a:t> </a:t>
            </a:r>
            <a:r>
              <a:rPr lang="sk-SK" i="1" dirty="0"/>
              <a:t>ž.</a:t>
            </a:r>
            <a:endParaRPr lang="sk-SK" dirty="0"/>
          </a:p>
          <a:p>
            <a:pPr marL="0" indent="0">
              <a:buNone/>
            </a:pPr>
            <a:r>
              <a:rPr lang="sk-SK" b="1" dirty="0"/>
              <a:t>	1.</a:t>
            </a:r>
            <a:r>
              <a:rPr lang="sk-SK" dirty="0"/>
              <a:t> </a:t>
            </a:r>
            <a:r>
              <a:rPr lang="sk-SK" i="1" dirty="0"/>
              <a:t>odb.</a:t>
            </a:r>
            <a:r>
              <a:rPr lang="sk-SK" dirty="0"/>
              <a:t> napodobňovanie fungovania reálneho objektu, procesu ap.: </a:t>
            </a:r>
            <a:r>
              <a:rPr lang="sk-SK" i="1" dirty="0"/>
              <a:t>s. letu, 	činnosti srdca</a:t>
            </a:r>
            <a:endParaRPr lang="sk-SK" dirty="0"/>
          </a:p>
          <a:p>
            <a:pPr marL="0" indent="0">
              <a:buNone/>
            </a:pPr>
            <a:r>
              <a:rPr lang="sk-SK" b="1" dirty="0"/>
              <a:t>	2.</a:t>
            </a:r>
            <a:r>
              <a:rPr lang="sk-SK" dirty="0"/>
              <a:t> predstieranie chorobných príznakov</a:t>
            </a:r>
          </a:p>
          <a:p>
            <a:pPr marL="0" indent="0">
              <a:buNone/>
            </a:pPr>
            <a:endParaRPr lang="sk-SK" dirty="0"/>
          </a:p>
          <a:p>
            <a:pPr>
              <a:buFont typeface="Wingdings" panose="05000000000000000000" pitchFamily="2" charset="2"/>
              <a:buChar char="Ø"/>
            </a:pPr>
            <a:r>
              <a:rPr lang="sk-SK" sz="2400" b="1" dirty="0"/>
              <a:t>Technika imitácie vybraných situácií a procesov, ktorá je analogická so skutočnou situáciou, či procesom a používa sa so špecifickým cieľom vzdelávania a/alebo opakovaného nácviku</a:t>
            </a:r>
          </a:p>
          <a:p>
            <a:pPr marL="0" indent="0">
              <a:buNone/>
            </a:pPr>
            <a:endParaRPr lang="sk-SK" sz="24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83438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861568-8708-4025-982B-BF833F0B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817" y="405442"/>
            <a:ext cx="8596668" cy="684362"/>
          </a:xfrm>
        </p:spPr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Simulácia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2D99985-278F-45C3-B932-2C23A038E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930" y="1089804"/>
            <a:ext cx="6542078" cy="397390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sk-SK" dirty="0"/>
          </a:p>
          <a:p>
            <a:pPr algn="just"/>
            <a:r>
              <a:rPr lang="sk-SK" dirty="0"/>
              <a:t>Simulácie vždy vychádzali z vysoko rizikových prevádzok (armáda, letectvo)</a:t>
            </a:r>
          </a:p>
          <a:p>
            <a:pPr algn="just"/>
            <a:r>
              <a:rPr lang="sk-SK" dirty="0"/>
              <a:t>Lekárske vzdelávanie - takmer v každom odbore, ale najviac akútna medicína /rýchla zmena stavu/</a:t>
            </a:r>
          </a:p>
          <a:p>
            <a:pPr algn="just"/>
            <a:r>
              <a:rPr lang="sk-SK" dirty="0"/>
              <a:t>Uplatnenie v </a:t>
            </a:r>
            <a:r>
              <a:rPr lang="sk-SK" dirty="0" err="1"/>
              <a:t>pregraduálnom</a:t>
            </a:r>
            <a:r>
              <a:rPr lang="sk-SK" dirty="0"/>
              <a:t>, ako aj postgraduálnom vzdelávaní</a:t>
            </a:r>
          </a:p>
          <a:p>
            <a:pPr algn="just"/>
            <a:endParaRPr lang="sk-SK" b="1" dirty="0">
              <a:solidFill>
                <a:schemeClr val="accent2"/>
              </a:solidFill>
            </a:endParaRPr>
          </a:p>
          <a:p>
            <a:pPr algn="just"/>
            <a:endParaRPr lang="sk-SK" b="1" dirty="0">
              <a:solidFill>
                <a:schemeClr val="accent2"/>
              </a:solidFill>
            </a:endParaRPr>
          </a:p>
          <a:p>
            <a:pPr algn="just"/>
            <a:r>
              <a:rPr lang="sk-SK" sz="2400" b="1" dirty="0">
                <a:solidFill>
                  <a:schemeClr val="accent2"/>
                </a:solidFill>
              </a:rPr>
              <a:t>Učenie na základe skúseností</a:t>
            </a:r>
          </a:p>
          <a:p>
            <a:pPr marL="0" indent="0" algn="just">
              <a:buNone/>
            </a:pPr>
            <a:r>
              <a:rPr lang="sk-SK" dirty="0"/>
              <a:t> </a:t>
            </a:r>
          </a:p>
          <a:p>
            <a:pPr marL="0" indent="0" algn="just">
              <a:buNone/>
            </a:pPr>
            <a:endParaRPr lang="sk-SK" dirty="0"/>
          </a:p>
          <a:p>
            <a:pPr algn="just"/>
            <a:endParaRPr lang="sk-SK" dirty="0"/>
          </a:p>
          <a:p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AF4EC968-F2B2-4D74-A3E3-0916E0E91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130" y="3157268"/>
            <a:ext cx="6483397" cy="364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54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light Simulator Airplane Games Aeroplan Flying Airplane Sky Racing Boeing  Flight Simulator - App on Amazon Appstore">
            <a:extLst>
              <a:ext uri="{FF2B5EF4-FFF2-40B4-BE49-F238E27FC236}">
                <a16:creationId xmlns:a16="http://schemas.microsoft.com/office/drawing/2014/main" id="{96E5FCF9-B6DD-43D1-A4C3-7CD21C6B2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667" y="808874"/>
            <a:ext cx="3053198" cy="171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2EE88F83-33A2-4287-987A-0479111AF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56209" y="808874"/>
            <a:ext cx="3053198" cy="1716219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0858C26E-4542-4818-8191-705909440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57" y="3567023"/>
            <a:ext cx="4303805" cy="2419709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0035FFEF-7933-416B-9B58-8BFD83D60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387" y="3567023"/>
            <a:ext cx="5772223" cy="2405093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7625924A-AC13-4C83-91E0-6ADD9F4D1866}"/>
              </a:ext>
            </a:extLst>
          </p:cNvPr>
          <p:cNvSpPr txBox="1"/>
          <p:nvPr/>
        </p:nvSpPr>
        <p:spPr>
          <a:xfrm>
            <a:off x="4226942" y="2803584"/>
            <a:ext cx="1869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err="1"/>
              <a:t>versus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09614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2F4A79CB-4CD4-41FC-BAD4-6224A7B14E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8"/>
          <a:stretch/>
        </p:blipFill>
        <p:spPr>
          <a:xfrm>
            <a:off x="159890" y="4196277"/>
            <a:ext cx="2291392" cy="1483055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74183A7E-8461-4222-821E-A2C1C6C20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583" y="4869918"/>
            <a:ext cx="1941172" cy="2190751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3E8FE699-4A97-48E5-BDF0-23BD86264F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040" y="4089999"/>
            <a:ext cx="1849884" cy="1875294"/>
          </a:xfrm>
          <a:prstGeom prst="rect">
            <a:avLst/>
          </a:prstGeom>
        </p:spPr>
      </p:pic>
      <p:pic>
        <p:nvPicPr>
          <p:cNvPr id="2050" name="Picture 2" descr="Harvey, The Cardiopulmonary Patient Simulator (CPS)">
            <a:extLst>
              <a:ext uri="{FF2B5EF4-FFF2-40B4-BE49-F238E27FC236}">
                <a16:creationId xmlns:a16="http://schemas.microsoft.com/office/drawing/2014/main" id="{A2F448D8-66EB-47F1-8484-3D769DF6F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513" y="5191125"/>
            <a:ext cx="28575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ástupný objekt pre obsah 11">
            <a:extLst>
              <a:ext uri="{FF2B5EF4-FFF2-40B4-BE49-F238E27FC236}">
                <a16:creationId xmlns:a16="http://schemas.microsoft.com/office/drawing/2014/main" id="{E4007E6D-4888-4077-9255-23D46B969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309" y="315504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sk-SK" b="1" dirty="0"/>
              <a:t>Historický pohľad </a:t>
            </a:r>
          </a:p>
          <a:p>
            <a:r>
              <a:rPr lang="sk-SK" dirty="0"/>
              <a:t>nácvik pre pôrodné „babice“ – ženské torzá z látok a peria</a:t>
            </a:r>
          </a:p>
          <a:p>
            <a:r>
              <a:rPr lang="sk-SK" dirty="0"/>
              <a:t>nácvik praktických postupov napr. chirurgické šitie</a:t>
            </a:r>
          </a:p>
          <a:p>
            <a:r>
              <a:rPr lang="sk-SK" dirty="0"/>
              <a:t>1. komerčne dostupný „simulátor“ </a:t>
            </a:r>
            <a:r>
              <a:rPr lang="sk-SK" dirty="0" err="1"/>
              <a:t>Mrs</a:t>
            </a:r>
            <a:r>
              <a:rPr lang="sk-SK" dirty="0"/>
              <a:t>. Chase 1911</a:t>
            </a:r>
          </a:p>
          <a:p>
            <a:r>
              <a:rPr lang="sk-SK" dirty="0"/>
              <a:t>1960 – poznanie možnosti KPR – nutnosť jej nácviku ako BLS (</a:t>
            </a:r>
            <a:r>
              <a:rPr lang="sk-SK" dirty="0" err="1"/>
              <a:t>Resusci</a:t>
            </a:r>
            <a:r>
              <a:rPr lang="sk-SK" dirty="0"/>
              <a:t> Anne by </a:t>
            </a:r>
            <a:r>
              <a:rPr lang="sk-SK" dirty="0" err="1"/>
              <a:t>Laerdal</a:t>
            </a:r>
            <a:r>
              <a:rPr lang="sk-SK" dirty="0"/>
              <a:t>)</a:t>
            </a:r>
          </a:p>
          <a:p>
            <a:r>
              <a:rPr lang="sk-SK" dirty="0"/>
              <a:t>1968 prof. </a:t>
            </a:r>
            <a:r>
              <a:rPr lang="sk-SK" dirty="0" err="1"/>
              <a:t>Gordon</a:t>
            </a:r>
            <a:r>
              <a:rPr lang="sk-SK" dirty="0"/>
              <a:t> predstavil </a:t>
            </a:r>
            <a:r>
              <a:rPr lang="sk-SK" dirty="0" err="1"/>
              <a:t>Harveyho</a:t>
            </a:r>
            <a:r>
              <a:rPr lang="sk-SK" dirty="0"/>
              <a:t> – kardiovaskulárny </a:t>
            </a:r>
            <a:r>
              <a:rPr lang="sk-SK" dirty="0" err="1"/>
              <a:t>auskultačný</a:t>
            </a:r>
            <a:r>
              <a:rPr lang="sk-SK" dirty="0"/>
              <a:t> simulátor</a:t>
            </a:r>
          </a:p>
          <a:p>
            <a:r>
              <a:rPr lang="sk-SK" dirty="0"/>
              <a:t>Počítačom riadené simulátory  1969 </a:t>
            </a:r>
            <a:r>
              <a:rPr lang="sk-SK" dirty="0" err="1"/>
              <a:t>SimOne</a:t>
            </a:r>
            <a:r>
              <a:rPr lang="sk-SK" dirty="0"/>
              <a:t>, 1986 </a:t>
            </a:r>
            <a:r>
              <a:rPr lang="sk-SK" dirty="0" err="1"/>
              <a:t>MedSim</a:t>
            </a:r>
            <a:r>
              <a:rPr lang="sk-SK" dirty="0"/>
              <a:t> </a:t>
            </a:r>
            <a:r>
              <a:rPr lang="sk-SK" dirty="0" err="1"/>
              <a:t>Eagle</a:t>
            </a:r>
            <a:r>
              <a:rPr lang="sk-SK" dirty="0"/>
              <a:t>,</a:t>
            </a:r>
          </a:p>
          <a:p>
            <a:r>
              <a:rPr lang="sk-SK" dirty="0"/>
              <a:t>1986 </a:t>
            </a:r>
            <a:r>
              <a:rPr lang="sk-SK" dirty="0" err="1"/>
              <a:t>Gainsville</a:t>
            </a:r>
            <a:r>
              <a:rPr lang="sk-SK" dirty="0"/>
              <a:t> </a:t>
            </a:r>
            <a:r>
              <a:rPr lang="sk-SK" dirty="0" err="1"/>
              <a:t>Anaestesis</a:t>
            </a:r>
            <a:r>
              <a:rPr lang="sk-SK" dirty="0"/>
              <a:t> Simulator, 1996 </a:t>
            </a:r>
            <a:r>
              <a:rPr lang="sk-SK" dirty="0" err="1"/>
              <a:t>Meti</a:t>
            </a:r>
            <a:r>
              <a:rPr lang="sk-SK" dirty="0"/>
              <a:t> HPS, 2000 </a:t>
            </a:r>
            <a:r>
              <a:rPr lang="sk-SK" dirty="0" err="1"/>
              <a:t>SimMan</a:t>
            </a:r>
            <a:r>
              <a:rPr lang="sk-SK" dirty="0"/>
              <a:t> </a:t>
            </a:r>
            <a:r>
              <a:rPr lang="sk-SK" dirty="0" err="1"/>
              <a:t>Laerdal</a:t>
            </a:r>
            <a:endParaRPr lang="sk-SK" dirty="0"/>
          </a:p>
          <a:p>
            <a:endParaRPr lang="sk-SK" sz="2000" dirty="0"/>
          </a:p>
          <a:p>
            <a:endParaRPr lang="sk-SK" dirty="0"/>
          </a:p>
        </p:txBody>
      </p:sp>
      <p:pic>
        <p:nvPicPr>
          <p:cNvPr id="2054" name="Picture 6" descr="Survival Technology - 3 New Products to Amplify Your Simulations">
            <a:extLst>
              <a:ext uri="{FF2B5EF4-FFF2-40B4-BE49-F238E27FC236}">
                <a16:creationId xmlns:a16="http://schemas.microsoft.com/office/drawing/2014/main" id="{C1234B7E-5E8E-4B0E-A1D7-7D5CCC70E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729" y="417501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000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405F91-DDE1-4948-9944-6FC98558C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700356"/>
            <a:ext cx="8596668" cy="831011"/>
          </a:xfrm>
        </p:spPr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Prečo je simulácia potrebná 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A0BA2F0-20AD-4543-9BB6-FCCA225F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11482"/>
            <a:ext cx="9187133" cy="3950898"/>
          </a:xfrm>
        </p:spPr>
        <p:txBody>
          <a:bodyPr/>
          <a:lstStyle/>
          <a:p>
            <a:r>
              <a:rPr lang="sk-SK" dirty="0"/>
              <a:t>nový prístup k pacientom „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patient´s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safety</a:t>
            </a:r>
            <a:r>
              <a:rPr lang="sk-SK" b="1" dirty="0"/>
              <a:t>“</a:t>
            </a:r>
          </a:p>
          <a:p>
            <a:r>
              <a:rPr lang="sk-SK" dirty="0"/>
              <a:t>zvýšený tlak na učiteľov na LF v klinických podmienkach</a:t>
            </a:r>
          </a:p>
          <a:p>
            <a:r>
              <a:rPr lang="sk-SK" dirty="0"/>
              <a:t>počty hospitalizovaných pacientov a dĺžka hospitalizácie</a:t>
            </a:r>
          </a:p>
          <a:p>
            <a:r>
              <a:rPr lang="sk-SK" dirty="0"/>
              <a:t>ochota pacientov spolupracovať</a:t>
            </a:r>
          </a:p>
          <a:p>
            <a:r>
              <a:rPr lang="sk-SK" dirty="0"/>
              <a:t>obmedzené možnosti výučby pri lôžku </a:t>
            </a:r>
          </a:p>
          <a:p>
            <a:r>
              <a:rPr lang="sk-SK" dirty="0"/>
              <a:t>potreba napodobniť 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situácie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sk-SK" dirty="0"/>
              <a:t> ktoré sú v praxi 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zriedkavé</a:t>
            </a:r>
          </a:p>
          <a:p>
            <a:r>
              <a:rPr lang="sk-SK" dirty="0"/>
              <a:t>vysoko efektívna metóda na získavanie 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procedurálnych zručností</a:t>
            </a:r>
          </a:p>
          <a:p>
            <a:r>
              <a:rPr lang="sk-SK" dirty="0"/>
              <a:t>rozvoj 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netechnických zručností 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5122" name="Picture 2" descr="Interprofessional Paediatric High-Fidelity Simulation Training: A Mixed  Methods Study of Experiences and Readiness among Nursing and Medical  Studen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97762" y="3485071"/>
            <a:ext cx="4294238" cy="3372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7225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4FF07C-1A70-4653-8099-A3E036B09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4747"/>
          </a:xfrm>
        </p:spPr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Výhody simulačnej výučby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ECF0C92-1954-4075-9192-8C86CEEDD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08030"/>
            <a:ext cx="9225791" cy="4606505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sk-SK" dirty="0"/>
              <a:t>podpora</a:t>
            </a:r>
            <a:r>
              <a:rPr lang="sk-SK" b="1" dirty="0"/>
              <a:t> 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učenia sa na základe skúseností</a:t>
            </a:r>
          </a:p>
          <a:p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bezpečné prostredie </a:t>
            </a:r>
            <a:r>
              <a:rPr lang="sk-SK" b="1" dirty="0"/>
              <a:t>- </a:t>
            </a:r>
            <a:r>
              <a:rPr lang="sk-SK" dirty="0"/>
              <a:t> bez rizika ublíženia pacientovi</a:t>
            </a:r>
          </a:p>
          <a:p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opakovaný nácvik </a:t>
            </a:r>
            <a:r>
              <a:rPr lang="sk-SK" dirty="0"/>
              <a:t>technických a procedurálnych postupov</a:t>
            </a:r>
          </a:p>
          <a:p>
            <a:r>
              <a:rPr lang="sk-SK" dirty="0"/>
              <a:t>možnosť expozície študenta 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zriedkavým situáciám</a:t>
            </a:r>
            <a:r>
              <a:rPr lang="sk-SK" dirty="0"/>
              <a:t>, alebo situáciám, kde je rozhodujúcim faktorom 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čas</a:t>
            </a:r>
          </a:p>
          <a:p>
            <a:r>
              <a:rPr lang="sk-SK" dirty="0"/>
              <a:t>možnosť vzdelávania 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jednotlivcov i celých tímov </a:t>
            </a:r>
          </a:p>
          <a:p>
            <a:r>
              <a:rPr lang="sk-SK" dirty="0"/>
              <a:t>prostredie, ktoré berie plne do úvahy potreby študenta</a:t>
            </a:r>
          </a:p>
          <a:p>
            <a:r>
              <a:rPr lang="sk-SK" dirty="0"/>
              <a:t>možnosť okamžite sa prispôsobiť potrebám výučby</a:t>
            </a:r>
          </a:p>
          <a:p>
            <a:r>
              <a:rPr lang="sk-SK" dirty="0"/>
              <a:t>možnosť expozície študenta situáciám s postupne sa zvyšujúcim stupňom náročnosti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70388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3374"/>
          </a:xfrm>
        </p:spPr>
        <p:txBody>
          <a:bodyPr>
            <a:normAutofit/>
          </a:bodyPr>
          <a:lstStyle/>
          <a:p>
            <a:r>
              <a:rPr lang="sk-SK" sz="3200" dirty="0">
                <a:solidFill>
                  <a:schemeClr val="tx1"/>
                </a:solidFill>
              </a:rPr>
              <a:t>Nevýhody/Limity simulačnej výučby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06730" y="1746521"/>
            <a:ext cx="8596668" cy="3880773"/>
          </a:xfrm>
        </p:spPr>
        <p:txBody>
          <a:bodyPr/>
          <a:lstStyle/>
          <a:p>
            <a:r>
              <a:rPr lang="sk-SK" dirty="0"/>
              <a:t>adekvátne technické vybavenie – modely, simulátory...</a:t>
            </a:r>
          </a:p>
          <a:p>
            <a:r>
              <a:rPr lang="sk-SK" dirty="0"/>
              <a:t>prostredie/priestor na simulačnú výučbu </a:t>
            </a:r>
          </a:p>
          <a:p>
            <a:r>
              <a:rPr lang="sk-SK" dirty="0"/>
              <a:t>finančná náročnosť</a:t>
            </a:r>
          </a:p>
          <a:p>
            <a:r>
              <a:rPr lang="sk-SK" dirty="0"/>
              <a:t>časová náročnosť – príprava scenárov</a:t>
            </a:r>
          </a:p>
          <a:p>
            <a:r>
              <a:rPr lang="sk-SK" dirty="0"/>
              <a:t>technická podpora</a:t>
            </a:r>
          </a:p>
          <a:p>
            <a:r>
              <a:rPr lang="sk-SK" dirty="0"/>
              <a:t>teoretické vedomosti/praktické zručnosti </a:t>
            </a:r>
          </a:p>
          <a:p>
            <a:r>
              <a:rPr lang="sk-SK" dirty="0"/>
              <a:t>nutnosť spolupráce/ochota „hrať sa“/vystúpenie z komfortnej zóny</a:t>
            </a:r>
          </a:p>
          <a:p>
            <a:r>
              <a:rPr lang="sk-SK" dirty="0"/>
              <a:t>limitovaný počet účastníkov/študentov </a:t>
            </a:r>
          </a:p>
          <a:p>
            <a:r>
              <a:rPr lang="sk-SK" dirty="0"/>
              <a:t>limity simulátora</a:t>
            </a:r>
          </a:p>
          <a:p>
            <a:endParaRPr lang="sk-SK" dirty="0"/>
          </a:p>
          <a:p>
            <a:endParaRPr lang="sk-S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fordav.com/wp-content/uploads/2024/03/1603195-UT-Southwestern-001-1-1024x5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7369" y="3304462"/>
            <a:ext cx="6581553" cy="3290778"/>
          </a:xfrm>
          <a:prstGeom prst="rect">
            <a:avLst/>
          </a:prstGeom>
          <a:noFill/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3"/>
          <a:srcRect l="29832" t="16148" r="52451" b="58917"/>
          <a:stretch/>
        </p:blipFill>
        <p:spPr>
          <a:xfrm>
            <a:off x="765071" y="1621116"/>
            <a:ext cx="3783725" cy="2995449"/>
          </a:xfrm>
          <a:prstGeom prst="rect">
            <a:avLst/>
          </a:prstGeom>
        </p:spPr>
      </p:pic>
      <p:sp>
        <p:nvSpPr>
          <p:cNvPr id="1032" name="AutoShape 8" descr="Sim Lab, Healthcare Simulation, Descubra a verdadeira essência do blaze  jogo cras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034" name="AutoShape 10" descr="Sim Lab, Healthcare Simulation, Descubra a verdadeira essência do blaze  jogo cras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036" name="AutoShape 12" descr="High Fidelity Mannequins for Vanier College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038" name="AutoShape 14" descr="Pokročilé pacientské simuláto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3A28982D-F497-4A82-A02A-1D11001BD38E}"/>
              </a:ext>
            </a:extLst>
          </p:cNvPr>
          <p:cNvSpPr txBox="1"/>
          <p:nvPr/>
        </p:nvSpPr>
        <p:spPr>
          <a:xfrm>
            <a:off x="2622430" y="612475"/>
            <a:ext cx="6823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Prostredie simulácie  ↔ kvalita vzdelávacieho procesu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0415" y="609600"/>
            <a:ext cx="9984826" cy="840828"/>
          </a:xfrm>
        </p:spPr>
        <p:txBody>
          <a:bodyPr>
            <a:normAutofit/>
          </a:bodyPr>
          <a:lstStyle/>
          <a:p>
            <a:r>
              <a:rPr lang="sk-SK" sz="2800" dirty="0">
                <a:solidFill>
                  <a:schemeClr val="tx1"/>
                </a:solidFill>
              </a:rPr>
              <a:t>Simulátory- klasifikácia z pohľadu komplexnosti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21564" y="1450428"/>
            <a:ext cx="8596668" cy="3094286"/>
          </a:xfrm>
        </p:spPr>
        <p:txBody>
          <a:bodyPr/>
          <a:lstStyle/>
          <a:p>
            <a:pPr marL="0" indent="0">
              <a:buNone/>
            </a:pPr>
            <a:r>
              <a:rPr lang="sk-SK" dirty="0" err="1"/>
              <a:t>Fidelity</a:t>
            </a:r>
            <a:r>
              <a:rPr lang="sk-SK" dirty="0"/>
              <a:t>  (vierohodnosť) do akej miery simulácia replikuje skutočnú situáciu </a:t>
            </a:r>
          </a:p>
          <a:p>
            <a:r>
              <a:rPr lang="sk-SK" b="1" dirty="0" err="1"/>
              <a:t>Low</a:t>
            </a:r>
            <a:r>
              <a:rPr lang="sk-SK" b="1" dirty="0"/>
              <a:t> –</a:t>
            </a:r>
            <a:r>
              <a:rPr lang="sk-SK" b="1" dirty="0" err="1"/>
              <a:t>fidelity</a:t>
            </a:r>
            <a:r>
              <a:rPr lang="sk-SK" dirty="0"/>
              <a:t>: modely a simulátory, ktoré umožňujú trénovať konkrétnu zručnosť (</a:t>
            </a:r>
            <a:r>
              <a:rPr lang="sk-SK" dirty="0" err="1"/>
              <a:t>task</a:t>
            </a:r>
            <a:r>
              <a:rPr lang="sk-SK" dirty="0"/>
              <a:t> </a:t>
            </a:r>
            <a:r>
              <a:rPr lang="sk-SK" dirty="0" err="1"/>
              <a:t>trainers</a:t>
            </a:r>
            <a:r>
              <a:rPr lang="sk-SK" dirty="0"/>
              <a:t>)</a:t>
            </a:r>
          </a:p>
          <a:p>
            <a:r>
              <a:rPr lang="sk-SK" b="1" dirty="0" err="1"/>
              <a:t>Medium</a:t>
            </a:r>
            <a:r>
              <a:rPr lang="sk-SK" b="1" dirty="0"/>
              <a:t> – </a:t>
            </a:r>
            <a:r>
              <a:rPr lang="sk-SK" b="1" dirty="0" err="1"/>
              <a:t>fidelity</a:t>
            </a:r>
            <a:r>
              <a:rPr lang="sk-SK" dirty="0"/>
              <a:t>: viac realistické simulátory</a:t>
            </a:r>
          </a:p>
          <a:p>
            <a:r>
              <a:rPr lang="sk-SK" b="1" dirty="0" err="1"/>
              <a:t>High</a:t>
            </a:r>
            <a:r>
              <a:rPr lang="sk-SK" b="1" dirty="0"/>
              <a:t> –</a:t>
            </a:r>
            <a:r>
              <a:rPr lang="sk-SK" b="1" dirty="0" err="1"/>
              <a:t>fidelity</a:t>
            </a:r>
            <a:r>
              <a:rPr lang="sk-SK" dirty="0"/>
              <a:t>: vysoko realistické pacientske simulátory, umožňujú takmer dokonalú replikáciu pacienta a jeho reakcií na výkon napr. podanú liečbu </a:t>
            </a:r>
          </a:p>
          <a:p>
            <a:r>
              <a:rPr lang="sk-SK" dirty="0" err="1"/>
              <a:t>Screen</a:t>
            </a:r>
            <a:r>
              <a:rPr lang="sk-SK" dirty="0"/>
              <a:t> </a:t>
            </a:r>
            <a:r>
              <a:rPr lang="sk-SK" dirty="0" err="1"/>
              <a:t>simulator</a:t>
            </a:r>
            <a:r>
              <a:rPr lang="sk-SK" dirty="0"/>
              <a:t>, virtuálna realita, človek ako simulátor, hybridná simulácia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27"/>
          <a:stretch/>
        </p:blipFill>
        <p:spPr>
          <a:xfrm>
            <a:off x="1013108" y="4648389"/>
            <a:ext cx="2981063" cy="172369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059" y="4657749"/>
            <a:ext cx="2628894" cy="1704976"/>
          </a:xfrm>
          <a:prstGeom prst="rect">
            <a:avLst/>
          </a:prstGeom>
        </p:spPr>
      </p:pic>
      <p:pic>
        <p:nvPicPr>
          <p:cNvPr id="27650" name="Picture 2" descr="Resources | University of North Dakot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03946" y="4657749"/>
            <a:ext cx="2686050" cy="1704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36028"/>
          </a:xfrm>
        </p:spPr>
        <p:txBody>
          <a:bodyPr>
            <a:normAutofit/>
          </a:bodyPr>
          <a:lstStyle/>
          <a:p>
            <a:r>
              <a:rPr lang="sk-SK" sz="2800" dirty="0">
                <a:solidFill>
                  <a:schemeClr val="tx1"/>
                </a:solidFill>
              </a:rPr>
              <a:t>Pred začatím simulácie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39603" y="1709834"/>
            <a:ext cx="4496631" cy="460470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sz="2000" dirty="0"/>
              <a:t>Študent: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poznanie prostredia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poznanie simulátora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teoretické vedomosti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praktické zručnosti </a:t>
            </a:r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sk-SK" sz="2000" dirty="0"/>
              <a:t>Inštruktor: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stanovenie cieľa simulácie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/>
              <a:t>stupeň </a:t>
            </a:r>
            <a:r>
              <a:rPr lang="sk-SK" sz="2000" dirty="0" err="1"/>
              <a:t>obtiažnosti</a:t>
            </a:r>
            <a:r>
              <a:rPr lang="sk-SK" sz="2000" dirty="0"/>
              <a:t> simulácie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 err="1"/>
              <a:t>check</a:t>
            </a:r>
            <a:r>
              <a:rPr lang="sk-SK" sz="2000" dirty="0"/>
              <a:t>- list</a:t>
            </a:r>
          </a:p>
          <a:p>
            <a:endParaRPr lang="sk-SK" sz="2000" dirty="0"/>
          </a:p>
          <a:p>
            <a:endParaRPr lang="sk-SK" sz="2000" dirty="0"/>
          </a:p>
          <a:p>
            <a:r>
              <a:rPr lang="sk-SK" sz="2000" dirty="0"/>
              <a:t>audiovizuálny záznam</a:t>
            </a:r>
          </a:p>
          <a:p>
            <a:endParaRPr lang="sk-SK" sz="2000" dirty="0"/>
          </a:p>
          <a:p>
            <a:endParaRPr lang="sk-SK" sz="2000" dirty="0"/>
          </a:p>
          <a:p>
            <a:endParaRPr lang="sk-SK" sz="2000" dirty="0"/>
          </a:p>
          <a:p>
            <a:endParaRPr lang="sk-SK" sz="2000" dirty="0"/>
          </a:p>
          <a:p>
            <a:pPr marL="0" indent="0">
              <a:buNone/>
            </a:pPr>
            <a:endParaRPr lang="sk-SK" sz="2000" dirty="0"/>
          </a:p>
          <a:p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8E364A6F-38AE-49A4-B441-2490CCE5D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245" y="2253921"/>
            <a:ext cx="4178059" cy="235015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imulation in Medical Education | SpringerLink">
            <a:extLst>
              <a:ext uri="{FF2B5EF4-FFF2-40B4-BE49-F238E27FC236}">
                <a16:creationId xmlns:a16="http://schemas.microsoft.com/office/drawing/2014/main" id="{57D07B35-D454-4608-AE65-1DE12FDD4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5345" y="1454606"/>
            <a:ext cx="5158596" cy="4985388"/>
          </a:xfrm>
          <a:prstGeom prst="rect">
            <a:avLst/>
          </a:prstGeom>
          <a:noFill/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33DC520D-52F8-42D2-BB28-0DA01759FC81}"/>
              </a:ext>
            </a:extLst>
          </p:cNvPr>
          <p:cNvSpPr txBox="1"/>
          <p:nvPr/>
        </p:nvSpPr>
        <p:spPr>
          <a:xfrm>
            <a:off x="629728" y="483079"/>
            <a:ext cx="4511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Štruktúra simulácie</a:t>
            </a:r>
          </a:p>
        </p:txBody>
      </p:sp>
    </p:spTree>
    <p:extLst>
      <p:ext uri="{BB962C8B-B14F-4D97-AF65-F5344CB8AC3E}">
        <p14:creationId xmlns:p14="http://schemas.microsoft.com/office/powerpoint/2010/main" val="3848191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86162A-C3EC-43B9-B7F0-86A83577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2385"/>
          </a:xfrm>
        </p:spPr>
        <p:txBody>
          <a:bodyPr>
            <a:normAutofit/>
          </a:bodyPr>
          <a:lstStyle/>
          <a:p>
            <a:r>
              <a:rPr lang="sk-SK" sz="3200" dirty="0">
                <a:solidFill>
                  <a:schemeClr val="tx1"/>
                </a:solidFill>
              </a:rPr>
              <a:t>Štruktúra simulácie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13DF00F-66AD-4EE0-A534-A7CBAA3F4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1985"/>
            <a:ext cx="8596668" cy="4960189"/>
          </a:xfrm>
        </p:spPr>
        <p:txBody>
          <a:bodyPr>
            <a:normAutofit lnSpcReduction="10000"/>
          </a:bodyPr>
          <a:lstStyle/>
          <a:p>
            <a:r>
              <a:rPr lang="sk-SK" sz="2000" b="1" dirty="0" err="1"/>
              <a:t>Briefing</a:t>
            </a:r>
            <a:r>
              <a:rPr lang="sk-SK" sz="2000" dirty="0"/>
              <a:t> (5-10 min) - základné informácie k scenáru, rozdelenie úloh</a:t>
            </a:r>
          </a:p>
          <a:p>
            <a:endParaRPr lang="sk-SK" sz="2000" b="1" dirty="0"/>
          </a:p>
          <a:p>
            <a:r>
              <a:rPr lang="sk-SK" sz="2000" b="1" dirty="0"/>
              <a:t>Simulácia</a:t>
            </a:r>
            <a:r>
              <a:rPr lang="sk-SK" sz="2000" dirty="0"/>
              <a:t> (max.15 min) - klinický prípad, od študentov sa očakáva niekoľko úkonov podľa cieľa simulácie (anamnéza, fyzikálne vyšetrenie, </a:t>
            </a:r>
            <a:r>
              <a:rPr lang="sk-SK" sz="2000" dirty="0" err="1"/>
              <a:t>dif</a:t>
            </a:r>
            <a:r>
              <a:rPr lang="sk-SK" sz="2000" dirty="0"/>
              <a:t>. dg rozhodovanie, ordinácia vyšetrení, podanie liekov...)</a:t>
            </a:r>
          </a:p>
          <a:p>
            <a:endParaRPr lang="sk-SK" sz="2000" b="1" dirty="0"/>
          </a:p>
          <a:p>
            <a:r>
              <a:rPr lang="sk-SK" sz="2000" b="1" dirty="0" err="1">
                <a:solidFill>
                  <a:schemeClr val="tx1"/>
                </a:solidFill>
              </a:rPr>
              <a:t>Debriefing</a:t>
            </a:r>
            <a:r>
              <a:rPr lang="sk-SK" sz="2000" b="1" dirty="0">
                <a:solidFill>
                  <a:schemeClr val="tx1"/>
                </a:solidFill>
              </a:rPr>
              <a:t> </a:t>
            </a:r>
            <a:r>
              <a:rPr lang="sk-SK" sz="2000" dirty="0"/>
              <a:t>(45 min) - rozhovor zahŕňajúci reflexiu a spätnú väzbu simulácie, analyzuje sa celá situácia, hľadajú sa odpovede na otázky a možné riešenia </a:t>
            </a:r>
          </a:p>
          <a:p>
            <a:pPr lvl="1">
              <a:buFontTx/>
              <a:buChar char="-"/>
            </a:pPr>
            <a:r>
              <a:rPr lang="sk-SK" sz="1800" dirty="0"/>
              <a:t>najdôležitejšia časť simulácie</a:t>
            </a:r>
          </a:p>
          <a:p>
            <a:pPr lvl="1">
              <a:buFontTx/>
              <a:buChar char="-"/>
            </a:pPr>
            <a:r>
              <a:rPr lang="sk-SK" sz="1800" dirty="0"/>
              <a:t>priestor a čas</a:t>
            </a:r>
          </a:p>
          <a:p>
            <a:pPr lvl="1">
              <a:buFontTx/>
              <a:buChar char="-"/>
            </a:pPr>
            <a:r>
              <a:rPr lang="sk-SK" sz="1800" dirty="0"/>
              <a:t>štruktúra</a:t>
            </a:r>
          </a:p>
          <a:p>
            <a:pPr lvl="1">
              <a:buFontTx/>
              <a:buChar char="-"/>
            </a:pPr>
            <a:r>
              <a:rPr lang="sk-SK" sz="1800" dirty="0"/>
              <a:t>skúsenosti</a:t>
            </a:r>
          </a:p>
          <a:p>
            <a:pPr lvl="1">
              <a:buFontTx/>
              <a:buChar char="-"/>
            </a:pPr>
            <a:endParaRPr lang="sk-SK" sz="1800" dirty="0"/>
          </a:p>
          <a:p>
            <a:endParaRPr lang="sk-SK" sz="20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48439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6B762BA-8AF6-4B1F-B16B-4864ABA7A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070" y="590582"/>
            <a:ext cx="8596668" cy="27478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2400" b="1" dirty="0" err="1"/>
              <a:t>Debriefing</a:t>
            </a:r>
            <a:r>
              <a:rPr lang="sk-SK" sz="2400" b="1" dirty="0"/>
              <a:t> – štruktúra: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accent2"/>
                </a:solidFill>
              </a:rPr>
              <a:t>Fáza reakcie </a:t>
            </a:r>
            <a:r>
              <a:rPr lang="sk-SK" dirty="0"/>
              <a:t>–  zdieľanie emócií a postojov k zážitku, ktorého sa práve zúčastnili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accent2"/>
                </a:solidFill>
              </a:rPr>
              <a:t>Analýza</a:t>
            </a:r>
            <a:r>
              <a:rPr lang="sk-SK" dirty="0"/>
              <a:t> – objasnenie prípadu krok po kroku, odpovedáme na otázky </a:t>
            </a:r>
            <a:r>
              <a:rPr lang="sk-SK" b="1" dirty="0"/>
              <a:t>prečo? </a:t>
            </a:r>
            <a:r>
              <a:rPr lang="sk-SK" dirty="0"/>
              <a:t>Identifikuje sa medicínsky problém, hľadajú sa riešenia, citlivo poukazujeme na chyby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accent2"/>
                </a:solidFill>
              </a:rPr>
              <a:t>Sumarizácia/záver </a:t>
            </a:r>
            <a:r>
              <a:rPr lang="sk-SK" dirty="0"/>
              <a:t>– </a:t>
            </a:r>
            <a:r>
              <a:rPr lang="sk-SK" dirty="0" err="1"/>
              <a:t>take</a:t>
            </a:r>
            <a:r>
              <a:rPr lang="sk-SK" dirty="0"/>
              <a:t> </a:t>
            </a:r>
            <a:r>
              <a:rPr lang="sk-SK" dirty="0" err="1"/>
              <a:t>home</a:t>
            </a:r>
            <a:r>
              <a:rPr lang="sk-SK" dirty="0"/>
              <a:t> </a:t>
            </a:r>
            <a:r>
              <a:rPr lang="sk-SK" dirty="0" err="1"/>
              <a:t>message</a:t>
            </a:r>
            <a:r>
              <a:rPr lang="sk-SK" dirty="0"/>
              <a:t>, ponaučenie, možnosti implementácie do praxe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6B5813F0-C6F6-4691-A187-51E1359C1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659" y="3327756"/>
            <a:ext cx="6586918" cy="353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11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B14F6F48-CB1D-4722-951A-AA372EB81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283" y="284672"/>
            <a:ext cx="7131091" cy="644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45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85A80C5B-E3EF-4B0A-AD3A-767DCC9794AB}"/>
              </a:ext>
            </a:extLst>
          </p:cNvPr>
          <p:cNvSpPr txBox="1"/>
          <p:nvPr/>
        </p:nvSpPr>
        <p:spPr>
          <a:xfrm>
            <a:off x="595223" y="465826"/>
            <a:ext cx="5322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err="1"/>
              <a:t>Low</a:t>
            </a:r>
            <a:r>
              <a:rPr lang="sk-SK" dirty="0"/>
              <a:t> </a:t>
            </a:r>
            <a:r>
              <a:rPr lang="sk-SK" dirty="0" err="1"/>
              <a:t>technology</a:t>
            </a:r>
            <a:r>
              <a:rPr lang="sk-SK" dirty="0"/>
              <a:t> </a:t>
            </a:r>
            <a:r>
              <a:rPr lang="sk-SK" dirty="0" err="1"/>
              <a:t>simulation</a:t>
            </a:r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CEB348F0-6AAD-42A0-9C4F-33BBA2319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285" y="1571894"/>
            <a:ext cx="2619375" cy="1743075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38B0FD42-976B-43D0-8D4C-FEDFA887B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285" y="3314969"/>
            <a:ext cx="2143125" cy="2143125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0C15214F-748E-42D3-B80C-3765AF557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156" y="3314969"/>
            <a:ext cx="3342410" cy="2196096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5642E001-FC8B-4C8B-8196-ADABAF0870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5524" y="3314969"/>
            <a:ext cx="2969850" cy="2196096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5CF4CA33-242E-4A84-B995-331E26A44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5351" y="1634676"/>
            <a:ext cx="3116206" cy="151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76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92BEC-6016-40A6-95CE-26D98E98C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02566"/>
            <a:ext cx="8596668" cy="736121"/>
          </a:xfrm>
        </p:spPr>
        <p:txBody>
          <a:bodyPr>
            <a:normAutofit/>
          </a:bodyPr>
          <a:lstStyle/>
          <a:p>
            <a:r>
              <a:rPr lang="sk-SK" sz="3200" dirty="0">
                <a:solidFill>
                  <a:schemeClr val="tx1"/>
                </a:solidFill>
              </a:rPr>
              <a:t>Štandardizovaný pacient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3836A92-F130-40B6-8C1D-51DF07BC0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06" y="1523119"/>
            <a:ext cx="6482591" cy="5119221"/>
          </a:xfrm>
        </p:spPr>
        <p:txBody>
          <a:bodyPr/>
          <a:lstStyle/>
          <a:p>
            <a:r>
              <a:rPr lang="sk-SK" dirty="0"/>
              <a:t>osoba trénovaná (vyškolená, vzdelávaná) a pripravená predstierať úlohu pacienta s presne definovanou chorobou s presnou anamnézou</a:t>
            </a:r>
          </a:p>
          <a:p>
            <a:endParaRPr lang="sk-SK" dirty="0"/>
          </a:p>
          <a:p>
            <a:r>
              <a:rPr lang="sk-SK" dirty="0"/>
              <a:t>dokáže využiť verbálne opisy symptómov a príznakov ako aj simulovať spôsob správania pacienta s touto diagnózou</a:t>
            </a:r>
          </a:p>
          <a:p>
            <a:endParaRPr lang="sk-SK" dirty="0"/>
          </a:p>
          <a:p>
            <a:r>
              <a:rPr lang="sk-SK" dirty="0"/>
              <a:t>osobitným typom je skutočne chorý človek (diabetik, pacient s CHOCHP, či inou chronickou chorobou), ktorý chce a dokáže participovať na výuke</a:t>
            </a:r>
          </a:p>
          <a:p>
            <a:r>
              <a:rPr lang="sk-SK" dirty="0"/>
              <a:t>vhodná kombinácia s </a:t>
            </a:r>
            <a:r>
              <a:rPr lang="sk-SK" dirty="0" err="1"/>
              <a:t>task</a:t>
            </a:r>
            <a:r>
              <a:rPr lang="sk-SK" dirty="0"/>
              <a:t> </a:t>
            </a:r>
            <a:r>
              <a:rPr lang="sk-SK" dirty="0" err="1"/>
              <a:t>trainers</a:t>
            </a:r>
            <a:r>
              <a:rPr lang="sk-SK" dirty="0"/>
              <a:t> alebo </a:t>
            </a:r>
            <a:r>
              <a:rPr lang="sk-SK" dirty="0" err="1"/>
              <a:t>Harvym</a:t>
            </a:r>
            <a:r>
              <a:rPr lang="sk-SK" dirty="0"/>
              <a:t> – hybridná simulácia</a:t>
            </a:r>
          </a:p>
          <a:p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D21029D1-91CF-44EB-A134-123E5DEC8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050" y="402566"/>
            <a:ext cx="4271853" cy="3026434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50094349-F1EA-434D-848E-D60446E16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050" y="3602085"/>
            <a:ext cx="4280022" cy="28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079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EDE948-9F57-4632-934D-1AEEEE3E7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15351"/>
          </a:xfrm>
        </p:spPr>
        <p:txBody>
          <a:bodyPr>
            <a:normAutofit/>
          </a:bodyPr>
          <a:lstStyle/>
          <a:p>
            <a:r>
              <a:rPr lang="sk-SK" sz="3200" dirty="0">
                <a:solidFill>
                  <a:schemeClr val="tx1"/>
                </a:solidFill>
              </a:rPr>
              <a:t>Virtuálni pacienti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454D00E-66C0-41C5-AB79-C94B3B408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30" y="1380227"/>
            <a:ext cx="8480372" cy="466113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k-SK" b="1" dirty="0"/>
              <a:t>interaktívna počítačová simulácia reálnych klinických scenárov s cieľom medicínskeho vzdelávania, nácviku posudzovania, rozhodovania – klinické myslenie</a:t>
            </a:r>
          </a:p>
          <a:p>
            <a:pPr marL="0" indent="0">
              <a:buNone/>
            </a:pPr>
            <a:endParaRPr lang="sk-SK" dirty="0"/>
          </a:p>
          <a:p>
            <a:r>
              <a:rPr lang="sk-SK" dirty="0"/>
              <a:t>počítačová  simulácia, dostupná neobmedzenému počtu študentov</a:t>
            </a:r>
          </a:p>
          <a:p>
            <a:r>
              <a:rPr lang="sk-SK" dirty="0"/>
              <a:t>limitáciou nie je ani čas ani miesto použitia – len počítač/mobil</a:t>
            </a:r>
          </a:p>
          <a:p>
            <a:r>
              <a:rPr lang="sk-SK" dirty="0"/>
              <a:t>nevyžadujú si prítomnosť učiteľa</a:t>
            </a:r>
          </a:p>
          <a:p>
            <a:r>
              <a:rPr lang="sk-SK" dirty="0"/>
              <a:t>navrhnuté a vytvorené podľa vzoru populárnych počítačových hier</a:t>
            </a:r>
          </a:p>
          <a:p>
            <a:r>
              <a:rPr lang="sk-SK" dirty="0"/>
              <a:t>informácie sú prezentované vo forme dynamických grafických obrazov</a:t>
            </a:r>
          </a:p>
          <a:p>
            <a:r>
              <a:rPr lang="sk-SK" dirty="0"/>
              <a:t>s intuitívnym ovládaním</a:t>
            </a:r>
          </a:p>
          <a:p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D48C9A4F-C401-4C51-97DF-B3F5E312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558" y="4423865"/>
            <a:ext cx="3238016" cy="23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87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9DBCD9-C7C3-42BE-98E9-53E0757FB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5736"/>
          </a:xfrm>
        </p:spPr>
        <p:txBody>
          <a:bodyPr>
            <a:normAutofit/>
          </a:bodyPr>
          <a:lstStyle/>
          <a:p>
            <a:r>
              <a:rPr lang="sk-SK" sz="3200" dirty="0">
                <a:solidFill>
                  <a:schemeClr val="tx1"/>
                </a:solidFill>
              </a:rPr>
              <a:t>Virtuálni pacienti</a:t>
            </a:r>
            <a:endParaRPr lang="sk-SK" sz="32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D474907-2A3C-457F-B2DD-32DF3C70A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2670203"/>
          </a:xfrm>
        </p:spPr>
        <p:txBody>
          <a:bodyPr/>
          <a:lstStyle/>
          <a:p>
            <a:r>
              <a:rPr lang="sk-SK" dirty="0"/>
              <a:t>študent – riešiteľ VP predstavuje zdravotníka, ktorý odoberá anamnézu, rieši FV, ordinuje diagnostické postupy – navrhuje prístup</a:t>
            </a:r>
          </a:p>
          <a:p>
            <a:r>
              <a:rPr lang="sk-SK" dirty="0"/>
              <a:t>výsledky rozhodnutí študenta sa prejavujú na vývoji zdravotného stavu pacienta</a:t>
            </a:r>
          </a:p>
          <a:p>
            <a:r>
              <a:rPr lang="sk-SK" dirty="0"/>
              <a:t>chyby v tomto prípade nemajú reálne následky – učenie pod menším tlakom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23478209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3e08d336-556c-4303-ab1d-dcc7b4e434d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0A8742354A57645B40571BCB1BCBFF5" ma:contentTypeVersion="20" ma:contentTypeDescription="Umožňuje vytvoriť nový dokument." ma:contentTypeScope="" ma:versionID="aa75aa1ec3bb063a1d7a362607054d58">
  <xsd:schema xmlns:xsd="http://www.w3.org/2001/XMLSchema" xmlns:xs="http://www.w3.org/2001/XMLSchema" xmlns:p="http://schemas.microsoft.com/office/2006/metadata/properties" xmlns:ns1="http://schemas.microsoft.com/sharepoint/v3" xmlns:ns3="3e08d336-556c-4303-ab1d-dcc7b4e434d9" xmlns:ns4="67db1469-9ea1-411a-8846-b5f1be2fc56d" targetNamespace="http://schemas.microsoft.com/office/2006/metadata/properties" ma:root="true" ma:fieldsID="e57cd69ddbc830d468ee83c2e444c714" ns1:_="" ns3:_="" ns4:_="">
    <xsd:import namespace="http://schemas.microsoft.com/sharepoint/v3"/>
    <xsd:import namespace="3e08d336-556c-4303-ab1d-dcc7b4e434d9"/>
    <xsd:import namespace="67db1469-9ea1-411a-8846-b5f1be2fc56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1:_ip_UnifiedCompliancePolicyProperties" minOccurs="0"/>
                <xsd:element ref="ns1:_ip_UnifiedCompliancePolicyUIAction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Vlastnosti zjednotenej politiky dodržiavania súladu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Akcia v používateľskom rozhraní zjednotenej politiky dodržiavania súladu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8d336-556c-4303-ab1d-dcc7b4e434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5" nillable="true" ma:displayName="_activity" ma:hidden="true" ma:internalName="_activity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7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db1469-9ea1-411a-8846-b5f1be2fc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Zdieľa sa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Zdieľané s podrobnosťa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Príkaz hash indikátora zdieľ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151ECE-9CC8-460D-AA50-37E4F381681B}">
  <ds:schemaRefs>
    <ds:schemaRef ds:uri="http://schemas.microsoft.com/office/2006/metadata/properties"/>
    <ds:schemaRef ds:uri="http://purl.org/dc/terms/"/>
    <ds:schemaRef ds:uri="http://purl.org/dc/elements/1.1/"/>
    <ds:schemaRef ds:uri="3e08d336-556c-4303-ab1d-dcc7b4e434d9"/>
    <ds:schemaRef ds:uri="http://purl.org/dc/dcmitype/"/>
    <ds:schemaRef ds:uri="67db1469-9ea1-411a-8846-b5f1be2fc56d"/>
    <ds:schemaRef ds:uri="http://schemas.microsoft.com/office/2006/documentManagement/types"/>
    <ds:schemaRef ds:uri="http://www.w3.org/XML/1998/namespace"/>
    <ds:schemaRef ds:uri="http://schemas.microsoft.com/sharepoint/v3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DC23252E-2330-412A-AC0F-CF343D68A3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63484F-738E-4EFC-9F25-4A588175EC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e08d336-556c-4303-ab1d-dcc7b4e434d9"/>
    <ds:schemaRef ds:uri="67db1469-9ea1-411a-8846-b5f1be2fc5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657</TotalTime>
  <Words>823</Words>
  <Application>Microsoft Office PowerPoint</Application>
  <PresentationFormat>Širokouhlá</PresentationFormat>
  <Paragraphs>129</Paragraphs>
  <Slides>19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4" baseType="lpstr">
      <vt:lpstr>Arial</vt:lpstr>
      <vt:lpstr>Trebuchet MS</vt:lpstr>
      <vt:lpstr>Wingdings</vt:lpstr>
      <vt:lpstr>Wingdings 3</vt:lpstr>
      <vt:lpstr>Fazeta</vt:lpstr>
      <vt:lpstr>Simulačná výučba v medicínskom vzdelávaní</vt:lpstr>
      <vt:lpstr>Simulácia</vt:lpstr>
      <vt:lpstr>Simulácia</vt:lpstr>
      <vt:lpstr>Prezentácia programu PowerPoint</vt:lpstr>
      <vt:lpstr>Prezentácia programu PowerPoint</vt:lpstr>
      <vt:lpstr>Prečo je simulácia potrebná ?</vt:lpstr>
      <vt:lpstr>Výhody simulačnej výučby</vt:lpstr>
      <vt:lpstr>Nevýhody/Limity simulačnej výučby</vt:lpstr>
      <vt:lpstr>Prezentácia programu PowerPoint</vt:lpstr>
      <vt:lpstr>Simulátory- klasifikácia z pohľadu komplexnosti</vt:lpstr>
      <vt:lpstr>Pred začatím simulácie</vt:lpstr>
      <vt:lpstr>Prezentácia programu PowerPoint</vt:lpstr>
      <vt:lpstr>Štruktúra simulácie</vt:lpstr>
      <vt:lpstr>Prezentácia programu PowerPoint</vt:lpstr>
      <vt:lpstr>Prezentácia programu PowerPoint</vt:lpstr>
      <vt:lpstr>Prezentácia programu PowerPoint</vt:lpstr>
      <vt:lpstr>Štandardizovaný pacient</vt:lpstr>
      <vt:lpstr>Virtuálni pacienti</vt:lpstr>
      <vt:lpstr>Virtuálni pacienti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Simulačná výučba v medicínskom vzdelávaní</dc:title>
  <dc:creator>Biringer Kamil</dc:creator>
  <cp:lastModifiedBy>Biringer Kamil</cp:lastModifiedBy>
  <cp:revision>64</cp:revision>
  <dcterms:created xsi:type="dcterms:W3CDTF">2025-01-29T20:24:54Z</dcterms:created>
  <dcterms:modified xsi:type="dcterms:W3CDTF">2025-01-31T22:11:07Z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0x01010040A8742354A57645B40571BCB1BCBFF5</vt:lpwstr>
  </property>
</Properties>
</file>