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79" r:id="rId3"/>
    <p:sldId id="280" r:id="rId4"/>
    <p:sldId id="281" r:id="rId5"/>
    <p:sldId id="258" r:id="rId6"/>
    <p:sldId id="259" r:id="rId7"/>
    <p:sldId id="264" r:id="rId8"/>
    <p:sldId id="262" r:id="rId9"/>
    <p:sldId id="265" r:id="rId10"/>
    <p:sldId id="267" r:id="rId11"/>
    <p:sldId id="268" r:id="rId12"/>
    <p:sldId id="261" r:id="rId13"/>
    <p:sldId id="285" r:id="rId14"/>
    <p:sldId id="269" r:id="rId15"/>
    <p:sldId id="270" r:id="rId16"/>
    <p:sldId id="271" r:id="rId17"/>
    <p:sldId id="272" r:id="rId18"/>
    <p:sldId id="274" r:id="rId19"/>
    <p:sldId id="273" r:id="rId20"/>
    <p:sldId id="276" r:id="rId21"/>
    <p:sldId id="275" r:id="rId22"/>
    <p:sldId id="278" r:id="rId23"/>
    <p:sldId id="282" r:id="rId24"/>
    <p:sldId id="283" r:id="rId25"/>
    <p:sldId id="284" r:id="rId26"/>
    <p:sldId id="263" r:id="rId27"/>
    <p:sldId id="286" r:id="rId28"/>
    <p:sldId id="287" r:id="rId29"/>
    <p:sldId id="288" r:id="rId30"/>
  </p:sldIdLst>
  <p:sldSz cx="12192000" cy="6858000"/>
  <p:notesSz cx="6858000" cy="9144000"/>
  <p:defaultTextStyle>
    <a:defPPr>
      <a:defRPr lang="en-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030F"/>
    <a:srgbClr val="24B56F"/>
    <a:srgbClr val="E03643"/>
    <a:srgbClr val="8C4BAF"/>
    <a:srgbClr val="9DE7D7"/>
    <a:srgbClr val="FDCD00"/>
    <a:srgbClr val="2C41DB"/>
    <a:srgbClr val="F0609F"/>
    <a:srgbClr val="9E2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669B5B-EF15-0042-AAB2-1A2F26595047}" v="36" dt="2025-09-06T17:25:44.564"/>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68"/>
    <p:restoredTop sz="96327"/>
  </p:normalViewPr>
  <p:slideViewPr>
    <p:cSldViewPr snapToGrid="0" snapToObjects="1">
      <p:cViewPr varScale="1">
        <p:scale>
          <a:sx n="111" d="100"/>
          <a:sy n="111" d="100"/>
        </p:scale>
        <p:origin x="10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FF8781-2383-F545-A14E-F2FABCFD74C1}" type="datetimeFigureOut">
              <a:rPr lang="en-SK" smtClean="0"/>
              <a:t>11/25/2025</a:t>
            </a:fld>
            <a:endParaRPr lang="en-S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99155B-5C4D-4042-BB6D-C92EFF5F8223}" type="slidenum">
              <a:rPr lang="en-SK" smtClean="0"/>
              <a:t>‹#›</a:t>
            </a:fld>
            <a:endParaRPr lang="en-SK"/>
          </a:p>
        </p:txBody>
      </p:sp>
    </p:spTree>
    <p:extLst>
      <p:ext uri="{BB962C8B-B14F-4D97-AF65-F5344CB8AC3E}">
        <p14:creationId xmlns:p14="http://schemas.microsoft.com/office/powerpoint/2010/main" val="1529024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EE030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CAE9-DD82-DA4D-A64C-17AC036D4A34}"/>
              </a:ext>
            </a:extLst>
          </p:cNvPr>
          <p:cNvPicPr>
            <a:picLocks noChangeAspect="1"/>
          </p:cNvPicPr>
          <p:nvPr userDrawn="1"/>
        </p:nvPicPr>
        <p:blipFill>
          <a:blip r:embed="rId2"/>
          <a:srcRect/>
          <a:stretch/>
        </p:blipFill>
        <p:spPr>
          <a:xfrm>
            <a:off x="818445" y="743313"/>
            <a:ext cx="2676536" cy="878400"/>
          </a:xfrm>
          <a:prstGeom prst="rect">
            <a:avLst/>
          </a:prstGeom>
        </p:spPr>
      </p:pic>
      <p:sp>
        <p:nvSpPr>
          <p:cNvPr id="8" name="Title 1">
            <a:extLst>
              <a:ext uri="{FF2B5EF4-FFF2-40B4-BE49-F238E27FC236}">
                <a16:creationId xmlns:a16="http://schemas.microsoft.com/office/drawing/2014/main" id="{DCE0655A-A125-E142-9955-8573BBF30EA9}"/>
              </a:ext>
            </a:extLst>
          </p:cNvPr>
          <p:cNvSpPr>
            <a:spLocks noGrp="1"/>
          </p:cNvSpPr>
          <p:nvPr>
            <p:ph type="ctrTitle" hasCustomPrompt="1"/>
          </p:nvPr>
        </p:nvSpPr>
        <p:spPr>
          <a:xfrm>
            <a:off x="818445" y="2139020"/>
            <a:ext cx="9144000" cy="2579961"/>
          </a:xfrm>
          <a:prstGeom prst="rect">
            <a:avLst/>
          </a:prstGeom>
        </p:spPr>
        <p:txBody>
          <a:bodyPr wrap="square" lIns="0" rIns="0" anchor="ctr">
            <a:noAutofit/>
          </a:bodyPr>
          <a:lstStyle>
            <a:lvl1pPr>
              <a:defRPr sz="7200">
                <a:solidFill>
                  <a:schemeClr val="bg1"/>
                </a:solidFill>
              </a:defRPr>
            </a:lvl1pPr>
          </a:lstStyle>
          <a:p>
            <a:pPr algn="l"/>
            <a:r>
              <a:rPr lang="en-GB" sz="7200" b="1" dirty="0" err="1">
                <a:solidFill>
                  <a:schemeClr val="bg1"/>
                </a:solidFill>
                <a:latin typeface="Corbel" panose="020B0503020204020204" pitchFamily="34" charset="0"/>
              </a:rPr>
              <a:t>Názov</a:t>
            </a:r>
            <a:r>
              <a:rPr lang="en-GB" sz="7200" b="1" dirty="0">
                <a:solidFill>
                  <a:schemeClr val="bg1"/>
                </a:solidFill>
                <a:latin typeface="Corbel" panose="020B0503020204020204" pitchFamily="34" charset="0"/>
              </a:rPr>
              <a:t> </a:t>
            </a:r>
            <a:r>
              <a:rPr lang="en-GB" sz="7200" b="1" dirty="0" err="1">
                <a:solidFill>
                  <a:schemeClr val="bg1"/>
                </a:solidFill>
                <a:latin typeface="Corbel" panose="020B0503020204020204" pitchFamily="34" charset="0"/>
              </a:rPr>
              <a:t>prezentácie</a:t>
            </a:r>
            <a:endParaRPr lang="en-SK" sz="7200" b="1" dirty="0">
              <a:solidFill>
                <a:schemeClr val="bg1"/>
              </a:solidFill>
              <a:latin typeface="Corbel" panose="020B0503020204020204" pitchFamily="34" charset="0"/>
            </a:endParaRPr>
          </a:p>
        </p:txBody>
      </p:sp>
      <p:sp>
        <p:nvSpPr>
          <p:cNvPr id="9" name="Text Placeholder 22">
            <a:extLst>
              <a:ext uri="{FF2B5EF4-FFF2-40B4-BE49-F238E27FC236}">
                <a16:creationId xmlns:a16="http://schemas.microsoft.com/office/drawing/2014/main" id="{FA32EA95-E73F-2346-8A6B-3A1D41E8E5BC}"/>
              </a:ext>
            </a:extLst>
          </p:cNvPr>
          <p:cNvSpPr>
            <a:spLocks noGrp="1"/>
          </p:cNvSpPr>
          <p:nvPr>
            <p:ph type="body" sz="quarter" idx="11" hasCustomPrompt="1"/>
          </p:nvPr>
        </p:nvSpPr>
        <p:spPr>
          <a:xfrm>
            <a:off x="818445" y="5199222"/>
            <a:ext cx="5277556" cy="430212"/>
          </a:xfrm>
        </p:spPr>
        <p:txBody>
          <a:bodyPr lIns="0">
            <a:noAutofit/>
          </a:bodyPr>
          <a:lstStyle>
            <a:lvl1pPr marL="0" indent="0">
              <a:buFontTx/>
              <a:buNone/>
              <a:defRPr sz="3600" b="1" i="0">
                <a:solidFill>
                  <a:schemeClr val="bg1"/>
                </a:solidFill>
                <a:latin typeface="Corbel" panose="020B05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SK" dirty="0"/>
              <a:t>Meno Priezvisko</a:t>
            </a:r>
          </a:p>
        </p:txBody>
      </p:sp>
      <p:sp>
        <p:nvSpPr>
          <p:cNvPr id="13" name="Text Placeholder 22">
            <a:extLst>
              <a:ext uri="{FF2B5EF4-FFF2-40B4-BE49-F238E27FC236}">
                <a16:creationId xmlns:a16="http://schemas.microsoft.com/office/drawing/2014/main" id="{0795D925-C564-064F-83E8-FF5E9F26BC34}"/>
              </a:ext>
            </a:extLst>
          </p:cNvPr>
          <p:cNvSpPr>
            <a:spLocks noGrp="1"/>
          </p:cNvSpPr>
          <p:nvPr>
            <p:ph type="body" sz="quarter" idx="12" hasCustomPrompt="1"/>
          </p:nvPr>
        </p:nvSpPr>
        <p:spPr>
          <a:xfrm>
            <a:off x="818445" y="5646905"/>
            <a:ext cx="5277556" cy="430212"/>
          </a:xfrm>
        </p:spPr>
        <p:txBody>
          <a:bodyPr lIns="0">
            <a:noAutofit/>
          </a:bodyPr>
          <a:lstStyle>
            <a:lvl1pPr marL="0" indent="0">
              <a:buFontTx/>
              <a:buNone/>
              <a:defRPr sz="2800" b="0" i="0">
                <a:solidFill>
                  <a:schemeClr val="bg1"/>
                </a:solidFill>
                <a:latin typeface="Corbel" panose="020B05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k-SK" dirty="0"/>
              <a:t>Pozícia</a:t>
            </a:r>
            <a:endParaRPr lang="en-SK" dirty="0"/>
          </a:p>
        </p:txBody>
      </p:sp>
    </p:spTree>
    <p:extLst>
      <p:ext uri="{BB962C8B-B14F-4D97-AF65-F5344CB8AC3E}">
        <p14:creationId xmlns:p14="http://schemas.microsoft.com/office/powerpoint/2010/main" val="254008002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778F646-39CC-8346-B04E-16FDAE3B0005}"/>
              </a:ext>
            </a:extLst>
          </p:cNvPr>
          <p:cNvPicPr>
            <a:picLocks noChangeAspect="1"/>
          </p:cNvPicPr>
          <p:nvPr userDrawn="1"/>
        </p:nvPicPr>
        <p:blipFill>
          <a:blip r:embed="rId2"/>
          <a:srcRect/>
          <a:stretch/>
        </p:blipFill>
        <p:spPr>
          <a:xfrm>
            <a:off x="10462450" y="709058"/>
            <a:ext cx="982542" cy="982542"/>
          </a:xfrm>
          <a:prstGeom prst="rect">
            <a:avLst/>
          </a:prstGeom>
        </p:spPr>
      </p:pic>
      <p:sp>
        <p:nvSpPr>
          <p:cNvPr id="8" name="Title Placeholder 15">
            <a:extLst>
              <a:ext uri="{FF2B5EF4-FFF2-40B4-BE49-F238E27FC236}">
                <a16:creationId xmlns:a16="http://schemas.microsoft.com/office/drawing/2014/main" id="{9DBB4832-C763-8945-8A8E-618CEE3D02C1}"/>
              </a:ext>
            </a:extLst>
          </p:cNvPr>
          <p:cNvSpPr>
            <a:spLocks noGrp="1"/>
          </p:cNvSpPr>
          <p:nvPr>
            <p:ph type="title" hasCustomPrompt="1"/>
          </p:nvPr>
        </p:nvSpPr>
        <p:spPr>
          <a:xfrm>
            <a:off x="838200" y="708145"/>
            <a:ext cx="9624250" cy="982543"/>
          </a:xfrm>
          <a:prstGeom prst="rect">
            <a:avLst/>
          </a:prstGeom>
        </p:spPr>
        <p:txBody>
          <a:bodyPr vert="horz" lIns="0" tIns="45720" rIns="91440" bIns="45720" rtlCol="0" anchor="ctr">
            <a:noAutofit/>
          </a:bodyPr>
          <a:lstStyle>
            <a:lvl1pPr>
              <a:defRPr sz="9600" b="0" i="0">
                <a:latin typeface="Corbel" panose="020B0503020204020204" pitchFamily="34" charset="0"/>
              </a:defRPr>
            </a:lvl1pPr>
          </a:lstStyle>
          <a:p>
            <a:r>
              <a:rPr lang="en-GB" dirty="0"/>
              <a:t>01</a:t>
            </a:r>
            <a:endParaRPr lang="en-SK" dirty="0"/>
          </a:p>
        </p:txBody>
      </p:sp>
      <p:sp>
        <p:nvSpPr>
          <p:cNvPr id="9" name="Text Placeholder 18">
            <a:extLst>
              <a:ext uri="{FF2B5EF4-FFF2-40B4-BE49-F238E27FC236}">
                <a16:creationId xmlns:a16="http://schemas.microsoft.com/office/drawing/2014/main" id="{827FA333-5255-2543-B7EB-9C05C6709D17}"/>
              </a:ext>
            </a:extLst>
          </p:cNvPr>
          <p:cNvSpPr>
            <a:spLocks noGrp="1"/>
          </p:cNvSpPr>
          <p:nvPr>
            <p:ph type="body" sz="quarter" idx="10" hasCustomPrompt="1"/>
          </p:nvPr>
        </p:nvSpPr>
        <p:spPr>
          <a:xfrm>
            <a:off x="819149" y="2154065"/>
            <a:ext cx="10554405" cy="2652712"/>
          </a:xfrm>
        </p:spPr>
        <p:txBody>
          <a:bodyPr lIns="36000">
            <a:noAutofit/>
          </a:bodyPr>
          <a:lstStyle>
            <a:lvl1pPr marL="0" indent="0">
              <a:lnSpc>
                <a:spcPct val="100000"/>
              </a:lnSpc>
              <a:buNone/>
              <a:defRPr sz="7200" b="1" i="0">
                <a:solidFill>
                  <a:srgbClr val="EE030F"/>
                </a:solidFill>
                <a:latin typeface="Corbel" panose="020B05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Názov</a:t>
            </a:r>
            <a:r>
              <a:rPr lang="en-GB" dirty="0"/>
              <a:t> </a:t>
            </a:r>
            <a:r>
              <a:rPr lang="en-GB" dirty="0" err="1"/>
              <a:t>sekcie</a:t>
            </a:r>
            <a:endParaRPr lang="en-SK" dirty="0"/>
          </a:p>
        </p:txBody>
      </p:sp>
      <p:sp>
        <p:nvSpPr>
          <p:cNvPr id="10" name="Text Placeholder 22">
            <a:extLst>
              <a:ext uri="{FF2B5EF4-FFF2-40B4-BE49-F238E27FC236}">
                <a16:creationId xmlns:a16="http://schemas.microsoft.com/office/drawing/2014/main" id="{96EF2459-B2AC-0A4A-96E5-40D29732DFC6}"/>
              </a:ext>
            </a:extLst>
          </p:cNvPr>
          <p:cNvSpPr>
            <a:spLocks noGrp="1"/>
          </p:cNvSpPr>
          <p:nvPr>
            <p:ph type="body" sz="quarter" idx="11" hasCustomPrompt="1"/>
          </p:nvPr>
        </p:nvSpPr>
        <p:spPr>
          <a:xfrm>
            <a:off x="818445" y="5199222"/>
            <a:ext cx="5277556" cy="430212"/>
          </a:xfrm>
        </p:spPr>
        <p:txBody>
          <a:bodyPr lIns="0">
            <a:noAutofit/>
          </a:bodyPr>
          <a:lstStyle>
            <a:lvl1pPr marL="0" indent="0">
              <a:buFontTx/>
              <a:buNone/>
              <a:defRPr sz="3600" b="1" i="0">
                <a:solidFill>
                  <a:srgbClr val="EE030F"/>
                </a:solidFill>
                <a:latin typeface="Corbel" panose="020B05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SK" dirty="0"/>
              <a:t>Meno Priezvisko</a:t>
            </a:r>
          </a:p>
        </p:txBody>
      </p:sp>
      <p:sp>
        <p:nvSpPr>
          <p:cNvPr id="11" name="Text Placeholder 22">
            <a:extLst>
              <a:ext uri="{FF2B5EF4-FFF2-40B4-BE49-F238E27FC236}">
                <a16:creationId xmlns:a16="http://schemas.microsoft.com/office/drawing/2014/main" id="{484D06B9-F1D9-D140-A02C-84910493AE2A}"/>
              </a:ext>
            </a:extLst>
          </p:cNvPr>
          <p:cNvSpPr>
            <a:spLocks noGrp="1"/>
          </p:cNvSpPr>
          <p:nvPr>
            <p:ph type="body" sz="quarter" idx="12" hasCustomPrompt="1"/>
          </p:nvPr>
        </p:nvSpPr>
        <p:spPr>
          <a:xfrm>
            <a:off x="818445" y="5646905"/>
            <a:ext cx="5277556" cy="430212"/>
          </a:xfrm>
        </p:spPr>
        <p:txBody>
          <a:bodyPr lIns="0">
            <a:noAutofit/>
          </a:bodyPr>
          <a:lstStyle>
            <a:lvl1pPr marL="0" indent="0">
              <a:buFontTx/>
              <a:buNone/>
              <a:defRPr sz="2800" b="0" i="0">
                <a:solidFill>
                  <a:srgbClr val="EE030F"/>
                </a:solidFill>
                <a:latin typeface="Corbel" panose="020B05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SK" dirty="0"/>
              <a:t>Pozícia</a:t>
            </a:r>
          </a:p>
        </p:txBody>
      </p:sp>
    </p:spTree>
    <p:extLst>
      <p:ext uri="{BB962C8B-B14F-4D97-AF65-F5344CB8AC3E}">
        <p14:creationId xmlns:p14="http://schemas.microsoft.com/office/powerpoint/2010/main" val="365911849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Placeholder 15">
            <a:extLst>
              <a:ext uri="{FF2B5EF4-FFF2-40B4-BE49-F238E27FC236}">
                <a16:creationId xmlns:a16="http://schemas.microsoft.com/office/drawing/2014/main" id="{58926A10-1913-0E40-AD31-4081FE3C38B5}"/>
              </a:ext>
            </a:extLst>
          </p:cNvPr>
          <p:cNvSpPr>
            <a:spLocks noGrp="1"/>
          </p:cNvSpPr>
          <p:nvPr>
            <p:ph type="title"/>
          </p:nvPr>
        </p:nvSpPr>
        <p:spPr>
          <a:xfrm>
            <a:off x="838200" y="708145"/>
            <a:ext cx="9624250" cy="982543"/>
          </a:xfrm>
          <a:prstGeom prst="rect">
            <a:avLst/>
          </a:prstGeom>
        </p:spPr>
        <p:txBody>
          <a:bodyPr vert="horz" lIns="0" tIns="45720" rIns="91440" bIns="45720" rtlCol="0" anchor="ctr">
            <a:noAutofit/>
          </a:bodyPr>
          <a:lstStyle/>
          <a:p>
            <a:r>
              <a:rPr lang="sk-SK"/>
              <a:t>Kliknutím upravte štýl predlohy nadpisu</a:t>
            </a:r>
            <a:endParaRPr lang="en-SK" dirty="0"/>
          </a:p>
        </p:txBody>
      </p:sp>
      <p:sp>
        <p:nvSpPr>
          <p:cNvPr id="8" name="Text Placeholder 17">
            <a:extLst>
              <a:ext uri="{FF2B5EF4-FFF2-40B4-BE49-F238E27FC236}">
                <a16:creationId xmlns:a16="http://schemas.microsoft.com/office/drawing/2014/main" id="{3E4A9027-D0C1-4F4F-B97F-8429F5B06F4A}"/>
              </a:ext>
            </a:extLst>
          </p:cNvPr>
          <p:cNvSpPr>
            <a:spLocks noGrp="1"/>
          </p:cNvSpPr>
          <p:nvPr>
            <p:ph idx="1"/>
          </p:nvPr>
        </p:nvSpPr>
        <p:spPr>
          <a:xfrm>
            <a:off x="838200" y="1825626"/>
            <a:ext cx="9624250" cy="4323220"/>
          </a:xfrm>
          <a:prstGeom prst="rect">
            <a:avLst/>
          </a:prstGeom>
        </p:spPr>
        <p:txBody>
          <a:bodyPr vert="horz" lIns="91440" tIns="45720" rIns="91440" bIns="45720" rtlCol="0">
            <a:no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SK" dirty="0"/>
          </a:p>
        </p:txBody>
      </p:sp>
      <p:pic>
        <p:nvPicPr>
          <p:cNvPr id="2" name="Picture 1">
            <a:extLst>
              <a:ext uri="{FF2B5EF4-FFF2-40B4-BE49-F238E27FC236}">
                <a16:creationId xmlns:a16="http://schemas.microsoft.com/office/drawing/2014/main" id="{E0EB8769-33A9-3375-FCE5-EADDA3979BAC}"/>
              </a:ext>
            </a:extLst>
          </p:cNvPr>
          <p:cNvPicPr>
            <a:picLocks noChangeAspect="1"/>
          </p:cNvPicPr>
          <p:nvPr userDrawn="1"/>
        </p:nvPicPr>
        <p:blipFill>
          <a:blip r:embed="rId2"/>
          <a:srcRect/>
          <a:stretch/>
        </p:blipFill>
        <p:spPr>
          <a:xfrm>
            <a:off x="10462450" y="709058"/>
            <a:ext cx="982542" cy="982542"/>
          </a:xfrm>
          <a:prstGeom prst="rect">
            <a:avLst/>
          </a:prstGeom>
        </p:spPr>
      </p:pic>
    </p:spTree>
    <p:extLst>
      <p:ext uri="{BB962C8B-B14F-4D97-AF65-F5344CB8AC3E}">
        <p14:creationId xmlns:p14="http://schemas.microsoft.com/office/powerpoint/2010/main" val="222924183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FB2C7B5-17C7-724F-854D-D86D62AAC30D}"/>
              </a:ext>
            </a:extLst>
          </p:cNvPr>
          <p:cNvSpPr/>
          <p:nvPr userDrawn="1"/>
        </p:nvSpPr>
        <p:spPr>
          <a:xfrm>
            <a:off x="9630888" y="0"/>
            <a:ext cx="2561112" cy="6858000"/>
          </a:xfrm>
          <a:prstGeom prst="rect">
            <a:avLst/>
          </a:prstGeom>
          <a:solidFill>
            <a:srgbClr val="EE0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K"/>
          </a:p>
        </p:txBody>
      </p:sp>
      <p:sp>
        <p:nvSpPr>
          <p:cNvPr id="17" name="Title Placeholder 15">
            <a:extLst>
              <a:ext uri="{FF2B5EF4-FFF2-40B4-BE49-F238E27FC236}">
                <a16:creationId xmlns:a16="http://schemas.microsoft.com/office/drawing/2014/main" id="{290E6BB1-8E49-8D4E-AB98-2EFDF3A5E7AC}"/>
              </a:ext>
            </a:extLst>
          </p:cNvPr>
          <p:cNvSpPr>
            <a:spLocks noGrp="1"/>
          </p:cNvSpPr>
          <p:nvPr>
            <p:ph type="title"/>
          </p:nvPr>
        </p:nvSpPr>
        <p:spPr>
          <a:xfrm>
            <a:off x="838200" y="708145"/>
            <a:ext cx="8115794" cy="982543"/>
          </a:xfrm>
          <a:prstGeom prst="rect">
            <a:avLst/>
          </a:prstGeom>
        </p:spPr>
        <p:txBody>
          <a:bodyPr vert="horz" lIns="0" tIns="45720" rIns="91440" bIns="45720" rtlCol="0" anchor="ctr">
            <a:normAutofit/>
          </a:bodyPr>
          <a:lstStyle/>
          <a:p>
            <a:r>
              <a:rPr lang="sk-SK"/>
              <a:t>Kliknutím upravte štýl predlohy nadpisu</a:t>
            </a:r>
            <a:endParaRPr lang="en-SK" dirty="0"/>
          </a:p>
        </p:txBody>
      </p:sp>
      <p:sp>
        <p:nvSpPr>
          <p:cNvPr id="18" name="Text Placeholder 17">
            <a:extLst>
              <a:ext uri="{FF2B5EF4-FFF2-40B4-BE49-F238E27FC236}">
                <a16:creationId xmlns:a16="http://schemas.microsoft.com/office/drawing/2014/main" id="{7A17151B-3633-4945-9E4D-8C9842753C0E}"/>
              </a:ext>
            </a:extLst>
          </p:cNvPr>
          <p:cNvSpPr>
            <a:spLocks noGrp="1"/>
          </p:cNvSpPr>
          <p:nvPr>
            <p:ph idx="1"/>
          </p:nvPr>
        </p:nvSpPr>
        <p:spPr>
          <a:xfrm>
            <a:off x="838200" y="1825626"/>
            <a:ext cx="8115795" cy="4323220"/>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SK" dirty="0"/>
          </a:p>
        </p:txBody>
      </p:sp>
      <p:pic>
        <p:nvPicPr>
          <p:cNvPr id="8" name="Picture 7">
            <a:extLst>
              <a:ext uri="{FF2B5EF4-FFF2-40B4-BE49-F238E27FC236}">
                <a16:creationId xmlns:a16="http://schemas.microsoft.com/office/drawing/2014/main" id="{A9AFAA1B-3397-BE43-8147-13653693B8FC}"/>
              </a:ext>
            </a:extLst>
          </p:cNvPr>
          <p:cNvPicPr>
            <a:picLocks noChangeAspect="1"/>
          </p:cNvPicPr>
          <p:nvPr userDrawn="1"/>
        </p:nvPicPr>
        <p:blipFill>
          <a:blip r:embed="rId2"/>
          <a:srcRect/>
          <a:stretch/>
        </p:blipFill>
        <p:spPr>
          <a:xfrm>
            <a:off x="10462449" y="743314"/>
            <a:ext cx="911106" cy="911106"/>
          </a:xfrm>
          <a:prstGeom prst="rect">
            <a:avLst/>
          </a:prstGeom>
        </p:spPr>
      </p:pic>
    </p:spTree>
    <p:extLst>
      <p:ext uri="{BB962C8B-B14F-4D97-AF65-F5344CB8AC3E}">
        <p14:creationId xmlns:p14="http://schemas.microsoft.com/office/powerpoint/2010/main" val="185476928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Title Placeholder 15">
            <a:extLst>
              <a:ext uri="{FF2B5EF4-FFF2-40B4-BE49-F238E27FC236}">
                <a16:creationId xmlns:a16="http://schemas.microsoft.com/office/drawing/2014/main" id="{285BE03A-F9B3-9143-AA81-0B5B0EB0AC71}"/>
              </a:ext>
            </a:extLst>
          </p:cNvPr>
          <p:cNvSpPr>
            <a:spLocks noGrp="1"/>
          </p:cNvSpPr>
          <p:nvPr>
            <p:ph type="title"/>
          </p:nvPr>
        </p:nvSpPr>
        <p:spPr>
          <a:xfrm>
            <a:off x="838200" y="708145"/>
            <a:ext cx="9624250" cy="982543"/>
          </a:xfrm>
          <a:prstGeom prst="rect">
            <a:avLst/>
          </a:prstGeom>
        </p:spPr>
        <p:txBody>
          <a:bodyPr vert="horz" lIns="0" tIns="45720" rIns="91440" bIns="45720" rtlCol="0" anchor="ctr">
            <a:normAutofit/>
          </a:bodyPr>
          <a:lstStyle/>
          <a:p>
            <a:r>
              <a:rPr lang="sk-SK"/>
              <a:t>Kliknutím upravte štýl predlohy nadpisu</a:t>
            </a:r>
            <a:endParaRPr lang="en-SK" dirty="0"/>
          </a:p>
        </p:txBody>
      </p:sp>
      <p:sp>
        <p:nvSpPr>
          <p:cNvPr id="18" name="Text Placeholder 17">
            <a:extLst>
              <a:ext uri="{FF2B5EF4-FFF2-40B4-BE49-F238E27FC236}">
                <a16:creationId xmlns:a16="http://schemas.microsoft.com/office/drawing/2014/main" id="{5AB105FE-080F-0143-98EB-EB70D2D88D80}"/>
              </a:ext>
            </a:extLst>
          </p:cNvPr>
          <p:cNvSpPr>
            <a:spLocks noGrp="1"/>
          </p:cNvSpPr>
          <p:nvPr>
            <p:ph type="body" idx="1"/>
          </p:nvPr>
        </p:nvSpPr>
        <p:spPr>
          <a:xfrm>
            <a:off x="838200" y="1825626"/>
            <a:ext cx="10515600" cy="384079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SK" dirty="0"/>
          </a:p>
        </p:txBody>
      </p:sp>
      <p:sp>
        <p:nvSpPr>
          <p:cNvPr id="20" name="Footer Placeholder 19">
            <a:extLst>
              <a:ext uri="{FF2B5EF4-FFF2-40B4-BE49-F238E27FC236}">
                <a16:creationId xmlns:a16="http://schemas.microsoft.com/office/drawing/2014/main" id="{63E85164-97B8-BD49-B20A-1BE96B80A0EF}"/>
              </a:ext>
            </a:extLst>
          </p:cNvPr>
          <p:cNvSpPr>
            <a:spLocks noGrp="1"/>
          </p:cNvSpPr>
          <p:nvPr>
            <p:ph type="ftr" sz="quarter" idx="3"/>
          </p:nvPr>
        </p:nvSpPr>
        <p:spPr>
          <a:xfrm>
            <a:off x="838199" y="5783721"/>
            <a:ext cx="10515599" cy="365125"/>
          </a:xfrm>
          <a:prstGeom prst="rect">
            <a:avLst/>
          </a:prstGeom>
        </p:spPr>
        <p:txBody>
          <a:bodyPr vert="horz" lIns="91440" tIns="45720" rIns="91440" bIns="45720" rtlCol="0" anchor="ctr"/>
          <a:lstStyle>
            <a:lvl1pPr algn="l">
              <a:defRPr sz="2000">
                <a:solidFill>
                  <a:srgbClr val="EE030F"/>
                </a:solidFill>
                <a:latin typeface="Corbel" panose="020B0503020204020204" pitchFamily="34" charset="0"/>
              </a:defRPr>
            </a:lvl1pPr>
          </a:lstStyle>
          <a:p>
            <a:r>
              <a:rPr lang="en-SK">
                <a:ea typeface="Verdana" panose="020B0604030504040204" pitchFamily="34" charset="0"/>
                <a:cs typeface="Verdana" panose="020B0604030504040204" pitchFamily="34" charset="0"/>
              </a:rPr>
              <a:t>01 / Názov sekcie</a:t>
            </a:r>
          </a:p>
        </p:txBody>
      </p:sp>
    </p:spTree>
    <p:extLst>
      <p:ext uri="{BB962C8B-B14F-4D97-AF65-F5344CB8AC3E}">
        <p14:creationId xmlns:p14="http://schemas.microsoft.com/office/powerpoint/2010/main" val="93831497"/>
      </p:ext>
    </p:extLst>
  </p:cSld>
  <p:clrMap bg1="lt1" tx1="dk1" bg2="lt2" tx2="dk2" accent1="accent1" accent2="accent2" accent3="accent3" accent4="accent4" accent5="accent5" accent6="accent6" hlink="hlink" folHlink="folHlink"/>
  <p:sldLayoutIdLst>
    <p:sldLayoutId id="2147483654" r:id="rId1"/>
    <p:sldLayoutId id="2147483656" r:id="rId2"/>
    <p:sldLayoutId id="2147483657" r:id="rId3"/>
    <p:sldLayoutId id="2147483658" r:id="rId4"/>
  </p:sldLayoutIdLst>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000" b="1" i="0" kern="1200">
          <a:solidFill>
            <a:srgbClr val="EE030F"/>
          </a:solidFill>
          <a:latin typeface="Corbel" panose="020B0503020204020204" pitchFamily="34" charset="0"/>
          <a:ea typeface="+mj-ea"/>
          <a:cs typeface="+mj-cs"/>
        </a:defRPr>
      </a:lvl1pPr>
    </p:titleStyle>
    <p:bodyStyle>
      <a:lvl1pPr marL="228600" indent="-228600" algn="l" defTabSz="914400" rtl="0" eaLnBrk="1" latinLnBrk="0" hangingPunct="1">
        <a:lnSpc>
          <a:spcPts val="3200"/>
        </a:lnSpc>
        <a:spcBef>
          <a:spcPts val="0"/>
        </a:spcBef>
        <a:buClr>
          <a:srgbClr val="EE030F"/>
        </a:buClr>
        <a:buFont typeface="Arial" panose="020B0604020202020204" pitchFamily="34" charset="0"/>
        <a:buChar char="•"/>
        <a:defRPr sz="24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ts val="3200"/>
        </a:lnSpc>
        <a:spcBef>
          <a:spcPts val="0"/>
        </a:spcBef>
        <a:buClr>
          <a:srgbClr val="EE030F"/>
        </a:buClr>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ts val="3200"/>
        </a:lnSpc>
        <a:spcBef>
          <a:spcPts val="0"/>
        </a:spcBef>
        <a:buClr>
          <a:srgbClr val="EE030F"/>
        </a:buClr>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ts val="3200"/>
        </a:lnSpc>
        <a:spcBef>
          <a:spcPts val="0"/>
        </a:spcBef>
        <a:buClr>
          <a:srgbClr val="EE030F"/>
        </a:buClr>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ts val="3200"/>
        </a:lnSpc>
        <a:spcBef>
          <a:spcPts val="0"/>
        </a:spcBef>
        <a:buClr>
          <a:srgbClr val="EE030F"/>
        </a:buClr>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xml"/><Relationship Id="rId1" Type="http://schemas.openxmlformats.org/officeDocument/2006/relationships/video" Target="https://www.youtube.com/embed/PqiaHVYaK3c?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video" Target="https://www.youtube.com/embed/geKGLez5ga4?feature=oembe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3.xml"/><Relationship Id="rId1" Type="http://schemas.openxmlformats.org/officeDocument/2006/relationships/video" Target="https://www.youtube.com/embed/XQE0LWgcnrM?feature=oembed"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6D10-C582-8E42-ACF7-37D1E24BFC38}"/>
              </a:ext>
            </a:extLst>
          </p:cNvPr>
          <p:cNvSpPr>
            <a:spLocks noGrp="1"/>
          </p:cNvSpPr>
          <p:nvPr>
            <p:ph type="ctrTitle"/>
          </p:nvPr>
        </p:nvSpPr>
        <p:spPr/>
        <p:txBody>
          <a:bodyPr/>
          <a:lstStyle/>
          <a:p>
            <a:r>
              <a:rPr lang="sk-SK" sz="5400" noProof="0" dirty="0"/>
              <a:t>Polytrauma</a:t>
            </a:r>
            <a:br>
              <a:rPr lang="sk-SK" sz="5400" noProof="0" dirty="0"/>
            </a:br>
            <a:r>
              <a:rPr lang="sk-SK" sz="5400" noProof="0" dirty="0"/>
              <a:t>Dopravné nehody</a:t>
            </a:r>
          </a:p>
        </p:txBody>
      </p:sp>
      <p:sp>
        <p:nvSpPr>
          <p:cNvPr id="3" name="Text Placeholder 2">
            <a:extLst>
              <a:ext uri="{FF2B5EF4-FFF2-40B4-BE49-F238E27FC236}">
                <a16:creationId xmlns:a16="http://schemas.microsoft.com/office/drawing/2014/main" id="{762ED349-7516-A04F-819E-548D672AD9F9}"/>
              </a:ext>
            </a:extLst>
          </p:cNvPr>
          <p:cNvSpPr>
            <a:spLocks noGrp="1"/>
          </p:cNvSpPr>
          <p:nvPr>
            <p:ph type="body" sz="quarter" idx="11"/>
          </p:nvPr>
        </p:nvSpPr>
        <p:spPr>
          <a:xfrm>
            <a:off x="818445" y="5199222"/>
            <a:ext cx="6466610" cy="430212"/>
          </a:xfrm>
        </p:spPr>
        <p:txBody>
          <a:bodyPr/>
          <a:lstStyle/>
          <a:p>
            <a:r>
              <a:rPr lang="sk-SK" sz="2400" noProof="0" dirty="0"/>
              <a:t>MUDr. Tomáš Buday, PhD., MBA, MSc.</a:t>
            </a:r>
          </a:p>
        </p:txBody>
      </p:sp>
      <p:sp>
        <p:nvSpPr>
          <p:cNvPr id="4" name="Text Placeholder 3">
            <a:extLst>
              <a:ext uri="{FF2B5EF4-FFF2-40B4-BE49-F238E27FC236}">
                <a16:creationId xmlns:a16="http://schemas.microsoft.com/office/drawing/2014/main" id="{62FF637F-74AA-084D-AFF7-CE61FA9C8E84}"/>
              </a:ext>
            </a:extLst>
          </p:cNvPr>
          <p:cNvSpPr>
            <a:spLocks noGrp="1"/>
          </p:cNvSpPr>
          <p:nvPr>
            <p:ph type="body" sz="quarter" idx="12"/>
          </p:nvPr>
        </p:nvSpPr>
        <p:spPr>
          <a:xfrm>
            <a:off x="818445" y="5646905"/>
            <a:ext cx="7039366" cy="430212"/>
          </a:xfrm>
        </p:spPr>
        <p:txBody>
          <a:bodyPr/>
          <a:lstStyle/>
          <a:p>
            <a:r>
              <a:rPr lang="sk-SK" sz="2000" noProof="0" dirty="0"/>
              <a:t>Centrum podpory medicínskeho vzdelávania</a:t>
            </a:r>
          </a:p>
        </p:txBody>
      </p:sp>
    </p:spTree>
    <p:extLst>
      <p:ext uri="{BB962C8B-B14F-4D97-AF65-F5344CB8AC3E}">
        <p14:creationId xmlns:p14="http://schemas.microsoft.com/office/powerpoint/2010/main" val="411420792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E9AB4F-3730-60E6-1FAB-C32AE52FAC1D}"/>
              </a:ext>
            </a:extLst>
          </p:cNvPr>
          <p:cNvSpPr>
            <a:spLocks noGrp="1"/>
          </p:cNvSpPr>
          <p:nvPr>
            <p:ph type="title"/>
          </p:nvPr>
        </p:nvSpPr>
        <p:spPr/>
        <p:txBody>
          <a:bodyPr/>
          <a:lstStyle/>
          <a:p>
            <a:r>
              <a:rPr lang="sk-SK" dirty="0"/>
              <a:t>Dopravná nehoda</a:t>
            </a:r>
          </a:p>
        </p:txBody>
      </p:sp>
      <p:sp>
        <p:nvSpPr>
          <p:cNvPr id="3" name="Zástupný objekt pre obsah 2">
            <a:extLst>
              <a:ext uri="{FF2B5EF4-FFF2-40B4-BE49-F238E27FC236}">
                <a16:creationId xmlns:a16="http://schemas.microsoft.com/office/drawing/2014/main" id="{3F2C9CD1-23C3-C908-F330-BE1E7AB1B867}"/>
              </a:ext>
            </a:extLst>
          </p:cNvPr>
          <p:cNvSpPr>
            <a:spLocks noGrp="1"/>
          </p:cNvSpPr>
          <p:nvPr>
            <p:ph idx="1"/>
          </p:nvPr>
        </p:nvSpPr>
        <p:spPr/>
        <p:txBody>
          <a:bodyPr/>
          <a:lstStyle/>
          <a:p>
            <a:r>
              <a:rPr lang="sk-SK" dirty="0"/>
              <a:t>Udalosť v cestnej premávke, ktorá sa stane v priamej súvislosti s premávkou vozidla, pri ktorej:</a:t>
            </a:r>
          </a:p>
          <a:p>
            <a:pPr lvl="1"/>
            <a:r>
              <a:rPr lang="sk-SK" dirty="0"/>
              <a:t>sa usmrtí alebo zraní osoba,</a:t>
            </a:r>
          </a:p>
          <a:p>
            <a:pPr lvl="1"/>
            <a:r>
              <a:rPr lang="sk-SK" dirty="0"/>
              <a:t>sa znefunkční cesta alebo všeobecne prospešné zariadenie,</a:t>
            </a:r>
          </a:p>
          <a:p>
            <a:pPr lvl="1"/>
            <a:r>
              <a:rPr lang="sk-SK" dirty="0"/>
              <a:t>uniknú nebezpečné veci.</a:t>
            </a:r>
          </a:p>
          <a:p>
            <a:pPr marL="0" indent="0">
              <a:buNone/>
            </a:pPr>
            <a:endParaRPr lang="sk-SK" dirty="0"/>
          </a:p>
          <a:p>
            <a:r>
              <a:rPr lang="sk-SK" dirty="0"/>
              <a:t>Za dopravnú nehodu sa považuje aj škodová udalosť, ak:</a:t>
            </a:r>
          </a:p>
          <a:p>
            <a:pPr lvl="1"/>
            <a:r>
              <a:rPr lang="sk-SK" dirty="0"/>
              <a:t>nie je splnená niektorá z povinností účastníka škodovej udalosti,</a:t>
            </a:r>
          </a:p>
          <a:p>
            <a:pPr lvl="1"/>
            <a:r>
              <a:rPr lang="sk-SK" dirty="0"/>
              <a:t>je vodič zúčastneného vozidla pod vplyvom alkoholu alebo inej návykovej látky, sa odmietol podrobiť vyšetreniu na zistenie ich požitia,</a:t>
            </a:r>
          </a:p>
          <a:p>
            <a:pPr lvl="1"/>
            <a:r>
              <a:rPr lang="sk-SK" dirty="0"/>
              <a:t>sa účastníci škodovej udalosti nedohodli na jej zavinení</a:t>
            </a:r>
          </a:p>
          <a:p>
            <a:endParaRPr lang="sk-SK" dirty="0"/>
          </a:p>
          <a:p>
            <a:endParaRPr lang="sk-SK" dirty="0"/>
          </a:p>
        </p:txBody>
      </p:sp>
    </p:spTree>
    <p:extLst>
      <p:ext uri="{BB962C8B-B14F-4D97-AF65-F5344CB8AC3E}">
        <p14:creationId xmlns:p14="http://schemas.microsoft.com/office/powerpoint/2010/main" val="280845964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5FCD52-7D54-6D1D-AF4E-DFCB131B571C}"/>
              </a:ext>
            </a:extLst>
          </p:cNvPr>
          <p:cNvSpPr>
            <a:spLocks noGrp="1"/>
          </p:cNvSpPr>
          <p:nvPr>
            <p:ph type="title"/>
          </p:nvPr>
        </p:nvSpPr>
        <p:spPr/>
        <p:txBody>
          <a:bodyPr/>
          <a:lstStyle/>
          <a:p>
            <a:r>
              <a:rPr lang="sk-SK" dirty="0"/>
              <a:t>Účastník dopravnej nehody</a:t>
            </a:r>
          </a:p>
        </p:txBody>
      </p:sp>
      <p:sp>
        <p:nvSpPr>
          <p:cNvPr id="3" name="Zástupný objekt pre obsah 2">
            <a:extLst>
              <a:ext uri="{FF2B5EF4-FFF2-40B4-BE49-F238E27FC236}">
                <a16:creationId xmlns:a16="http://schemas.microsoft.com/office/drawing/2014/main" id="{AFD7EB18-21B2-A6AA-BA83-9D9531CC2FC5}"/>
              </a:ext>
            </a:extLst>
          </p:cNvPr>
          <p:cNvSpPr>
            <a:spLocks noGrp="1"/>
          </p:cNvSpPr>
          <p:nvPr>
            <p:ph idx="1"/>
          </p:nvPr>
        </p:nvSpPr>
        <p:spPr/>
        <p:txBody>
          <a:bodyPr/>
          <a:lstStyle/>
          <a:p>
            <a:r>
              <a:rPr lang="sk-SK" dirty="0"/>
              <a:t>Každá osoba, ktorá sa priamo aktívne alebo pasívne zúčastnila na dopravnej nehode, teda často krát i svedok – </a:t>
            </a:r>
            <a:r>
              <a:rPr lang="sk-SK" b="1" dirty="0"/>
              <a:t>okoloidúce vozidlo, či chodec</a:t>
            </a:r>
          </a:p>
          <a:p>
            <a:r>
              <a:rPr lang="sk-SK" b="1" dirty="0"/>
              <a:t>Je povinný (pod hrozbou sankcie - §)</a:t>
            </a:r>
          </a:p>
          <a:p>
            <a:pPr lvl="1">
              <a:lnSpc>
                <a:spcPct val="100000"/>
              </a:lnSpc>
            </a:pPr>
            <a:r>
              <a:rPr lang="sk-SK" sz="1200" dirty="0"/>
              <a:t>Ohlásiť dopravnú nehodu policajtovi</a:t>
            </a:r>
          </a:p>
          <a:p>
            <a:pPr lvl="1">
              <a:lnSpc>
                <a:spcPct val="100000"/>
              </a:lnSpc>
            </a:pPr>
            <a:r>
              <a:rPr lang="sk-SK" sz="2000" b="1" dirty="0">
                <a:solidFill>
                  <a:srgbClr val="FF0000"/>
                </a:solidFill>
              </a:rPr>
              <a:t>Poskytnúť podľa svojich schopností a možností zranenej osobe prvú pomoc a bezodkladne privolať záchrannú zdravotnú službu </a:t>
            </a:r>
          </a:p>
          <a:p>
            <a:pPr lvl="1">
              <a:lnSpc>
                <a:spcPct val="100000"/>
              </a:lnSpc>
            </a:pPr>
            <a:r>
              <a:rPr lang="sk-SK" sz="2000" b="1" dirty="0">
                <a:solidFill>
                  <a:srgbClr val="FF0000"/>
                </a:solidFill>
              </a:rPr>
              <a:t>Urobiť potrebné opatrenia na záchranu osoby alebo majetku ohrozeného dopravnou nehodou</a:t>
            </a:r>
          </a:p>
          <a:p>
            <a:pPr lvl="1">
              <a:lnSpc>
                <a:spcPct val="100000"/>
              </a:lnSpc>
            </a:pPr>
            <a:r>
              <a:rPr lang="sk-SK" sz="1200" dirty="0"/>
              <a:t>Zotrvať na mieste dopravnej nehody až do príchodu policajta alebo sa na toto miesto bezodkladne vrátiť po poskytnutí alebo privolaní pomoci, alebo po ohlásení dopravnej nehody</a:t>
            </a:r>
          </a:p>
          <a:p>
            <a:pPr lvl="1">
              <a:lnSpc>
                <a:spcPct val="100000"/>
              </a:lnSpc>
            </a:pPr>
            <a:r>
              <a:rPr lang="sk-SK" sz="1200" dirty="0"/>
              <a:t>Zdržať sa konania, ktoré by bolo na ujmu vyšetrenia dopravnej nehody, najmä premiestnenia vozidiel</a:t>
            </a:r>
          </a:p>
          <a:p>
            <a:pPr lvl="1">
              <a:lnSpc>
                <a:spcPct val="100000"/>
              </a:lnSpc>
            </a:pPr>
            <a:r>
              <a:rPr lang="sk-SK" sz="1200" dirty="0"/>
              <a:t>Urobiť vhodné opatrenia, aby nebola ohrozená bezpečnosť cestnej premávky na mieste dopravnej nehody</a:t>
            </a:r>
          </a:p>
          <a:p>
            <a:pPr lvl="1">
              <a:lnSpc>
                <a:spcPct val="100000"/>
              </a:lnSpc>
            </a:pPr>
            <a:r>
              <a:rPr lang="sk-SK" sz="1200" dirty="0"/>
              <a:t>Umožniť obnovenie cestnej premávky, najmä premávky vozidiel pravidelnej verejnej dopravy osôb</a:t>
            </a:r>
          </a:p>
          <a:p>
            <a:pPr lvl="1">
              <a:lnSpc>
                <a:spcPct val="100000"/>
              </a:lnSpc>
            </a:pPr>
            <a:r>
              <a:rPr lang="sk-SK" sz="1200" dirty="0"/>
              <a:t>Preukázať svoju totožnosť na požiadanie iného účastníka dopravnej nehody</a:t>
            </a:r>
          </a:p>
          <a:p>
            <a:pPr lvl="1">
              <a:lnSpc>
                <a:spcPct val="100000"/>
              </a:lnSpc>
            </a:pPr>
            <a:r>
              <a:rPr lang="sk-SK" sz="1200" dirty="0"/>
              <a:t>Bezodkladne upovedomiť osobu, ktorá nie je účastníkom dopravnej nehody, o hmotnej škode, ktorá jej bola spôsobená dopravnou nehodou, a oznámiť jej svoje osobné údaje; ak to nie je možné, upovedomenie a oznámenie zabezpečí prostredníctvom Policajného zboru</a:t>
            </a:r>
          </a:p>
        </p:txBody>
      </p:sp>
    </p:spTree>
    <p:extLst>
      <p:ext uri="{BB962C8B-B14F-4D97-AF65-F5344CB8AC3E}">
        <p14:creationId xmlns:p14="http://schemas.microsoft.com/office/powerpoint/2010/main" val="145831823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65E030A-CFC9-6380-7790-112E596C6180}"/>
              </a:ext>
            </a:extLst>
          </p:cNvPr>
          <p:cNvSpPr>
            <a:spLocks noGrp="1"/>
          </p:cNvSpPr>
          <p:nvPr>
            <p:ph type="title"/>
          </p:nvPr>
        </p:nvSpPr>
        <p:spPr/>
        <p:txBody>
          <a:bodyPr/>
          <a:lstStyle/>
          <a:p>
            <a:r>
              <a:rPr lang="sk-SK" dirty="0"/>
              <a:t>Zákon 300/2005 Z. z. (Trestný zákon)</a:t>
            </a:r>
            <a:br>
              <a:rPr lang="sk-SK" dirty="0"/>
            </a:br>
            <a:r>
              <a:rPr lang="sk-SK" dirty="0"/>
              <a:t>Neposkytnutie pomoci</a:t>
            </a:r>
          </a:p>
        </p:txBody>
      </p:sp>
      <p:sp>
        <p:nvSpPr>
          <p:cNvPr id="3" name="Zástupný objekt pre obsah 2">
            <a:extLst>
              <a:ext uri="{FF2B5EF4-FFF2-40B4-BE49-F238E27FC236}">
                <a16:creationId xmlns:a16="http://schemas.microsoft.com/office/drawing/2014/main" id="{9B9A0D98-B062-374E-2E02-C0435496FFEA}"/>
              </a:ext>
            </a:extLst>
          </p:cNvPr>
          <p:cNvSpPr>
            <a:spLocks noGrp="1"/>
          </p:cNvSpPr>
          <p:nvPr>
            <p:ph idx="1"/>
          </p:nvPr>
        </p:nvSpPr>
        <p:spPr/>
        <p:txBody>
          <a:bodyPr/>
          <a:lstStyle/>
          <a:p>
            <a:pPr marL="0" indent="0">
              <a:buNone/>
            </a:pPr>
            <a:r>
              <a:rPr lang="sk-SK" b="1" dirty="0">
                <a:solidFill>
                  <a:srgbClr val="FF0000"/>
                </a:solidFill>
              </a:rPr>
              <a:t>§ 177</a:t>
            </a:r>
          </a:p>
          <a:p>
            <a:pPr marL="457200" lvl="1" indent="0">
              <a:buNone/>
            </a:pPr>
            <a:r>
              <a:rPr lang="sk-SK" sz="1800" b="1" dirty="0"/>
              <a:t>(1)</a:t>
            </a:r>
            <a:r>
              <a:rPr lang="sk-SK" sz="1800" dirty="0"/>
              <a:t> Kto osobe, ktorá je v nebezpečenstve smrti alebo javí príznaky ťažkej ujmy na zdraví, neposkytne potrebnú pomoc, hoci tak môže urobiť bez nebezpečenstva pre seba alebo iného, potrestá sa odňatím slobody až na dva roky.</a:t>
            </a:r>
          </a:p>
          <a:p>
            <a:pPr marL="457200" lvl="1" indent="0">
              <a:buNone/>
            </a:pPr>
            <a:r>
              <a:rPr lang="sk-SK" sz="1800" b="1" dirty="0"/>
              <a:t>(2) Kto osobe, ktorá je v nebezpečenstve smrti alebo javí príznaky ťažkej ujmy na zdraví, neposkytne potrebnú pomoc, hoci je podľa povahy svojho zamestnania povinný takú pomoc poskytnúť, potrestá sa odňatím slobody na šesť mesiacov až tri roky.</a:t>
            </a:r>
            <a:endParaRPr lang="sk-SK" b="1" dirty="0"/>
          </a:p>
          <a:p>
            <a:pPr marL="0" indent="0">
              <a:buNone/>
            </a:pPr>
            <a:r>
              <a:rPr lang="sk-SK" b="1" dirty="0">
                <a:solidFill>
                  <a:srgbClr val="FF0000"/>
                </a:solidFill>
              </a:rPr>
              <a:t>§ 178</a:t>
            </a:r>
          </a:p>
          <a:p>
            <a:pPr marL="457200" lvl="1" indent="0">
              <a:buNone/>
            </a:pPr>
            <a:r>
              <a:rPr lang="sk-SK" sz="1800" b="1" dirty="0">
                <a:solidFill>
                  <a:srgbClr val="FF0000"/>
                </a:solidFill>
              </a:rPr>
              <a:t>Vodič, ktorý po dopravnej nehode, na ktorej mal účasť, neposkytne osobe, ktorá pri nehode utrpela ujmu na zdraví, potrebnú pomoc, hoci tak môže urobiť bez nebezpečenstva pre seba alebo iného, potrestá sa odňatím slobody až na tri roky.</a:t>
            </a:r>
          </a:p>
        </p:txBody>
      </p:sp>
    </p:spTree>
    <p:extLst>
      <p:ext uri="{BB962C8B-B14F-4D97-AF65-F5344CB8AC3E}">
        <p14:creationId xmlns:p14="http://schemas.microsoft.com/office/powerpoint/2010/main" val="817653702"/>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2807-8722-BF48-BEF4-257C62F95920}"/>
              </a:ext>
            </a:extLst>
          </p:cNvPr>
          <p:cNvSpPr>
            <a:spLocks noGrp="1"/>
          </p:cNvSpPr>
          <p:nvPr>
            <p:ph type="title"/>
          </p:nvPr>
        </p:nvSpPr>
        <p:spPr/>
        <p:txBody>
          <a:bodyPr/>
          <a:lstStyle/>
          <a:p>
            <a:r>
              <a:rPr lang="sk-SK" noProof="0" dirty="0"/>
              <a:t>Polytrauma</a:t>
            </a:r>
          </a:p>
        </p:txBody>
      </p:sp>
      <p:sp>
        <p:nvSpPr>
          <p:cNvPr id="3" name="Content Placeholder 2">
            <a:extLst>
              <a:ext uri="{FF2B5EF4-FFF2-40B4-BE49-F238E27FC236}">
                <a16:creationId xmlns:a16="http://schemas.microsoft.com/office/drawing/2014/main" id="{A0A5F390-CB9E-6E4E-A25C-AAE3DB978F3C}"/>
              </a:ext>
            </a:extLst>
          </p:cNvPr>
          <p:cNvSpPr>
            <a:spLocks noGrp="1"/>
          </p:cNvSpPr>
          <p:nvPr>
            <p:ph idx="1"/>
          </p:nvPr>
        </p:nvSpPr>
        <p:spPr/>
        <p:txBody>
          <a:bodyPr/>
          <a:lstStyle/>
          <a:p>
            <a:r>
              <a:rPr lang="sk-SK" noProof="0" dirty="0"/>
              <a:t>Poranenie viacerých častí tela alebo viacerých orgánových systémov, z ktorých aspoň jedno ohrozuje život pacienta</a:t>
            </a:r>
          </a:p>
          <a:p>
            <a:pPr marL="0" indent="0">
              <a:buNone/>
            </a:pPr>
            <a:endParaRPr lang="sk-SK" noProof="0" dirty="0"/>
          </a:p>
          <a:p>
            <a:r>
              <a:rPr lang="sk-SK" noProof="0" dirty="0"/>
              <a:t>Etiológia</a:t>
            </a:r>
          </a:p>
          <a:p>
            <a:pPr lvl="1"/>
            <a:r>
              <a:rPr lang="sk-SK" noProof="0" dirty="0"/>
              <a:t>Dopravné nehody			32-40 % úmrtí a zranení</a:t>
            </a:r>
          </a:p>
          <a:p>
            <a:pPr lvl="1"/>
            <a:r>
              <a:rPr lang="sk-SK" noProof="0" dirty="0"/>
              <a:t>Napadnutie				20 % úrazov</a:t>
            </a:r>
          </a:p>
          <a:p>
            <a:pPr lvl="1"/>
            <a:r>
              <a:rPr lang="sk-SK" noProof="0" dirty="0"/>
              <a:t>Úrazy spôsobené neživými silami	16 %, </a:t>
            </a:r>
          </a:p>
          <a:p>
            <a:pPr lvl="1"/>
            <a:r>
              <a:rPr lang="sk-SK" noProof="0" dirty="0"/>
              <a:t>Vplyvy prostredia			12 % </a:t>
            </a:r>
          </a:p>
          <a:p>
            <a:pPr marL="457200" lvl="1" indent="0">
              <a:buNone/>
            </a:pPr>
            <a:r>
              <a:rPr lang="sk-SK" noProof="0" dirty="0"/>
              <a:t>    </a:t>
            </a:r>
            <a:r>
              <a:rPr lang="sk-SK" i="1" noProof="0" dirty="0"/>
              <a:t>(podchladenie, prehriatie, úrazy elektrickým prúdom)</a:t>
            </a:r>
          </a:p>
          <a:p>
            <a:pPr lvl="1"/>
            <a:r>
              <a:rPr lang="sk-SK" noProof="0" dirty="0"/>
              <a:t>Požiare a výbuchy			3 %</a:t>
            </a:r>
          </a:p>
          <a:p>
            <a:pPr marL="457200" lvl="1" indent="0">
              <a:buNone/>
            </a:pPr>
            <a:r>
              <a:rPr lang="sk-SK" noProof="0" dirty="0"/>
              <a:t>    </a:t>
            </a:r>
            <a:r>
              <a:rPr lang="sk-SK" i="1" noProof="0" dirty="0"/>
              <a:t>(popáleniny, zastavenie obehu)</a:t>
            </a:r>
            <a:endParaRPr lang="sk-SK" noProof="0" dirty="0"/>
          </a:p>
          <a:p>
            <a:pPr lvl="1"/>
            <a:r>
              <a:rPr lang="sk-SK" noProof="0" dirty="0"/>
              <a:t>Pády					10 %</a:t>
            </a:r>
          </a:p>
        </p:txBody>
      </p:sp>
    </p:spTree>
    <p:extLst>
      <p:ext uri="{BB962C8B-B14F-4D97-AF65-F5344CB8AC3E}">
        <p14:creationId xmlns:p14="http://schemas.microsoft.com/office/powerpoint/2010/main" val="420319860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86F4F41-3F12-9BC0-258A-DF5975114B3B}"/>
              </a:ext>
            </a:extLst>
          </p:cNvPr>
          <p:cNvSpPr>
            <a:spLocks noGrp="1"/>
          </p:cNvSpPr>
          <p:nvPr>
            <p:ph type="title"/>
          </p:nvPr>
        </p:nvSpPr>
        <p:spPr/>
        <p:txBody>
          <a:bodyPr/>
          <a:lstStyle/>
          <a:p>
            <a:r>
              <a:rPr lang="sk-SK" noProof="0" dirty="0"/>
              <a:t>Polytrauma</a:t>
            </a:r>
          </a:p>
        </p:txBody>
      </p:sp>
      <p:sp>
        <p:nvSpPr>
          <p:cNvPr id="3" name="Zástupný objekt pre obsah 2">
            <a:extLst>
              <a:ext uri="{FF2B5EF4-FFF2-40B4-BE49-F238E27FC236}">
                <a16:creationId xmlns:a16="http://schemas.microsoft.com/office/drawing/2014/main" id="{E5A232A4-6DA8-7B0A-F70F-BCD394EC59CD}"/>
              </a:ext>
            </a:extLst>
          </p:cNvPr>
          <p:cNvSpPr>
            <a:spLocks noGrp="1"/>
          </p:cNvSpPr>
          <p:nvPr>
            <p:ph idx="1"/>
          </p:nvPr>
        </p:nvSpPr>
        <p:spPr/>
        <p:txBody>
          <a:bodyPr/>
          <a:lstStyle/>
          <a:p>
            <a:r>
              <a:rPr lang="sk-SK" noProof="0" dirty="0"/>
              <a:t>Asi 5 – 15 % pacientov, ktorí majú v úvode normálne vitálne funkcie a normálne nálezy pri vyšetrení, majú závažné poranenia, ktoré sú odhalené až neskôr pri opakovaných vyšetreniach</a:t>
            </a:r>
          </a:p>
          <a:p>
            <a:endParaRPr lang="sk-SK" noProof="0" dirty="0"/>
          </a:p>
          <a:p>
            <a:r>
              <a:rPr lang="sk-SK" b="1" noProof="0" dirty="0">
                <a:solidFill>
                  <a:srgbClr val="FF0000"/>
                </a:solidFill>
              </a:rPr>
              <a:t>Preto treba každú osobu vystavenú pôsobeniu energií považovať za zranenú, až kým nie je dokázaný opak</a:t>
            </a:r>
          </a:p>
          <a:p>
            <a:endParaRPr lang="sk-SK" b="1" noProof="0" dirty="0">
              <a:solidFill>
                <a:srgbClr val="FF0000"/>
              </a:solidFill>
            </a:endParaRPr>
          </a:p>
          <a:p>
            <a:r>
              <a:rPr lang="sk-SK" b="1" noProof="0" dirty="0">
                <a:solidFill>
                  <a:srgbClr val="FF0000"/>
                </a:solidFill>
              </a:rPr>
              <a:t>Nárazy – </a:t>
            </a:r>
            <a:r>
              <a:rPr lang="sk-SK" b="1" noProof="0" dirty="0"/>
              <a:t>pri rýchlosti viac ako 60 km/h, motocyklové nehody, hyperflexia a extenzia krku</a:t>
            </a:r>
          </a:p>
          <a:p>
            <a:r>
              <a:rPr lang="sk-SK" b="1" noProof="0" dirty="0">
                <a:solidFill>
                  <a:srgbClr val="FF0000"/>
                </a:solidFill>
              </a:rPr>
              <a:t>Pády</a:t>
            </a:r>
            <a:r>
              <a:rPr lang="sk-SK" b="1" noProof="0" dirty="0"/>
              <a:t> – z výšky väčšej ako výška tela, topenie po skokoch do vody, tupé poranenie nad kľúčnou kosťou</a:t>
            </a:r>
            <a:endParaRPr lang="sk-SK" noProof="0" dirty="0"/>
          </a:p>
        </p:txBody>
      </p:sp>
    </p:spTree>
    <p:extLst>
      <p:ext uri="{BB962C8B-B14F-4D97-AF65-F5344CB8AC3E}">
        <p14:creationId xmlns:p14="http://schemas.microsoft.com/office/powerpoint/2010/main" val="30018283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3A38D3-BE64-F321-5B42-B2A7D92C1D13}"/>
              </a:ext>
            </a:extLst>
          </p:cNvPr>
          <p:cNvSpPr>
            <a:spLocks noGrp="1"/>
          </p:cNvSpPr>
          <p:nvPr>
            <p:ph type="title"/>
          </p:nvPr>
        </p:nvSpPr>
        <p:spPr/>
        <p:txBody>
          <a:bodyPr/>
          <a:lstStyle/>
          <a:p>
            <a:r>
              <a:rPr lang="sk-SK" noProof="0" dirty="0"/>
              <a:t>Časový rámec</a:t>
            </a:r>
          </a:p>
        </p:txBody>
      </p:sp>
      <p:sp>
        <p:nvSpPr>
          <p:cNvPr id="3" name="Zástupný objekt pre obsah 2">
            <a:extLst>
              <a:ext uri="{FF2B5EF4-FFF2-40B4-BE49-F238E27FC236}">
                <a16:creationId xmlns:a16="http://schemas.microsoft.com/office/drawing/2014/main" id="{5A8A9823-E8E6-2A4E-ACFA-86B4E12F91CE}"/>
              </a:ext>
            </a:extLst>
          </p:cNvPr>
          <p:cNvSpPr>
            <a:spLocks noGrp="1"/>
          </p:cNvSpPr>
          <p:nvPr>
            <p:ph idx="1"/>
          </p:nvPr>
        </p:nvSpPr>
        <p:spPr/>
        <p:txBody>
          <a:bodyPr/>
          <a:lstStyle/>
          <a:p>
            <a:r>
              <a:rPr lang="sk-SK" noProof="0" dirty="0"/>
              <a:t>„Platinových desať“ – prvých 10 min po úraze</a:t>
            </a:r>
          </a:p>
          <a:p>
            <a:r>
              <a:rPr lang="sk-SK" noProof="0" dirty="0"/>
              <a:t>„Zlatá hodinka“ – čas do poskytnutia ALS</a:t>
            </a:r>
          </a:p>
          <a:p>
            <a:r>
              <a:rPr lang="sk-SK" noProof="0" dirty="0"/>
              <a:t>„Strieborný deň“ – čas potrebný na detekciu skrytej hypoperfúzie</a:t>
            </a:r>
          </a:p>
          <a:p>
            <a:r>
              <a:rPr lang="sk-SK" noProof="0" dirty="0"/>
              <a:t>„Bronzový týždeň“</a:t>
            </a:r>
          </a:p>
          <a:p>
            <a:endParaRPr lang="sk-SK" noProof="0" dirty="0"/>
          </a:p>
          <a:p>
            <a:r>
              <a:rPr lang="sk-SK" b="1" noProof="0" dirty="0"/>
              <a:t>Zranenia spôsobujú úmrtie v špecifickom reprodukovateľnom časovom rámci</a:t>
            </a:r>
          </a:p>
          <a:p>
            <a:pPr lvl="1"/>
            <a:r>
              <a:rPr lang="sk-SK" noProof="0" dirty="0"/>
              <a:t>Dýchacie cesty			5 min</a:t>
            </a:r>
          </a:p>
          <a:p>
            <a:pPr lvl="1"/>
            <a:r>
              <a:rPr lang="sk-SK" noProof="0" dirty="0"/>
              <a:t>Dýchanie/hypoxia		10 min</a:t>
            </a:r>
          </a:p>
          <a:p>
            <a:pPr lvl="1"/>
            <a:r>
              <a:rPr lang="sk-SK" noProof="0" dirty="0"/>
              <a:t>Cirkulácia/krvácanie		30 min</a:t>
            </a:r>
          </a:p>
          <a:p>
            <a:pPr lvl="1"/>
            <a:r>
              <a:rPr lang="sk-SK" noProof="0" dirty="0"/>
              <a:t>Herniácia mozgového kmeňa	60 min</a:t>
            </a:r>
          </a:p>
          <a:p>
            <a:endParaRPr lang="sk-SK" noProof="0" dirty="0"/>
          </a:p>
          <a:p>
            <a:endParaRPr lang="sk-SK" noProof="0" dirty="0"/>
          </a:p>
        </p:txBody>
      </p:sp>
    </p:spTree>
    <p:extLst>
      <p:ext uri="{BB962C8B-B14F-4D97-AF65-F5344CB8AC3E}">
        <p14:creationId xmlns:p14="http://schemas.microsoft.com/office/powerpoint/2010/main" val="390112463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205C6B2-7670-F9F6-D689-5A9D5E40EAB9}"/>
              </a:ext>
            </a:extLst>
          </p:cNvPr>
          <p:cNvSpPr>
            <a:spLocks noGrp="1"/>
          </p:cNvSpPr>
          <p:nvPr>
            <p:ph type="title"/>
          </p:nvPr>
        </p:nvSpPr>
        <p:spPr/>
        <p:txBody>
          <a:bodyPr/>
          <a:lstStyle/>
          <a:p>
            <a:r>
              <a:rPr lang="sk-SK" noProof="0" dirty="0"/>
              <a:t>Časový rámec</a:t>
            </a:r>
          </a:p>
        </p:txBody>
      </p:sp>
      <p:sp>
        <p:nvSpPr>
          <p:cNvPr id="3" name="Zástupný objekt pre obsah 2">
            <a:extLst>
              <a:ext uri="{FF2B5EF4-FFF2-40B4-BE49-F238E27FC236}">
                <a16:creationId xmlns:a16="http://schemas.microsoft.com/office/drawing/2014/main" id="{5C11ADC3-C24D-143B-D685-02D9C9146F64}"/>
              </a:ext>
            </a:extLst>
          </p:cNvPr>
          <p:cNvSpPr>
            <a:spLocks noGrp="1"/>
          </p:cNvSpPr>
          <p:nvPr>
            <p:ph idx="1"/>
          </p:nvPr>
        </p:nvSpPr>
        <p:spPr/>
        <p:txBody>
          <a:bodyPr/>
          <a:lstStyle/>
          <a:p>
            <a:r>
              <a:rPr lang="sk-SK" noProof="0" dirty="0"/>
              <a:t>V prvých minútach po zranení zomiera asi 50% postihnutých následkom ťažkého poškodenia mozgu a poranením veľkých ciev</a:t>
            </a:r>
          </a:p>
          <a:p>
            <a:endParaRPr lang="sk-SK" noProof="0" dirty="0"/>
          </a:p>
          <a:p>
            <a:r>
              <a:rPr lang="sk-SK" noProof="0" dirty="0"/>
              <a:t>Počas „zlatej hodiny“ zomiera asi 30% postihnutých následkom intrakraniálneho krvácania, ťažkého poranenia hrudníka a brucha</a:t>
            </a:r>
          </a:p>
          <a:p>
            <a:endParaRPr lang="sk-SK" noProof="0" dirty="0"/>
          </a:p>
          <a:p>
            <a:r>
              <a:rPr lang="sk-SK" noProof="0" dirty="0"/>
              <a:t>V priebehu dní a týždňov zomiera asi 20% postihnutých na multiorgánové zlyhanie následkom šoku</a:t>
            </a:r>
          </a:p>
        </p:txBody>
      </p:sp>
    </p:spTree>
    <p:extLst>
      <p:ext uri="{BB962C8B-B14F-4D97-AF65-F5344CB8AC3E}">
        <p14:creationId xmlns:p14="http://schemas.microsoft.com/office/powerpoint/2010/main" val="1030038152"/>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C0AA50-1884-3C07-1404-2E9D9252BF1F}"/>
              </a:ext>
            </a:extLst>
          </p:cNvPr>
          <p:cNvSpPr>
            <a:spLocks noGrp="1"/>
          </p:cNvSpPr>
          <p:nvPr>
            <p:ph type="title"/>
          </p:nvPr>
        </p:nvSpPr>
        <p:spPr/>
        <p:txBody>
          <a:bodyPr/>
          <a:lstStyle/>
          <a:p>
            <a:r>
              <a:rPr lang="sk-SK" noProof="0" dirty="0"/>
              <a:t>Advanced Trauma Life Support – princípy</a:t>
            </a:r>
          </a:p>
        </p:txBody>
      </p:sp>
      <p:sp>
        <p:nvSpPr>
          <p:cNvPr id="3" name="Zástupný objekt pre obsah 2">
            <a:extLst>
              <a:ext uri="{FF2B5EF4-FFF2-40B4-BE49-F238E27FC236}">
                <a16:creationId xmlns:a16="http://schemas.microsoft.com/office/drawing/2014/main" id="{AD8B708B-9E6B-FE72-A564-944D2C8A6123}"/>
              </a:ext>
            </a:extLst>
          </p:cNvPr>
          <p:cNvSpPr>
            <a:spLocks noGrp="1"/>
          </p:cNvSpPr>
          <p:nvPr>
            <p:ph idx="1"/>
          </p:nvPr>
        </p:nvSpPr>
        <p:spPr/>
        <p:txBody>
          <a:bodyPr/>
          <a:lstStyle/>
          <a:p>
            <a:r>
              <a:rPr lang="sk-SK" b="1" noProof="0" dirty="0"/>
              <a:t>Ošetrenie najzávažnejších život ohrozujúcich zranení ako prvých</a:t>
            </a:r>
          </a:p>
          <a:p>
            <a:pPr lvl="1"/>
            <a:r>
              <a:rPr lang="sk-SK" noProof="0" dirty="0"/>
              <a:t>Absencia definitívnej diagnózy nikdy neobmedzuje indikovanú liečbu</a:t>
            </a:r>
          </a:p>
          <a:p>
            <a:pPr lvl="1"/>
            <a:r>
              <a:rPr lang="sk-SK" noProof="0" dirty="0"/>
              <a:t>Detailná anamnéza nie je nevyhnutná</a:t>
            </a:r>
          </a:p>
          <a:p>
            <a:pPr lvl="1"/>
            <a:endParaRPr lang="sk-SK" noProof="0" dirty="0"/>
          </a:p>
          <a:p>
            <a:r>
              <a:rPr lang="sk-SK" b="1" noProof="0" dirty="0"/>
              <a:t>Znovu vyšetriť</a:t>
            </a:r>
          </a:p>
          <a:p>
            <a:r>
              <a:rPr lang="sk-SK" b="1" noProof="0" dirty="0"/>
              <a:t>Znovu liečiť</a:t>
            </a:r>
          </a:p>
          <a:p>
            <a:endParaRPr lang="sk-SK" noProof="0" dirty="0"/>
          </a:p>
          <a:p>
            <a:endParaRPr lang="sk-SK" noProof="0" dirty="0"/>
          </a:p>
        </p:txBody>
      </p:sp>
    </p:spTree>
    <p:extLst>
      <p:ext uri="{BB962C8B-B14F-4D97-AF65-F5344CB8AC3E}">
        <p14:creationId xmlns:p14="http://schemas.microsoft.com/office/powerpoint/2010/main" val="240800449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A152ED-E88F-A19A-2CAD-B05581149068}"/>
              </a:ext>
            </a:extLst>
          </p:cNvPr>
          <p:cNvSpPr>
            <a:spLocks noGrp="1"/>
          </p:cNvSpPr>
          <p:nvPr>
            <p:ph type="title"/>
          </p:nvPr>
        </p:nvSpPr>
        <p:spPr/>
        <p:txBody>
          <a:bodyPr/>
          <a:lstStyle/>
          <a:p>
            <a:r>
              <a:rPr lang="sk-SK" noProof="0" dirty="0"/>
              <a:t>Advanced Trauma Life Support</a:t>
            </a:r>
          </a:p>
        </p:txBody>
      </p:sp>
      <p:sp>
        <p:nvSpPr>
          <p:cNvPr id="3" name="Zástupný objekt pre obsah 2">
            <a:extLst>
              <a:ext uri="{FF2B5EF4-FFF2-40B4-BE49-F238E27FC236}">
                <a16:creationId xmlns:a16="http://schemas.microsoft.com/office/drawing/2014/main" id="{26721AED-E74B-F0F0-B770-DC06D866FAA6}"/>
              </a:ext>
            </a:extLst>
          </p:cNvPr>
          <p:cNvSpPr>
            <a:spLocks noGrp="1"/>
          </p:cNvSpPr>
          <p:nvPr>
            <p:ph idx="1"/>
          </p:nvPr>
        </p:nvSpPr>
        <p:spPr/>
        <p:txBody>
          <a:bodyPr/>
          <a:lstStyle/>
          <a:p>
            <a:r>
              <a:rPr lang="sk-SK" b="1" noProof="0" dirty="0"/>
              <a:t>Príprava</a:t>
            </a:r>
            <a:r>
              <a:rPr lang="sk-SK" noProof="0" dirty="0"/>
              <a:t>	</a:t>
            </a:r>
          </a:p>
          <a:p>
            <a:r>
              <a:rPr lang="sk-SK" noProof="0" dirty="0"/>
              <a:t>Triáž	</a:t>
            </a:r>
          </a:p>
          <a:p>
            <a:r>
              <a:rPr lang="sk-SK" b="1" noProof="0" dirty="0"/>
              <a:t>Primárne vyšetrenie (AcBCDE) + KPR</a:t>
            </a:r>
          </a:p>
          <a:p>
            <a:r>
              <a:rPr lang="sk-SK" noProof="0" dirty="0"/>
              <a:t>Zváženie transferu</a:t>
            </a:r>
          </a:p>
          <a:p>
            <a:r>
              <a:rPr lang="sk-SK" b="1" noProof="0" dirty="0"/>
              <a:t>Druhotné vyšetrenie (od hlavy po päty, AMPLE)</a:t>
            </a:r>
          </a:p>
          <a:p>
            <a:r>
              <a:rPr lang="sk-SK" noProof="0" dirty="0"/>
              <a:t>Neustála postresuscitačná starostlivosť a vyhodnocovanie</a:t>
            </a:r>
          </a:p>
          <a:p>
            <a:r>
              <a:rPr lang="sk-SK" noProof="0" dirty="0"/>
              <a:t>Následná starostlivosť</a:t>
            </a:r>
          </a:p>
        </p:txBody>
      </p:sp>
    </p:spTree>
    <p:extLst>
      <p:ext uri="{BB962C8B-B14F-4D97-AF65-F5344CB8AC3E}">
        <p14:creationId xmlns:p14="http://schemas.microsoft.com/office/powerpoint/2010/main" val="225852817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8EDFC3-0A16-9A19-9B7D-FB9E34052F92}"/>
              </a:ext>
            </a:extLst>
          </p:cNvPr>
          <p:cNvSpPr>
            <a:spLocks noGrp="1"/>
          </p:cNvSpPr>
          <p:nvPr>
            <p:ph type="title"/>
          </p:nvPr>
        </p:nvSpPr>
        <p:spPr/>
        <p:txBody>
          <a:bodyPr/>
          <a:lstStyle/>
          <a:p>
            <a:r>
              <a:rPr lang="sk-SK" noProof="0" dirty="0"/>
              <a:t>Príprava</a:t>
            </a:r>
          </a:p>
        </p:txBody>
      </p:sp>
      <p:sp>
        <p:nvSpPr>
          <p:cNvPr id="3" name="Zástupný objekt pre obsah 2">
            <a:extLst>
              <a:ext uri="{FF2B5EF4-FFF2-40B4-BE49-F238E27FC236}">
                <a16:creationId xmlns:a16="http://schemas.microsoft.com/office/drawing/2014/main" id="{0D27E84E-A0C5-B14B-0C1C-691D00F0EFD0}"/>
              </a:ext>
            </a:extLst>
          </p:cNvPr>
          <p:cNvSpPr>
            <a:spLocks noGrp="1"/>
          </p:cNvSpPr>
          <p:nvPr>
            <p:ph idx="1"/>
          </p:nvPr>
        </p:nvSpPr>
        <p:spPr/>
        <p:txBody>
          <a:bodyPr/>
          <a:lstStyle/>
          <a:p>
            <a:r>
              <a:rPr lang="sk-SK" b="1" noProof="0" dirty="0"/>
              <a:t>Prednemocničná starostlivosť</a:t>
            </a:r>
            <a:r>
              <a:rPr lang="sk-SK" noProof="0" dirty="0"/>
              <a:t> – notifikácia nemocnice pred transportom z miesta nehody</a:t>
            </a:r>
          </a:p>
          <a:p>
            <a:r>
              <a:rPr lang="sk-SK" noProof="0" dirty="0"/>
              <a:t>AcBCDE</a:t>
            </a:r>
          </a:p>
          <a:p>
            <a:r>
              <a:rPr lang="sk-SK" noProof="0" dirty="0"/>
              <a:t>Imobilizácia</a:t>
            </a:r>
          </a:p>
          <a:p>
            <a:r>
              <a:rPr lang="sk-SK" noProof="0" dirty="0"/>
              <a:t>Okamžitý transport – 2 koncepty – „</a:t>
            </a:r>
            <a:r>
              <a:rPr lang="sk-SK" b="1" noProof="0" dirty="0"/>
              <a:t>scoop and run</a:t>
            </a:r>
            <a:r>
              <a:rPr lang="sk-SK" noProof="0" dirty="0"/>
              <a:t>“ a „</a:t>
            </a:r>
            <a:r>
              <a:rPr lang="sk-SK" b="1" noProof="0" dirty="0"/>
              <a:t>stay and play</a:t>
            </a:r>
            <a:r>
              <a:rPr lang="sk-SK" noProof="0" dirty="0"/>
              <a:t>“</a:t>
            </a:r>
          </a:p>
          <a:p>
            <a:endParaRPr lang="sk-SK" noProof="0" dirty="0"/>
          </a:p>
          <a:p>
            <a:r>
              <a:rPr lang="sk-SK" b="1" noProof="0" dirty="0"/>
              <a:t>Nemocničná starostlivosť</a:t>
            </a:r>
            <a:r>
              <a:rPr lang="sk-SK" noProof="0" dirty="0"/>
              <a:t> – trauma team (4 lekári, 5 sestier, 1 rádiologický asistent), vybavenie</a:t>
            </a:r>
          </a:p>
        </p:txBody>
      </p:sp>
    </p:spTree>
    <p:extLst>
      <p:ext uri="{BB962C8B-B14F-4D97-AF65-F5344CB8AC3E}">
        <p14:creationId xmlns:p14="http://schemas.microsoft.com/office/powerpoint/2010/main" val="196758775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997A5C-B351-97E9-F071-28982CF5AD3C}"/>
              </a:ext>
            </a:extLst>
          </p:cNvPr>
          <p:cNvSpPr>
            <a:spLocks noGrp="1"/>
          </p:cNvSpPr>
          <p:nvPr>
            <p:ph type="title"/>
          </p:nvPr>
        </p:nvSpPr>
        <p:spPr>
          <a:xfrm>
            <a:off x="747665" y="216873"/>
            <a:ext cx="9624250" cy="982543"/>
          </a:xfrm>
        </p:spPr>
        <p:txBody>
          <a:bodyPr/>
          <a:lstStyle/>
          <a:p>
            <a:r>
              <a:rPr lang="sk-SK" noProof="0" dirty="0"/>
              <a:t>AcBCDE postup</a:t>
            </a:r>
          </a:p>
        </p:txBody>
      </p:sp>
      <p:sp>
        <p:nvSpPr>
          <p:cNvPr id="3" name="Zástupný objekt pre obsah 2">
            <a:extLst>
              <a:ext uri="{FF2B5EF4-FFF2-40B4-BE49-F238E27FC236}">
                <a16:creationId xmlns:a16="http://schemas.microsoft.com/office/drawing/2014/main" id="{6BD8BBC7-6546-7BA6-71B8-BE8826F0F322}"/>
              </a:ext>
            </a:extLst>
          </p:cNvPr>
          <p:cNvSpPr>
            <a:spLocks noGrp="1"/>
          </p:cNvSpPr>
          <p:nvPr>
            <p:ph idx="1"/>
          </p:nvPr>
        </p:nvSpPr>
        <p:spPr>
          <a:xfrm>
            <a:off x="747665" y="956493"/>
            <a:ext cx="9624250" cy="4323220"/>
          </a:xfrm>
        </p:spPr>
        <p:txBody>
          <a:bodyPr/>
          <a:lstStyle/>
          <a:p>
            <a:r>
              <a:rPr lang="sk-SK" sz="2000" b="1" noProof="0" dirty="0">
                <a:solidFill>
                  <a:srgbClr val="FF0000"/>
                </a:solidFill>
              </a:rPr>
              <a:t>X</a:t>
            </a:r>
          </a:p>
          <a:p>
            <a:r>
              <a:rPr lang="sk-SK" sz="2000" b="1" noProof="0" dirty="0" err="1">
                <a:solidFill>
                  <a:srgbClr val="FF0000"/>
                </a:solidFill>
              </a:rPr>
              <a:t>Ac</a:t>
            </a:r>
            <a:r>
              <a:rPr lang="sk-SK" sz="2000" b="1" noProof="0" dirty="0">
                <a:solidFill>
                  <a:srgbClr val="FF0000"/>
                </a:solidFill>
              </a:rPr>
              <a:t> – dýchacie cesty a krčná chrbtica</a:t>
            </a:r>
          </a:p>
          <a:p>
            <a:pPr lvl="1"/>
            <a:r>
              <a:rPr lang="sk-SK" sz="1800" noProof="0" dirty="0"/>
              <a:t>Kontrola priechodnosti dýchacích ciest, spriechodnenie dýchacích ciest</a:t>
            </a:r>
          </a:p>
          <a:p>
            <a:pPr lvl="1"/>
            <a:r>
              <a:rPr lang="sk-SK" sz="1800" noProof="0" dirty="0"/>
              <a:t>Imobilizácia krku a hlavy pri podozrení na poranenie C chrbtice – MILS </a:t>
            </a:r>
            <a:r>
              <a:rPr lang="sk-SK" sz="1800" i="1" noProof="0" dirty="0"/>
              <a:t>(</a:t>
            </a:r>
            <a:r>
              <a:rPr lang="sk-SK" sz="1800" i="1" noProof="0" dirty="0" err="1"/>
              <a:t>manual</a:t>
            </a:r>
            <a:r>
              <a:rPr lang="sk-SK" sz="1800" i="1" noProof="0" dirty="0"/>
              <a:t> in-</a:t>
            </a:r>
            <a:r>
              <a:rPr lang="sk-SK" sz="1800" i="1" noProof="0" dirty="0" err="1"/>
              <a:t>line</a:t>
            </a:r>
            <a:r>
              <a:rPr lang="sk-SK" sz="1800" i="1" noProof="0" dirty="0"/>
              <a:t> </a:t>
            </a:r>
            <a:r>
              <a:rPr lang="sk-SK" sz="1800" i="1" noProof="0" dirty="0" err="1"/>
              <a:t>stabilisation</a:t>
            </a:r>
            <a:r>
              <a:rPr lang="sk-SK" sz="1800" i="1" noProof="0" dirty="0"/>
              <a:t>)</a:t>
            </a:r>
          </a:p>
          <a:p>
            <a:r>
              <a:rPr lang="sk-SK" sz="2000" b="1" noProof="0" dirty="0">
                <a:solidFill>
                  <a:srgbClr val="FF0000"/>
                </a:solidFill>
              </a:rPr>
              <a:t>B – dýchanie</a:t>
            </a:r>
            <a:r>
              <a:rPr lang="sk-SK" sz="2000" noProof="0" dirty="0"/>
              <a:t> – prítomnosť, frekvencia, hĺbka, vzduch v podkoží, nestabilný hrudník</a:t>
            </a:r>
          </a:p>
          <a:p>
            <a:r>
              <a:rPr lang="sk-SK" sz="2000" b="1" noProof="0" dirty="0">
                <a:solidFill>
                  <a:srgbClr val="FF0000"/>
                </a:solidFill>
              </a:rPr>
              <a:t>C – krvný obeh a krvácanie</a:t>
            </a:r>
            <a:r>
              <a:rPr lang="sk-SK" sz="2000" noProof="0" dirty="0"/>
              <a:t> – zastavenie vonkajšieho krvácania, predpokladať vnútorné krvácanie</a:t>
            </a:r>
          </a:p>
          <a:p>
            <a:pPr lvl="1"/>
            <a:r>
              <a:rPr lang="sk-SK" sz="1800" noProof="0" dirty="0"/>
              <a:t>Kontrola pulzu, kapilárneho návratu, protišoková poloha</a:t>
            </a:r>
          </a:p>
          <a:p>
            <a:r>
              <a:rPr lang="sk-SK" sz="2000" b="1" noProof="0" dirty="0">
                <a:solidFill>
                  <a:srgbClr val="FF0000"/>
                </a:solidFill>
              </a:rPr>
              <a:t>D – kontrola CNS</a:t>
            </a:r>
            <a:r>
              <a:rPr lang="sk-SK" sz="2000" noProof="0" dirty="0"/>
              <a:t> – stav vedomia (somnolencia, sopor, kóma, GCS), orientačné neurologické vyšetrenie (zrenice – veľkosť, reakcie na osvetlenie, pohyb a citlivosť končatín</a:t>
            </a:r>
          </a:p>
          <a:p>
            <a:r>
              <a:rPr lang="sk-SK" sz="2000" b="1" noProof="0" dirty="0">
                <a:solidFill>
                  <a:srgbClr val="FF0000"/>
                </a:solidFill>
              </a:rPr>
              <a:t>E – obnaženie</a:t>
            </a:r>
            <a:r>
              <a:rPr lang="sk-SK" sz="2000" noProof="0" dirty="0"/>
              <a:t> – prezrieť postihnutého, hľadať ďalšie poranenia; zabrániť podchladeniu</a:t>
            </a:r>
          </a:p>
          <a:p>
            <a:endParaRPr lang="sk-SK" sz="2000" noProof="0" dirty="0"/>
          </a:p>
        </p:txBody>
      </p:sp>
    </p:spTree>
    <p:extLst>
      <p:ext uri="{BB962C8B-B14F-4D97-AF65-F5344CB8AC3E}">
        <p14:creationId xmlns:p14="http://schemas.microsoft.com/office/powerpoint/2010/main" val="14154122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7DB38C-098B-A9A9-6EF3-25DCB0F02911}"/>
              </a:ext>
            </a:extLst>
          </p:cNvPr>
          <p:cNvSpPr>
            <a:spLocks noGrp="1"/>
          </p:cNvSpPr>
          <p:nvPr>
            <p:ph type="title"/>
          </p:nvPr>
        </p:nvSpPr>
        <p:spPr/>
        <p:txBody>
          <a:bodyPr/>
          <a:lstStyle/>
          <a:p>
            <a:r>
              <a:rPr lang="sk-SK" dirty="0"/>
              <a:t>MILS (</a:t>
            </a:r>
            <a:r>
              <a:rPr lang="sk-SK" dirty="0" err="1"/>
              <a:t>Manual</a:t>
            </a:r>
            <a:r>
              <a:rPr lang="sk-SK" dirty="0"/>
              <a:t> In-</a:t>
            </a:r>
            <a:r>
              <a:rPr lang="sk-SK" dirty="0" err="1"/>
              <a:t>Line</a:t>
            </a:r>
            <a:r>
              <a:rPr lang="sk-SK" dirty="0"/>
              <a:t> </a:t>
            </a:r>
            <a:r>
              <a:rPr lang="sk-SK" dirty="0" err="1"/>
              <a:t>Stabilisation</a:t>
            </a:r>
            <a:r>
              <a:rPr lang="sk-SK" dirty="0"/>
              <a:t>)</a:t>
            </a:r>
          </a:p>
        </p:txBody>
      </p:sp>
      <p:pic>
        <p:nvPicPr>
          <p:cNvPr id="4" name="Online médium 3" descr="Manual Cervical Spine Stabilisation">
            <a:hlinkClick r:id="" action="ppaction://media"/>
            <a:extLst>
              <a:ext uri="{FF2B5EF4-FFF2-40B4-BE49-F238E27FC236}">
                <a16:creationId xmlns:a16="http://schemas.microsoft.com/office/drawing/2014/main" id="{BE270A80-F80F-0E30-7EF3-07CEF540457D}"/>
              </a:ext>
            </a:extLst>
          </p:cNvPr>
          <p:cNvPicPr>
            <a:picLocks noGrp="1" noRot="1" noChangeAspect="1"/>
          </p:cNvPicPr>
          <p:nvPr>
            <p:ph idx="1"/>
            <a:videoFile r:link="rId1"/>
          </p:nvPr>
        </p:nvPicPr>
        <p:blipFill>
          <a:blip r:embed="rId3"/>
          <a:stretch>
            <a:fillRect/>
          </a:stretch>
        </p:blipFill>
        <p:spPr>
          <a:xfrm>
            <a:off x="1825625" y="1825625"/>
            <a:ext cx="7650163" cy="4322763"/>
          </a:xfrm>
          <a:prstGeom prst="rect">
            <a:avLst/>
          </a:prstGeom>
        </p:spPr>
      </p:pic>
    </p:spTree>
    <p:extLst>
      <p:ext uri="{BB962C8B-B14F-4D97-AF65-F5344CB8AC3E}">
        <p14:creationId xmlns:p14="http://schemas.microsoft.com/office/powerpoint/2010/main" val="390832239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954E83-757D-644B-86B4-F59E650515C6}"/>
              </a:ext>
            </a:extLst>
          </p:cNvPr>
          <p:cNvSpPr>
            <a:spLocks noGrp="1"/>
          </p:cNvSpPr>
          <p:nvPr>
            <p:ph type="title"/>
          </p:nvPr>
        </p:nvSpPr>
        <p:spPr/>
        <p:txBody>
          <a:bodyPr/>
          <a:lstStyle/>
          <a:p>
            <a:r>
              <a:rPr lang="sk-SK" noProof="0" dirty="0"/>
              <a:t>Airway</a:t>
            </a:r>
          </a:p>
        </p:txBody>
      </p:sp>
      <p:sp>
        <p:nvSpPr>
          <p:cNvPr id="3" name="Zástupný objekt pre obsah 2">
            <a:extLst>
              <a:ext uri="{FF2B5EF4-FFF2-40B4-BE49-F238E27FC236}">
                <a16:creationId xmlns:a16="http://schemas.microsoft.com/office/drawing/2014/main" id="{2EC402A8-7621-CB7B-53E2-90C030948DF5}"/>
              </a:ext>
            </a:extLst>
          </p:cNvPr>
          <p:cNvSpPr>
            <a:spLocks noGrp="1"/>
          </p:cNvSpPr>
          <p:nvPr>
            <p:ph idx="1"/>
          </p:nvPr>
        </p:nvSpPr>
        <p:spPr/>
        <p:txBody>
          <a:bodyPr/>
          <a:lstStyle/>
          <a:p>
            <a:r>
              <a:rPr lang="sk-SK" noProof="0" dirty="0"/>
              <a:t>Priechodnosť dýchacích ciest</a:t>
            </a:r>
          </a:p>
          <a:p>
            <a:pPr lvl="1"/>
            <a:r>
              <a:rPr lang="sk-SK" noProof="0" dirty="0"/>
              <a:t>Známky obštrukcie dýchacích ciest (cudzie teleso; zlomeniny tvárovej časti, mandibuly a/alebo laryngu a trachei</a:t>
            </a:r>
          </a:p>
          <a:p>
            <a:pPr lvl="1"/>
            <a:r>
              <a:rPr lang="sk-SK" noProof="0" dirty="0"/>
              <a:t>Odsatie nahromadenej krvi, sekrétu</a:t>
            </a:r>
          </a:p>
          <a:p>
            <a:pPr lvl="1"/>
            <a:endParaRPr lang="sk-SK" noProof="0" dirty="0"/>
          </a:p>
          <a:p>
            <a:r>
              <a:rPr lang="sk-SK" noProof="0" dirty="0"/>
              <a:t>Predsunutie sánky</a:t>
            </a:r>
          </a:p>
        </p:txBody>
      </p:sp>
    </p:spTree>
    <p:extLst>
      <p:ext uri="{BB962C8B-B14F-4D97-AF65-F5344CB8AC3E}">
        <p14:creationId xmlns:p14="http://schemas.microsoft.com/office/powerpoint/2010/main" val="418444413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9B5532-16CA-AD45-4AAB-A07EC47C015D}"/>
              </a:ext>
            </a:extLst>
          </p:cNvPr>
          <p:cNvSpPr>
            <a:spLocks noGrp="1"/>
          </p:cNvSpPr>
          <p:nvPr>
            <p:ph type="title"/>
          </p:nvPr>
        </p:nvSpPr>
        <p:spPr/>
        <p:txBody>
          <a:bodyPr/>
          <a:lstStyle/>
          <a:p>
            <a:r>
              <a:rPr lang="sk-SK" noProof="0" dirty="0"/>
              <a:t>Breathing</a:t>
            </a:r>
          </a:p>
        </p:txBody>
      </p:sp>
      <p:sp>
        <p:nvSpPr>
          <p:cNvPr id="3" name="Zástupný objekt pre obsah 2">
            <a:extLst>
              <a:ext uri="{FF2B5EF4-FFF2-40B4-BE49-F238E27FC236}">
                <a16:creationId xmlns:a16="http://schemas.microsoft.com/office/drawing/2014/main" id="{F03EF34B-059F-DD1F-DD89-A0BAF0ED2621}"/>
              </a:ext>
            </a:extLst>
          </p:cNvPr>
          <p:cNvSpPr>
            <a:spLocks noGrp="1"/>
          </p:cNvSpPr>
          <p:nvPr>
            <p:ph idx="1"/>
          </p:nvPr>
        </p:nvSpPr>
        <p:spPr/>
        <p:txBody>
          <a:bodyPr/>
          <a:lstStyle/>
          <a:p>
            <a:r>
              <a:rPr lang="sk-SK" noProof="0" dirty="0"/>
              <a:t>Vyšetrenie pohľadom – náplň krčných žíl, pozícia trachey, pohyby hrudníka</a:t>
            </a:r>
          </a:p>
          <a:p>
            <a:r>
              <a:rPr lang="sk-SK" noProof="0" dirty="0"/>
              <a:t>Poklop, posluch, pohmat</a:t>
            </a:r>
          </a:p>
          <a:p>
            <a:endParaRPr lang="sk-SK" noProof="0" dirty="0"/>
          </a:p>
          <a:p>
            <a:r>
              <a:rPr lang="sk-SK" noProof="0" dirty="0"/>
              <a:t>Vylúčiť</a:t>
            </a:r>
          </a:p>
          <a:p>
            <a:pPr lvl="1"/>
            <a:r>
              <a:rPr lang="sk-SK" noProof="0" dirty="0"/>
              <a:t>Tenzný alebo otvorený pneumothorax</a:t>
            </a:r>
          </a:p>
          <a:p>
            <a:pPr lvl="1"/>
            <a:r>
              <a:rPr lang="sk-SK" noProof="0" dirty="0"/>
              <a:t>Masívny hemothorax</a:t>
            </a:r>
          </a:p>
          <a:p>
            <a:pPr lvl="1"/>
            <a:r>
              <a:rPr lang="sk-SK" noProof="0" dirty="0"/>
              <a:t>Poranenia trachey alebo bronchov	</a:t>
            </a:r>
          </a:p>
        </p:txBody>
      </p:sp>
    </p:spTree>
    <p:extLst>
      <p:ext uri="{BB962C8B-B14F-4D97-AF65-F5344CB8AC3E}">
        <p14:creationId xmlns:p14="http://schemas.microsoft.com/office/powerpoint/2010/main" val="138113302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9D58CC-A1BC-9857-16D3-52FD8A303F78}"/>
              </a:ext>
            </a:extLst>
          </p:cNvPr>
          <p:cNvSpPr>
            <a:spLocks noGrp="1"/>
          </p:cNvSpPr>
          <p:nvPr>
            <p:ph type="title"/>
          </p:nvPr>
        </p:nvSpPr>
        <p:spPr/>
        <p:txBody>
          <a:bodyPr/>
          <a:lstStyle/>
          <a:p>
            <a:r>
              <a:rPr lang="sk-SK" noProof="0" dirty="0"/>
              <a:t>Circulation</a:t>
            </a:r>
          </a:p>
        </p:txBody>
      </p:sp>
      <p:sp>
        <p:nvSpPr>
          <p:cNvPr id="3" name="Zástupný objekt pre obsah 2">
            <a:extLst>
              <a:ext uri="{FF2B5EF4-FFF2-40B4-BE49-F238E27FC236}">
                <a16:creationId xmlns:a16="http://schemas.microsoft.com/office/drawing/2014/main" id="{41094E5F-F7B7-263F-AA8F-764FA41912E2}"/>
              </a:ext>
            </a:extLst>
          </p:cNvPr>
          <p:cNvSpPr>
            <a:spLocks noGrp="1"/>
          </p:cNvSpPr>
          <p:nvPr>
            <p:ph idx="1"/>
          </p:nvPr>
        </p:nvSpPr>
        <p:spPr/>
        <p:txBody>
          <a:bodyPr/>
          <a:lstStyle/>
          <a:p>
            <a:r>
              <a:rPr lang="sk-SK" noProof="0" dirty="0"/>
              <a:t>Vedomie, farba kože, pulz	</a:t>
            </a:r>
          </a:p>
          <a:p>
            <a:r>
              <a:rPr lang="sk-SK" noProof="0" dirty="0"/>
              <a:t>Identifikácia a kontrola krvácanie</a:t>
            </a:r>
          </a:p>
          <a:p>
            <a:pPr lvl="1"/>
            <a:r>
              <a:rPr lang="sk-SK" b="1" noProof="0" dirty="0"/>
              <a:t>Vonkajšie</a:t>
            </a:r>
          </a:p>
          <a:p>
            <a:pPr lvl="2"/>
            <a:r>
              <a:rPr lang="sk-SK" noProof="0" dirty="0"/>
              <a:t>Tlak v rane</a:t>
            </a:r>
          </a:p>
          <a:p>
            <a:pPr lvl="2"/>
            <a:r>
              <a:rPr lang="sk-SK" noProof="0" dirty="0"/>
              <a:t>Turniket iba v prípade život ohrozujúceho krvácanie alebo amputácie</a:t>
            </a:r>
          </a:p>
          <a:p>
            <a:pPr lvl="1"/>
            <a:r>
              <a:rPr lang="sk-SK" b="1" noProof="0" dirty="0"/>
              <a:t>Vnútorné</a:t>
            </a:r>
            <a:r>
              <a:rPr lang="sk-SK" noProof="0" dirty="0"/>
              <a:t> – hrudník, brucho, retroperitoneum, panva, dlhé kosti</a:t>
            </a:r>
          </a:p>
          <a:p>
            <a:endParaRPr lang="sk-SK" noProof="0" dirty="0"/>
          </a:p>
          <a:p>
            <a:r>
              <a:rPr lang="sk-SK" b="1" noProof="0" dirty="0"/>
              <a:t>Definitívna kontrola krvácania a náhrada objemu sú nevyhnutné</a:t>
            </a:r>
          </a:p>
        </p:txBody>
      </p:sp>
    </p:spTree>
    <p:extLst>
      <p:ext uri="{BB962C8B-B14F-4D97-AF65-F5344CB8AC3E}">
        <p14:creationId xmlns:p14="http://schemas.microsoft.com/office/powerpoint/2010/main" val="2552413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2D56D9-2AFB-2A77-D912-868B89B4D88F}"/>
              </a:ext>
            </a:extLst>
          </p:cNvPr>
          <p:cNvSpPr>
            <a:spLocks noGrp="1"/>
          </p:cNvSpPr>
          <p:nvPr>
            <p:ph type="title"/>
          </p:nvPr>
        </p:nvSpPr>
        <p:spPr/>
        <p:txBody>
          <a:bodyPr/>
          <a:lstStyle/>
          <a:p>
            <a:r>
              <a:rPr lang="sk-SK" noProof="0" dirty="0"/>
              <a:t>Disability (neurologické vyšetrenie)</a:t>
            </a:r>
          </a:p>
        </p:txBody>
      </p:sp>
      <p:sp>
        <p:nvSpPr>
          <p:cNvPr id="3" name="Zástupný objekt pre obsah 2">
            <a:extLst>
              <a:ext uri="{FF2B5EF4-FFF2-40B4-BE49-F238E27FC236}">
                <a16:creationId xmlns:a16="http://schemas.microsoft.com/office/drawing/2014/main" id="{F114DFE1-C3D7-2177-E5FB-686EB8023D21}"/>
              </a:ext>
            </a:extLst>
          </p:cNvPr>
          <p:cNvSpPr>
            <a:spLocks noGrp="1"/>
          </p:cNvSpPr>
          <p:nvPr>
            <p:ph idx="1"/>
          </p:nvPr>
        </p:nvSpPr>
        <p:spPr/>
        <p:txBody>
          <a:bodyPr/>
          <a:lstStyle/>
          <a:p>
            <a:r>
              <a:rPr lang="sk-SK" noProof="0" dirty="0"/>
              <a:t>Vedomie – </a:t>
            </a:r>
            <a:r>
              <a:rPr lang="sk-SK" dirty="0"/>
              <a:t>AVPU</a:t>
            </a:r>
            <a:endParaRPr lang="sk-SK" noProof="0" dirty="0"/>
          </a:p>
          <a:p>
            <a:r>
              <a:rPr lang="sk-SK" noProof="0" dirty="0"/>
              <a:t>Veľkosť a reakcia zreníc</a:t>
            </a:r>
          </a:p>
          <a:p>
            <a:r>
              <a:rPr lang="sk-SK" noProof="0" dirty="0"/>
              <a:t>Prítomnosť znakov lateralizácie</a:t>
            </a:r>
          </a:p>
          <a:p>
            <a:endParaRPr lang="sk-SK" noProof="0" dirty="0"/>
          </a:p>
          <a:p>
            <a:r>
              <a:rPr lang="sk-SK" noProof="0" dirty="0"/>
              <a:t>Určenie úrovne poškodenia miechy</a:t>
            </a:r>
          </a:p>
        </p:txBody>
      </p:sp>
      <p:pic>
        <p:nvPicPr>
          <p:cNvPr id="5" name="Obrázok 4">
            <a:extLst>
              <a:ext uri="{FF2B5EF4-FFF2-40B4-BE49-F238E27FC236}">
                <a16:creationId xmlns:a16="http://schemas.microsoft.com/office/drawing/2014/main" id="{68AFA246-89EF-C5DD-D563-49609F39DD59}"/>
              </a:ext>
            </a:extLst>
          </p:cNvPr>
          <p:cNvPicPr>
            <a:picLocks noChangeAspect="1"/>
          </p:cNvPicPr>
          <p:nvPr/>
        </p:nvPicPr>
        <p:blipFill>
          <a:blip r:embed="rId2"/>
          <a:srcRect b="34913"/>
          <a:stretch>
            <a:fillRect/>
          </a:stretch>
        </p:blipFill>
        <p:spPr>
          <a:xfrm>
            <a:off x="6964136" y="3040517"/>
            <a:ext cx="3771900" cy="3480026"/>
          </a:xfrm>
          <a:prstGeom prst="rect">
            <a:avLst/>
          </a:prstGeom>
        </p:spPr>
      </p:pic>
    </p:spTree>
    <p:extLst>
      <p:ext uri="{BB962C8B-B14F-4D97-AF65-F5344CB8AC3E}">
        <p14:creationId xmlns:p14="http://schemas.microsoft.com/office/powerpoint/2010/main" val="5672630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5ECECEF-B451-616B-D922-DB3A90624166}"/>
              </a:ext>
            </a:extLst>
          </p:cNvPr>
          <p:cNvSpPr>
            <a:spLocks noGrp="1"/>
          </p:cNvSpPr>
          <p:nvPr>
            <p:ph type="title"/>
          </p:nvPr>
        </p:nvSpPr>
        <p:spPr/>
        <p:txBody>
          <a:bodyPr/>
          <a:lstStyle/>
          <a:p>
            <a:r>
              <a:rPr lang="sk-SK" noProof="0" dirty="0"/>
              <a:t>Disability (neurologické vyšetrenie)</a:t>
            </a:r>
          </a:p>
        </p:txBody>
      </p:sp>
      <p:sp>
        <p:nvSpPr>
          <p:cNvPr id="3" name="Zástupný objekt pre obsah 2">
            <a:extLst>
              <a:ext uri="{FF2B5EF4-FFF2-40B4-BE49-F238E27FC236}">
                <a16:creationId xmlns:a16="http://schemas.microsoft.com/office/drawing/2014/main" id="{BA705FE5-6004-D41D-4DD3-1215C5F9F5A9}"/>
              </a:ext>
            </a:extLst>
          </p:cNvPr>
          <p:cNvSpPr>
            <a:spLocks noGrp="1"/>
          </p:cNvSpPr>
          <p:nvPr>
            <p:ph idx="1"/>
          </p:nvPr>
        </p:nvSpPr>
        <p:spPr/>
        <p:txBody>
          <a:bodyPr/>
          <a:lstStyle/>
          <a:p>
            <a:endParaRPr lang="sk-SK" noProof="0" dirty="0"/>
          </a:p>
        </p:txBody>
      </p:sp>
      <p:pic>
        <p:nvPicPr>
          <p:cNvPr id="4" name="Obrázok 3">
            <a:extLst>
              <a:ext uri="{FF2B5EF4-FFF2-40B4-BE49-F238E27FC236}">
                <a16:creationId xmlns:a16="http://schemas.microsoft.com/office/drawing/2014/main" id="{B4CEC39D-4EE4-F5D4-75A3-C14C372AFEDE}"/>
              </a:ext>
            </a:extLst>
          </p:cNvPr>
          <p:cNvPicPr>
            <a:picLocks noChangeAspect="1"/>
          </p:cNvPicPr>
          <p:nvPr/>
        </p:nvPicPr>
        <p:blipFill>
          <a:blip r:embed="rId2"/>
          <a:stretch>
            <a:fillRect/>
          </a:stretch>
        </p:blipFill>
        <p:spPr>
          <a:xfrm>
            <a:off x="2230664" y="1600200"/>
            <a:ext cx="7099300" cy="5257800"/>
          </a:xfrm>
          <a:prstGeom prst="rect">
            <a:avLst/>
          </a:prstGeom>
        </p:spPr>
      </p:pic>
    </p:spTree>
    <p:extLst>
      <p:ext uri="{BB962C8B-B14F-4D97-AF65-F5344CB8AC3E}">
        <p14:creationId xmlns:p14="http://schemas.microsoft.com/office/powerpoint/2010/main" val="122804922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D557109-E152-20B1-8A5F-F65AA1665C8C}"/>
              </a:ext>
            </a:extLst>
          </p:cNvPr>
          <p:cNvSpPr>
            <a:spLocks noGrp="1"/>
          </p:cNvSpPr>
          <p:nvPr>
            <p:ph type="title"/>
          </p:nvPr>
        </p:nvSpPr>
        <p:spPr/>
        <p:txBody>
          <a:bodyPr/>
          <a:lstStyle/>
          <a:p>
            <a:r>
              <a:rPr lang="sk-SK" noProof="0" dirty="0" err="1"/>
              <a:t>Exposure</a:t>
            </a:r>
            <a:r>
              <a:rPr lang="sk-SK" noProof="0" dirty="0"/>
              <a:t> and </a:t>
            </a:r>
            <a:r>
              <a:rPr lang="sk-SK" noProof="0" dirty="0" err="1"/>
              <a:t>Environmental</a:t>
            </a:r>
            <a:r>
              <a:rPr lang="sk-SK" noProof="0" dirty="0"/>
              <a:t> </a:t>
            </a:r>
            <a:r>
              <a:rPr lang="sk-SK" noProof="0" dirty="0" err="1"/>
              <a:t>Control</a:t>
            </a:r>
            <a:endParaRPr lang="sk-SK" noProof="0" dirty="0"/>
          </a:p>
        </p:txBody>
      </p:sp>
      <p:sp>
        <p:nvSpPr>
          <p:cNvPr id="3" name="Zástupný objekt pre obsah 2">
            <a:extLst>
              <a:ext uri="{FF2B5EF4-FFF2-40B4-BE49-F238E27FC236}">
                <a16:creationId xmlns:a16="http://schemas.microsoft.com/office/drawing/2014/main" id="{FC482F71-3A47-AA7F-C5ED-AA5C84E11655}"/>
              </a:ext>
            </a:extLst>
          </p:cNvPr>
          <p:cNvSpPr>
            <a:spLocks noGrp="1"/>
          </p:cNvSpPr>
          <p:nvPr>
            <p:ph idx="1"/>
          </p:nvPr>
        </p:nvSpPr>
        <p:spPr/>
        <p:txBody>
          <a:bodyPr/>
          <a:lstStyle/>
          <a:p>
            <a:r>
              <a:rPr lang="sk-SK" noProof="0" dirty="0"/>
              <a:t>Odhalenie pacienta</a:t>
            </a:r>
          </a:p>
          <a:p>
            <a:endParaRPr lang="sk-SK" noProof="0" dirty="0"/>
          </a:p>
          <a:p>
            <a:r>
              <a:rPr lang="sk-SK" noProof="0" dirty="0"/>
              <a:t>Zabrániť podchladeniu</a:t>
            </a:r>
          </a:p>
          <a:p>
            <a:endParaRPr lang="sk-SK" noProof="0" dirty="0"/>
          </a:p>
        </p:txBody>
      </p:sp>
    </p:spTree>
    <p:extLst>
      <p:ext uri="{BB962C8B-B14F-4D97-AF65-F5344CB8AC3E}">
        <p14:creationId xmlns:p14="http://schemas.microsoft.com/office/powerpoint/2010/main" val="50796666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6E64639-CBEA-0A70-FDE8-3E0F9B5238F0}"/>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endParaRPr lang="sk-SK" b="0" noProof="0" dirty="0"/>
          </a:p>
        </p:txBody>
      </p:sp>
      <p:pic>
        <p:nvPicPr>
          <p:cNvPr id="5" name="Zástupný objekt pre obsah 4" descr="Obrázok, na ktorom je ošatenie, osoba, dizajn&#10;&#10;Obsah vygenerovaný pomocou AI môže byť nesprávny.">
            <a:extLst>
              <a:ext uri="{FF2B5EF4-FFF2-40B4-BE49-F238E27FC236}">
                <a16:creationId xmlns:a16="http://schemas.microsoft.com/office/drawing/2014/main" id="{94EF69B2-C4F6-C0D2-3F3E-D0404A539F7E}"/>
              </a:ext>
            </a:extLst>
          </p:cNvPr>
          <p:cNvPicPr>
            <a:picLocks noGrp="1" noChangeAspect="1"/>
          </p:cNvPicPr>
          <p:nvPr>
            <p:ph idx="1"/>
          </p:nvPr>
        </p:nvPicPr>
        <p:blipFill>
          <a:blip r:embed="rId2"/>
          <a:srcRect b="6946"/>
          <a:stretch>
            <a:fillRect/>
          </a:stretch>
        </p:blipFill>
        <p:spPr>
          <a:xfrm>
            <a:off x="2717403" y="2026593"/>
            <a:ext cx="5866606" cy="4022516"/>
          </a:xfrm>
        </p:spPr>
      </p:pic>
    </p:spTree>
    <p:extLst>
      <p:ext uri="{BB962C8B-B14F-4D97-AF65-F5344CB8AC3E}">
        <p14:creationId xmlns:p14="http://schemas.microsoft.com/office/powerpoint/2010/main" val="2923840062"/>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FDBD845-3DCD-CEF4-7A69-D39CCD209D86}"/>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endParaRPr lang="sk-SK" noProof="0" dirty="0"/>
          </a:p>
        </p:txBody>
      </p:sp>
      <p:sp>
        <p:nvSpPr>
          <p:cNvPr id="3" name="Zástupný objekt pre obsah 2">
            <a:extLst>
              <a:ext uri="{FF2B5EF4-FFF2-40B4-BE49-F238E27FC236}">
                <a16:creationId xmlns:a16="http://schemas.microsoft.com/office/drawing/2014/main" id="{F245D4AE-0CC2-0643-2C8F-4F9AA28E965A}"/>
              </a:ext>
            </a:extLst>
          </p:cNvPr>
          <p:cNvSpPr>
            <a:spLocks noGrp="1"/>
          </p:cNvSpPr>
          <p:nvPr>
            <p:ph idx="1"/>
          </p:nvPr>
        </p:nvSpPr>
        <p:spPr/>
        <p:txBody>
          <a:bodyPr/>
          <a:lstStyle/>
          <a:p>
            <a:endParaRPr lang="sk-SK" noProof="0" dirty="0"/>
          </a:p>
        </p:txBody>
      </p:sp>
      <p:pic>
        <p:nvPicPr>
          <p:cNvPr id="4" name="Obrázok 3">
            <a:extLst>
              <a:ext uri="{FF2B5EF4-FFF2-40B4-BE49-F238E27FC236}">
                <a16:creationId xmlns:a16="http://schemas.microsoft.com/office/drawing/2014/main" id="{94A4AE04-A51D-CA61-6060-BE7462343A7A}"/>
              </a:ext>
            </a:extLst>
          </p:cNvPr>
          <p:cNvPicPr>
            <a:picLocks noChangeAspect="1"/>
          </p:cNvPicPr>
          <p:nvPr/>
        </p:nvPicPr>
        <p:blipFill>
          <a:blip r:embed="rId2"/>
          <a:srcRect b="3357"/>
          <a:stretch>
            <a:fillRect/>
          </a:stretch>
        </p:blipFill>
        <p:spPr>
          <a:xfrm>
            <a:off x="3859114" y="1825626"/>
            <a:ext cx="3396862" cy="5032374"/>
          </a:xfrm>
          <a:prstGeom prst="rect">
            <a:avLst/>
          </a:prstGeom>
        </p:spPr>
      </p:pic>
    </p:spTree>
    <p:extLst>
      <p:ext uri="{BB962C8B-B14F-4D97-AF65-F5344CB8AC3E}">
        <p14:creationId xmlns:p14="http://schemas.microsoft.com/office/powerpoint/2010/main" val="426339662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DE62CE-858C-8486-6931-EDA2BFEBF0C3}"/>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endParaRPr lang="sk-SK" noProof="0" dirty="0"/>
          </a:p>
        </p:txBody>
      </p:sp>
      <p:pic>
        <p:nvPicPr>
          <p:cNvPr id="5" name="Online médium 4" descr="Helmet Removal">
            <a:hlinkClick r:id="" action="ppaction://media"/>
            <a:extLst>
              <a:ext uri="{FF2B5EF4-FFF2-40B4-BE49-F238E27FC236}">
                <a16:creationId xmlns:a16="http://schemas.microsoft.com/office/drawing/2014/main" id="{742F9A6E-97A3-249E-C2FD-1545A8058D7A}"/>
              </a:ext>
            </a:extLst>
          </p:cNvPr>
          <p:cNvPicPr>
            <a:picLocks noGrp="1" noRot="1" noChangeAspect="1"/>
          </p:cNvPicPr>
          <p:nvPr>
            <p:ph idx="1"/>
            <a:videoFile r:link="rId1"/>
          </p:nvPr>
        </p:nvPicPr>
        <p:blipFill>
          <a:blip r:embed="rId3"/>
          <a:stretch>
            <a:fillRect/>
          </a:stretch>
        </p:blipFill>
        <p:spPr>
          <a:xfrm>
            <a:off x="1825625" y="1825625"/>
            <a:ext cx="7650163" cy="4322763"/>
          </a:xfrm>
          <a:prstGeom prst="rect">
            <a:avLst/>
          </a:prstGeom>
        </p:spPr>
      </p:pic>
    </p:spTree>
    <p:extLst>
      <p:ext uri="{BB962C8B-B14F-4D97-AF65-F5344CB8AC3E}">
        <p14:creationId xmlns:p14="http://schemas.microsoft.com/office/powerpoint/2010/main" val="198166188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BA3BD4-1E4A-3C12-BD94-23722F93C8AC}"/>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br>
              <a:rPr lang="sk-SK" dirty="0"/>
            </a:br>
            <a:r>
              <a:rPr lang="sk-SK" dirty="0"/>
              <a:t>Vyslobodenie z vozidla</a:t>
            </a:r>
          </a:p>
        </p:txBody>
      </p:sp>
      <p:sp>
        <p:nvSpPr>
          <p:cNvPr id="3" name="Zástupný objekt pre obsah 2">
            <a:extLst>
              <a:ext uri="{FF2B5EF4-FFF2-40B4-BE49-F238E27FC236}">
                <a16:creationId xmlns:a16="http://schemas.microsoft.com/office/drawing/2014/main" id="{A51A2C8F-015A-7B86-77CC-C1A44C768C33}"/>
              </a:ext>
            </a:extLst>
          </p:cNvPr>
          <p:cNvSpPr>
            <a:spLocks noGrp="1"/>
          </p:cNvSpPr>
          <p:nvPr>
            <p:ph idx="1"/>
          </p:nvPr>
        </p:nvSpPr>
        <p:spPr/>
        <p:txBody>
          <a:bodyPr/>
          <a:lstStyle/>
          <a:p>
            <a:r>
              <a:rPr lang="sk-SK" b="1" dirty="0"/>
              <a:t>Kedy? </a:t>
            </a:r>
          </a:p>
          <a:p>
            <a:pPr lvl="1"/>
            <a:r>
              <a:rPr lang="sk-SK" dirty="0"/>
              <a:t>Ďalšie nebezpečenstvo</a:t>
            </a:r>
          </a:p>
          <a:p>
            <a:pPr lvl="1"/>
            <a:r>
              <a:rPr lang="sk-SK" dirty="0"/>
              <a:t>Blokovaný prístup k ďalším raneným</a:t>
            </a:r>
          </a:p>
          <a:p>
            <a:pPr lvl="1"/>
            <a:r>
              <a:rPr lang="sk-SK" dirty="0"/>
              <a:t>Nie je možne poskytnúť prvú pomoc na mieste</a:t>
            </a:r>
          </a:p>
          <a:p>
            <a:pPr lvl="1"/>
            <a:endParaRPr lang="sk-SK" dirty="0"/>
          </a:p>
          <a:p>
            <a:r>
              <a:rPr lang="sk-SK" dirty="0"/>
              <a:t>Nezastaviteľné život ohrozujúce krvácanie, zastavenie obehu, bezvedomie</a:t>
            </a:r>
          </a:p>
          <a:p>
            <a:endParaRPr lang="sk-SK" dirty="0"/>
          </a:p>
          <a:p>
            <a:r>
              <a:rPr lang="sk-SK" b="1" dirty="0"/>
              <a:t>Ako?</a:t>
            </a:r>
          </a:p>
          <a:p>
            <a:pPr lvl="1"/>
            <a:r>
              <a:rPr lang="sk-SK" dirty="0" err="1"/>
              <a:t>Rautek</a:t>
            </a:r>
            <a:r>
              <a:rPr lang="sk-SK" dirty="0"/>
              <a:t> + MILS (ak ste 2)</a:t>
            </a:r>
          </a:p>
          <a:p>
            <a:endParaRPr lang="sk-SK" dirty="0"/>
          </a:p>
          <a:p>
            <a:endParaRPr lang="sk-SK" dirty="0"/>
          </a:p>
        </p:txBody>
      </p:sp>
    </p:spTree>
    <p:extLst>
      <p:ext uri="{BB962C8B-B14F-4D97-AF65-F5344CB8AC3E}">
        <p14:creationId xmlns:p14="http://schemas.microsoft.com/office/powerpoint/2010/main" val="70629483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descr="Obrázok, na ktorom je obrysy, náčrt, kresba, ilustrácia&#10;&#10;Obsah vygenerovaný pomocou AI môže byť nesprávny.">
            <a:extLst>
              <a:ext uri="{FF2B5EF4-FFF2-40B4-BE49-F238E27FC236}">
                <a16:creationId xmlns:a16="http://schemas.microsoft.com/office/drawing/2014/main" id="{6B79693A-D379-9CFE-C1A1-010A9CDC03F1}"/>
              </a:ext>
            </a:extLst>
          </p:cNvPr>
          <p:cNvPicPr>
            <a:picLocks noChangeAspect="1"/>
          </p:cNvPicPr>
          <p:nvPr/>
        </p:nvPicPr>
        <p:blipFill>
          <a:blip r:embed="rId2"/>
          <a:stretch>
            <a:fillRect/>
          </a:stretch>
        </p:blipFill>
        <p:spPr>
          <a:xfrm>
            <a:off x="8371114" y="1825626"/>
            <a:ext cx="3820886" cy="4535906"/>
          </a:xfrm>
          <a:prstGeom prst="rect">
            <a:avLst/>
          </a:prstGeom>
        </p:spPr>
      </p:pic>
      <p:sp>
        <p:nvSpPr>
          <p:cNvPr id="2" name="Nadpis 1">
            <a:extLst>
              <a:ext uri="{FF2B5EF4-FFF2-40B4-BE49-F238E27FC236}">
                <a16:creationId xmlns:a16="http://schemas.microsoft.com/office/drawing/2014/main" id="{D1FD23CA-EAAF-4995-5E3D-FDDB21EA0BD4}"/>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br>
              <a:rPr lang="sk-SK" dirty="0"/>
            </a:br>
            <a:r>
              <a:rPr lang="sk-SK" dirty="0" err="1"/>
              <a:t>Rautekov</a:t>
            </a:r>
            <a:r>
              <a:rPr lang="sk-SK" dirty="0"/>
              <a:t> hmat</a:t>
            </a:r>
          </a:p>
        </p:txBody>
      </p:sp>
      <p:sp>
        <p:nvSpPr>
          <p:cNvPr id="3" name="Zástupný objekt pre obsah 2">
            <a:extLst>
              <a:ext uri="{FF2B5EF4-FFF2-40B4-BE49-F238E27FC236}">
                <a16:creationId xmlns:a16="http://schemas.microsoft.com/office/drawing/2014/main" id="{D84C8650-CCE5-E235-0AD1-31425D6C144A}"/>
              </a:ext>
            </a:extLst>
          </p:cNvPr>
          <p:cNvSpPr>
            <a:spLocks noGrp="1"/>
          </p:cNvSpPr>
          <p:nvPr>
            <p:ph idx="1"/>
          </p:nvPr>
        </p:nvSpPr>
        <p:spPr>
          <a:xfrm>
            <a:off x="838200" y="1825626"/>
            <a:ext cx="8142514" cy="4323220"/>
          </a:xfrm>
        </p:spPr>
        <p:txBody>
          <a:bodyPr/>
          <a:lstStyle/>
          <a:p>
            <a:r>
              <a:rPr lang="sk-SK" dirty="0"/>
              <a:t>Po otvorení dverí a uvoľnení postihnutého z pásov si ho mierne natočíme na sedadle smerom k sebe</a:t>
            </a:r>
          </a:p>
          <a:p>
            <a:r>
              <a:rPr lang="sk-SK" dirty="0"/>
              <a:t>Podsunieme obidve ruky popod pazuchy postihnutého</a:t>
            </a:r>
          </a:p>
          <a:p>
            <a:r>
              <a:rPr lang="sk-SK" dirty="0"/>
              <a:t>Chytíme ho jednou rukou za opačné predlaktie, druhou za ruku (sánku)</a:t>
            </a:r>
          </a:p>
          <a:p>
            <a:r>
              <a:rPr lang="sk-SK" dirty="0"/>
              <a:t>Oprieme si ho o stehno, hlavu o hrudník a pomaly ho vytiahneme na vopred pripravené miesto</a:t>
            </a:r>
          </a:p>
          <a:p>
            <a:endParaRPr lang="sk-SK" dirty="0"/>
          </a:p>
          <a:p>
            <a:endParaRPr lang="sk-SK" dirty="0"/>
          </a:p>
        </p:txBody>
      </p:sp>
    </p:spTree>
    <p:extLst>
      <p:ext uri="{BB962C8B-B14F-4D97-AF65-F5344CB8AC3E}">
        <p14:creationId xmlns:p14="http://schemas.microsoft.com/office/powerpoint/2010/main" val="72948685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EED202-DF49-3EC7-FF6C-1B42D29816EC}"/>
              </a:ext>
            </a:extLst>
          </p:cNvPr>
          <p:cNvSpPr>
            <a:spLocks noGrp="1"/>
          </p:cNvSpPr>
          <p:nvPr>
            <p:ph type="title"/>
          </p:nvPr>
        </p:nvSpPr>
        <p:spPr/>
        <p:txBody>
          <a:bodyPr/>
          <a:lstStyle/>
          <a:p>
            <a:r>
              <a:rPr lang="sk-SK" dirty="0" err="1"/>
              <a:t>Exposure</a:t>
            </a:r>
            <a:r>
              <a:rPr lang="sk-SK" dirty="0"/>
              <a:t> and </a:t>
            </a:r>
            <a:r>
              <a:rPr lang="sk-SK" dirty="0" err="1"/>
              <a:t>Environmental</a:t>
            </a:r>
            <a:r>
              <a:rPr lang="sk-SK" dirty="0"/>
              <a:t> </a:t>
            </a:r>
            <a:r>
              <a:rPr lang="sk-SK" dirty="0" err="1"/>
              <a:t>Control</a:t>
            </a:r>
            <a:br>
              <a:rPr lang="sk-SK" dirty="0"/>
            </a:br>
            <a:r>
              <a:rPr lang="sk-SK" dirty="0" err="1"/>
              <a:t>Rautekov</a:t>
            </a:r>
            <a:r>
              <a:rPr lang="sk-SK" dirty="0"/>
              <a:t> hmat</a:t>
            </a:r>
          </a:p>
        </p:txBody>
      </p:sp>
      <p:pic>
        <p:nvPicPr>
          <p:cNvPr id="4" name="Online médium 3" descr="Erste-Hilfe-Tutorial: der Rautekgriff">
            <a:hlinkClick r:id="" action="ppaction://media"/>
            <a:extLst>
              <a:ext uri="{FF2B5EF4-FFF2-40B4-BE49-F238E27FC236}">
                <a16:creationId xmlns:a16="http://schemas.microsoft.com/office/drawing/2014/main" id="{E0DC9559-19CE-E31B-26AA-799550592400}"/>
              </a:ext>
            </a:extLst>
          </p:cNvPr>
          <p:cNvPicPr>
            <a:picLocks noGrp="1" noRot="1" noChangeAspect="1"/>
          </p:cNvPicPr>
          <p:nvPr>
            <p:ph idx="1"/>
            <a:videoFile r:link="rId1"/>
          </p:nvPr>
        </p:nvPicPr>
        <p:blipFill>
          <a:blip r:embed="rId3"/>
          <a:stretch>
            <a:fillRect/>
          </a:stretch>
        </p:blipFill>
        <p:spPr>
          <a:xfrm>
            <a:off x="1825625" y="1825625"/>
            <a:ext cx="7650163" cy="4322763"/>
          </a:xfrm>
          <a:prstGeom prst="rect">
            <a:avLst/>
          </a:prstGeom>
        </p:spPr>
      </p:pic>
    </p:spTree>
    <p:extLst>
      <p:ext uri="{BB962C8B-B14F-4D97-AF65-F5344CB8AC3E}">
        <p14:creationId xmlns:p14="http://schemas.microsoft.com/office/powerpoint/2010/main" val="2694234392"/>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615DA3-C08F-E9C1-74E9-B1B814161170}"/>
              </a:ext>
            </a:extLst>
          </p:cNvPr>
          <p:cNvSpPr>
            <a:spLocks noGrp="1"/>
          </p:cNvSpPr>
          <p:nvPr>
            <p:ph type="title"/>
          </p:nvPr>
        </p:nvSpPr>
        <p:spPr/>
        <p:txBody>
          <a:bodyPr/>
          <a:lstStyle/>
          <a:p>
            <a:r>
              <a:rPr lang="sk-SK" noProof="0" dirty="0"/>
              <a:t>Druhotné vyšetrenie</a:t>
            </a:r>
          </a:p>
        </p:txBody>
      </p:sp>
      <p:sp>
        <p:nvSpPr>
          <p:cNvPr id="3" name="Zástupný objekt pre obsah 2">
            <a:extLst>
              <a:ext uri="{FF2B5EF4-FFF2-40B4-BE49-F238E27FC236}">
                <a16:creationId xmlns:a16="http://schemas.microsoft.com/office/drawing/2014/main" id="{9D0FD025-BA86-3732-D68F-4B5C98203F42}"/>
              </a:ext>
            </a:extLst>
          </p:cNvPr>
          <p:cNvSpPr>
            <a:spLocks noGrp="1"/>
          </p:cNvSpPr>
          <p:nvPr>
            <p:ph idx="1"/>
          </p:nvPr>
        </p:nvSpPr>
        <p:spPr/>
        <p:txBody>
          <a:bodyPr/>
          <a:lstStyle/>
          <a:p>
            <a:r>
              <a:rPr lang="sk-SK" b="1" noProof="0" dirty="0"/>
              <a:t>Od hlavy po päty</a:t>
            </a:r>
          </a:p>
          <a:p>
            <a:endParaRPr lang="sk-SK" noProof="0" dirty="0"/>
          </a:p>
          <a:p>
            <a:r>
              <a:rPr lang="sk-SK" b="1" noProof="0" dirty="0"/>
              <a:t>Kompletná anamnéza (AMPLE)</a:t>
            </a:r>
          </a:p>
          <a:p>
            <a:pPr lvl="1"/>
            <a:r>
              <a:rPr lang="sk-SK" noProof="0" dirty="0"/>
              <a:t>Alergie	</a:t>
            </a:r>
          </a:p>
          <a:p>
            <a:pPr lvl="1"/>
            <a:r>
              <a:rPr lang="sk-SK" noProof="0" dirty="0"/>
              <a:t>Užívané lieky</a:t>
            </a:r>
          </a:p>
          <a:p>
            <a:pPr lvl="1"/>
            <a:r>
              <a:rPr lang="sk-SK" noProof="0" dirty="0"/>
              <a:t>Ochorenia, tehotenstvo</a:t>
            </a:r>
          </a:p>
          <a:p>
            <a:pPr lvl="1"/>
            <a:r>
              <a:rPr lang="sk-SK" noProof="0" dirty="0"/>
              <a:t>Posledné jedlo</a:t>
            </a:r>
          </a:p>
          <a:p>
            <a:pPr lvl="1"/>
            <a:r>
              <a:rPr lang="sk-SK" noProof="0" dirty="0"/>
              <a:t>Udalosti vzťahujúce sa k nehode</a:t>
            </a:r>
          </a:p>
          <a:p>
            <a:endParaRPr lang="sk-SK" noProof="0" dirty="0"/>
          </a:p>
          <a:p>
            <a:r>
              <a:rPr lang="sk-SK" b="1" noProof="0" dirty="0"/>
              <a:t>Fyzikálne vyšetrenie</a:t>
            </a:r>
            <a:r>
              <a:rPr lang="sk-SK" noProof="0" dirty="0"/>
              <a:t>, vrátane opakovaného hodnotenia vitálnych funkcií</a:t>
            </a:r>
          </a:p>
        </p:txBody>
      </p:sp>
    </p:spTree>
    <p:extLst>
      <p:ext uri="{BB962C8B-B14F-4D97-AF65-F5344CB8AC3E}">
        <p14:creationId xmlns:p14="http://schemas.microsoft.com/office/powerpoint/2010/main" val="3300976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B4B44B-C96D-10B1-B1B5-A8B63D13758C}"/>
              </a:ext>
            </a:extLst>
          </p:cNvPr>
          <p:cNvSpPr>
            <a:spLocks noGrp="1"/>
          </p:cNvSpPr>
          <p:nvPr>
            <p:ph type="title"/>
          </p:nvPr>
        </p:nvSpPr>
        <p:spPr/>
        <p:txBody>
          <a:bodyPr/>
          <a:lstStyle/>
          <a:p>
            <a:r>
              <a:rPr lang="sk-SK" dirty="0"/>
              <a:t>Udalosť s hromadným postihnutím osôb</a:t>
            </a:r>
          </a:p>
        </p:txBody>
      </p:sp>
      <p:sp>
        <p:nvSpPr>
          <p:cNvPr id="3" name="Zástupný objekt pre obsah 2">
            <a:extLst>
              <a:ext uri="{FF2B5EF4-FFF2-40B4-BE49-F238E27FC236}">
                <a16:creationId xmlns:a16="http://schemas.microsoft.com/office/drawing/2014/main" id="{DE01ADB8-72DE-E78B-C3B2-E269E6CF9D9F}"/>
              </a:ext>
            </a:extLst>
          </p:cNvPr>
          <p:cNvSpPr>
            <a:spLocks noGrp="1"/>
          </p:cNvSpPr>
          <p:nvPr>
            <p:ph idx="1"/>
          </p:nvPr>
        </p:nvSpPr>
        <p:spPr/>
        <p:txBody>
          <a:bodyPr/>
          <a:lstStyle/>
          <a:p>
            <a:r>
              <a:rPr lang="sk-SK" dirty="0"/>
              <a:t>Počet osôb so </a:t>
            </a:r>
            <a:r>
              <a:rPr lang="sk-SK" b="1" dirty="0"/>
              <a:t>závažným ohrozením zdravia </a:t>
            </a:r>
            <a:r>
              <a:rPr lang="sk-SK" dirty="0"/>
              <a:t>alebo </a:t>
            </a:r>
            <a:r>
              <a:rPr lang="sk-SK" b="1" dirty="0"/>
              <a:t>bezprostredným ohrozením života je tri a viac</a:t>
            </a:r>
            <a:endParaRPr lang="sk-SK" dirty="0"/>
          </a:p>
          <a:p>
            <a:r>
              <a:rPr lang="sk-SK" dirty="0"/>
              <a:t>Postihnutých na mieste nešťastia je </a:t>
            </a:r>
            <a:r>
              <a:rPr lang="sk-SK" b="1" dirty="0"/>
              <a:t>desať a viac</a:t>
            </a:r>
            <a:r>
              <a:rPr lang="sk-SK" dirty="0"/>
              <a:t>, z ktorých </a:t>
            </a:r>
            <a:r>
              <a:rPr lang="sk-SK" b="1" dirty="0"/>
              <a:t>minimálne jeden ranený je so závažným ohrozením zdravia </a:t>
            </a:r>
            <a:r>
              <a:rPr lang="sk-SK" dirty="0"/>
              <a:t>alebo bezprostredným ohrozením života</a:t>
            </a:r>
          </a:p>
          <a:p>
            <a:endParaRPr lang="sk-SK" dirty="0"/>
          </a:p>
          <a:p>
            <a:r>
              <a:rPr lang="sk-SK" b="1" dirty="0">
                <a:solidFill>
                  <a:srgbClr val="FF0000"/>
                </a:solidFill>
              </a:rPr>
              <a:t>Vždy keď sú zdroje a kapacity záchrancov výrazne prekročené počtom postihnutých</a:t>
            </a:r>
          </a:p>
          <a:p>
            <a:endParaRPr lang="sk-SK" dirty="0"/>
          </a:p>
          <a:p>
            <a:endParaRPr lang="sk-SK" dirty="0"/>
          </a:p>
        </p:txBody>
      </p:sp>
    </p:spTree>
    <p:extLst>
      <p:ext uri="{BB962C8B-B14F-4D97-AF65-F5344CB8AC3E}">
        <p14:creationId xmlns:p14="http://schemas.microsoft.com/office/powerpoint/2010/main" val="3028629184"/>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46ADDB-A76A-0DDD-C0FC-9751CB7EA5C4}"/>
              </a:ext>
            </a:extLst>
          </p:cNvPr>
          <p:cNvSpPr>
            <a:spLocks noGrp="1"/>
          </p:cNvSpPr>
          <p:nvPr>
            <p:ph type="title"/>
          </p:nvPr>
        </p:nvSpPr>
        <p:spPr/>
        <p:txBody>
          <a:bodyPr/>
          <a:lstStyle/>
          <a:p>
            <a:r>
              <a:rPr lang="sk-SK" dirty="0"/>
              <a:t>Udalosť s hromadným postihnutím osôb</a:t>
            </a:r>
          </a:p>
        </p:txBody>
      </p:sp>
      <p:pic>
        <p:nvPicPr>
          <p:cNvPr id="5" name="Zástupný objekt pre obsah 4" descr="Obrázok, na ktorom je text, snímka obrazovky, číslo, písmo&#10;&#10;Obsah vygenerovaný pomocou AI môže byť nesprávny.">
            <a:extLst>
              <a:ext uri="{FF2B5EF4-FFF2-40B4-BE49-F238E27FC236}">
                <a16:creationId xmlns:a16="http://schemas.microsoft.com/office/drawing/2014/main" id="{3F8E5AE0-6206-5A9A-4061-8D6FCE6C657D}"/>
              </a:ext>
            </a:extLst>
          </p:cNvPr>
          <p:cNvPicPr>
            <a:picLocks noGrp="1" noChangeAspect="1"/>
          </p:cNvPicPr>
          <p:nvPr>
            <p:ph idx="1"/>
          </p:nvPr>
        </p:nvPicPr>
        <p:blipFill>
          <a:blip r:embed="rId2"/>
          <a:srcRect t="9076"/>
          <a:stretch>
            <a:fillRect/>
          </a:stretch>
        </p:blipFill>
        <p:spPr>
          <a:xfrm>
            <a:off x="838199" y="1905000"/>
            <a:ext cx="9263743" cy="4791502"/>
          </a:xfrm>
        </p:spPr>
      </p:pic>
    </p:spTree>
    <p:extLst>
      <p:ext uri="{BB962C8B-B14F-4D97-AF65-F5344CB8AC3E}">
        <p14:creationId xmlns:p14="http://schemas.microsoft.com/office/powerpoint/2010/main" val="253816935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FC5E9F-303F-D095-3342-BA338AF19A98}"/>
              </a:ext>
            </a:extLst>
          </p:cNvPr>
          <p:cNvSpPr>
            <a:spLocks noGrp="1"/>
          </p:cNvSpPr>
          <p:nvPr>
            <p:ph type="title"/>
          </p:nvPr>
        </p:nvSpPr>
        <p:spPr/>
        <p:txBody>
          <a:bodyPr/>
          <a:lstStyle/>
          <a:p>
            <a:r>
              <a:rPr lang="sk-SK" dirty="0"/>
              <a:t>Udalosť s hromadným postihnutím osôb</a:t>
            </a:r>
          </a:p>
        </p:txBody>
      </p:sp>
      <p:sp>
        <p:nvSpPr>
          <p:cNvPr id="3" name="Zástupný objekt pre obsah 2">
            <a:extLst>
              <a:ext uri="{FF2B5EF4-FFF2-40B4-BE49-F238E27FC236}">
                <a16:creationId xmlns:a16="http://schemas.microsoft.com/office/drawing/2014/main" id="{97EA5E3B-4B7F-955B-68A1-B22C52B3D8DB}"/>
              </a:ext>
            </a:extLst>
          </p:cNvPr>
          <p:cNvSpPr>
            <a:spLocks noGrp="1"/>
          </p:cNvSpPr>
          <p:nvPr>
            <p:ph idx="1"/>
          </p:nvPr>
        </p:nvSpPr>
        <p:spPr/>
        <p:txBody>
          <a:bodyPr/>
          <a:lstStyle/>
          <a:p>
            <a:endParaRPr lang="sk-SK"/>
          </a:p>
        </p:txBody>
      </p:sp>
      <p:pic>
        <p:nvPicPr>
          <p:cNvPr id="4" name="Picture 6" descr="START Triage Algorithm (Bhalla, 2015) [7] | Download ...">
            <a:extLst>
              <a:ext uri="{FF2B5EF4-FFF2-40B4-BE49-F238E27FC236}">
                <a16:creationId xmlns:a16="http://schemas.microsoft.com/office/drawing/2014/main" id="{57E04168-87D8-4CB6-F7EA-275DA32D93EB}"/>
              </a:ext>
            </a:extLst>
          </p:cNvPr>
          <p:cNvPicPr>
            <a:picLocks noChangeAspect="1" noChangeArrowheads="1"/>
          </p:cNvPicPr>
          <p:nvPr/>
        </p:nvPicPr>
        <p:blipFill>
          <a:blip r:embed="rId2" cstate="print"/>
          <a:srcRect/>
          <a:stretch>
            <a:fillRect/>
          </a:stretch>
        </p:blipFill>
        <p:spPr bwMode="auto">
          <a:xfrm>
            <a:off x="1691513" y="1825626"/>
            <a:ext cx="7917624" cy="4798694"/>
          </a:xfrm>
          <a:prstGeom prst="rect">
            <a:avLst/>
          </a:prstGeom>
          <a:noFill/>
        </p:spPr>
      </p:pic>
    </p:spTree>
    <p:extLst>
      <p:ext uri="{BB962C8B-B14F-4D97-AF65-F5344CB8AC3E}">
        <p14:creationId xmlns:p14="http://schemas.microsoft.com/office/powerpoint/2010/main" val="19376069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4" id="{9687DE49-D74C-4946-80D1-B031D7B6DC6E}" vid="{F90CBD3F-4B46-0546-85E6-00DC4F8599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Motív Office</Template>
  <TotalTime>1029</TotalTime>
  <Words>1332</Words>
  <Application>Microsoft Office PowerPoint</Application>
  <PresentationFormat>Širokouhlá</PresentationFormat>
  <Paragraphs>171</Paragraphs>
  <Slides>29</Slides>
  <Notes>0</Notes>
  <HiddenSlides>0</HiddenSlides>
  <MMClips>3</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29</vt:i4>
      </vt:variant>
    </vt:vector>
  </HeadingPairs>
  <TitlesOfParts>
    <vt:vector size="33" baseType="lpstr">
      <vt:lpstr>Arial</vt:lpstr>
      <vt:lpstr>Calibri</vt:lpstr>
      <vt:lpstr>Corbel</vt:lpstr>
      <vt:lpstr>Motív Office</vt:lpstr>
      <vt:lpstr>Polytrauma Dopravné nehody</vt:lpstr>
      <vt:lpstr>Dopravná nehoda</vt:lpstr>
      <vt:lpstr>Účastník dopravnej nehody</vt:lpstr>
      <vt:lpstr>Zákon 300/2005 Z. z. (Trestný zákon) Neposkytnutie pomoci</vt:lpstr>
      <vt:lpstr>Polytrauma</vt:lpstr>
      <vt:lpstr>Polytrauma</vt:lpstr>
      <vt:lpstr>Časový rámec</vt:lpstr>
      <vt:lpstr>Časový rámec</vt:lpstr>
      <vt:lpstr>Advanced Trauma Life Support – princípy</vt:lpstr>
      <vt:lpstr>Advanced Trauma Life Support</vt:lpstr>
      <vt:lpstr>Príprava</vt:lpstr>
      <vt:lpstr>AcBCDE postup</vt:lpstr>
      <vt:lpstr>MILS (Manual In-Line Stabilisation)</vt:lpstr>
      <vt:lpstr>Airway</vt:lpstr>
      <vt:lpstr>Breathing</vt:lpstr>
      <vt:lpstr>Circulation</vt:lpstr>
      <vt:lpstr>Disability (neurologické vyšetrenie)</vt:lpstr>
      <vt:lpstr>Disability (neurologické vyšetrenie)</vt:lpstr>
      <vt:lpstr>Exposure and Environmental Control</vt:lpstr>
      <vt:lpstr>Exposure and Environmental Control</vt:lpstr>
      <vt:lpstr>Exposure and Environmental Control</vt:lpstr>
      <vt:lpstr>Exposure and Environmental Control</vt:lpstr>
      <vt:lpstr>Exposure and Environmental Control Vyslobodenie z vozidla</vt:lpstr>
      <vt:lpstr>Exposure and Environmental Control Rautekov hmat</vt:lpstr>
      <vt:lpstr>Exposure and Environmental Control Rautekov hmat</vt:lpstr>
      <vt:lpstr>Druhotné vyšetrenie</vt:lpstr>
      <vt:lpstr>Udalosť s hromadným postihnutím osôb</vt:lpstr>
      <vt:lpstr>Udalosť s hromadným postihnutím osôb</vt:lpstr>
      <vt:lpstr>Udalosť s hromadným postihnutím osôb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Buday Tomáš</dc:creator>
  <cp:lastModifiedBy>Plevková Jana</cp:lastModifiedBy>
  <cp:revision>58</cp:revision>
  <dcterms:created xsi:type="dcterms:W3CDTF">2025-09-06T15:06:07Z</dcterms:created>
  <dcterms:modified xsi:type="dcterms:W3CDTF">2025-11-25T12:28:17Z</dcterms:modified>
</cp:coreProperties>
</file>