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515" r:id="rId3"/>
    <p:sldId id="503" r:id="rId4"/>
    <p:sldId id="519" r:id="rId5"/>
    <p:sldId id="293" r:id="rId6"/>
    <p:sldId id="721" r:id="rId7"/>
    <p:sldId id="362" r:id="rId8"/>
    <p:sldId id="483" r:id="rId9"/>
    <p:sldId id="511" r:id="rId10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A46"/>
    <a:srgbClr val="00F66F"/>
    <a:srgbClr val="0BC51D"/>
    <a:srgbClr val="4BD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>
        <p:scale>
          <a:sx n="75" d="100"/>
          <a:sy n="75" d="100"/>
        </p:scale>
        <p:origin x="840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3D9720-6DDD-4609-982E-136A9BF79ECA}" type="datetimeFigureOut">
              <a:rPr lang="sk-SK" smtClean="0"/>
              <a:t>3. 2. 2025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676E0-F7E8-4984-AF39-F5EED7CE6FB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98472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E36103-45CF-416C-AC2A-299CC7FDF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45ED5F9-EC89-400E-954E-3670DF5D9C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0EC18F9-72C4-47D6-A06D-D09352AEC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C56-CEFF-49F0-8FF5-80353004067E}" type="datetimeFigureOut">
              <a:rPr lang="sk-SK" smtClean="0"/>
              <a:t>3. 2. 2025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5C11042-BA38-462C-9D17-CDF9CCB41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453090F-6065-4D4D-A862-74F34314D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E9B-A313-42ED-8931-0D39FB1933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4060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151205-9CDA-4BF3-A40C-7D0B7F5CD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5720F18-3563-4D49-A4BE-B4DF92D0D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E9B375E-F2A9-401A-AB8D-8654CEF67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C56-CEFF-49F0-8FF5-80353004067E}" type="datetimeFigureOut">
              <a:rPr lang="sk-SK" smtClean="0"/>
              <a:t>3. 2. 2025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E592C5E-2362-49E8-96BF-07FF72F5D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B25FE68-F8E0-4618-BC85-34FA04BBB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E9B-A313-42ED-8931-0D39FB1933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8330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5991B9-CFB6-4359-B42F-BC3F29E2D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9CDE33F8-B7F0-4EB7-B7F9-A903B25F2F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5650B50-EC6C-4D40-9D5F-FD92AB570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C56-CEFF-49F0-8FF5-80353004067E}" type="datetimeFigureOut">
              <a:rPr lang="sk-SK" smtClean="0"/>
              <a:t>3. 2. 2025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A52B35B-BABA-4237-A944-C14EB2123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489D014-E520-45B6-BF86-F43484CFF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E9B-A313-42ED-8931-0D39FB1933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435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7FDCA6-A7DC-4ED3-82F5-76932A12E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8597789-6607-47C6-A46E-77CE7A71C1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AE1E73A-7551-44C3-A157-E67503543E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EA07BF73-BB51-437E-926E-EE38A16E6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C56-CEFF-49F0-8FF5-80353004067E}" type="datetimeFigureOut">
              <a:rPr lang="sk-SK" smtClean="0"/>
              <a:t>3. 2. 2025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5E967C5-4105-4528-9655-275062A4E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FDD0C66-A30D-4304-940B-0CA074824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E9B-A313-42ED-8931-0D39FB1933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7615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4C6959-18D6-429D-97F1-80A89E45E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53FB6ED3-90DD-4F8C-AA82-276091B82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D7217B9-8BC1-45C5-ABD4-1B6D2ABBD0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8202E9A1-5E5D-48BD-956F-447B1E8EA0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E1B08A32-2671-4BA2-A9C9-2CF9E9E0C9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B8A92586-67DB-4CA0-ABA3-E3D03E71C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C56-CEFF-49F0-8FF5-80353004067E}" type="datetimeFigureOut">
              <a:rPr lang="sk-SK" smtClean="0"/>
              <a:t>3. 2. 2025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E24C7469-1ADF-4988-8708-D70EE66E1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EF87A83F-80CE-4A8B-A7A5-EE1051C75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E9B-A313-42ED-8931-0D39FB1933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1805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A0A2BF-1703-4FA8-8068-6998449E8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589263C3-7B8F-49B0-9556-B4DF1965C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C56-CEFF-49F0-8FF5-80353004067E}" type="datetimeFigureOut">
              <a:rPr lang="sk-SK" smtClean="0"/>
              <a:t>3. 2. 2025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6A8CFC83-786A-4F27-B38D-53A5A91C1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236D3586-B18B-4A7D-A75E-B502BA3A4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E9B-A313-42ED-8931-0D39FB1933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7054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A9543FC8-ABC5-4EE2-BA56-23159647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C56-CEFF-49F0-8FF5-80353004067E}" type="datetimeFigureOut">
              <a:rPr lang="sk-SK" smtClean="0"/>
              <a:t>3. 2. 2025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15BF5F48-309E-4A77-93C7-E71CE3936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B5839239-8A0A-4969-98E9-F2BFF009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E9B-A313-42ED-8931-0D39FB1933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35909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0D3E37-4834-45EE-A998-CC2892AE3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BC25787-341F-4B59-8A40-75CE5D156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2E141A82-DA8A-4F26-B611-3042D2CD7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7FC64CF3-DC22-43C8-992E-41909240D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C56-CEFF-49F0-8FF5-80353004067E}" type="datetimeFigureOut">
              <a:rPr lang="sk-SK" smtClean="0"/>
              <a:t>3. 2. 2025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FE0B020F-DE50-4EB4-BE21-7C4C93E2C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DE96215E-2E60-4D0C-BD1E-F3708BB3F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E9B-A313-42ED-8931-0D39FB1933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4286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9CA0D7-1C61-4351-ABB6-BA75CC368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C3F0DF1B-C805-4F08-AEF4-4C239641D7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A45C2B6A-F228-4012-A183-7659536517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9023EEBE-2CB4-46AC-88EB-1D73EDA47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C56-CEFF-49F0-8FF5-80353004067E}" type="datetimeFigureOut">
              <a:rPr lang="sk-SK" smtClean="0"/>
              <a:t>3. 2. 2025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CE41D42B-4846-4E22-AC9B-3D2374049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69347875-24D4-43D7-BFAF-4F5B03B27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E9B-A313-42ED-8931-0D39FB1933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3366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F1EAE2-0C54-4E80-A900-0B796E0E6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D85D4063-9E6F-4595-A587-ACFFAEC8AE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D1D49A8-D3FF-478B-B36C-39628480B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C56-CEFF-49F0-8FF5-80353004067E}" type="datetimeFigureOut">
              <a:rPr lang="sk-SK" smtClean="0"/>
              <a:t>3. 2. 2025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4062A806-5C85-4153-9338-0FA6F8139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3344B97-B225-49BD-BC38-FB6C8EA21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E9B-A313-42ED-8931-0D39FB1933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6547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93BDC7F1-B42C-463F-8A1A-5B4A21379D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5C3886CC-03B2-4474-9A64-0F477E156A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17870A4-A521-4EBB-B923-D4DCACC08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2FC56-CEFF-49F0-8FF5-80353004067E}" type="datetimeFigureOut">
              <a:rPr lang="sk-SK" smtClean="0"/>
              <a:t>3. 2. 2025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9BE4713-DCB7-4559-B03D-948AA91E4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258F5FF-473D-4D14-BD3B-D893456A5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B4E9B-A313-42ED-8931-0D39FB1933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90049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4D6D306-2655-426F-B268-480CAC660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24345A33-B282-435E-B4D7-C8619621C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38ED391-1D1F-46C2-BD01-6B9F70856A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2FC56-CEFF-49F0-8FF5-80353004067E}" type="datetimeFigureOut">
              <a:rPr lang="sk-SK" smtClean="0"/>
              <a:t>3. 2. 2025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B411E70-7391-4EE8-A5D3-871EFC4EC0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1BE5930-9D7C-4BF0-BA85-4A5E69FCBE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B4E9B-A313-42ED-8931-0D39FB1933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78045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medicine.medscape.com/article/1910735-overview" TargetMode="External"/><Relationship Id="rId2" Type="http://schemas.openxmlformats.org/officeDocument/2006/relationships/hyperlink" Target="https://emedicine.medscape.com/article/350175-overview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hatgpt.com/c/67a11b00-5d04-800e-b3a6-3248518c6820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>
            <a:extLst>
              <a:ext uri="{FF2B5EF4-FFF2-40B4-BE49-F238E27FC236}">
                <a16:creationId xmlns:a16="http://schemas.microsoft.com/office/drawing/2014/main" id="{7BD11FE8-EC61-41F4-81DC-56B826427CB0}"/>
              </a:ext>
            </a:extLst>
          </p:cNvPr>
          <p:cNvSpPr txBox="1"/>
          <p:nvPr/>
        </p:nvSpPr>
        <p:spPr>
          <a:xfrm>
            <a:off x="444408" y="677355"/>
            <a:ext cx="2116733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sk-SK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Prednáška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A1D8A43A-C9E2-4154-9BDA-B58207128859}"/>
              </a:ext>
            </a:extLst>
          </p:cNvPr>
          <p:cNvSpPr txBox="1"/>
          <p:nvPr/>
        </p:nvSpPr>
        <p:spPr>
          <a:xfrm>
            <a:off x="843516" y="5309191"/>
            <a:ext cx="19014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Dušan </a:t>
            </a:r>
            <a:r>
              <a:rPr lang="sk-SK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Meško</a:t>
            </a: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JLF UK Martin</a:t>
            </a:r>
          </a:p>
          <a:p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040225</a:t>
            </a: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D9405474-21C2-402B-8C89-B6AD88BF3935}"/>
              </a:ext>
            </a:extLst>
          </p:cNvPr>
          <p:cNvSpPr/>
          <p:nvPr/>
        </p:nvSpPr>
        <p:spPr>
          <a:xfrm>
            <a:off x="531924" y="2311400"/>
            <a:ext cx="6096000" cy="15081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every phenomenon the beginning remains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always the most notable moment.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my end is my 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beginning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Thomas Carlyle, Mary Queen of Scots</a:t>
            </a:r>
            <a:endParaRPr lang="sk-SK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Nie je k dispozícii žiadny popis.">
            <a:extLst>
              <a:ext uri="{FF2B5EF4-FFF2-40B4-BE49-F238E27FC236}">
                <a16:creationId xmlns:a16="http://schemas.microsoft.com/office/drawing/2014/main" id="{4F711DAA-3795-40BA-87AA-6FDE78D62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906" y="1803400"/>
            <a:ext cx="5111393" cy="505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323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>
            <a:extLst>
              <a:ext uri="{FF2B5EF4-FFF2-40B4-BE49-F238E27FC236}">
                <a16:creationId xmlns:a16="http://schemas.microsoft.com/office/drawing/2014/main" id="{3A878D5E-7061-4A26-8D70-C4BE8046BE7E}"/>
              </a:ext>
            </a:extLst>
          </p:cNvPr>
          <p:cNvSpPr/>
          <p:nvPr/>
        </p:nvSpPr>
        <p:spPr>
          <a:xfrm>
            <a:off x="279400" y="332094"/>
            <a:ext cx="11633200" cy="6193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Nálezy z </a:t>
            </a:r>
            <a:r>
              <a:rPr lang="sk-SK" sz="1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prospektívnych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vedeckých </a:t>
            </a:r>
            <a:r>
              <a:rPr lang="sk-SK" sz="1400" dirty="0">
                <a:latin typeface="Showcard Gothic" panose="04020904020102020604" pitchFamily="82" charset="0"/>
                <a:ea typeface="Times New Roman" panose="02020603050405020304" pitchFamily="18" charset="0"/>
              </a:rPr>
              <a:t>štúdií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týkajúcich sa </a:t>
            </a:r>
            <a:r>
              <a:rPr lang="sk-SK" sz="14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diabetu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fyzickej aktivity a kondície presvedčivo </a:t>
            </a:r>
            <a:r>
              <a:rPr lang="sk-SK" sz="1400" dirty="0">
                <a:solidFill>
                  <a:srgbClr val="00B050"/>
                </a:solidFill>
                <a:latin typeface="Times New Roman" panose="02020603050405020304" pitchFamily="18" charset="0"/>
              </a:rPr>
              <a:t>demonštrovali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skutočnosť, že </a:t>
            </a:r>
            <a:r>
              <a:rPr lang="sk-SK" sz="1400" dirty="0">
                <a:latin typeface="Vladimir Script" panose="03050402040407070305" pitchFamily="66" charset="0"/>
                <a:ea typeface="Times New Roman" panose="02020603050405020304" pitchFamily="18" charset="0"/>
              </a:rPr>
              <a:t>fyzická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aktivita ako súčasť životného štýlu, je </a:t>
            </a:r>
            <a:r>
              <a:rPr lang="sk-SK" sz="1400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spojená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 redukciou rizika </a:t>
            </a:r>
            <a:r>
              <a:rPr lang="sk-SK" sz="1400" dirty="0">
                <a:solidFill>
                  <a:srgbClr val="7030A0"/>
                </a:solidFill>
                <a:latin typeface="Times New Roman" panose="02020603050405020304" pitchFamily="18" charset="0"/>
              </a:rPr>
              <a:t>srdcovocievnych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ochorení a </a:t>
            </a:r>
            <a:r>
              <a:rPr lang="sk-SK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úmrtí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na </a:t>
            </a:r>
            <a:r>
              <a:rPr lang="sk-SK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ne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 celkovej </a:t>
            </a:r>
            <a:r>
              <a:rPr lang="sk-SK" sz="1400" dirty="0">
                <a:latin typeface="Viner Hand ITC" panose="03070502030502020203" pitchFamily="66" charset="0"/>
              </a:rPr>
              <a:t>úmrtnosti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pacientov s 2. typom diabetu. Pravidelné športovanie a aktívny životný štýl majú dokázané </a:t>
            </a:r>
            <a:r>
              <a:rPr lang="sk-SK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protektívne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 </a:t>
            </a:r>
            <a:r>
              <a:rPr lang="sk-SK" sz="1400" b="1" u="sng" dirty="0">
                <a:latin typeface="Times New Roman" panose="02020603050405020304" pitchFamily="18" charset="0"/>
              </a:rPr>
              <a:t>preventívne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účinky pred vznikom alebo </a:t>
            </a:r>
            <a:r>
              <a:rPr lang="sk-SK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zhoršovaním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mnohých tzv. </a:t>
            </a:r>
            <a:r>
              <a:rPr lang="sk-SK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spoločenských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ochorení. Správny manažment liečby </a:t>
            </a:r>
            <a:r>
              <a:rPr lang="sk-SK" sz="1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glukózovej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intolerancie, alebo </a:t>
            </a:r>
            <a:r>
              <a:rPr lang="sk-SK" sz="1400" dirty="0">
                <a:solidFill>
                  <a:srgbClr val="00B050"/>
                </a:solidFill>
                <a:latin typeface="Times New Roman" panose="02020603050405020304" pitchFamily="18" charset="0"/>
              </a:rPr>
              <a:t>rozvinutého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diabetu </a:t>
            </a:r>
            <a:r>
              <a:rPr lang="sk-SK" sz="1400" dirty="0">
                <a:latin typeface="Vladimir Script" panose="03050402040407070305" pitchFamily="66" charset="0"/>
              </a:rPr>
              <a:t>môže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sk-SK" sz="140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pomôcť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pacientom začať, </a:t>
            </a:r>
            <a:r>
              <a:rPr lang="sk-SK" sz="1400" b="1" u="sng" dirty="0">
                <a:latin typeface="Times New Roman" panose="02020603050405020304" pitchFamily="18" charset="0"/>
              </a:rPr>
              <a:t>pokračovať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v </a:t>
            </a:r>
            <a:r>
              <a:rPr lang="sk-SK" sz="1400" dirty="0">
                <a:solidFill>
                  <a:srgbClr val="7030A0"/>
                </a:solidFill>
                <a:latin typeface="Times New Roman" panose="02020603050405020304" pitchFamily="18" charset="0"/>
              </a:rPr>
              <a:t>cvičení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prípadne súťažiť bezpečne majúc </a:t>
            </a:r>
            <a:r>
              <a:rPr lang="sk-SK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kontrolu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pred rozvojom dlhodobých komplikácií diabetu.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sk-SK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Stručná charakteristika diabetes mellitus 1. a 2. typu aj vo vzťahu k športovému tréningu</a:t>
            </a:r>
            <a:endParaRPr lang="sk-SK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Všeobecne</a:t>
            </a:r>
            <a:r>
              <a:rPr lang="sk-SK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sk-SK" sz="1400" dirty="0">
                <a:solidFill>
                  <a:srgbClr val="7030A0"/>
                </a:solidFill>
                <a:latin typeface="Times New Roman" panose="02020603050405020304" pitchFamily="18" charset="0"/>
              </a:rPr>
              <a:t>športovanie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zvyšuje účinok </a:t>
            </a:r>
            <a:r>
              <a:rPr lang="sk-SK" sz="1400" dirty="0">
                <a:latin typeface="Viner Hand ITC" panose="03070502030502020203" pitchFamily="66" charset="0"/>
                <a:ea typeface="Times New Roman" panose="02020603050405020304" pitchFamily="18" charset="0"/>
              </a:rPr>
              <a:t>endogénneho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 exogénneho </a:t>
            </a:r>
            <a:r>
              <a:rPr lang="sk-SK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inzulínu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zvyšuje citlivosť tkanív na inzulín (znížením </a:t>
            </a:r>
            <a:r>
              <a:rPr lang="sk-SK" sz="1400" dirty="0">
                <a:solidFill>
                  <a:srgbClr val="FFC000"/>
                </a:solidFill>
                <a:latin typeface="Times New Roman" panose="02020603050405020304" pitchFamily="18" charset="0"/>
              </a:rPr>
              <a:t>inzulínovej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rezistencie), zlepšuje glukózovú </a:t>
            </a:r>
            <a:r>
              <a:rPr lang="sk-SK" sz="1400" dirty="0">
                <a:solidFill>
                  <a:srgbClr val="FFC000"/>
                </a:solidFill>
                <a:latin typeface="Times New Roman" panose="02020603050405020304" pitchFamily="18" charset="0"/>
              </a:rPr>
              <a:t>toleranciu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 podporuje znižovanie </a:t>
            </a:r>
            <a:r>
              <a:rPr lang="sk-SK" sz="14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hmotnosti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tela a </a:t>
            </a:r>
            <a:r>
              <a:rPr lang="sk-SK" sz="1400" dirty="0">
                <a:solidFill>
                  <a:srgbClr val="00B050"/>
                </a:solidFill>
                <a:latin typeface="Times New Roman" panose="02020603050405020304" pitchFamily="18" charset="0"/>
              </a:rPr>
              <a:t>zvyšovanie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podielu svalstva ako aktívnej </a:t>
            </a:r>
            <a:r>
              <a:rPr lang="sk-SK" sz="1400" dirty="0">
                <a:solidFill>
                  <a:srgbClr val="7030A0"/>
                </a:solidFill>
                <a:latin typeface="Times New Roman" panose="02020603050405020304" pitchFamily="18" charset="0"/>
              </a:rPr>
              <a:t>telesnej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hmoty.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sk-SK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Diabetes mellitus 1. typu</a:t>
            </a:r>
            <a:endParaRPr lang="sk-SK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Cvičenie pacientov zvyšuje </a:t>
            </a:r>
            <a:r>
              <a:rPr lang="sk-SK" sz="1400" dirty="0">
                <a:latin typeface="Vladimir Script" panose="03050402040407070305" pitchFamily="66" charset="0"/>
              </a:rPr>
              <a:t>flexibilitu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svalovú silu, pocit zdravia. Prítomné sú </a:t>
            </a:r>
            <a:r>
              <a:rPr lang="sk-SK" sz="1400" dirty="0">
                <a:solidFill>
                  <a:srgbClr val="00B050"/>
                </a:solidFill>
                <a:latin typeface="Times New Roman" panose="02020603050405020304" pitchFamily="18" charset="0"/>
              </a:rPr>
              <a:t>prevažne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všeobecne priaznivé účinky </a:t>
            </a:r>
            <a:r>
              <a:rPr lang="sk-SK" sz="1400" b="1" u="sng" dirty="0">
                <a:latin typeface="Times New Roman" panose="02020603050405020304" pitchFamily="18" charset="0"/>
              </a:rPr>
              <a:t>športovania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na jednotlivé orgány a systémy. Potrebné je </a:t>
            </a:r>
            <a:r>
              <a:rPr lang="sk-SK" sz="1400" b="1" u="sng" dirty="0">
                <a:latin typeface="Times New Roman" panose="02020603050405020304" pitchFamily="18" charset="0"/>
              </a:rPr>
              <a:t>monitorovať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podávanie </a:t>
            </a:r>
            <a:r>
              <a:rPr lang="sk-SK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inzulínu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 príjem p</a:t>
            </a:r>
            <a:r>
              <a:rPr lang="sk-SK" sz="1400" dirty="0">
                <a:solidFill>
                  <a:srgbClr val="FFC000"/>
                </a:solidFill>
                <a:latin typeface="Times New Roman" panose="02020603050405020304" pitchFamily="18" charset="0"/>
              </a:rPr>
              <a:t>o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travy (najmä </a:t>
            </a:r>
            <a:r>
              <a:rPr lang="sk-SK" sz="1400" dirty="0">
                <a:solidFill>
                  <a:srgbClr val="7030A0"/>
                </a:solidFill>
                <a:latin typeface="Times New Roman" panose="02020603050405020304" pitchFamily="18" charset="0"/>
              </a:rPr>
              <a:t>sacharidov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na manažovanie </a:t>
            </a:r>
            <a:r>
              <a:rPr lang="sk-SK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športového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tréningu. </a:t>
            </a:r>
            <a:r>
              <a:rPr lang="sk-SK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Ohrozenie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hypoglykémiou, alebo </a:t>
            </a:r>
            <a:r>
              <a:rPr lang="sk-SK" sz="1400" dirty="0">
                <a:latin typeface="Viner Hand ITC" panose="03070502030502020203" pitchFamily="66" charset="0"/>
              </a:rPr>
              <a:t>hyperglykémiou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 </a:t>
            </a:r>
            <a:r>
              <a:rPr lang="sk-SK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ketoacidózou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je počas </a:t>
            </a:r>
            <a:r>
              <a:rPr lang="sk-SK" sz="1400" dirty="0">
                <a:latin typeface="Vladimir Script" panose="03050402040407070305" pitchFamily="66" charset="0"/>
              </a:rPr>
              <a:t>fyzickej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aktivity častejšie.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sk-SK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Diabetes mellitus 2. typu</a:t>
            </a:r>
            <a:endParaRPr lang="sk-SK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Cvičenie je všeobecne a špecificky </a:t>
            </a:r>
            <a:r>
              <a:rPr lang="sk-SK" sz="1400" dirty="0">
                <a:solidFill>
                  <a:srgbClr val="00B050"/>
                </a:solidFill>
                <a:latin typeface="Times New Roman" panose="02020603050405020304" pitchFamily="18" charset="0"/>
              </a:rPr>
              <a:t>účinnejšie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v porovnaní s 1. typom diabetu. </a:t>
            </a:r>
            <a:r>
              <a:rPr lang="sk-SK" sz="1400" b="1" u="sng" dirty="0">
                <a:latin typeface="Times New Roman" panose="02020603050405020304" pitchFamily="18" charset="0"/>
              </a:rPr>
              <a:t>Podporuje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redukciu </a:t>
            </a:r>
            <a:r>
              <a:rPr lang="sk-SK" sz="1400" dirty="0">
                <a:solidFill>
                  <a:srgbClr val="7030A0"/>
                </a:solidFill>
                <a:latin typeface="Times New Roman" panose="02020603050405020304" pitchFamily="18" charset="0"/>
              </a:rPr>
              <a:t>hmotnosti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tela, zvyšuje </a:t>
            </a:r>
            <a:r>
              <a:rPr lang="sk-SK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senzitivitu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tkanív na inzulín. Potrebné je </a:t>
            </a:r>
            <a:r>
              <a:rPr lang="sk-SK" sz="1400" dirty="0">
                <a:solidFill>
                  <a:srgbClr val="FFC000"/>
                </a:solidFill>
                <a:latin typeface="Times New Roman" panose="02020603050405020304" pitchFamily="18" charset="0"/>
              </a:rPr>
              <a:t>sledovanie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pravidelnosti liekovej liečby (perorálne </a:t>
            </a:r>
            <a:r>
              <a:rPr lang="sk-SK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antidiabetiká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a príjmu </a:t>
            </a:r>
            <a:r>
              <a:rPr lang="sk-SK" sz="1400" dirty="0">
                <a:latin typeface="Vladimir Script" panose="03050402040407070305" pitchFamily="66" charset="0"/>
              </a:rPr>
              <a:t>potravy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na prevenciu hypoglykémie.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sk-SK" sz="1400" b="1" kern="0" dirty="0">
                <a:latin typeface="Times New Roman" panose="02020603050405020304" pitchFamily="18" charset="0"/>
              </a:rPr>
              <a:t>Vyšetrenie diabetika pred zaradením do tréningového programu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Efektívna starostlivosť o </a:t>
            </a:r>
            <a:r>
              <a:rPr lang="sk-SK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aktívnych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pacientov s diabetom začína ich </a:t>
            </a:r>
            <a:r>
              <a:rPr lang="sk-SK" sz="1400" dirty="0">
                <a:solidFill>
                  <a:srgbClr val="00B050"/>
                </a:solidFill>
                <a:latin typeface="Times New Roman" panose="02020603050405020304" pitchFamily="18" charset="0"/>
              </a:rPr>
              <a:t>cieleným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 podrobným lekárskym </a:t>
            </a:r>
            <a:r>
              <a:rPr lang="sk-SK" sz="1400" dirty="0">
                <a:latin typeface="Viner Hand ITC" panose="03070502030502020203" pitchFamily="66" charset="0"/>
              </a:rPr>
              <a:t>vyšetrením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pred </a:t>
            </a:r>
            <a:r>
              <a:rPr lang="sk-SK" sz="1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zaradením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do športovania. Liečebný efekt môže priniesť len </a:t>
            </a:r>
            <a:r>
              <a:rPr lang="sk-SK" sz="1400" dirty="0">
                <a:latin typeface="Vladimir Script" panose="03050402040407070305" pitchFamily="66" charset="0"/>
              </a:rPr>
              <a:t>individuálne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zostavená a </a:t>
            </a:r>
            <a:r>
              <a:rPr lang="sk-SK" sz="1400" dirty="0">
                <a:solidFill>
                  <a:srgbClr val="7030A0"/>
                </a:solidFill>
                <a:latin typeface="Times New Roman" panose="02020603050405020304" pitchFamily="18" charset="0"/>
              </a:rPr>
              <a:t>predpísaná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športová </a:t>
            </a:r>
            <a:r>
              <a:rPr lang="sk-SK" sz="1400" b="1" u="sng" dirty="0">
                <a:latin typeface="Times New Roman" panose="02020603050405020304" pitchFamily="18" charset="0"/>
              </a:rPr>
              <a:t>aktivita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Ak je </a:t>
            </a:r>
            <a:r>
              <a:rPr lang="sk-SK" sz="1400" dirty="0">
                <a:solidFill>
                  <a:srgbClr val="FFC000"/>
                </a:solidFill>
                <a:latin typeface="Times New Roman" panose="02020603050405020304" pitchFamily="18" charset="0"/>
              </a:rPr>
              <a:t>diabetes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metabolicky </a:t>
            </a:r>
            <a:r>
              <a:rPr lang="sk-SK" sz="1400" dirty="0">
                <a:latin typeface="Vladimir Script" panose="03050402040407070305" pitchFamily="66" charset="0"/>
              </a:rPr>
              <a:t>kompenzovaný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v detskom, </a:t>
            </a:r>
            <a:r>
              <a:rPr lang="sk-SK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dospievajúcom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 skorom </a:t>
            </a:r>
            <a:r>
              <a:rPr lang="sk-SK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dospelom</a:t>
            </a:r>
            <a:r>
              <a:rPr lang="sk-SK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veku nie sú špeciálne kontraindikácie pre športovanie.</a:t>
            </a: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C177E2D6-736A-45A8-8FB3-50254B4B4409}"/>
              </a:ext>
            </a:extLst>
          </p:cNvPr>
          <p:cNvSpPr txBox="1"/>
          <p:nvPr/>
        </p:nvSpPr>
        <p:spPr>
          <a:xfrm>
            <a:off x="5588000" y="2288"/>
            <a:ext cx="3144579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sk-SK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Koľko je chýb na </a:t>
            </a:r>
            <a:r>
              <a:rPr lang="sk-SK" sz="2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slajde</a:t>
            </a:r>
            <a:r>
              <a:rPr lang="sk-SK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5395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>
            <a:extLst>
              <a:ext uri="{FF2B5EF4-FFF2-40B4-BE49-F238E27FC236}">
                <a16:creationId xmlns:a16="http://schemas.microsoft.com/office/drawing/2014/main" id="{029387F4-6A98-43ED-8A30-32E25F6F2AFD}"/>
              </a:ext>
            </a:extLst>
          </p:cNvPr>
          <p:cNvSpPr txBox="1"/>
          <p:nvPr/>
        </p:nvSpPr>
        <p:spPr>
          <a:xfrm>
            <a:off x="348343" y="302359"/>
            <a:ext cx="97536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Každý </a:t>
            </a:r>
            <a:r>
              <a:rPr lang="sk-SK" sz="2800" dirty="0">
                <a:solidFill>
                  <a:srgbClr val="0BC5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učiteľ</a:t>
            </a:r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má svoj „</a:t>
            </a:r>
            <a:r>
              <a:rPr lang="sk-SK" sz="2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unikátny</a:t>
            </a:r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“ štýl prednášania, </a:t>
            </a:r>
          </a:p>
          <a:p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    každý </a:t>
            </a:r>
            <a:r>
              <a:rPr lang="sk-SK" sz="2800" dirty="0">
                <a:solidFill>
                  <a:srgbClr val="0BC5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študent</a:t>
            </a:r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má svoj „</a:t>
            </a:r>
            <a:r>
              <a:rPr lang="sk-SK" sz="2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unikátny</a:t>
            </a:r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“ štýl vnímania a učenia sa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(nielen) študenti môžu preferovať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k-SK" sz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** verbálne informácie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rgbClr val="4BD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** textové informácie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** vizuálne informácie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rgbClr val="4BD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** online kurzy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** </a:t>
            </a:r>
            <a:r>
              <a:rPr lang="sk-SK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mnemonics</a:t>
            </a:r>
            <a:endParaRPr lang="sk-SK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rgbClr val="4BD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** </a:t>
            </a:r>
            <a:r>
              <a:rPr lang="sk-SK" sz="2800" dirty="0" err="1">
                <a:solidFill>
                  <a:srgbClr val="4BD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mind-mapping</a:t>
            </a:r>
            <a:endParaRPr lang="sk-SK" sz="2800" dirty="0">
              <a:solidFill>
                <a:srgbClr val="4BD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** demonštrácie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rgbClr val="4BD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** zvukové informácie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** ich kombinácie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rgbClr val="4BD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** kazuistiky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**...</a:t>
            </a:r>
          </a:p>
        </p:txBody>
      </p:sp>
      <p:pic>
        <p:nvPicPr>
          <p:cNvPr id="4100" name="Picture 4" descr="Nie je k dispozícii žiadny popis.">
            <a:extLst>
              <a:ext uri="{FF2B5EF4-FFF2-40B4-BE49-F238E27FC236}">
                <a16:creationId xmlns:a16="http://schemas.microsoft.com/office/drawing/2014/main" id="{DF92DA4C-F8ED-4B82-8163-93C27E8DAF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66"/>
          <a:stretch/>
        </p:blipFill>
        <p:spPr bwMode="auto">
          <a:xfrm>
            <a:off x="5918200" y="2151496"/>
            <a:ext cx="4483100" cy="462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318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>
            <a:extLst>
              <a:ext uri="{FF2B5EF4-FFF2-40B4-BE49-F238E27FC236}">
                <a16:creationId xmlns:a16="http://schemas.microsoft.com/office/drawing/2014/main" id="{C8BEEBC8-F1B0-4166-8B0A-F59FC1289930}"/>
              </a:ext>
            </a:extLst>
          </p:cNvPr>
          <p:cNvSpPr/>
          <p:nvPr/>
        </p:nvSpPr>
        <p:spPr>
          <a:xfrm>
            <a:off x="428847" y="1070146"/>
            <a:ext cx="11128744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prednášajúci prezentuje ucelene </a:t>
            </a:r>
            <a:r>
              <a:rPr lang="sk-SK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kľúčové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princípy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koncepty a poznatky k  príslušnej téme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 ich </a:t>
            </a:r>
            <a:r>
              <a:rPr lang="sk-SK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počte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za celé štúdium je potenciálna informačná sila a náboj (? prednášok ponúka </a:t>
            </a: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rokov štúdia?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 cca </a:t>
            </a:r>
            <a:r>
              <a:rPr lang="sk-SK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700+ (?)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daná téma, jedinečná forma, obsah, metóda, kontext...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náhľad na to, cca čo sa môže očakávať od študentov na </a:t>
            </a:r>
            <a:r>
              <a:rPr lang="sk-SK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skúške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3A925B61-BF6A-4EAA-88FB-5848DBDF275B}"/>
              </a:ext>
            </a:extLst>
          </p:cNvPr>
          <p:cNvSpPr/>
          <p:nvPr/>
        </p:nvSpPr>
        <p:spPr>
          <a:xfrm>
            <a:off x="7596701" y="269485"/>
            <a:ext cx="3892540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sk-SK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Realita a </a:t>
            </a:r>
            <a:r>
              <a:rPr lang="sk-SK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</a:t>
            </a:r>
            <a:r>
              <a:rPr lang="sk-SK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/výhody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A4A07966-2521-42F1-AB12-6D918B3F68B4}"/>
              </a:ext>
            </a:extLst>
          </p:cNvPr>
          <p:cNvSpPr/>
          <p:nvPr/>
        </p:nvSpPr>
        <p:spPr>
          <a:xfrm>
            <a:off x="885162" y="128825"/>
            <a:ext cx="5210838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sk-SK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Prednáška - </a:t>
            </a:r>
            <a:r>
              <a:rPr lang="sk-SK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všeobecne</a:t>
            </a:r>
            <a:endParaRPr lang="sk-SK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418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>
            <a:extLst>
              <a:ext uri="{FF2B5EF4-FFF2-40B4-BE49-F238E27FC236}">
                <a16:creationId xmlns:a16="http://schemas.microsoft.com/office/drawing/2014/main" id="{8AE3C816-6597-4177-9392-234FAA1ABE86}"/>
              </a:ext>
            </a:extLst>
          </p:cNvPr>
          <p:cNvSpPr/>
          <p:nvPr/>
        </p:nvSpPr>
        <p:spPr>
          <a:xfrm>
            <a:off x="116114" y="40497"/>
            <a:ext cx="9180285" cy="6578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3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Prednáška</a:t>
            </a:r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 - </a:t>
            </a:r>
            <a:r>
              <a:rPr lang="sk-SK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všeobecne</a:t>
            </a:r>
            <a:endParaRPr lang="sk-SK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</a:endParaRPr>
          </a:p>
          <a:p>
            <a:endParaRPr lang="sk-SK" sz="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Prednáška</a:t>
            </a:r>
            <a:r>
              <a:rPr lang="sk-SK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klasická, </a:t>
            </a:r>
            <a:r>
              <a:rPr lang="sk-SK" sz="2300" dirty="0" err="1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kazuistická</a:t>
            </a:r>
            <a:r>
              <a:rPr lang="sk-SK" sz="2300" dirty="0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z literatúry</a:t>
            </a:r>
            <a:r>
              <a:rPr lang="sk-SK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historická, </a:t>
            </a:r>
            <a:r>
              <a:rPr lang="sk-SK" sz="2300" dirty="0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problémovo orientovaná</a:t>
            </a:r>
            <a:r>
              <a:rPr lang="sk-SK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sekvenčná, </a:t>
            </a:r>
            <a:r>
              <a:rPr lang="sk-SK" sz="2300" dirty="0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komparatívna</a:t>
            </a:r>
            <a:r>
              <a:rPr lang="sk-SK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sk-SK" sz="2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brainstormingová</a:t>
            </a:r>
            <a:r>
              <a:rPr lang="sk-SK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sk-SK" sz="2300" dirty="0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 asistovaná</a:t>
            </a:r>
            <a:r>
              <a:rPr lang="sk-SK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sk-SK" sz="2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fake-based</a:t>
            </a:r>
            <a:r>
              <a:rPr lang="sk-SK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(antivaxer prednáša tému vakcinácia), </a:t>
            </a:r>
            <a:r>
              <a:rPr lang="sk-SK" sz="2300" dirty="0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prednáška pripravená na základe vlastných skúseností zo zahraničia (štúdium, prax, kongresy), </a:t>
            </a:r>
            <a:r>
              <a:rPr lang="sk-SK" sz="2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simulátorová</a:t>
            </a:r>
            <a:r>
              <a:rPr lang="sk-SK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prednáška, </a:t>
            </a:r>
            <a:r>
              <a:rPr lang="sk-SK" sz="2300" dirty="0" err="1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kazuistická</a:t>
            </a:r>
            <a:r>
              <a:rPr lang="sk-SK" sz="2300" dirty="0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sk-SK" sz="2300" dirty="0" err="1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manekíni</a:t>
            </a:r>
            <a:r>
              <a:rPr lang="sk-SK" sz="2300" dirty="0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 prednáške (reálny študent, pacient), </a:t>
            </a:r>
            <a:r>
              <a:rPr lang="sk-SK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epizodická (TV seriál), </a:t>
            </a:r>
            <a:r>
              <a:rPr lang="sk-SK" sz="2300" dirty="0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online z </a:t>
            </a:r>
            <a:r>
              <a:rPr lang="sk-SK" sz="2300" dirty="0" err="1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Harvardu</a:t>
            </a:r>
            <a:r>
              <a:rPr lang="sk-SK" sz="2300" dirty="0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sk-SK" sz="2300" dirty="0" err="1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alumni</a:t>
            </a:r>
            <a:r>
              <a:rPr lang="sk-SK" sz="2300" dirty="0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</a:t>
            </a:r>
            <a:r>
              <a:rPr lang="sk-SK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....</a:t>
            </a:r>
          </a:p>
          <a:p>
            <a:endParaRPr lang="sk-SK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Prednáška podľa poslucháčov</a:t>
            </a:r>
            <a:r>
              <a:rPr lang="sk-SK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sk-SK" sz="2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pregraduálni</a:t>
            </a:r>
            <a:r>
              <a:rPr lang="sk-SK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študenti, </a:t>
            </a:r>
            <a:r>
              <a:rPr lang="sk-SK" sz="2300" dirty="0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doktorandi</a:t>
            </a:r>
            <a:r>
              <a:rPr lang="sk-SK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VR </a:t>
            </a:r>
            <a:r>
              <a:rPr lang="sk-SK" sz="2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habilitanti</a:t>
            </a:r>
            <a:r>
              <a:rPr lang="sk-SK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sk-SK" sz="2300" dirty="0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 </a:t>
            </a:r>
            <a:r>
              <a:rPr lang="sk-SK" sz="2300" dirty="0" err="1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inauguranti</a:t>
            </a:r>
            <a:r>
              <a:rPr lang="sk-SK" sz="2300" dirty="0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laická</a:t>
            </a:r>
            <a:r>
              <a:rPr lang="sk-SK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pre kvalifikované médiá, </a:t>
            </a:r>
            <a:r>
              <a:rPr lang="sk-SK" sz="2300" dirty="0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 </a:t>
            </a:r>
            <a:r>
              <a:rPr lang="sk-SK" sz="2300" dirty="0" err="1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nekvalfikované</a:t>
            </a:r>
            <a:r>
              <a:rPr lang="sk-SK" sz="2300" dirty="0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médiá, </a:t>
            </a:r>
            <a:r>
              <a:rPr lang="sk-SK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špičkové vedecko-odborné podujatia... Podľa toho príslušný štýl komunikácie</a:t>
            </a:r>
          </a:p>
          <a:p>
            <a:endParaRPr lang="sk-SK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Prednášky</a:t>
            </a:r>
            <a:r>
              <a:rPr lang="sk-SK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prezenčné, </a:t>
            </a:r>
            <a:r>
              <a:rPr lang="sk-SK" sz="2300" dirty="0">
                <a:solidFill>
                  <a:srgbClr val="009A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online</a:t>
            </a:r>
            <a:r>
              <a:rPr lang="sk-SK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hybridné</a:t>
            </a:r>
          </a:p>
          <a:p>
            <a:endParaRPr lang="sk-SK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Špecifiká online prednášky</a:t>
            </a:r>
          </a:p>
          <a:p>
            <a:endParaRPr lang="sk-SK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Časovanie</a:t>
            </a:r>
            <a:r>
              <a:rPr lang="sk-SK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rytmus prednášky – pravidlo pozornosti 10-15 minút</a:t>
            </a:r>
          </a:p>
          <a:p>
            <a:endParaRPr lang="sk-SK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Prednášky</a:t>
            </a:r>
            <a:r>
              <a:rPr lang="sk-SK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informujú, motivujú, vzdelávajú, inšpirujú...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B6DEF221-02E7-4D01-B648-AA1E5D5CADA5}"/>
              </a:ext>
            </a:extLst>
          </p:cNvPr>
          <p:cNvSpPr txBox="1"/>
          <p:nvPr/>
        </p:nvSpPr>
        <p:spPr>
          <a:xfrm>
            <a:off x="9413249" y="580057"/>
            <a:ext cx="2902693" cy="5509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sk-SK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</a:t>
            </a:r>
            <a:r>
              <a:rPr lang="sk-SK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aid</a:t>
            </a:r>
            <a:r>
              <a:rPr lang="sk-SK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(2-3 min) (</a:t>
            </a:r>
            <a:r>
              <a:rPr lang="sk-SK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Attention</a:t>
            </a:r>
            <a:r>
              <a:rPr lang="sk-SK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Reset </a:t>
            </a:r>
            <a:r>
              <a:rPr lang="sk-SK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Button</a:t>
            </a:r>
            <a:r>
              <a:rPr lang="sk-SK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endParaRPr lang="sk-SK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Krátky príbeh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Príslušný humor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Minikvíz</a:t>
            </a:r>
            <a:r>
              <a:rPr lang="sk-SK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Citáty odborníkov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Poll</a:t>
            </a:r>
            <a:r>
              <a:rPr lang="sk-SK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sk-SK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feed-back</a:t>
            </a:r>
            <a:r>
              <a:rPr lang="sk-SK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Zmeniť niečo (vizuál, písmo, pozíciu, hocičo)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Minirozcvička</a:t>
            </a:r>
            <a:endParaRPr lang="sk-SK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Vzájomná diskusia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Mikroprestávka</a:t>
            </a:r>
            <a:r>
              <a:rPr lang="sk-SK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 </a:t>
            </a:r>
          </a:p>
        </p:txBody>
      </p:sp>
    </p:spTree>
    <p:extLst>
      <p:ext uri="{BB962C8B-B14F-4D97-AF65-F5344CB8AC3E}">
        <p14:creationId xmlns:p14="http://schemas.microsoft.com/office/powerpoint/2010/main" val="427155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>
            <a:extLst>
              <a:ext uri="{FF2B5EF4-FFF2-40B4-BE49-F238E27FC236}">
                <a16:creationId xmlns:a16="http://schemas.microsoft.com/office/drawing/2014/main" id="{78E306D5-EE31-4245-B569-7870FEF8BC89}"/>
              </a:ext>
            </a:extLst>
          </p:cNvPr>
          <p:cNvSpPr/>
          <p:nvPr/>
        </p:nvSpPr>
        <p:spPr>
          <a:xfrm>
            <a:off x="355126" y="1797659"/>
            <a:ext cx="9903334" cy="2086725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sk-SK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Výnimky z uvádzania odkazov sú</a:t>
            </a:r>
            <a:r>
              <a:rPr lang="sk-SK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sk-SK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pre vlastné použitie/prezentácie;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sk-SK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pre použitie vnútri vedeckých tímov;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sk-SK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pre klasické účely prezenčnej výučby a vzdelávanie (ale </a:t>
            </a:r>
            <a:r>
              <a:rPr lang="sk-SK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pozor</a:t>
            </a:r>
            <a:r>
              <a:rPr lang="sk-SK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na online výučbu)...</a:t>
            </a:r>
            <a:r>
              <a:rPr lang="sk-SK" sz="2400" dirty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všeobecne sa odporúča uvádzať odkazy aj pri prezenčnej výučbe (pedagogické pôsobenie na študentov). </a:t>
            </a: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30BF4AAA-72ED-47BF-8F56-8F288573CB07}"/>
              </a:ext>
            </a:extLst>
          </p:cNvPr>
          <p:cNvSpPr txBox="1"/>
          <p:nvPr/>
        </p:nvSpPr>
        <p:spPr>
          <a:xfrm>
            <a:off x="292100" y="609600"/>
            <a:ext cx="28720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Odkazy/zdroje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D9620A49-7742-3182-52F9-05DC6BCB1ABD}"/>
              </a:ext>
            </a:extLst>
          </p:cNvPr>
          <p:cNvSpPr txBox="1"/>
          <p:nvPr/>
        </p:nvSpPr>
        <p:spPr>
          <a:xfrm>
            <a:off x="509814" y="4288971"/>
            <a:ext cx="42916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Internetová asistencia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83F6FB68-C391-F82F-0FBA-94100371027D}"/>
              </a:ext>
            </a:extLst>
          </p:cNvPr>
          <p:cNvSpPr txBox="1"/>
          <p:nvPr/>
        </p:nvSpPr>
        <p:spPr>
          <a:xfrm>
            <a:off x="577850" y="5390634"/>
            <a:ext cx="114173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dirty="0">
                <a:hlinkClick r:id="rId2"/>
              </a:rPr>
              <a:t>https://emedicine.medscape.com/article/350175-overview</a:t>
            </a:r>
            <a:r>
              <a:rPr lang="sk-SK" dirty="0"/>
              <a:t>  AIM </a:t>
            </a:r>
            <a:r>
              <a:rPr lang="sk-SK" dirty="0" err="1"/>
              <a:t>Imaging</a:t>
            </a:r>
            <a:endParaRPr lang="sk-SK" dirty="0"/>
          </a:p>
          <a:p>
            <a:r>
              <a:rPr lang="sk-SK" dirty="0">
                <a:hlinkClick r:id="rId3"/>
              </a:rPr>
              <a:t>https://emedicine.medscape.com/article/1910735-overview</a:t>
            </a:r>
            <a:r>
              <a:rPr lang="sk-SK" dirty="0"/>
              <a:t> </a:t>
            </a:r>
            <a:r>
              <a:rPr lang="sk-SK" dirty="0" err="1"/>
              <a:t>Acute</a:t>
            </a:r>
            <a:r>
              <a:rPr lang="sk-SK" dirty="0"/>
              <a:t> </a:t>
            </a:r>
            <a:r>
              <a:rPr lang="sk-SK" dirty="0" err="1"/>
              <a:t>Coronary</a:t>
            </a:r>
            <a:r>
              <a:rPr lang="sk-SK" dirty="0"/>
              <a:t> </a:t>
            </a:r>
            <a:r>
              <a:rPr lang="sk-SK" dirty="0" err="1"/>
              <a:t>Sy</a:t>
            </a:r>
            <a:endParaRPr lang="sk-SK" dirty="0"/>
          </a:p>
          <a:p>
            <a:r>
              <a:rPr lang="sk-SK" sz="1800" u="sng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https://chatgpt.com/c/67a11b00-5d04-800e-b3a6-3248518c6820</a:t>
            </a:r>
            <a:r>
              <a:rPr lang="sk-SK" sz="1800" u="sng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sk-SK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Acute</a:t>
            </a:r>
            <a:r>
              <a:rPr lang="sk-SK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sk-SK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coronary</a:t>
            </a:r>
            <a:r>
              <a:rPr lang="sk-SK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sk-SK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syndrome</a:t>
            </a:r>
            <a:r>
              <a:rPr lang="sk-SK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9767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64001CA-98FC-4D66-9EC6-59E6113E3A6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77162" y="132113"/>
            <a:ext cx="7772400" cy="792163"/>
          </a:xfrm>
        </p:spPr>
        <p:txBody>
          <a:bodyPr anchor="ctr">
            <a:normAutofit/>
          </a:bodyPr>
          <a:lstStyle/>
          <a:p>
            <a:r>
              <a:rPr lang="sk-SK" altLang="sk-SK" sz="3600" dirty="0">
                <a:solidFill>
                  <a:srgbClr val="00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Skôr ako začnete s prípravou</a:t>
            </a:r>
            <a:endParaRPr lang="sk-SK" altLang="sk-SK" sz="36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7B4D5A1-0010-4101-994C-BB0666A98F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04996" y="1014310"/>
            <a:ext cx="10503243" cy="4409752"/>
          </a:xfrm>
        </p:spPr>
        <p:txBody>
          <a:bodyPr>
            <a:normAutofit lnSpcReduction="10000"/>
          </a:bodyPr>
          <a:lstStyle/>
          <a:p>
            <a:pPr algn="l">
              <a:buFontTx/>
              <a:buChar char="•"/>
            </a:pP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jeden kvalitný obrázok povie viac než tisíc slov </a:t>
            </a:r>
          </a:p>
          <a:p>
            <a:pPr algn="l">
              <a:buFontTx/>
              <a:buChar char="•"/>
            </a:pPr>
            <a:endParaRPr lang="sk-SK" altLang="sk-SK" sz="11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pPr algn="l">
              <a:buFontTx/>
              <a:buChar char="•"/>
            </a:pPr>
            <a:r>
              <a:rPr lang="sk-SK" altLang="sk-SK" dirty="0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vizuálny vnem zostáva v pamäti oveľa dlhšie ako hovorené slovo</a:t>
            </a:r>
          </a:p>
          <a:p>
            <a:pPr algn="l">
              <a:buFontTx/>
              <a:buChar char="•"/>
            </a:pPr>
            <a:endParaRPr lang="sk-SK" altLang="sk-SK" sz="1100" dirty="0">
              <a:solidFill>
                <a:srgbClr val="66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pPr algn="l">
              <a:buFontTx/>
              <a:buChar char="•"/>
            </a:pP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multimediálna projekcia = silná zbraň, ale aj „neriadená strela“</a:t>
            </a:r>
          </a:p>
          <a:p>
            <a:pPr algn="l">
              <a:buFontTx/>
              <a:buChar char="•"/>
            </a:pPr>
            <a:endParaRPr lang="sk-SK" altLang="sk-SK" sz="11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pPr algn="l">
              <a:buFontTx/>
              <a:buChar char="•"/>
            </a:pPr>
            <a:r>
              <a:rPr lang="sk-SK" altLang="sk-SK" dirty="0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diapozitív ≠ umelecké dielo</a:t>
            </a:r>
          </a:p>
          <a:p>
            <a:pPr algn="l">
              <a:buFontTx/>
              <a:buChar char="•"/>
            </a:pPr>
            <a:endParaRPr lang="sk-SK" altLang="sk-SK" sz="1200" dirty="0">
              <a:solidFill>
                <a:srgbClr val="66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pPr algn="l">
              <a:buFontTx/>
              <a:buChar char="•"/>
            </a:pPr>
            <a:r>
              <a:rPr lang="sk-SK" altLang="sk-SK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menej (textu, obrázkov, grafov, údajov...) je zvyčajne viac</a:t>
            </a:r>
          </a:p>
          <a:p>
            <a:pPr algn="l">
              <a:buFontTx/>
              <a:buChar char="•"/>
            </a:pPr>
            <a:endParaRPr lang="sk-SK" altLang="sk-SK" sz="1100" dirty="0">
              <a:solidFill>
                <a:srgbClr val="66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</a:endParaRPr>
          </a:p>
          <a:p>
            <a:pPr algn="l">
              <a:buFontTx/>
              <a:buChar char="•"/>
            </a:pPr>
            <a:r>
              <a:rPr lang="sk-SK" altLang="sk-SK" dirty="0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 prednášajúci má prednášať a vysvetľovať, nemá to za neho robiť diapozitív</a:t>
            </a:r>
          </a:p>
        </p:txBody>
      </p:sp>
      <p:pic>
        <p:nvPicPr>
          <p:cNvPr id="4" name="Picture 4" descr="Výsledok vyhľadávania obrázkov pre dopyt emoji">
            <a:extLst>
              <a:ext uri="{FF2B5EF4-FFF2-40B4-BE49-F238E27FC236}">
                <a16:creationId xmlns:a16="http://schemas.microsoft.com/office/drawing/2014/main" id="{EDEB5D18-A154-446D-84B5-C18CDA7ED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325098" y="723014"/>
            <a:ext cx="683141" cy="68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ĺžnik 1">
            <a:extLst>
              <a:ext uri="{FF2B5EF4-FFF2-40B4-BE49-F238E27FC236}">
                <a16:creationId xmlns:a16="http://schemas.microsoft.com/office/drawing/2014/main" id="{AAD5569D-A422-44BB-AAE1-AE9B7E321272}"/>
              </a:ext>
            </a:extLst>
          </p:cNvPr>
          <p:cNvSpPr/>
          <p:nvPr/>
        </p:nvSpPr>
        <p:spPr>
          <a:xfrm>
            <a:off x="4511652" y="5297062"/>
            <a:ext cx="7476470" cy="646331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slides are not the point—you are. </a:t>
            </a:r>
            <a:endParaRPr lang="sk-SK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0B65B10B-5E16-4E41-8FE6-3E105E531C95}"/>
              </a:ext>
            </a:extLst>
          </p:cNvPr>
          <p:cNvSpPr/>
          <p:nvPr/>
        </p:nvSpPr>
        <p:spPr>
          <a:xfrm>
            <a:off x="1177162" y="6070227"/>
            <a:ext cx="1031051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sk-SK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Black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sk-SK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0AFADAE4-DB11-4CAB-AADD-B6D78D96FEC9}"/>
              </a:ext>
            </a:extLst>
          </p:cNvPr>
          <p:cNvSpPr/>
          <p:nvPr/>
        </p:nvSpPr>
        <p:spPr>
          <a:xfrm>
            <a:off x="2804879" y="6144655"/>
            <a:ext cx="8875526" cy="46166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Visual data is processed 60</a:t>
            </a:r>
            <a:r>
              <a:rPr lang="sk-SK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000 times faster in your brain than text.</a:t>
            </a:r>
            <a:endParaRPr lang="sk-SK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Graphs - Bad">
            <a:extLst>
              <a:ext uri="{FF2B5EF4-FFF2-40B4-BE49-F238E27FC236}">
                <a16:creationId xmlns:a16="http://schemas.microsoft.com/office/drawing/2014/main" id="{3FDD841E-AEB5-4DA5-95AB-FF3A43F3A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120" y="13291"/>
            <a:ext cx="4766930" cy="357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D0940F9A-FE3B-469E-9C4A-23BFFEA0CB20}"/>
              </a:ext>
            </a:extLst>
          </p:cNvPr>
          <p:cNvSpPr txBox="1"/>
          <p:nvPr/>
        </p:nvSpPr>
        <p:spPr>
          <a:xfrm>
            <a:off x="42950" y="1175707"/>
            <a:ext cx="1350335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sk-SK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Pozor!</a:t>
            </a:r>
          </a:p>
        </p:txBody>
      </p:sp>
      <p:pic>
        <p:nvPicPr>
          <p:cNvPr id="6" name="Picture 4" descr="Thinking Emoji iOS&amp;quot; iPad Case &amp;amp; Skin by parkerku | Redbubble">
            <a:extLst>
              <a:ext uri="{FF2B5EF4-FFF2-40B4-BE49-F238E27FC236}">
                <a16:creationId xmlns:a16="http://schemas.microsoft.com/office/drawing/2014/main" id="{C8CAFEA6-0018-44FB-9E41-E52B469E47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4" t="18495" r="13931" b="21396"/>
          <a:stretch/>
        </p:blipFill>
        <p:spPr bwMode="auto">
          <a:xfrm>
            <a:off x="341349" y="251551"/>
            <a:ext cx="753539" cy="75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ffbsccn.files.wordpress.com/2010/04/too-much-powerpoint2.png">
            <a:extLst>
              <a:ext uri="{FF2B5EF4-FFF2-40B4-BE49-F238E27FC236}">
                <a16:creationId xmlns:a16="http://schemas.microsoft.com/office/drawing/2014/main" id="{47C48303-A16E-4CFD-9353-05715F6C20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056" y="7025"/>
            <a:ext cx="5080210" cy="357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dailybail.com/storage/obamacare%20chart.JPG?__SQUARESPACE_CACHEVERSION=1281453847041">
            <a:extLst>
              <a:ext uri="{FF2B5EF4-FFF2-40B4-BE49-F238E27FC236}">
                <a16:creationId xmlns:a16="http://schemas.microsoft.com/office/drawing/2014/main" id="{A42B8AAD-1DA7-4F5D-88A7-46748D090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17" y="3751467"/>
            <a:ext cx="3902149" cy="3043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d295c5dn8dhwru.cloudfront.net/wp-content/uploads/2019/03/14065209/Figure-1-How-to-Create-a-Pie-Chart-from-a-Pivot-Table.png">
            <a:extLst>
              <a:ext uri="{FF2B5EF4-FFF2-40B4-BE49-F238E27FC236}">
                <a16:creationId xmlns:a16="http://schemas.microsoft.com/office/drawing/2014/main" id="{C083A235-0DBF-405C-BAA1-017F5A474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138" y="3892599"/>
            <a:ext cx="5650983" cy="263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02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>
            <a:extLst>
              <a:ext uri="{FF2B5EF4-FFF2-40B4-BE49-F238E27FC236}">
                <a16:creationId xmlns:a16="http://schemas.microsoft.com/office/drawing/2014/main" id="{783E1F47-0239-4D7C-9B46-4DA4F48B6E31}"/>
              </a:ext>
            </a:extLst>
          </p:cNvPr>
          <p:cNvSpPr/>
          <p:nvPr/>
        </p:nvSpPr>
        <p:spPr>
          <a:xfrm>
            <a:off x="485211" y="686638"/>
            <a:ext cx="5737789" cy="147732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sk-SK" altLang="sk-SK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Ďakujem vám za pozornosť </a:t>
            </a:r>
          </a:p>
          <a:p>
            <a:pPr algn="ctr">
              <a:spcBef>
                <a:spcPct val="50000"/>
              </a:spcBef>
              <a:defRPr/>
            </a:pPr>
            <a:r>
              <a:rPr lang="sk-SK" altLang="sk-SK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prajem príjemný zvyšok dňa</a:t>
            </a:r>
          </a:p>
        </p:txBody>
      </p:sp>
      <p:pic>
        <p:nvPicPr>
          <p:cNvPr id="3" name="Picture 4" descr="Výsledok vyhľadávania obrázkov pre dopyt emoji">
            <a:extLst>
              <a:ext uri="{FF2B5EF4-FFF2-40B4-BE49-F238E27FC236}">
                <a16:creationId xmlns:a16="http://schemas.microsoft.com/office/drawing/2014/main" id="{E869AFFC-2CBA-448F-A98D-F9190DDBE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82298" y="130122"/>
            <a:ext cx="683141" cy="68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29087A5D-6BCF-4C1D-A132-5782C9DB07D3}"/>
              </a:ext>
            </a:extLst>
          </p:cNvPr>
          <p:cNvSpPr txBox="1"/>
          <p:nvPr/>
        </p:nvSpPr>
        <p:spPr>
          <a:xfrm>
            <a:off x="2051035" y="4319497"/>
            <a:ext cx="2851165" cy="523220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sk-SK" sz="2800" dirty="0"/>
              <a:t>mesko1</a:t>
            </a:r>
            <a:r>
              <a:rPr lang="en-US" sz="2800" dirty="0"/>
              <a:t>@</a:t>
            </a:r>
            <a:r>
              <a:rPr lang="sk-SK" sz="2800" dirty="0"/>
              <a:t>uniba.sk</a:t>
            </a:r>
          </a:p>
        </p:txBody>
      </p:sp>
      <p:pic>
        <p:nvPicPr>
          <p:cNvPr id="8194" name="Picture 2" descr="Nie je k dispozícii žiadny popis.">
            <a:extLst>
              <a:ext uri="{FF2B5EF4-FFF2-40B4-BE49-F238E27FC236}">
                <a16:creationId xmlns:a16="http://schemas.microsoft.com/office/drawing/2014/main" id="{09507C69-7FCF-4B78-8A08-65142D4E9A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333"/>
          <a:stretch/>
        </p:blipFill>
        <p:spPr bwMode="auto">
          <a:xfrm>
            <a:off x="6159500" y="2613221"/>
            <a:ext cx="4310353" cy="3723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C265FE7E-47D6-1937-ADDA-9C9F4EC64EAA}"/>
              </a:ext>
            </a:extLst>
          </p:cNvPr>
          <p:cNvSpPr txBox="1"/>
          <p:nvPr/>
        </p:nvSpPr>
        <p:spPr>
          <a:xfrm>
            <a:off x="717536" y="5500597"/>
            <a:ext cx="4797440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sk-SK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Prezentujete vždy svoju odbornosť a profesionalitu</a:t>
            </a:r>
          </a:p>
        </p:txBody>
      </p:sp>
    </p:spTree>
    <p:extLst>
      <p:ext uri="{BB962C8B-B14F-4D97-AF65-F5344CB8AC3E}">
        <p14:creationId xmlns:p14="http://schemas.microsoft.com/office/powerpoint/2010/main" val="105907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4" grpId="0" animBg="1"/>
    </p:bld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3448</TotalTime>
  <Words>866</Words>
  <Application>Microsoft Office PowerPoint</Application>
  <PresentationFormat>Širokouhlá</PresentationFormat>
  <Paragraphs>101</Paragraphs>
  <Slides>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9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9" baseType="lpstr">
      <vt:lpstr>Aptos</vt:lpstr>
      <vt:lpstr>Arial</vt:lpstr>
      <vt:lpstr>Calibri</vt:lpstr>
      <vt:lpstr>Calibri Light</vt:lpstr>
      <vt:lpstr>Showcard Gothic</vt:lpstr>
      <vt:lpstr>Tahoma</vt:lpstr>
      <vt:lpstr>Times New Roman</vt:lpstr>
      <vt:lpstr>Viner Hand ITC</vt:lpstr>
      <vt:lpstr>Vladimir Script</vt:lpstr>
      <vt:lpstr>Motív balíka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Skôr ako začnete s prípravou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Dusan Mesko</dc:creator>
  <cp:lastModifiedBy>Meško Dušan</cp:lastModifiedBy>
  <cp:revision>516</cp:revision>
  <dcterms:created xsi:type="dcterms:W3CDTF">2020-01-29T12:32:53Z</dcterms:created>
  <dcterms:modified xsi:type="dcterms:W3CDTF">2025-02-03T21:15:07Z</dcterms:modified>
</cp:coreProperties>
</file>