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515" r:id="rId3"/>
    <p:sldId id="503" r:id="rId4"/>
    <p:sldId id="280" r:id="rId5"/>
    <p:sldId id="716" r:id="rId6"/>
    <p:sldId id="361" r:id="rId7"/>
    <p:sldId id="397" r:id="rId8"/>
    <p:sldId id="523" r:id="rId9"/>
    <p:sldId id="519" r:id="rId10"/>
    <p:sldId id="293" r:id="rId11"/>
    <p:sldId id="261" r:id="rId12"/>
    <p:sldId id="500" r:id="rId13"/>
    <p:sldId id="459" r:id="rId14"/>
    <p:sldId id="707" r:id="rId15"/>
    <p:sldId id="295" r:id="rId16"/>
    <p:sldId id="262" r:id="rId17"/>
    <p:sldId id="362" r:id="rId18"/>
    <p:sldId id="365" r:id="rId19"/>
    <p:sldId id="724" r:id="rId20"/>
    <p:sldId id="395" r:id="rId21"/>
    <p:sldId id="400" r:id="rId22"/>
    <p:sldId id="396" r:id="rId23"/>
    <p:sldId id="366" r:id="rId24"/>
    <p:sldId id="367" r:id="rId25"/>
    <p:sldId id="368" r:id="rId26"/>
    <p:sldId id="398" r:id="rId27"/>
    <p:sldId id="285" r:id="rId28"/>
    <p:sldId id="288" r:id="rId29"/>
    <p:sldId id="483" r:id="rId30"/>
    <p:sldId id="675" r:id="rId31"/>
    <p:sldId id="575" r:id="rId32"/>
    <p:sldId id="371" r:id="rId33"/>
    <p:sldId id="721" r:id="rId34"/>
    <p:sldId id="410" r:id="rId35"/>
    <p:sldId id="715" r:id="rId36"/>
    <p:sldId id="606" r:id="rId37"/>
    <p:sldId id="722" r:id="rId38"/>
    <p:sldId id="279" r:id="rId39"/>
    <p:sldId id="428" r:id="rId40"/>
    <p:sldId id="502" r:id="rId41"/>
    <p:sldId id="486" r:id="rId42"/>
    <p:sldId id="490" r:id="rId43"/>
    <p:sldId id="491" r:id="rId44"/>
    <p:sldId id="488" r:id="rId45"/>
    <p:sldId id="489" r:id="rId46"/>
    <p:sldId id="725" r:id="rId47"/>
    <p:sldId id="470" r:id="rId48"/>
    <p:sldId id="475" r:id="rId49"/>
    <p:sldId id="282" r:id="rId50"/>
    <p:sldId id="720" r:id="rId51"/>
    <p:sldId id="511" r:id="rId5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46"/>
    <a:srgbClr val="00F66F"/>
    <a:srgbClr val="0BC51D"/>
    <a:srgbClr val="4B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75" d="100"/>
          <a:sy n="75" d="100"/>
        </p:scale>
        <p:origin x="840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D9720-6DDD-4609-982E-136A9BF79ECA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676E0-F7E8-4984-AF39-F5EED7CE6F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847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87393E52-E67F-482E-900F-F4B879DAB3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EFBE23-5909-469A-A4AB-C3F142F396CB}" type="slidenum">
              <a:rPr lang="sk-SK" altLang="sk-SK"/>
              <a:pPr/>
              <a:t>20</a:t>
            </a:fld>
            <a:endParaRPr lang="sk-SK" altLang="sk-SK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D30B700A-73B1-4E96-9173-E84F7D07C9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222625" y="620713"/>
            <a:ext cx="13335000" cy="7500937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B60A0986-B9F6-4083-9906-BF8ABDFD59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514A79-0F7E-441F-A3D5-F36AE95CB19A}" type="slidenum">
              <a:rPr lang="sk-SK" altLang="sk-SK"/>
              <a:pPr/>
              <a:t>21</a:t>
            </a:fld>
            <a:endParaRPr lang="sk-SK" altLang="sk-SK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A56DCF83-BD7E-495E-A5A0-0A332E0FB8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222625" y="620713"/>
            <a:ext cx="13335000" cy="7500937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98A763F-3A93-467C-BBCC-83CE1C24E1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D67254-15B3-43D5-A524-76E4168FAB51}" type="slidenum">
              <a:rPr lang="sk-SK" altLang="sk-SK"/>
              <a:pPr/>
              <a:t>22</a:t>
            </a:fld>
            <a:endParaRPr lang="sk-SK" altLang="sk-SK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2736F396-C0E2-46E6-8A2F-DD79553494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222625" y="620713"/>
            <a:ext cx="13335000" cy="7500937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E36103-45CF-416C-AC2A-299CC7FDF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5ED5F9-EC89-400E-954E-3670DF5D9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0EC18F9-72C4-47D6-A06D-D09352AEC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5C11042-BA38-462C-9D17-CDF9CCB41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453090F-6065-4D4D-A862-74F34314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06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151205-9CDA-4BF3-A40C-7D0B7F5C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720F18-3563-4D49-A4BE-B4DF92D0D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E9B375E-F2A9-401A-AB8D-8654CEF6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E592C5E-2362-49E8-96BF-07FF72F5D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B25FE68-F8E0-4618-BC85-34FA04BB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33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5991B9-CFB6-4359-B42F-BC3F29E2D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CDE33F8-B7F0-4EB7-B7F9-A903B25F2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5650B50-EC6C-4D40-9D5F-FD92AB570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A52B35B-BABA-4237-A944-C14EB212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489D014-E520-45B6-BF86-F43484CF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35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7FDCA6-A7DC-4ED3-82F5-76932A12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8597789-6607-47C6-A46E-77CE7A71C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AE1E73A-7551-44C3-A157-E67503543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A07BF73-BB51-437E-926E-EE38A16E6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5E967C5-4105-4528-9655-275062A4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FDD0C66-A30D-4304-940B-0CA074824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615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4C6959-18D6-429D-97F1-80A89E45E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3FB6ED3-90DD-4F8C-AA82-276091B82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7217B9-8BC1-45C5-ABD4-1B6D2ABBD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8202E9A1-5E5D-48BD-956F-447B1E8EA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1B08A32-2671-4BA2-A9C9-2CF9E9E0C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B8A92586-67DB-4CA0-ABA3-E3D03E71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24C7469-1ADF-4988-8708-D70EE66E1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F87A83F-80CE-4A8B-A7A5-EE1051C7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805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A0A2BF-1703-4FA8-8068-6998449E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89263C3-7B8F-49B0-9556-B4DF1965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A8CFC83-786A-4F27-B38D-53A5A91C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36D3586-B18B-4A7D-A75E-B502BA3A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05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9543FC8-ABC5-4EE2-BA56-23159647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5BF5F48-309E-4A77-93C7-E71CE393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5839239-8A0A-4969-98E9-F2BFF009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590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0D3E37-4834-45EE-A998-CC2892AE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C25787-341F-4B59-8A40-75CE5D156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E141A82-DA8A-4F26-B611-3042D2CD7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FC64CF3-DC22-43C8-992E-41909240D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E0B020F-DE50-4EB4-BE21-7C4C93E2C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E96215E-2E60-4D0C-BD1E-F3708BB3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286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9CA0D7-1C61-4351-ABB6-BA75CC368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3F0DF1B-C805-4F08-AEF4-4C239641D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45C2B6A-F228-4012-A183-765953651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023EEBE-2CB4-46AC-88EB-1D73EDA4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E41D42B-4846-4E22-AC9B-3D237404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9347875-24D4-43D7-BFAF-4F5B03B2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36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F1EAE2-0C54-4E80-A900-0B796E0E6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D85D4063-9E6F-4595-A587-ACFFAEC8A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D1D49A8-D3FF-478B-B36C-39628480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062A806-5C85-4153-9338-0FA6F8139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344B97-B225-49BD-BC38-FB6C8EA2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547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3BDC7F1-B42C-463F-8A1A-5B4A21379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5C3886CC-03B2-4474-9A64-0F477E156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17870A4-A521-4EBB-B923-D4DCACC0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9BE4713-DCB7-4559-B03D-948AA91E4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258F5FF-473D-4D14-BD3B-D893456A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004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ľ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980FD-E919-4D4A-A65F-186E3E06E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abuľku 2">
            <a:extLst>
              <a:ext uri="{FF2B5EF4-FFF2-40B4-BE49-F238E27FC236}">
                <a16:creationId xmlns:a16="http://schemas.microsoft.com/office/drawing/2014/main" id="{6C8994F9-3158-4D37-8345-BFF8FE199989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sk-SK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7570F40-ACC8-4CAF-BB10-38A88D04BF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sk-SK" alt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494FB7D-5C1E-4F83-A20E-B51FF677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sk-SK" alt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3CCF7E9-F2E6-46AC-8E90-3B46A9305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33ACA62C-D7FD-4BFD-A529-5AE23DE49629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1469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933274-CAE9-4383-B1B1-5D214621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F5E2BF5-368D-4A08-9966-3255AC7D378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9D359FF-422E-4502-A277-C40267C5C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ABE5D9A-76D0-4820-BD37-ABE74666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sk-SK" alt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2D1B664-A1AE-4286-A765-58B3ECED0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sk-SK" alt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6008D39-A493-45F3-9823-A9142327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ED8DFA8-53A3-4697-9DD6-6659AE3DE659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00443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4D6D306-2655-426F-B268-480CAC660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24345A33-B282-435E-B4D7-C8619621C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38ED391-1D1F-46C2-BD01-6B9F70856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2FC56-CEFF-49F0-8FF5-80353004067E}" type="datetimeFigureOut">
              <a:rPr lang="sk-SK" smtClean="0"/>
              <a:t>4. 2. 2025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B411E70-7391-4EE8-A5D3-871EFC4EC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1BE5930-9D7C-4BF0-BA85-4A5E69FCB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804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ommons.wikimedia.org/w/index.php?curid=3771191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free-power-point-templates.com/articles/history-of-powerpoint-the-amazing-facts-you-did-not-know/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hyperlink" Target="https://pt.slideshare.net/dannynic/interactive-whiteboards-introduction-presentation/4" TargetMode="External"/><Relationship Id="rId4" Type="http://schemas.openxmlformats.org/officeDocument/2006/relationships/hyperlink" Target="https://rarehistoricalphotos.com/nasa-scientists-board-calculations-1957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ometers.info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ncientpages.com/wp-content/uploads/2018/02/beerancientegypt3.jpg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pacedoutscientist.files.wordpress.com/2017/03/apothecary-bottles_pairs-en-ponce-la-maison-rouge_flickr.jpg?w=720" TargetMode="External"/><Relationship Id="rId5" Type="http://schemas.openxmlformats.org/officeDocument/2006/relationships/hyperlink" Target="https://cdn.britannica.com/44/191444-050-876CF04E/patient-surgery-1898.jpg" TargetMode="External"/><Relationship Id="rId10" Type="http://schemas.openxmlformats.org/officeDocument/2006/relationships/image" Target="../media/image24.jpeg"/><Relationship Id="rId4" Type="http://schemas.openxmlformats.org/officeDocument/2006/relationships/image" Target="../media/image21.jpeg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7Ieov6bqUYs" TargetMode="External"/><Relationship Id="rId2" Type="http://schemas.openxmlformats.org/officeDocument/2006/relationships/hyperlink" Target="https://youtu.be/Sq37MPfiWDo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yO-BKxOgXU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speakingaboutpresenting.com/audience/losing-audience/" TargetMode="External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calfuturist.com/" TargetMode="External"/><Relationship Id="rId3" Type="http://schemas.openxmlformats.org/officeDocument/2006/relationships/hyperlink" Target="http://conceptdraw.com/samples/science-education-medicine" TargetMode="External"/><Relationship Id="rId7" Type="http://schemas.openxmlformats.org/officeDocument/2006/relationships/hyperlink" Target="https://enarm.com.mx/catalogo/31.pdf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xfordmedicaleducation.com/medical-mnemonics/" TargetMode="External"/><Relationship Id="rId5" Type="http://schemas.openxmlformats.org/officeDocument/2006/relationships/hyperlink" Target="https://geekymedics.com/anatomy-mnemonics/" TargetMode="External"/><Relationship Id="rId4" Type="http://schemas.openxmlformats.org/officeDocument/2006/relationships/hyperlink" Target="https://knowmedge.com/medical-mnemonics" TargetMode="External"/><Relationship Id="rId9" Type="http://schemas.openxmlformats.org/officeDocument/2006/relationships/hyperlink" Target="http://itunes.apple.com/us/app/ecg-guide/id301027070?mt=8&amp;ign-mpt=uo%3D2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netterimages.com/bacterial-endocarditis-remote-embolic-effects-unlabeled-cardiology-frank-h-netter-740.html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B2DJclfMnHM" TargetMode="External"/><Relationship Id="rId4" Type="http://schemas.openxmlformats.org/officeDocument/2006/relationships/image" Target="../media/image5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visme.co/blog/evolution-of-presentations/" TargetMode="External"/><Relationship Id="rId2" Type="http://schemas.openxmlformats.org/officeDocument/2006/relationships/hyperlink" Target="https://youtu.be/lpvgfmEU2C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7BD11FE8-EC61-41F4-81DC-56B826427CB0}"/>
              </a:ext>
            </a:extLst>
          </p:cNvPr>
          <p:cNvSpPr txBox="1"/>
          <p:nvPr/>
        </p:nvSpPr>
        <p:spPr>
          <a:xfrm>
            <a:off x="1581058" y="931355"/>
            <a:ext cx="8575553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 verzus výučba v malých skupinách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1D8A43A-C9E2-4154-9BDA-B58207128859}"/>
              </a:ext>
            </a:extLst>
          </p:cNvPr>
          <p:cNvSpPr txBox="1"/>
          <p:nvPr/>
        </p:nvSpPr>
        <p:spPr>
          <a:xfrm>
            <a:off x="481566" y="4039191"/>
            <a:ext cx="19014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Dušan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Meško</a:t>
            </a: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JLF UK Martin</a:t>
            </a:r>
          </a:p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130224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9405474-21C2-402B-8C89-B6AD88BF3935}"/>
              </a:ext>
            </a:extLst>
          </p:cNvPr>
          <p:cNvSpPr/>
          <p:nvPr/>
        </p:nvSpPr>
        <p:spPr>
          <a:xfrm>
            <a:off x="531924" y="2311400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every phenomenon the beginning remains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always the most notable moment.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my end is my beginning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Thomas Carlyle, Mary Queen of Scots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Nie je k dispozícii žiadny popis.">
            <a:extLst>
              <a:ext uri="{FF2B5EF4-FFF2-40B4-BE49-F238E27FC236}">
                <a16:creationId xmlns:a16="http://schemas.microsoft.com/office/drawing/2014/main" id="{4F711DAA-3795-40BA-87AA-6FDE78D62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6" y="1803400"/>
            <a:ext cx="5111393" cy="505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6DE4CE02-5215-2AB1-21CE-111B4B57B4C1}"/>
              </a:ext>
            </a:extLst>
          </p:cNvPr>
          <p:cNvSpPr txBox="1"/>
          <p:nvPr/>
        </p:nvSpPr>
        <p:spPr>
          <a:xfrm>
            <a:off x="994974" y="5345015"/>
            <a:ext cx="4339025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Poznámka –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preplnenosť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slajdov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farebná pestrosť sú zámerné</a:t>
            </a:r>
          </a:p>
        </p:txBody>
      </p:sp>
    </p:spTree>
    <p:extLst>
      <p:ext uri="{BB962C8B-B14F-4D97-AF65-F5344CB8AC3E}">
        <p14:creationId xmlns:p14="http://schemas.microsoft.com/office/powerpoint/2010/main" val="408323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3A878D5E-7061-4A26-8D70-C4BE8046BE7E}"/>
              </a:ext>
            </a:extLst>
          </p:cNvPr>
          <p:cNvSpPr/>
          <p:nvPr/>
        </p:nvSpPr>
        <p:spPr>
          <a:xfrm>
            <a:off x="279400" y="332094"/>
            <a:ext cx="11633200" cy="6193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Nálezy z </a:t>
            </a:r>
            <a:r>
              <a:rPr lang="sk-SK" sz="1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prospektívnych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vedeckých </a:t>
            </a:r>
            <a:r>
              <a:rPr lang="sk-SK" sz="1400" dirty="0">
                <a:latin typeface="Showcard Gothic" panose="04020904020102020604" pitchFamily="82" charset="0"/>
                <a:ea typeface="Times New Roman" panose="02020603050405020304" pitchFamily="18" charset="0"/>
              </a:rPr>
              <a:t>štúdií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týkajúcich sa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diabetu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fyzickej aktivity a kondície presvedčivo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demonštrovali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skutočnosť, že </a:t>
            </a:r>
            <a:r>
              <a:rPr lang="sk-SK" sz="1400" dirty="0">
                <a:latin typeface="Vladimir Script" panose="03050402040407070305" pitchFamily="66" charset="0"/>
                <a:ea typeface="Times New Roman" panose="02020603050405020304" pitchFamily="18" charset="0"/>
              </a:rPr>
              <a:t>fyzická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aktivita ako súčasť životného štýlu, je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spojená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 redukciou rizika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srdcovocievnych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ochorení a 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úmrtí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celkovej </a:t>
            </a:r>
            <a:r>
              <a:rPr lang="sk-SK" sz="1400" dirty="0">
                <a:latin typeface="Viner Hand ITC" panose="03070502030502020203" pitchFamily="66" charset="0"/>
              </a:rPr>
              <a:t>úmrtnosti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pacientov s 2. typom diabetu. Pravidelné športovanie a aktívny životný štýl majú dokázané 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protektívne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</a:t>
            </a:r>
            <a:r>
              <a:rPr lang="sk-SK" sz="1400" b="1" u="sng" dirty="0">
                <a:latin typeface="Times New Roman" panose="02020603050405020304" pitchFamily="18" charset="0"/>
              </a:rPr>
              <a:t>preventívne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účinky pred vznikom alebo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zhoršovaním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mnohých tzv.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spoločenských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ochorení. Správny manažment liečby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glukózovej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intolerancie, alebo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rozvinutého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diabetu </a:t>
            </a:r>
            <a:r>
              <a:rPr lang="sk-SK" sz="1400" dirty="0">
                <a:latin typeface="Vladimir Script" panose="03050402040407070305" pitchFamily="66" charset="0"/>
              </a:rPr>
              <a:t>môže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pomôcť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pacientom začať, </a:t>
            </a:r>
            <a:r>
              <a:rPr lang="sk-SK" sz="1400" b="1" u="sng" dirty="0">
                <a:latin typeface="Times New Roman" panose="02020603050405020304" pitchFamily="18" charset="0"/>
              </a:rPr>
              <a:t>pokračovať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 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cvičení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prípadne súťažiť bezpečne majúc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kontrolu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pred rozvojom dlhodobých komplikácií diabetu.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Stručná charakteristika diabetes mellitus 1. a 2. typu aj vo vzťahu k športovému tréningu</a:t>
            </a:r>
            <a:endParaRPr lang="sk-SK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Všeobecne</a:t>
            </a: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športovanie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zvyšuje účinok </a:t>
            </a:r>
            <a:r>
              <a:rPr lang="sk-SK" sz="1400" dirty="0">
                <a:latin typeface="Viner Hand ITC" panose="03070502030502020203" pitchFamily="66" charset="0"/>
                <a:ea typeface="Times New Roman" panose="02020603050405020304" pitchFamily="18" charset="0"/>
              </a:rPr>
              <a:t>endogénneho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 exogénneho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inzulínu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zvyšuje citlivosť tkanív na inzulín (znížením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inzulínovej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rezistencie), zlepšuje glukózovú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toleranciu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podporuje znižovanie </a:t>
            </a:r>
            <a:r>
              <a:rPr lang="sk-SK" sz="1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hmotnosti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tela a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zvyšovanie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podielu svalstva ako aktívnej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telesnej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hmoty.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Diabetes mellitus 1. typu</a:t>
            </a:r>
            <a:endParaRPr lang="sk-SK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Cvičenie pacientov zvyšuje </a:t>
            </a:r>
            <a:r>
              <a:rPr lang="sk-SK" sz="1400" dirty="0">
                <a:latin typeface="Vladimir Script" panose="03050402040407070305" pitchFamily="66" charset="0"/>
              </a:rPr>
              <a:t>flexibilitu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svalovú silu, pocit zdravia. Prítomné sú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prevažne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všeobecne priaznivé účinky </a:t>
            </a:r>
            <a:r>
              <a:rPr lang="sk-SK" sz="1400" b="1" u="sng" dirty="0">
                <a:latin typeface="Times New Roman" panose="02020603050405020304" pitchFamily="18" charset="0"/>
              </a:rPr>
              <a:t>športovania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jednotlivé orgány a systémy. Potrebné je </a:t>
            </a:r>
            <a:r>
              <a:rPr lang="sk-SK" sz="1400" b="1" u="sng" dirty="0">
                <a:latin typeface="Times New Roman" panose="02020603050405020304" pitchFamily="18" charset="0"/>
              </a:rPr>
              <a:t>monitorovať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podávanie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inzulínu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príjem p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travy (najmä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sacharidov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na manažovanie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športového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tréningu.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Ohrozenie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hypoglykémiou, alebo </a:t>
            </a:r>
            <a:r>
              <a:rPr lang="sk-SK" sz="1400" dirty="0">
                <a:latin typeface="Viner Hand ITC" panose="03070502030502020203" pitchFamily="66" charset="0"/>
              </a:rPr>
              <a:t>hyperglykémiou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 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ketoacidózou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je počas </a:t>
            </a:r>
            <a:r>
              <a:rPr lang="sk-SK" sz="1400" dirty="0">
                <a:latin typeface="Vladimir Script" panose="03050402040407070305" pitchFamily="66" charset="0"/>
              </a:rPr>
              <a:t>fyzickej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aktivity častejšie.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Diabetes mellitus 2. typu</a:t>
            </a:r>
            <a:endParaRPr lang="sk-SK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Cvičenie je všeobecne a špecificky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účinnejšie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 porovnaní s 1. typom diabetu. </a:t>
            </a:r>
            <a:r>
              <a:rPr lang="sk-SK" sz="1400" b="1" u="sng" dirty="0">
                <a:latin typeface="Times New Roman" panose="02020603050405020304" pitchFamily="18" charset="0"/>
              </a:rPr>
              <a:t>Podporuje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redukciu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hmotnosti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tela, zvyšuje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senzitivitu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tkanív na inzulín. Potrebné je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sledovanie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pravidelnosti liekovej liečby (perorálne 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antidiabetiká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a príjmu </a:t>
            </a:r>
            <a:r>
              <a:rPr lang="sk-SK" sz="1400" dirty="0">
                <a:latin typeface="Vladimir Script" panose="03050402040407070305" pitchFamily="66" charset="0"/>
              </a:rPr>
              <a:t>potravy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prevenciu hypoglykémie.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kern="0" dirty="0">
                <a:latin typeface="Times New Roman" panose="02020603050405020304" pitchFamily="18" charset="0"/>
              </a:rPr>
              <a:t>Vyšetrenie diabetika pred zaradením do tréningového programu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Efektívna starostlivosť o 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aktívnych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pacientov s diabetom začína ich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cieleným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podrobným lekárskym </a:t>
            </a:r>
            <a:r>
              <a:rPr lang="sk-SK" sz="1400" dirty="0">
                <a:latin typeface="Viner Hand ITC" panose="03070502030502020203" pitchFamily="66" charset="0"/>
              </a:rPr>
              <a:t>vyšetrením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pred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zaradením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do športovania. Liečebný efekt môže priniesť len </a:t>
            </a:r>
            <a:r>
              <a:rPr lang="sk-SK" sz="1400" dirty="0">
                <a:latin typeface="Vladimir Script" panose="03050402040407070305" pitchFamily="66" charset="0"/>
              </a:rPr>
              <a:t>individuálne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zostavená a 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predpísaná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športová </a:t>
            </a:r>
            <a:r>
              <a:rPr lang="sk-SK" sz="1400" b="1" u="sng" dirty="0">
                <a:latin typeface="Times New Roman" panose="02020603050405020304" pitchFamily="18" charset="0"/>
              </a:rPr>
              <a:t>aktivita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Ak je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diabetes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metabolicky </a:t>
            </a:r>
            <a:r>
              <a:rPr lang="sk-SK" sz="1400" dirty="0">
                <a:latin typeface="Vladimir Script" panose="03050402040407070305" pitchFamily="66" charset="0"/>
              </a:rPr>
              <a:t>kompenzovaný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v detskom,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dospievajúcom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skorom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dospelom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veku nie sú špeciálne kontraindikácie pre športovanie.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C177E2D6-736A-45A8-8FB3-50254B4B4409}"/>
              </a:ext>
            </a:extLst>
          </p:cNvPr>
          <p:cNvSpPr txBox="1"/>
          <p:nvPr/>
        </p:nvSpPr>
        <p:spPr>
          <a:xfrm>
            <a:off x="5588000" y="2288"/>
            <a:ext cx="3144579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Koľko je chýb na </a:t>
            </a:r>
            <a:r>
              <a:rPr lang="sk-SK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slajde</a:t>
            </a:r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395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029387F4-6A98-43ED-8A30-32E25F6F2AFD}"/>
              </a:ext>
            </a:extLst>
          </p:cNvPr>
          <p:cNvSpPr txBox="1"/>
          <p:nvPr/>
        </p:nvSpPr>
        <p:spPr>
          <a:xfrm>
            <a:off x="348343" y="302359"/>
            <a:ext cx="97536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Každý </a:t>
            </a:r>
            <a:r>
              <a:rPr lang="sk-SK" sz="2800" dirty="0">
                <a:solidFill>
                  <a:srgbClr val="0BC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učiteľ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má svoj „</a:t>
            </a:r>
            <a:r>
              <a:rPr lang="sk-SK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unikátny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 štýl prednášania, </a:t>
            </a: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každý </a:t>
            </a:r>
            <a:r>
              <a:rPr lang="sk-SK" sz="2800" dirty="0">
                <a:solidFill>
                  <a:srgbClr val="0BC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študent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má svoj „</a:t>
            </a:r>
            <a:r>
              <a:rPr lang="sk-SK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unikátny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 štýl vnímania a učenia 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študenti môžu preferovať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verbálne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textové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vizuálne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online kurzy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</a:t>
            </a:r>
            <a:r>
              <a:rPr 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mnemonics</a:t>
            </a:r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</a:t>
            </a:r>
            <a:r>
              <a:rPr lang="sk-SK" sz="2800" dirty="0" err="1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mind-mapping</a:t>
            </a:r>
            <a:endParaRPr lang="sk-SK" sz="2800" dirty="0">
              <a:solidFill>
                <a:srgbClr val="4BD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demonštrácie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zvukové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ich kombinácie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**...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79AE9B8B-A933-4F4A-A221-62B594AA7F43}"/>
              </a:ext>
            </a:extLst>
          </p:cNvPr>
          <p:cNvSpPr/>
          <p:nvPr/>
        </p:nvSpPr>
        <p:spPr>
          <a:xfrm>
            <a:off x="5647872" y="1260551"/>
            <a:ext cx="6096000" cy="830997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20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PowerPoint presentation should be more than ten slides, longer than 20 minutes</a:t>
            </a:r>
            <a:r>
              <a:rPr lang="sk-SK" sz="2400" dirty="0">
                <a:solidFill>
                  <a:srgbClr val="20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(???)</a:t>
            </a: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Nie je k dispozícii žiadny popis.">
            <a:extLst>
              <a:ext uri="{FF2B5EF4-FFF2-40B4-BE49-F238E27FC236}">
                <a16:creationId xmlns:a16="http://schemas.microsoft.com/office/drawing/2014/main" id="{DF92DA4C-F8ED-4B82-8163-93C27E8DA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6"/>
          <a:stretch/>
        </p:blipFill>
        <p:spPr bwMode="auto">
          <a:xfrm>
            <a:off x="5918200" y="2151496"/>
            <a:ext cx="4483100" cy="462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31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C72EAB38-AC9E-4866-98CD-4176A8367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5" y="153891"/>
            <a:ext cx="5562600" cy="352425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68A67B63-D372-4F81-ACE7-F0E253331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794" y="2480104"/>
            <a:ext cx="5837195" cy="4377896"/>
          </a:xfrm>
          <a:prstGeom prst="rect">
            <a:avLst/>
          </a:prstGeom>
        </p:spPr>
      </p:pic>
      <p:pic>
        <p:nvPicPr>
          <p:cNvPr id="3074" name="Picture 2" descr="“one picture is worth a thousand words” &#10;• They make learning &#10;– realistic, &#10;– permanent, &#10;– natural and &#10;– easy. &#10; ">
            <a:extLst>
              <a:ext uri="{FF2B5EF4-FFF2-40B4-BE49-F238E27FC236}">
                <a16:creationId xmlns:a16="http://schemas.microsoft.com/office/drawing/2014/main" id="{3C118EFF-5267-4E66-92F6-167AAA7AD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4672" r="15240" b="37300"/>
          <a:stretch/>
        </p:blipFill>
        <p:spPr bwMode="auto">
          <a:xfrm>
            <a:off x="654148" y="4024704"/>
            <a:ext cx="4933507" cy="264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35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F28FEA0C-ECF6-4C84-B9CB-140AE3F05050}"/>
              </a:ext>
            </a:extLst>
          </p:cNvPr>
          <p:cNvSpPr/>
          <p:nvPr/>
        </p:nvSpPr>
        <p:spPr>
          <a:xfrm>
            <a:off x="0" y="6356809"/>
            <a:ext cx="9976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Zdroj  </a:t>
            </a:r>
            <a:r>
              <a:rPr lang="sk-SK" dirty="0">
                <a:hlinkClick r:id="rId2"/>
              </a:rPr>
              <a:t>https://commons.wikimedia.org/w/index.php?curid=37711912</a:t>
            </a:r>
            <a:r>
              <a:rPr lang="sk-SK" dirty="0"/>
              <a:t> </a:t>
            </a:r>
          </a:p>
        </p:txBody>
      </p:sp>
      <p:pic>
        <p:nvPicPr>
          <p:cNvPr id="2050" name="Picture 2" descr="https://upload.wikimedia.org/wikipedia/commons/3/3d/Edgar_Dale%27s_cone_of_learning.png">
            <a:extLst>
              <a:ext uri="{FF2B5EF4-FFF2-40B4-BE49-F238E27FC236}">
                <a16:creationId xmlns:a16="http://schemas.microsoft.com/office/drawing/2014/main" id="{520D304A-912E-47B9-8626-A601C84E2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206617"/>
            <a:ext cx="9220199" cy="596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E4915977-710A-4C6B-8716-4B83FF0AE287}"/>
              </a:ext>
            </a:extLst>
          </p:cNvPr>
          <p:cNvSpPr/>
          <p:nvPr/>
        </p:nvSpPr>
        <p:spPr>
          <a:xfrm>
            <a:off x="10100930" y="4529470"/>
            <a:ext cx="1073889" cy="11164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8547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2FC7AB81-AD78-4180-A887-A4758E1877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88913"/>
            <a:ext cx="7772400" cy="1143000"/>
          </a:xfrm>
        </p:spPr>
        <p:txBody>
          <a:bodyPr/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Efektivita používania </a:t>
            </a:r>
            <a:r>
              <a:rPr lang="sk-SK" altLang="sk-SK" sz="3600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Powerpointu</a:t>
            </a:r>
            <a:endParaRPr lang="sk-SK" altLang="sk-SK" sz="3600" dirty="0">
              <a:solidFill>
                <a:srgbClr val="00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110595" name="Picture 3">
            <a:extLst>
              <a:ext uri="{FF2B5EF4-FFF2-40B4-BE49-F238E27FC236}">
                <a16:creationId xmlns:a16="http://schemas.microsoft.com/office/drawing/2014/main" id="{F8B2704E-352E-41C1-A722-8E60C9DCAA7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" t="19597" r="995" b="5879"/>
          <a:stretch>
            <a:fillRect/>
          </a:stretch>
        </p:blipFill>
        <p:spPr>
          <a:xfrm>
            <a:off x="-261258" y="2579627"/>
            <a:ext cx="8496300" cy="4892675"/>
          </a:xfrm>
          <a:noFill/>
          <a:ln/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5E5E5AED-91BF-412A-858C-2CF6BC946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54560" y="5620561"/>
            <a:ext cx="1237439" cy="1237439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1EC1211B-E709-4DB3-A435-375C19409222}"/>
              </a:ext>
            </a:extLst>
          </p:cNvPr>
          <p:cNvSpPr txBox="1"/>
          <p:nvPr/>
        </p:nvSpPr>
        <p:spPr>
          <a:xfrm flipH="1">
            <a:off x="261257" y="1105418"/>
            <a:ext cx="3551249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Koľko </a:t>
            </a:r>
            <a:r>
              <a:rPr lang="sk-SK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slajdov</a:t>
            </a:r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30-60 minútovú prednášku?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7D1223D7-9C34-4516-9068-31C065C5491B}"/>
              </a:ext>
            </a:extLst>
          </p:cNvPr>
          <p:cNvSpPr/>
          <p:nvPr/>
        </p:nvSpPr>
        <p:spPr>
          <a:xfrm>
            <a:off x="4016829" y="1250511"/>
            <a:ext cx="1426994" cy="52322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sk-SK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sk-SK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slides</a:t>
            </a:r>
            <a:endParaRPr lang="sk-SK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A72C3D12-1DDC-438F-A8DB-20E88C32B376}"/>
              </a:ext>
            </a:extLst>
          </p:cNvPr>
          <p:cNvSpPr/>
          <p:nvPr/>
        </p:nvSpPr>
        <p:spPr>
          <a:xfrm>
            <a:off x="5648146" y="1160619"/>
            <a:ext cx="3333767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 aj 90 </a:t>
            </a:r>
            <a:r>
              <a:rPr lang="sk-SK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slajdov</a:t>
            </a:r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60 minútovú 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2921B73-AC60-4118-BBEA-51B301F78962}"/>
              </a:ext>
            </a:extLst>
          </p:cNvPr>
          <p:cNvSpPr/>
          <p:nvPr/>
        </p:nvSpPr>
        <p:spPr>
          <a:xfrm>
            <a:off x="8249555" y="2037044"/>
            <a:ext cx="3768730" cy="304698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well-known presenter in the software development world usually goes through more than 500 slides during a 90 minute presentation. The record so far</a:t>
            </a:r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715 slides - that's almost 8 per minute. </a:t>
            </a:r>
            <a:endParaRPr lang="sk-SK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76D419F3-2F61-422B-9840-A318E37BD36D}"/>
              </a:ext>
            </a:extLst>
          </p:cNvPr>
          <p:cNvSpPr txBox="1"/>
          <p:nvPr/>
        </p:nvSpPr>
        <p:spPr>
          <a:xfrm flipH="1">
            <a:off x="6096000" y="5686399"/>
            <a:ext cx="3551249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...and </a:t>
            </a:r>
            <a:r>
              <a:rPr lang="sk-SK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winner</a:t>
            </a:r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sk-SK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r>
              <a:rPr lang="sk-SK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depends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469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>
            <a:extLst>
              <a:ext uri="{FF2B5EF4-FFF2-40B4-BE49-F238E27FC236}">
                <a16:creationId xmlns:a16="http://schemas.microsoft.com/office/drawing/2014/main" id="{2554182F-796E-4885-99E6-879CD6C4A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628" y="1899290"/>
            <a:ext cx="4632252" cy="358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747" name="Text Box 3">
            <a:extLst>
              <a:ext uri="{FF2B5EF4-FFF2-40B4-BE49-F238E27FC236}">
                <a16:creationId xmlns:a16="http://schemas.microsoft.com/office/drawing/2014/main" id="{D265FB83-3D7A-4790-AC99-754F01A61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9" y="365272"/>
            <a:ext cx="114324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Prvý nekomerčný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Powerpoint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slide – 1987 – „náklady na výrobu“ cca 150 USD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7E635437-21CB-4193-9DA5-32DA7972C1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67" t="26667" r="39375" b="18518"/>
          <a:stretch/>
        </p:blipFill>
        <p:spPr>
          <a:xfrm>
            <a:off x="422845" y="1096001"/>
            <a:ext cx="4287379" cy="2845435"/>
          </a:xfrm>
          <a:prstGeom prst="rect">
            <a:avLst/>
          </a:prstGeom>
        </p:spPr>
      </p:pic>
      <p:pic>
        <p:nvPicPr>
          <p:cNvPr id="2050" name="Picture 2" descr="Early Development of PowerPoint">
            <a:extLst>
              <a:ext uri="{FF2B5EF4-FFF2-40B4-BE49-F238E27FC236}">
                <a16:creationId xmlns:a16="http://schemas.microsoft.com/office/drawing/2014/main" id="{850E6027-7B85-4321-8F1E-CEC65120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485" y="4072602"/>
            <a:ext cx="55435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3EC8089E-F0B9-463B-ABAC-A79F7DFA4883}"/>
              </a:ext>
            </a:extLst>
          </p:cNvPr>
          <p:cNvSpPr/>
          <p:nvPr/>
        </p:nvSpPr>
        <p:spPr>
          <a:xfrm>
            <a:off x="422845" y="6326992"/>
            <a:ext cx="647502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sk-SK" sz="1200" dirty="0"/>
              <a:t>Zdroj  </a:t>
            </a:r>
            <a:r>
              <a:rPr lang="sk-SK" sz="1200" dirty="0">
                <a:hlinkClick r:id="rId5"/>
              </a:rPr>
              <a:t>https://www.free-power-point-templates.com/articles/history-of-powerpoint-the-amazing-facts-you-did-not-know/</a:t>
            </a:r>
            <a:r>
              <a:rPr lang="sk-SK" sz="1200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ýsledok vyhľadávania obrázkov pre dopyt blackboard inventor deserves">
            <a:extLst>
              <a:ext uri="{FF2B5EF4-FFF2-40B4-BE49-F238E27FC236}">
                <a16:creationId xmlns:a16="http://schemas.microsoft.com/office/drawing/2014/main" id="{76AE19E9-A166-46FE-A8B7-66001059D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561" y="106144"/>
            <a:ext cx="6261101" cy="469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F66302D4-10EC-4962-BF36-645DC8F40ADF}"/>
              </a:ext>
            </a:extLst>
          </p:cNvPr>
          <p:cNvSpPr txBox="1"/>
          <p:nvPr/>
        </p:nvSpPr>
        <p:spPr>
          <a:xfrm>
            <a:off x="7571739" y="5457687"/>
            <a:ext cx="4709161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scientists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board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calculations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1957</a:t>
            </a:r>
          </a:p>
        </p:txBody>
      </p:sp>
      <p:pic>
        <p:nvPicPr>
          <p:cNvPr id="12290" name="Picture 2" descr="evolution of presentations before powerpoint history of presentations nasa scientists chalkboard calculations">
            <a:extLst>
              <a:ext uri="{FF2B5EF4-FFF2-40B4-BE49-F238E27FC236}">
                <a16:creationId xmlns:a16="http://schemas.microsoft.com/office/drawing/2014/main" id="{6E642E0D-2146-4A48-9BD4-46236FC85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260" y="-76249"/>
            <a:ext cx="4230340" cy="396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4EF9F802-0F37-451D-8063-EC4050941633}"/>
              </a:ext>
            </a:extLst>
          </p:cNvPr>
          <p:cNvSpPr txBox="1"/>
          <p:nvPr/>
        </p:nvSpPr>
        <p:spPr>
          <a:xfrm>
            <a:off x="0" y="5243523"/>
            <a:ext cx="7467599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Generácia tabuľa a krieda, diapozitívy, skriptá...kopírovací papier...zaseknutý diapozitív, zlé poradie, otočenie o 180 stupňov...zabudnutie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slajdov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doma...diskety 3,5“...vytlačená verzia...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A84F307-6CFC-4806-B894-73C7A06B2A67}"/>
              </a:ext>
            </a:extLst>
          </p:cNvPr>
          <p:cNvSpPr/>
          <p:nvPr/>
        </p:nvSpPr>
        <p:spPr>
          <a:xfrm>
            <a:off x="7705061" y="6351518"/>
            <a:ext cx="4107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/>
              <a:t>Zdroj </a:t>
            </a:r>
            <a:r>
              <a:rPr lang="sk-SK" sz="1200" dirty="0">
                <a:hlinkClick r:id="rId4"/>
              </a:rPr>
              <a:t>https://rarehistoricalphotos.com/nasa-scientists-board-calculations-1957/</a:t>
            </a:r>
            <a:r>
              <a:rPr lang="sk-SK" sz="1200" dirty="0"/>
              <a:t> 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263BF630-DB83-40F3-85F3-C9BB1762351F}"/>
              </a:ext>
            </a:extLst>
          </p:cNvPr>
          <p:cNvSpPr/>
          <p:nvPr/>
        </p:nvSpPr>
        <p:spPr>
          <a:xfrm>
            <a:off x="257632" y="4822980"/>
            <a:ext cx="4841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/>
              <a:t>Zdroj </a:t>
            </a:r>
            <a:r>
              <a:rPr lang="sk-SK" sz="1200" dirty="0">
                <a:hlinkClick r:id="rId5"/>
              </a:rPr>
              <a:t>https://pt.slideshare.net/dannynic/interactive-whiteboards-introduction-presentation/4</a:t>
            </a:r>
            <a:r>
              <a:rPr lang="sk-SK" sz="1200" dirty="0"/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DF5ED80-F3D9-4FBB-9BF4-896FAF52A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206" y="3889695"/>
            <a:ext cx="1567992" cy="1567992"/>
          </a:xfrm>
          <a:prstGeom prst="rect">
            <a:avLst/>
          </a:prstGeom>
        </p:spPr>
      </p:pic>
      <p:pic>
        <p:nvPicPr>
          <p:cNvPr id="1026" name="Picture 2" descr="IWBs in the Secondary: Where is the Interaction?">
            <a:extLst>
              <a:ext uri="{FF2B5EF4-FFF2-40B4-BE49-F238E27FC236}">
                <a16:creationId xmlns:a16="http://schemas.microsoft.com/office/drawing/2014/main" id="{B07B39F4-0E50-47C6-93F1-47FC905FE7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5" t="70153" b="16744"/>
          <a:stretch/>
        </p:blipFill>
        <p:spPr bwMode="auto">
          <a:xfrm>
            <a:off x="2579527" y="2911663"/>
            <a:ext cx="4084594" cy="76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id="{C7F0721F-871A-496C-9F6B-7BD5415A28D5}"/>
              </a:ext>
            </a:extLst>
          </p:cNvPr>
          <p:cNvSpPr/>
          <p:nvPr/>
        </p:nvSpPr>
        <p:spPr>
          <a:xfrm>
            <a:off x="4126336" y="3660128"/>
            <a:ext cx="3049555" cy="9420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62387300-D3B9-4E9A-A086-99DD3644038E}"/>
              </a:ext>
            </a:extLst>
          </p:cNvPr>
          <p:cNvSpPr txBox="1"/>
          <p:nvPr/>
        </p:nvSpPr>
        <p:spPr>
          <a:xfrm>
            <a:off x="58701" y="106144"/>
            <a:ext cx="13203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Retro</a:t>
            </a:r>
            <a:endParaRPr lang="sk-SK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353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C8BEEBC8-F1B0-4166-8B0A-F59FC1289930}"/>
              </a:ext>
            </a:extLst>
          </p:cNvPr>
          <p:cNvSpPr/>
          <p:nvPr/>
        </p:nvSpPr>
        <p:spPr>
          <a:xfrm>
            <a:off x="428847" y="1070146"/>
            <a:ext cx="1112874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prednášajúci prezentuje ucelene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kľúčové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princípy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koncepty a poznatky k  príslušnej téme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začiatku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semestra a v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nižších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ročníkoch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vyššia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účasť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už v ich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počte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potenciálna informačná sila a náboj (? prednášok ponúka 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rokov štúdia?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cca </a:t>
            </a:r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700+ (?)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vyšších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ročníkoch a ku koncu semestra účasť skôr do </a:t>
            </a:r>
            <a:r>
              <a:rPr lang="sk-SK" sz="32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stratena</a:t>
            </a:r>
            <a:endParaRPr lang="sk-SK" sz="2400" dirty="0">
              <a:solidFill>
                <a:srgbClr val="009A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daná téma, jedinečná forma, obsah, metóda, kontext...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náhľad na to, cca čo sa môže očakávať od študentov na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skúške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3A925B61-BF6A-4EAA-88FB-5848DBDF275B}"/>
              </a:ext>
            </a:extLst>
          </p:cNvPr>
          <p:cNvSpPr/>
          <p:nvPr/>
        </p:nvSpPr>
        <p:spPr>
          <a:xfrm>
            <a:off x="7596701" y="269485"/>
            <a:ext cx="389254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Realita a </a:t>
            </a:r>
            <a:r>
              <a:rPr lang="sk-SK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/výhody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4A07966-2521-42F1-AB12-6D918B3F68B4}"/>
              </a:ext>
            </a:extLst>
          </p:cNvPr>
          <p:cNvSpPr/>
          <p:nvPr/>
        </p:nvSpPr>
        <p:spPr>
          <a:xfrm>
            <a:off x="885162" y="128825"/>
            <a:ext cx="521083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 - 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všeobecne</a:t>
            </a:r>
            <a:endParaRPr lang="sk-SK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418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8AE3C816-6597-4177-9392-234FAA1ABE86}"/>
              </a:ext>
            </a:extLst>
          </p:cNvPr>
          <p:cNvSpPr/>
          <p:nvPr/>
        </p:nvSpPr>
        <p:spPr>
          <a:xfrm>
            <a:off x="340778" y="40497"/>
            <a:ext cx="10819433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- 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všeobecne</a:t>
            </a: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nemožno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ju považovať za úplne efektívny spôsob získavania zručností/vedomostí, zmeny prístupov, alebo povzbudenia k premýšľaniu na vyššej úrovni.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veľkoformátové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vyučovacie metódy podporujú skôr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pasívne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učenie sa.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študenti majú málo možností spracovať detailnejšie ich obsah, alebo kriticky vyhodnotiť mieru ponúknutých nových znalostí (pokiaľ nie sú na tému pripravení)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klasická, </a:t>
            </a:r>
            <a:r>
              <a:rPr lang="sk-SK" sz="24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kazuistická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historická, </a:t>
            </a:r>
            <a:r>
              <a:rPr lang="sk-SK" sz="24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problémovo orientovaná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sekvenčná, </a:t>
            </a:r>
            <a:r>
              <a:rPr lang="sk-SK" sz="24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komparatívna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brainstormingová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</a:t>
            </a: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Špecifiká online prednášky</a:t>
            </a: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4" descr="Image result for traffic light">
            <a:extLst>
              <a:ext uri="{FF2B5EF4-FFF2-40B4-BE49-F238E27FC236}">
                <a16:creationId xmlns:a16="http://schemas.microsoft.com/office/drawing/2014/main" id="{4BD13EC5-0E1B-4952-8F33-154FE78DEF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10855411" y="510397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346616DC-AFCF-44D0-97A2-84935558F53A}"/>
              </a:ext>
            </a:extLst>
          </p:cNvPr>
          <p:cNvSpPr/>
          <p:nvPr/>
        </p:nvSpPr>
        <p:spPr>
          <a:xfrm>
            <a:off x="4197226" y="6399044"/>
            <a:ext cx="3797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hlinkClick r:id="rId3"/>
              </a:rPr>
              <a:t>https://www.worldometers.info/</a:t>
            </a:r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20F74043-5A73-4014-8943-3F247DC49599}"/>
              </a:ext>
            </a:extLst>
          </p:cNvPr>
          <p:cNvSpPr txBox="1"/>
          <p:nvPr/>
        </p:nvSpPr>
        <p:spPr>
          <a:xfrm>
            <a:off x="7681378" y="6391527"/>
            <a:ext cx="205740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sk-SK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kopíre</a:t>
            </a: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5 kópií</a:t>
            </a:r>
          </a:p>
        </p:txBody>
      </p:sp>
      <p:pic>
        <p:nvPicPr>
          <p:cNvPr id="3074" name="Picture 2" descr="Papier uhľový (kopírovací) A4 čierny (bal=100) | Papiere &amp;amp; Fólie |  Kancelárske a školské papiere | Školské papiere ostatné - Faxcopy.sk">
            <a:extLst>
              <a:ext uri="{FF2B5EF4-FFF2-40B4-BE49-F238E27FC236}">
                <a16:creationId xmlns:a16="http://schemas.microsoft.com/office/drawing/2014/main" id="{2197B112-5C80-477A-9F26-B72D233AB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8" t="2422" r="18395"/>
          <a:stretch/>
        </p:blipFill>
        <p:spPr bwMode="auto">
          <a:xfrm>
            <a:off x="9847107" y="5038571"/>
            <a:ext cx="1508466" cy="177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55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F101493A-6542-4769-9D61-9E58DBEB2846}"/>
              </a:ext>
            </a:extLst>
          </p:cNvPr>
          <p:cNvSpPr/>
          <p:nvPr/>
        </p:nvSpPr>
        <p:spPr>
          <a:xfrm>
            <a:off x="928479" y="447286"/>
            <a:ext cx="9996617" cy="550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Metódy používané v prednáškach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sk-SK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Klasický prednes (</a:t>
            </a:r>
            <a:r>
              <a:rPr lang="sk-SK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klasická prednáška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 cielená na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problém/tému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(napríklad širší kontext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kazuistického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prípadu, reálnej klinickej situácie, ucelenej témy).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Študenti sú vedení k úvahám a rôznorodosti možných postupov a riešení v oblasti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diagnostiky, diferenciálnej diagnostiky, liečby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môže to byť potenciálne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najnudnejšia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 prednášky.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sk-SK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Image result for traffic light">
            <a:extLst>
              <a:ext uri="{FF2B5EF4-FFF2-40B4-BE49-F238E27FC236}">
                <a16:creationId xmlns:a16="http://schemas.microsoft.com/office/drawing/2014/main" id="{131F02DD-CEC1-4714-8B64-E29B637456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10620296" y="5540786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68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B2D22A0E-6AFA-4CCB-B6D7-47500AAD1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888" y="190057"/>
            <a:ext cx="8637181" cy="647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FDAB5844-D483-4399-8F54-79EB32DD05C6}"/>
              </a:ext>
            </a:extLst>
          </p:cNvPr>
          <p:cNvSpPr/>
          <p:nvPr/>
        </p:nvSpPr>
        <p:spPr>
          <a:xfrm>
            <a:off x="-26574" y="804240"/>
            <a:ext cx="3457357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28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Kazuistická</a:t>
            </a:r>
            <a:r>
              <a:rPr lang="sk-SK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prednáška</a:t>
            </a:r>
          </a:p>
        </p:txBody>
      </p:sp>
    </p:spTree>
    <p:extLst>
      <p:ext uri="{BB962C8B-B14F-4D97-AF65-F5344CB8AC3E}">
        <p14:creationId xmlns:p14="http://schemas.microsoft.com/office/powerpoint/2010/main" val="129098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dn.britannica.com/03/121303-050-22B9A29F/table-Leeches-woman-jar-leech-forearm-Bossch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876" y="4256252"/>
            <a:ext cx="3174124" cy="240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dn.britannica.com/45/77345-050-A66D0717/Acupuncture-points-manuscript-Chinese-Bibliotheque-Nationale-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713" y="0"/>
            <a:ext cx="2631067" cy="415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dn.britannica.com/44/191444-050-876CF04E/patient-surgery-189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5"/>
          <a:stretch/>
        </p:blipFill>
        <p:spPr bwMode="auto">
          <a:xfrm>
            <a:off x="4297623" y="530619"/>
            <a:ext cx="4925553" cy="300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ĺžnik 1"/>
          <p:cNvSpPr/>
          <p:nvPr/>
        </p:nvSpPr>
        <p:spPr>
          <a:xfrm>
            <a:off x="0" y="659370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200" dirty="0"/>
              <a:t>Zdroj </a:t>
            </a:r>
            <a:r>
              <a:rPr lang="sk-SK" sz="1200" dirty="0">
                <a:hlinkClick r:id="rId5"/>
              </a:rPr>
              <a:t>https://cdn.britannica.com/44/191444-050-876CF04E/patient-surgery-1898.jpg</a:t>
            </a:r>
            <a:r>
              <a:rPr lang="sk-SK" sz="1200" dirty="0"/>
              <a:t> </a:t>
            </a:r>
          </a:p>
        </p:txBody>
      </p:sp>
      <p:sp>
        <p:nvSpPr>
          <p:cNvPr id="3" name="Obdĺžnik 2"/>
          <p:cNvSpPr/>
          <p:nvPr/>
        </p:nvSpPr>
        <p:spPr>
          <a:xfrm>
            <a:off x="0" y="619700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200" dirty="0"/>
              <a:t>Zdroj </a:t>
            </a:r>
            <a:r>
              <a:rPr lang="sk-SK" sz="1200" dirty="0">
                <a:hlinkClick r:id="rId6"/>
              </a:rPr>
              <a:t>https://spacedoutscientist.files.wordpress.com/2017/03/apothecary-bottles_pairs-en-ponce-la-maison-rouge_flickr.jpg?w=720</a:t>
            </a:r>
            <a:r>
              <a:rPr lang="sk-SK" sz="1200" dirty="0"/>
              <a:t> </a:t>
            </a:r>
          </a:p>
        </p:txBody>
      </p:sp>
      <p:pic>
        <p:nvPicPr>
          <p:cNvPr id="1028" name="Picture 4" descr="http://www.ancientpages.com/wp-content/uploads/2018/02/beerancientegypt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743" y="3795822"/>
            <a:ext cx="2643679" cy="306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/>
          <p:cNvSpPr/>
          <p:nvPr/>
        </p:nvSpPr>
        <p:spPr>
          <a:xfrm>
            <a:off x="-4711" y="597759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200" dirty="0"/>
              <a:t>Zdroj </a:t>
            </a:r>
            <a:r>
              <a:rPr lang="sk-SK" sz="1200" dirty="0">
                <a:hlinkClick r:id="rId8"/>
              </a:rPr>
              <a:t>http://www.ancientpages.com/wp-content/uploads/2018/02/beerancientegypt3.jpg</a:t>
            </a:r>
            <a:r>
              <a:rPr lang="sk-SK" sz="1200" dirty="0"/>
              <a:t> </a:t>
            </a:r>
          </a:p>
        </p:txBody>
      </p:sp>
      <p:pic>
        <p:nvPicPr>
          <p:cNvPr id="5" name="Picture 2" descr="https://scontent-vie1-1.xx.fbcdn.net/v/t1.15752-9/72568127_2540687582676310_52528137224847360_n.jpg?_nc_cat=106&amp;_nc_ohc=mPIW-_DwatwAQkWgUsNnhpce85pxJBPXo_5vpi2i8Tyta8fevyQGnjwOw&amp;_nc_ht=scontent-vie1-1.xx&amp;oh=9883dd9bcd824044750b5e8543e69ba1&amp;oe=5E55948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4" b="17780"/>
          <a:stretch/>
        </p:blipFill>
        <p:spPr bwMode="auto">
          <a:xfrm>
            <a:off x="49390" y="-58950"/>
            <a:ext cx="3432052" cy="263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Rovná spojovacia šípka 10"/>
          <p:cNvCxnSpPr>
            <a:cxnSpLocks/>
          </p:cNvCxnSpPr>
          <p:nvPr/>
        </p:nvCxnSpPr>
        <p:spPr>
          <a:xfrm flipH="1" flipV="1">
            <a:off x="1306700" y="1043272"/>
            <a:ext cx="629906" cy="15052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Rovná spojovacia šípka 13"/>
          <p:cNvCxnSpPr>
            <a:cxnSpLocks/>
          </p:cNvCxnSpPr>
          <p:nvPr/>
        </p:nvCxnSpPr>
        <p:spPr>
          <a:xfrm flipH="1" flipV="1">
            <a:off x="2419312" y="2534728"/>
            <a:ext cx="745562" cy="242961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/>
          <p:nvPr/>
        </p:nvCxnSpPr>
        <p:spPr>
          <a:xfrm flipH="1" flipV="1">
            <a:off x="10088807" y="5771988"/>
            <a:ext cx="516131" cy="80901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Obdĺžnik 15">
            <a:extLst>
              <a:ext uri="{FF2B5EF4-FFF2-40B4-BE49-F238E27FC236}">
                <a16:creationId xmlns:a16="http://schemas.microsoft.com/office/drawing/2014/main" id="{37DF6471-1BAE-4ED3-A56E-4E090B1DDF0F}"/>
              </a:ext>
            </a:extLst>
          </p:cNvPr>
          <p:cNvSpPr/>
          <p:nvPr/>
        </p:nvSpPr>
        <p:spPr>
          <a:xfrm>
            <a:off x="4757180" y="-191071"/>
            <a:ext cx="3296608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Historická prednáška</a:t>
            </a:r>
          </a:p>
        </p:txBody>
      </p:sp>
      <p:pic>
        <p:nvPicPr>
          <p:cNvPr id="6148" name="Picture 4" descr="Nie je k dispozícii žiadny popis.">
            <a:extLst>
              <a:ext uri="{FF2B5EF4-FFF2-40B4-BE49-F238E27FC236}">
                <a16:creationId xmlns:a16="http://schemas.microsoft.com/office/drawing/2014/main" id="{4FB4AC6C-61EB-48B2-9371-0DBDFDC18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57" y="2656209"/>
            <a:ext cx="2789417" cy="339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9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priloha">
            <a:extLst>
              <a:ext uri="{FF2B5EF4-FFF2-40B4-BE49-F238E27FC236}">
                <a16:creationId xmlns:a16="http://schemas.microsoft.com/office/drawing/2014/main" id="{08765CC6-798A-466D-9CF6-61913D6B4F7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26988"/>
            <a:ext cx="10188575" cy="568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3">
            <a:extLst>
              <a:ext uri="{FF2B5EF4-FFF2-40B4-BE49-F238E27FC236}">
                <a16:creationId xmlns:a16="http://schemas.microsoft.com/office/drawing/2014/main" id="{84D8A57F-E9AF-4A11-A0F9-D3F4A9BD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995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sk-SK" sz="3600" b="1"/>
              <a:t>Proč ta mrcha nechce naskočit?!</a:t>
            </a:r>
          </a:p>
        </p:txBody>
      </p:sp>
    </p:spTree>
    <p:extLst>
      <p:ext uri="{BB962C8B-B14F-4D97-AF65-F5344CB8AC3E}">
        <p14:creationId xmlns:p14="http://schemas.microsoft.com/office/powerpoint/2010/main" val="317363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ED88BD4D-190C-4329-B007-810473809813}"/>
              </a:ext>
            </a:extLst>
          </p:cNvPr>
          <p:cNvSpPr/>
          <p:nvPr/>
        </p:nvSpPr>
        <p:spPr>
          <a:xfrm>
            <a:off x="1030783" y="872016"/>
            <a:ext cx="9625914" cy="417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Sekvenčná prednáška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Druh prednášky, pri ktorej je prezentovaný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problém (ucelené jednotky)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alebo otázka nasledovaná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reťazcom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uvažovania, ktoré vedú k riešeniu, alebo záverom k problému. 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Riziká –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oslabuje pozornosť študentov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preto je vhodné po jednotlivých segmentoch prednášky robiť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priebežné zhrnutia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DCA53CD-0F39-482C-BE65-A9CA8A675799}"/>
              </a:ext>
            </a:extLst>
          </p:cNvPr>
          <p:cNvSpPr/>
          <p:nvPr/>
        </p:nvSpPr>
        <p:spPr>
          <a:xfrm>
            <a:off x="1993320" y="5413376"/>
            <a:ext cx="5722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/>
              <a:t>Asthma</a:t>
            </a:r>
            <a:r>
              <a:rPr lang="sk-SK" dirty="0"/>
              <a:t> </a:t>
            </a:r>
            <a:r>
              <a:rPr lang="sk-SK" dirty="0" err="1"/>
              <a:t>bronchiale</a:t>
            </a:r>
            <a:r>
              <a:rPr lang="sk-SK" dirty="0"/>
              <a:t> Zdroj </a:t>
            </a:r>
            <a:r>
              <a:rPr lang="sk-SK" dirty="0">
                <a:hlinkClick r:id="rId2"/>
              </a:rPr>
              <a:t>https://youtu.be/Sq37MPfiWDo</a:t>
            </a:r>
            <a:r>
              <a:rPr lang="sk-SK" dirty="0"/>
              <a:t> 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F3B53236-C017-436B-A28B-95FF10B5610F}"/>
              </a:ext>
            </a:extLst>
          </p:cNvPr>
          <p:cNvSpPr/>
          <p:nvPr/>
        </p:nvSpPr>
        <p:spPr>
          <a:xfrm>
            <a:off x="6474996" y="5782708"/>
            <a:ext cx="4261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/>
              <a:t>Sepsis</a:t>
            </a:r>
            <a:r>
              <a:rPr lang="sk-SK" dirty="0"/>
              <a:t> Zdroj </a:t>
            </a:r>
            <a:r>
              <a:rPr lang="sk-SK" dirty="0">
                <a:hlinkClick r:id="rId3"/>
              </a:rPr>
              <a:t>https://youtu.be/7Ieov6bqUYs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505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6029D62F-9C5B-4C27-9810-2DAA145C7ECC}"/>
              </a:ext>
            </a:extLst>
          </p:cNvPr>
          <p:cNvSpPr/>
          <p:nvPr/>
        </p:nvSpPr>
        <p:spPr>
          <a:xfrm>
            <a:off x="676938" y="697147"/>
            <a:ext cx="1076576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Komparatívna prednáška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sk-SK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 nej sa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porovnávajú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dve alebo viac metód, modelov, pohľadov na tému, vrátane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hraničných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pohľadov.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to ideálna forma prednášky pre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vizuálne prezentovanie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Jej slabšou stránkou môže byť to, že sa pri nej predpokladá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dobrá znalosť viacerých pohľadov na tému/témy u študentov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02DECE05-00E2-4D2E-B047-D2832139833C}"/>
              </a:ext>
            </a:extLst>
          </p:cNvPr>
          <p:cNvSpPr/>
          <p:nvPr/>
        </p:nvSpPr>
        <p:spPr>
          <a:xfrm>
            <a:off x="546116" y="5976187"/>
            <a:ext cx="5845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/>
              <a:t>Comparative</a:t>
            </a:r>
            <a:r>
              <a:rPr lang="sk-SK" dirty="0"/>
              <a:t> </a:t>
            </a:r>
            <a:r>
              <a:rPr lang="sk-SK" dirty="0" err="1"/>
              <a:t>Medicine</a:t>
            </a:r>
            <a:r>
              <a:rPr lang="sk-SK" dirty="0"/>
              <a:t> Zdroj </a:t>
            </a:r>
            <a:r>
              <a:rPr lang="sk-SK" dirty="0">
                <a:hlinkClick r:id="rId2"/>
              </a:rPr>
              <a:t>https://youtu.be/ayO-BKxOgXU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2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64001CA-98FC-4D66-9EC6-59E6113E3A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77162" y="132113"/>
            <a:ext cx="7772400" cy="792163"/>
          </a:xfrm>
        </p:spPr>
        <p:txBody>
          <a:bodyPr anchor="ctr">
            <a:normAutofit fontScale="90000"/>
          </a:bodyPr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Skôr ako začnete </a:t>
            </a:r>
            <a:r>
              <a:rPr lang="sk-SK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(príslušne a primerane aj na semináre, kongresové prednášky, obhajobu PhD práce, </a:t>
            </a:r>
            <a:r>
              <a:rPr lang="sk-SK" sz="27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atď</a:t>
            </a:r>
            <a:r>
              <a:rPr lang="sk-SK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k-SK" altLang="sk-SK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7B4D5A1-0010-4101-994C-BB0666A98F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16692" y="1125538"/>
            <a:ext cx="10503243" cy="5472112"/>
          </a:xfrm>
        </p:spPr>
        <p:txBody>
          <a:bodyPr>
            <a:normAutofit/>
          </a:bodyPr>
          <a:lstStyle/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jeden obrázok povie viac než tisíc slov </a:t>
            </a:r>
          </a:p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vizuálny vnem zostáva v pamäti oveľa dlhšie ako hovorené slovo</a:t>
            </a:r>
          </a:p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multimediálna projekcia = silná zbraň, ale aj „neriadená strela“</a:t>
            </a:r>
          </a:p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diapozitív ≠ umelecké dielo</a:t>
            </a:r>
          </a:p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údaje zásadne uvádzať heslovite</a:t>
            </a:r>
          </a:p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menej (textu, obrázkov, grafov, údajov...) je zvyčajne viac</a:t>
            </a:r>
          </a:p>
          <a:p>
            <a:pPr algn="l">
              <a:buFontTx/>
              <a:buChar char="•"/>
            </a:pP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prednášajúci má prednášať a vysvetľovať, nemá to za neho robiť diapozitív</a:t>
            </a:r>
          </a:p>
        </p:txBody>
      </p:sp>
      <p:pic>
        <p:nvPicPr>
          <p:cNvPr id="4" name="Picture 4" descr="Výsledok vyhľadávania obrázkov pre dopyt emoji">
            <a:extLst>
              <a:ext uri="{FF2B5EF4-FFF2-40B4-BE49-F238E27FC236}">
                <a16:creationId xmlns:a16="http://schemas.microsoft.com/office/drawing/2014/main" id="{EDEB5D18-A154-446D-84B5-C18CDA7ED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25098" y="723014"/>
            <a:ext cx="683141" cy="6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AAD5569D-A422-44BB-AAE1-AE9B7E321272}"/>
              </a:ext>
            </a:extLst>
          </p:cNvPr>
          <p:cNvSpPr/>
          <p:nvPr/>
        </p:nvSpPr>
        <p:spPr>
          <a:xfrm>
            <a:off x="4511652" y="5297062"/>
            <a:ext cx="7476470" cy="646331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slides are not the point—you are. </a:t>
            </a:r>
            <a:endParaRPr lang="sk-SK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B65B10B-5E16-4E41-8FE6-3E105E531C95}"/>
              </a:ext>
            </a:extLst>
          </p:cNvPr>
          <p:cNvSpPr/>
          <p:nvPr/>
        </p:nvSpPr>
        <p:spPr>
          <a:xfrm>
            <a:off x="1177162" y="6070227"/>
            <a:ext cx="103105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sk-SK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0AFADAE4-DB11-4CAB-AADD-B6D78D96FEC9}"/>
              </a:ext>
            </a:extLst>
          </p:cNvPr>
          <p:cNvSpPr/>
          <p:nvPr/>
        </p:nvSpPr>
        <p:spPr>
          <a:xfrm>
            <a:off x="2804879" y="6144655"/>
            <a:ext cx="8875526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data is processed 60</a:t>
            </a:r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times faster in your brain than text.</a:t>
            </a:r>
            <a:endParaRPr lang="sk-SK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>
            <a:extLst>
              <a:ext uri="{FF2B5EF4-FFF2-40B4-BE49-F238E27FC236}">
                <a16:creationId xmlns:a16="http://schemas.microsoft.com/office/drawing/2014/main" id="{81FA7940-FD81-4D34-BD49-4DD1AC48B2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8213" y="333376"/>
            <a:ext cx="7772400" cy="792163"/>
          </a:xfrm>
        </p:spPr>
        <p:txBody>
          <a:bodyPr anchor="ctr"/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. . . dobre čitateľný</a:t>
            </a:r>
            <a:r>
              <a:rPr lang="sk-SK" altLang="sk-SK" sz="4400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8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(aj keď...)</a:t>
            </a:r>
          </a:p>
        </p:txBody>
      </p:sp>
      <p:sp>
        <p:nvSpPr>
          <p:cNvPr id="22531" name="Rectangle 1027">
            <a:extLst>
              <a:ext uri="{FF2B5EF4-FFF2-40B4-BE49-F238E27FC236}">
                <a16:creationId xmlns:a16="http://schemas.microsoft.com/office/drawing/2014/main" id="{EEEB0128-A3A5-4016-A6A0-C8D4361C9EB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1600" y="1125538"/>
            <a:ext cx="11872686" cy="5472112"/>
          </a:xfrm>
        </p:spPr>
        <p:txBody>
          <a:bodyPr/>
          <a:lstStyle/>
          <a:p>
            <a:pPr algn="l"/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Pdoľa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vskýmuu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jnedej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agiclnkej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uvenizitry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názeželí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tom, ako sú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unoležé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pesímná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v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jinedá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delôtižá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vec je, že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pvré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psodlené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psímneo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na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snárpovm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meitse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Zšyovk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mžôe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byť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tlátony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choas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 vy to 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sláte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dákoteže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bez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pmélrobov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pčetríať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To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ptero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že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netíčame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kadžé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pesmíno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smosatante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ale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svolo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ako </a:t>
            </a:r>
            <a:r>
              <a:rPr lang="sk-SK" alt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cleok</a:t>
            </a:r>
            <a:r>
              <a:rPr lang="sk-SK" alt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sk-SK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buFontTx/>
              <a:buChar char="•"/>
            </a:pPr>
            <a:endParaRPr lang="sk-SK" altLang="sk-SK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Výsledok vyhľadávania obrázkov pre dopyt emoji">
            <a:extLst>
              <a:ext uri="{FF2B5EF4-FFF2-40B4-BE49-F238E27FC236}">
                <a16:creationId xmlns:a16="http://schemas.microsoft.com/office/drawing/2014/main" id="{C2D07AFC-CFE3-4ABA-A682-7194F8EE8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82298" y="478465"/>
            <a:ext cx="683141" cy="6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t Doesn't Seem To Make Sense that We Can Read This, But Science Explains  Why - Lifehack">
            <a:extLst>
              <a:ext uri="{FF2B5EF4-FFF2-40B4-BE49-F238E27FC236}">
                <a16:creationId xmlns:a16="http://schemas.microsoft.com/office/drawing/2014/main" id="{61128C52-390F-41E3-B9E3-0BB911CED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2767481"/>
            <a:ext cx="8147730" cy="458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n you read this?">
            <a:extLst>
              <a:ext uri="{FF2B5EF4-FFF2-40B4-BE49-F238E27FC236}">
                <a16:creationId xmlns:a16="http://schemas.microsoft.com/office/drawing/2014/main" id="{3946EA9D-DE85-49D7-A11B-A79D8EA36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44" y="704532"/>
            <a:ext cx="3603912" cy="60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ere is the text which was scrambled to produce the image at the top.">
            <a:extLst>
              <a:ext uri="{FF2B5EF4-FFF2-40B4-BE49-F238E27FC236}">
                <a16:creationId xmlns:a16="http://schemas.microsoft.com/office/drawing/2014/main" id="{15E74B55-6A4A-4006-952E-A4171DF59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816" y="704532"/>
            <a:ext cx="3671570" cy="615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9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09E40726-6A2E-4830-B572-3B85370D95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90750" y="115889"/>
            <a:ext cx="7721600" cy="649287"/>
          </a:xfrm>
          <a:noFill/>
          <a:ln/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sk-SK" altLang="sk-SK" sz="3600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Times</a:t>
            </a:r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 New Roman</a:t>
            </a:r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 - </a:t>
            </a:r>
            <a:r>
              <a:rPr lang="sk-SK" altLang="sk-SK" sz="3600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cs typeface="Times New Roman" panose="02020603050405020304" pitchFamily="18" charset="0"/>
              </a:rPr>
              <a:t>Tahoma</a:t>
            </a:r>
            <a:endParaRPr lang="en-US" altLang="sk-SK" sz="3600" dirty="0">
              <a:solidFill>
                <a:srgbClr val="00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5651" name="Text Box 3">
            <a:extLst>
              <a:ext uri="{FF2B5EF4-FFF2-40B4-BE49-F238E27FC236}">
                <a16:creationId xmlns:a16="http://schemas.microsoft.com/office/drawing/2014/main" id="{93DE48CA-02EB-4D08-829E-7AD6AC9A6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1268413"/>
            <a:ext cx="4443413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Toto je text písaný písmom </a:t>
            </a:r>
            <a:r>
              <a:rPr lang="sk-SK" altLang="sk-SK" sz="2800" dirty="0" err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Times</a:t>
            </a: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New Roman.</a:t>
            </a:r>
          </a:p>
          <a:p>
            <a:endParaRPr lang="sk-SK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Personalistu musí Váš motivačný list tak zaujať, že Vás bude chcieť vidieť osobne a presvedčiť sa o vhodnosti na uvažovaný pracovný/iný post.</a:t>
            </a:r>
            <a:endParaRPr lang="en-US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5652" name="Rectangle 4">
            <a:extLst>
              <a:ext uri="{FF2B5EF4-FFF2-40B4-BE49-F238E27FC236}">
                <a16:creationId xmlns:a16="http://schemas.microsoft.com/office/drawing/2014/main" id="{4E2B8A2E-2F42-4CE1-8E43-A10BA34AC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599" y="1068859"/>
            <a:ext cx="4470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55563"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20000"/>
              </a:spcBef>
              <a:spcAft>
                <a:spcPct val="20000"/>
              </a:spcAft>
              <a:buSzPct val="90000"/>
              <a:buFont typeface="Wingdings" panose="05000000000000000000" pitchFamily="2" charset="2"/>
              <a:buNone/>
            </a:pP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Toto je text písaný písmom </a:t>
            </a:r>
            <a:r>
              <a:rPr lang="sk-SK" altLang="sk-SK" sz="2800" dirty="0" err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.</a:t>
            </a:r>
          </a:p>
          <a:p>
            <a:pPr eaLnBrk="0" hangingPunct="0">
              <a:spcBef>
                <a:spcPct val="20000"/>
              </a:spcBef>
              <a:spcAft>
                <a:spcPct val="20000"/>
              </a:spcAft>
              <a:buSzPct val="90000"/>
              <a:buFont typeface="Wingdings" panose="05000000000000000000" pitchFamily="2" charset="2"/>
              <a:buNone/>
            </a:pPr>
            <a:endParaRPr lang="sk-SK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Personalistu musí Váš motivačný list tak zaujať, že Vás bude chcieť vidieť osobne a presvedčiť sa o vhodnosti na uvažovaný pracovný/iný post.</a:t>
            </a:r>
            <a:endParaRPr lang="en-US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2052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5C414428-FAA8-4882-A130-3B57E2F5D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446567" y="691403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8DFED38B-97CF-4AF0-94DC-CC879C2E973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90750" y="115889"/>
            <a:ext cx="7721600" cy="649287"/>
          </a:xfrm>
          <a:noFill/>
          <a:ln/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Times New Roman" panose="02020603050405020304" pitchFamily="18" charset="0"/>
              </a:rPr>
              <a:t>VEĽKÉ</a:t>
            </a:r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Arial Unicode MS" pitchFamily="34" charset="-128"/>
                <a:cs typeface="Times New Roman" panose="02020603050405020304" pitchFamily="18" charset="0"/>
              </a:rPr>
              <a:t> PÍSMO – malé písmo</a:t>
            </a:r>
            <a:endParaRPr lang="en-US" altLang="sk-SK" sz="3600" dirty="0">
              <a:solidFill>
                <a:srgbClr val="00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2819" name="Text Box 3">
            <a:extLst>
              <a:ext uri="{FF2B5EF4-FFF2-40B4-BE49-F238E27FC236}">
                <a16:creationId xmlns:a16="http://schemas.microsoft.com/office/drawing/2014/main" id="{0B20FCE8-98DB-4A96-AFA1-56DDFD9F9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1268413"/>
            <a:ext cx="4443413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TOTO JE TEXT PÍSANÝ VEĽKÝMI PÍSMENAMI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PERSONALISTU MUSÍ VÁŠ MOTIVAČNÝ LIST ZAK ZAUJAŤ, ŽE VÁS BUDE CHCIEŤ VIDIEŤ OSOBNE A PRESVEDČIŤ SA O VAŠEJ VHODNOSTI NA UVAŽOVANÝ PRACOVNÝ/INÝ POST. </a:t>
            </a:r>
            <a:endParaRPr lang="sk-SK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2820" name="Rectangle 4">
            <a:extLst>
              <a:ext uri="{FF2B5EF4-FFF2-40B4-BE49-F238E27FC236}">
                <a16:creationId xmlns:a16="http://schemas.microsoft.com/office/drawing/2014/main" id="{2D4B7031-76B0-4E4A-9570-67D5A1510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00" y="1143000"/>
            <a:ext cx="4470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55563"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20000"/>
              </a:spcBef>
              <a:spcAft>
                <a:spcPct val="20000"/>
              </a:spcAft>
              <a:buSzPct val="90000"/>
              <a:buFont typeface="Wingdings" panose="05000000000000000000" pitchFamily="2" charset="2"/>
              <a:buNone/>
            </a:pP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Toto je text písaný malými písmenami.</a:t>
            </a:r>
          </a:p>
          <a:p>
            <a:pPr eaLnBrk="0" hangingPunct="0">
              <a:spcBef>
                <a:spcPct val="20000"/>
              </a:spcBef>
              <a:spcAft>
                <a:spcPct val="20000"/>
              </a:spcAft>
              <a:buSzPct val="90000"/>
              <a:buFont typeface="Wingdings" panose="05000000000000000000" pitchFamily="2" charset="2"/>
              <a:buNone/>
            </a:pPr>
            <a:endParaRPr lang="sk-SK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Personalistu musí Váš motivačný list tak zaujať, že Vás bude chcieť vidieť osobne a presvedčiť sa o vhodnosti na uvažovaný pracovný/iný post.</a:t>
            </a:r>
            <a:endParaRPr lang="en-US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5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974AB5A9-B9C2-4ACB-A628-E1C2AA0BA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446567" y="691403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5B56CB86-80A3-4D66-857E-2FCBD2D2A5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90750" y="115889"/>
            <a:ext cx="7721600" cy="649287"/>
          </a:xfrm>
          <a:noFill/>
          <a:ln/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Times New Roman" panose="02020603050405020304" pitchFamily="18" charset="0"/>
              </a:rPr>
              <a:t>Veľkosť</a:t>
            </a:r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Arial Unicode MS" pitchFamily="34" charset="-128"/>
                <a:cs typeface="Times New Roman" panose="02020603050405020304" pitchFamily="18" charset="0"/>
              </a:rPr>
              <a:t> písma 12 a 28</a:t>
            </a:r>
            <a:endParaRPr lang="en-US" altLang="sk-SK" sz="3600" dirty="0">
              <a:solidFill>
                <a:srgbClr val="00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7699" name="Text Box 3">
            <a:extLst>
              <a:ext uri="{FF2B5EF4-FFF2-40B4-BE49-F238E27FC236}">
                <a16:creationId xmlns:a16="http://schemas.microsoft.com/office/drawing/2014/main" id="{A2D450E1-5175-47BB-BE2E-17AC85F9E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1268414"/>
            <a:ext cx="44434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k-SK" altLang="sk-SK" sz="1200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Toto je text písaný veľkosťou 12.</a:t>
            </a:r>
          </a:p>
          <a:p>
            <a:endParaRPr lang="sk-SK" altLang="sk-SK" sz="1200" b="1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r>
              <a:rPr lang="sk-SK" altLang="sk-SK" sz="1200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Personalistu musí Váš motivačný list tak zaujať, že Vás bude chcieť vidieť osobne a presvedčiť sa o vhodnosti na uvažovaný pracovný/iný post.</a:t>
            </a:r>
            <a:endParaRPr lang="en-US" altLang="sk-SK" sz="1200" b="1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endParaRPr lang="sk-SK" altLang="sk-SK" sz="1200" b="1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7700" name="Rectangle 4">
            <a:extLst>
              <a:ext uri="{FF2B5EF4-FFF2-40B4-BE49-F238E27FC236}">
                <a16:creationId xmlns:a16="http://schemas.microsoft.com/office/drawing/2014/main" id="{56BB9C86-CF64-4D53-81CF-501C13373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00" y="1143000"/>
            <a:ext cx="4470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55563"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62438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20000"/>
              </a:spcBef>
              <a:spcAft>
                <a:spcPct val="20000"/>
              </a:spcAft>
              <a:buSzPct val="90000"/>
              <a:buFont typeface="Wingdings" panose="05000000000000000000" pitchFamily="2" charset="2"/>
              <a:buNone/>
            </a:pPr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Toto je text písaný veľkosťou 28.</a:t>
            </a:r>
          </a:p>
          <a:p>
            <a:pPr eaLnBrk="0" hangingPunct="0">
              <a:spcBef>
                <a:spcPct val="20000"/>
              </a:spcBef>
              <a:spcAft>
                <a:spcPct val="20000"/>
              </a:spcAft>
              <a:buSzPct val="90000"/>
              <a:buFont typeface="Wingdings" panose="05000000000000000000" pitchFamily="2" charset="2"/>
              <a:buNone/>
            </a:pPr>
            <a:endParaRPr lang="sk-SK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r>
              <a:rPr lang="sk-SK" altLang="sk-SK" sz="2800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Personalistu musí Váš motivačný list tak zaujať, že Vás bude chcieť vidieť osobne a presvedčiť sa o vhodnosti na uvažovaný pracovný/iný post.</a:t>
            </a:r>
            <a:endParaRPr lang="en-US" altLang="sk-SK" sz="2800" dirty="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011F6826-16E1-4DEA-8F00-FD98FA805618}"/>
              </a:ext>
            </a:extLst>
          </p:cNvPr>
          <p:cNvSpPr txBox="1"/>
          <p:nvPr/>
        </p:nvSpPr>
        <p:spPr>
          <a:xfrm>
            <a:off x="202020" y="5738441"/>
            <a:ext cx="6303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rgbClr val="FFFF00"/>
                </a:solidFill>
              </a:rPr>
              <a:t>Alebo </a:t>
            </a:r>
            <a:r>
              <a:rPr lang="sk-SK" sz="2800" dirty="0" err="1">
                <a:solidFill>
                  <a:srgbClr val="FFFF00"/>
                </a:solidFill>
              </a:rPr>
              <a:t>KEď</a:t>
            </a:r>
            <a:r>
              <a:rPr lang="sk-SK" sz="2800" dirty="0">
                <a:solidFill>
                  <a:srgbClr val="FFFF00"/>
                </a:solidFill>
              </a:rPr>
              <a:t> SI AUTOR </a:t>
            </a:r>
            <a:r>
              <a:rPr lang="sk-SK" sz="2800" dirty="0" err="1">
                <a:solidFill>
                  <a:srgbClr val="FFFF00"/>
                </a:solidFill>
              </a:rPr>
              <a:t>NEVšIMNE</a:t>
            </a:r>
            <a:r>
              <a:rPr lang="sk-SK" sz="2800" dirty="0">
                <a:solidFill>
                  <a:srgbClr val="FFFF00"/>
                </a:solidFill>
              </a:rPr>
              <a:t> </a:t>
            </a:r>
            <a:r>
              <a:rPr lang="sk-SK" sz="2800" dirty="0" err="1">
                <a:solidFill>
                  <a:srgbClr val="FFFF00"/>
                </a:solidFill>
              </a:rPr>
              <a:t>cAps</a:t>
            </a:r>
            <a:r>
              <a:rPr lang="sk-SK" sz="2800" dirty="0">
                <a:solidFill>
                  <a:srgbClr val="FFFF00"/>
                </a:solidFill>
              </a:rPr>
              <a:t> </a:t>
            </a:r>
            <a:r>
              <a:rPr lang="sk-SK" sz="2800" dirty="0" err="1">
                <a:solidFill>
                  <a:srgbClr val="FFFF00"/>
                </a:solidFill>
              </a:rPr>
              <a:t>lOcK</a:t>
            </a:r>
            <a:r>
              <a:rPr lang="sk-SK" sz="28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6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53F2CE93-E4A4-4B7F-B100-93686E0C2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446567" y="691403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E0E15CC-13A0-4C36-AE78-6049421641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8213" y="152401"/>
            <a:ext cx="7772400" cy="792163"/>
          </a:xfrm>
        </p:spPr>
        <p:txBody>
          <a:bodyPr anchor="ctr"/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Druh písma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E8CA56A-259F-4134-AA63-1375AB0720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93603" y="944564"/>
            <a:ext cx="10452100" cy="576103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vhodné typy písma (fonty) – všetky aj </a:t>
            </a:r>
            <a:r>
              <a:rPr lang="sk-SK" altLang="sk-SK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tučné/tieňované</a:t>
            </a:r>
            <a:endParaRPr lang="sk-SK" altLang="sk-SK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/>
            <a:endParaRPr lang="sk-SK" altLang="sk-SK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ARIAL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CALIBRI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VERDANA</a:t>
            </a: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</a:rPr>
              <a:t> </a:t>
            </a:r>
          </a:p>
          <a:p>
            <a:pPr algn="l">
              <a:buFontTx/>
              <a:buChar char="•"/>
            </a:pPr>
            <a:endParaRPr lang="sk-SK" altLang="sk-SK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</a:endParaRPr>
          </a:p>
          <a:p>
            <a:pPr algn="l">
              <a:buFontTx/>
              <a:buChar char="•"/>
            </a:pPr>
            <a:r>
              <a:rPr lang="sk-SK" altLang="sk-SK" i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i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opatrne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</a:rPr>
              <a:t> </a:t>
            </a:r>
            <a:r>
              <a:rPr lang="sk-SK" altLang="sk-SK" i="1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Italicu</a:t>
            </a:r>
            <a:endParaRPr lang="sk-SK" altLang="sk-SK" i="1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možno opatrne podčiarkovať</a:t>
            </a:r>
          </a:p>
          <a:p>
            <a:pPr algn="l">
              <a:buFontTx/>
              <a:buChar char="•"/>
            </a:pPr>
            <a:endParaRPr lang="sk-SK" altLang="sk-SK" u="sng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sk-SK" altLang="sk-SK" sz="35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NIE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Times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New Roman (a žiadne </a:t>
            </a:r>
            <a:r>
              <a:rPr lang="sk-SK" alt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tzv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pätkové písmo)</a:t>
            </a:r>
          </a:p>
          <a:p>
            <a:pPr algn="l">
              <a:buFontTx/>
              <a:buChar char="•"/>
            </a:pPr>
            <a:endParaRPr lang="sk-SK" altLang="sk-SK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</a:endParaRPr>
          </a:p>
          <a:p>
            <a:pPr>
              <a:buFontTx/>
              <a:buChar char="•"/>
            </a:pP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POUŽIŤ LEN JEDEN TYP PÍSMA v celej prezentácii</a:t>
            </a:r>
          </a:p>
          <a:p>
            <a:pPr>
              <a:buFontTx/>
              <a:buChar char="•"/>
            </a:pPr>
            <a:endParaRPr lang="sk-SK" altLang="sk-SK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!!! </a:t>
            </a:r>
            <a:r>
              <a:rPr lang="sk-SK" altLang="sk-SK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NIKDY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CELÝ TEXT VEĽKÝMI PÍSMENAMI (max nadpisy)</a:t>
            </a:r>
          </a:p>
        </p:txBody>
      </p:sp>
      <p:pic>
        <p:nvPicPr>
          <p:cNvPr id="6148" name="Picture 4" descr="Image result for traffic light">
            <a:extLst>
              <a:ext uri="{FF2B5EF4-FFF2-40B4-BE49-F238E27FC236}">
                <a16:creationId xmlns:a16="http://schemas.microsoft.com/office/drawing/2014/main" id="{F6682DA1-F9C0-434C-A13C-E01ADAED4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7844802" y="4477530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traffic light">
            <a:extLst>
              <a:ext uri="{FF2B5EF4-FFF2-40B4-BE49-F238E27FC236}">
                <a16:creationId xmlns:a16="http://schemas.microsoft.com/office/drawing/2014/main" id="{9AA8F776-1F0A-4EA7-9645-137D01FC9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9980613" y="5988469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675E374-5973-48C1-BAF3-903411C0C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850900"/>
          </a:xfrm>
        </p:spPr>
        <p:txBody>
          <a:bodyPr/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Veľkosť písma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A107599-818B-4722-9635-C0675B477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9850" y="1371599"/>
            <a:ext cx="8642350" cy="4683211"/>
          </a:xfrm>
        </p:spPr>
        <p:txBody>
          <a:bodyPr>
            <a:normAutofit fontScale="92500" lnSpcReduction="10000"/>
          </a:bodyPr>
          <a:lstStyle/>
          <a:p>
            <a:r>
              <a:rPr lang="sk-SK" altLang="sk-SK" sz="3200" dirty="0">
                <a:solidFill>
                  <a:srgbClr val="00F6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nadpisy 30</a:t>
            </a:r>
            <a:r>
              <a:rPr lang="sk-SK" altLang="sk-SK" sz="2400" dirty="0">
                <a:solidFill>
                  <a:srgbClr val="00F6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 </a:t>
            </a:r>
            <a:r>
              <a:rPr lang="sk-SK" altLang="sk-SK" sz="4000" dirty="0">
                <a:solidFill>
                  <a:srgbClr val="00F6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a VIAC</a:t>
            </a:r>
            <a:endParaRPr lang="sk-SK" altLang="sk-SK" sz="2400" dirty="0">
              <a:solidFill>
                <a:srgbClr val="00F6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sk-SK" alt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základný text</a:t>
            </a:r>
            <a:r>
              <a:rPr lang="sk-SK" altLang="sk-SK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22 –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26</a:t>
            </a:r>
            <a:r>
              <a:rPr lang="sk-SK" altLang="sk-SK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</a:p>
          <a:p>
            <a:endParaRPr lang="sk-SK" altLang="sk-SK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sk-SK" altLang="sk-SK" sz="11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10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10</a:t>
            </a:r>
          </a:p>
          <a:p>
            <a:r>
              <a:rPr lang="sk-SK" altLang="sk-SK" sz="13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12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12</a:t>
            </a:r>
          </a:p>
          <a:p>
            <a:r>
              <a:rPr lang="sk-SK" altLang="sk-SK" sz="19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18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18</a:t>
            </a:r>
          </a:p>
          <a:p>
            <a:r>
              <a:rPr lang="sk-SK" altLang="sk-SK" sz="43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43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40</a:t>
            </a:r>
          </a:p>
          <a:p>
            <a:r>
              <a:rPr lang="sk-SK" altLang="sk-SK" sz="54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54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50</a:t>
            </a:r>
          </a:p>
          <a:p>
            <a:r>
              <a:rPr lang="sk-SK" altLang="sk-SK" sz="6500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Tahoma</a:t>
            </a:r>
            <a:r>
              <a:rPr lang="sk-SK" altLang="sk-SK" sz="65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60</a:t>
            </a:r>
            <a:r>
              <a:rPr lang="sk-SK" altLang="sk-SK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  </a:t>
            </a:r>
          </a:p>
          <a:p>
            <a:endParaRPr lang="sk-SK" altLang="sk-SK" sz="2400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D478B09-D73F-4E99-92A2-902EA30D8799}"/>
              </a:ext>
            </a:extLst>
          </p:cNvPr>
          <p:cNvSpPr txBox="1"/>
          <p:nvPr/>
        </p:nvSpPr>
        <p:spPr>
          <a:xfrm>
            <a:off x="11099800" y="6311900"/>
            <a:ext cx="6116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F852CFC-6A07-4C02-B914-FD906902210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8213" y="152401"/>
            <a:ext cx="7772400" cy="792163"/>
          </a:xfrm>
        </p:spPr>
        <p:txBody>
          <a:bodyPr anchor="ctr"/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Používanie farieb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D49D926-6FC9-4F2A-898F-2FE0A99C5DC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47851" y="1125538"/>
            <a:ext cx="8640763" cy="5472112"/>
          </a:xfrm>
          <a:solidFill>
            <a:schemeClr val="accent3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farba</a:t>
            </a: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pozadia</a:t>
            </a: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–</a:t>
            </a:r>
            <a:r>
              <a:rPr lang="sk-SK" altLang="sk-SK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na </a:t>
            </a:r>
            <a:r>
              <a:rPr lang="sk-SK" altLang="sk-SK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zvýraznenie</a:t>
            </a: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písma   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nie</a:t>
            </a:r>
            <a:r>
              <a:rPr lang="sk-SK" altLang="sk-SK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fosforeskujúce a svietivé farby</a:t>
            </a:r>
            <a:r>
              <a:rPr lang="sk-SK" altLang="sk-SK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  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písmo dostatočne </a:t>
            </a:r>
            <a:r>
              <a:rPr lang="sk-SK" altLang="sk-SK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kontrastné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k pozadiu (nie pastel na pastel)  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vhodné kombinácie:  </a:t>
            </a:r>
            <a:r>
              <a:rPr lang="sk-SK" altLang="sk-SK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bledé pozadie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/</a:t>
            </a:r>
            <a:r>
              <a:rPr lang="sk-SK" alt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čierne</a:t>
            </a:r>
            <a:r>
              <a:rPr lang="sk-SK" altLang="sk-SK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-</a:t>
            </a:r>
            <a:r>
              <a:rPr lang="sk-SK" alt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tmavomodré</a:t>
            </a:r>
            <a:r>
              <a:rPr lang="sk-SK" altLang="sk-SK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písmo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tmavomodré pozadie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/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písmo matnejšie žlté</a:t>
            </a: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!!!!!pozadie tmavšie </a:t>
            </a:r>
            <a:r>
              <a:rPr lang="sk-SK" altLang="sk-SK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zelené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/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písmo </a:t>
            </a:r>
            <a:r>
              <a:rPr lang="sk-SK" altLang="sk-SK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červené</a:t>
            </a:r>
            <a:r>
              <a:rPr lang="sk-SK" altLang="sk-SK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  </a:t>
            </a:r>
            <a:r>
              <a:rPr lang="sk-SK" altLang="sk-SK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!!!  </a:t>
            </a:r>
            <a:r>
              <a:rPr lang="sk-SK" altLang="sk-SK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ALE</a:t>
            </a:r>
            <a:endParaRPr lang="sk-SK" altLang="sk-SK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s červeným písmom a červeným pozadím veľmi opatrne!!!</a:t>
            </a:r>
          </a:p>
          <a:p>
            <a:pPr algn="l">
              <a:buFontTx/>
              <a:buChar char="•"/>
            </a:pPr>
            <a:endParaRPr lang="sk-SK" altLang="sk-SK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PRI ZATEMNENEJ MIESTNOSTI</a:t>
            </a:r>
            <a:r>
              <a:rPr lang="sk-SK" altLang="sk-SK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BLEDÉ</a:t>
            </a:r>
            <a:r>
              <a:rPr lang="sk-SK" altLang="sk-SK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POZADIE A</a:t>
            </a:r>
            <a:r>
              <a:rPr lang="sk-SK" altLang="sk-SK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TMAVÉ</a:t>
            </a:r>
            <a:r>
              <a:rPr lang="sk-SK" altLang="sk-SK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PÍSMO</a:t>
            </a:r>
          </a:p>
        </p:txBody>
      </p:sp>
      <p:pic>
        <p:nvPicPr>
          <p:cNvPr id="4" name="Picture 4" descr="Image result for traffic light">
            <a:extLst>
              <a:ext uri="{FF2B5EF4-FFF2-40B4-BE49-F238E27FC236}">
                <a16:creationId xmlns:a16="http://schemas.microsoft.com/office/drawing/2014/main" id="{CE54B936-62DC-41B2-8054-75D8AE701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10800653" y="4147920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traffic light">
            <a:extLst>
              <a:ext uri="{FF2B5EF4-FFF2-40B4-BE49-F238E27FC236}">
                <a16:creationId xmlns:a16="http://schemas.microsoft.com/office/drawing/2014/main" id="{9F6018BA-886D-4BCC-9C86-008FE4FB80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11105453" y="273403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Výsledok vyhľadávania obrázkov pre dopyt emoji">
            <a:extLst>
              <a:ext uri="{FF2B5EF4-FFF2-40B4-BE49-F238E27FC236}">
                <a16:creationId xmlns:a16="http://schemas.microsoft.com/office/drawing/2014/main" id="{3883734C-0221-487D-A8EC-B563D0802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0613" y="273403"/>
            <a:ext cx="683141" cy="6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8" name="Group 2">
            <a:extLst>
              <a:ext uri="{FF2B5EF4-FFF2-40B4-BE49-F238E27FC236}">
                <a16:creationId xmlns:a16="http://schemas.microsoft.com/office/drawing/2014/main" id="{5674460F-2876-453F-9EFA-DB41B9E121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005793"/>
              </p:ext>
            </p:extLst>
          </p:nvPr>
        </p:nvGraphicFramePr>
        <p:xfrm>
          <a:off x="1524000" y="1"/>
          <a:ext cx="9144000" cy="6858001"/>
        </p:xfrm>
        <a:graphic>
          <a:graphicData uri="http://schemas.openxmlformats.org/drawingml/2006/table">
            <a:tbl>
              <a:tblPr/>
              <a:tblGrid>
                <a:gridCol w="4573588">
                  <a:extLst>
                    <a:ext uri="{9D8B030D-6E8A-4147-A177-3AD203B41FA5}">
                      <a16:colId xmlns:a16="http://schemas.microsoft.com/office/drawing/2014/main" val="2996498748"/>
                    </a:ext>
                  </a:extLst>
                </a:gridCol>
                <a:gridCol w="4570412">
                  <a:extLst>
                    <a:ext uri="{9D8B030D-6E8A-4147-A177-3AD203B41FA5}">
                      <a16:colId xmlns:a16="http://schemas.microsoft.com/office/drawing/2014/main" val="577829330"/>
                    </a:ext>
                  </a:extLst>
                </a:gridCol>
              </a:tblGrid>
              <a:tr h="3430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Auto</a:t>
                      </a: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D4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5050"/>
                          </a:solidFill>
                          <a:effectLst/>
                          <a:latin typeface="+mn-lt"/>
                        </a:rPr>
                        <a:t>Auto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280525"/>
                  </a:ext>
                </a:extLst>
              </a:tr>
              <a:tr h="3427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+mn-lt"/>
                        </a:rPr>
                        <a:t>Auto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44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+mn-lt"/>
                        </a:rPr>
                        <a:t>Auto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44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6600"/>
                        </a:gs>
                        <a:gs pos="100000">
                          <a:srgbClr val="006600">
                            <a:gamma/>
                            <a:shade val="18039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k-SK" altLang="sk-SK" sz="4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4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DD4F"/>
                          </a:solidFill>
                          <a:effectLst/>
                          <a:latin typeface="+mn-lt"/>
                        </a:rPr>
                        <a:t>Auto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72566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s-7-1">
            <a:extLst>
              <a:ext uri="{FF2B5EF4-FFF2-40B4-BE49-F238E27FC236}">
                <a16:creationId xmlns:a16="http://schemas.microsoft.com/office/drawing/2014/main" id="{8FCD1403-D165-4F30-82A6-9EA9761E2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39" y="1623841"/>
            <a:ext cx="2980553" cy="491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F2077679-95DA-4B1A-A74C-05D8E86D09E7}"/>
              </a:ext>
            </a:extLst>
          </p:cNvPr>
          <p:cNvSpPr txBox="1"/>
          <p:nvPr/>
        </p:nvSpPr>
        <p:spPr>
          <a:xfrm>
            <a:off x="6008987" y="393597"/>
            <a:ext cx="5841664" cy="304698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sk-SK" sz="4800" dirty="0" err="1">
                <a:solidFill>
                  <a:srgbClr val="0070C0"/>
                </a:solidFill>
              </a:rPr>
              <a:t>Ischemic</a:t>
            </a:r>
            <a:r>
              <a:rPr lang="sk-SK" sz="4800" dirty="0">
                <a:solidFill>
                  <a:srgbClr val="0070C0"/>
                </a:solidFill>
              </a:rPr>
              <a:t> </a:t>
            </a:r>
            <a:r>
              <a:rPr lang="sk-SK" sz="4800" dirty="0" err="1">
                <a:solidFill>
                  <a:srgbClr val="0070C0"/>
                </a:solidFill>
              </a:rPr>
              <a:t>heart</a:t>
            </a:r>
            <a:r>
              <a:rPr lang="sk-SK" sz="4800" dirty="0">
                <a:solidFill>
                  <a:srgbClr val="0070C0"/>
                </a:solidFill>
              </a:rPr>
              <a:t> </a:t>
            </a:r>
            <a:r>
              <a:rPr lang="sk-SK" sz="4800" dirty="0" err="1">
                <a:solidFill>
                  <a:srgbClr val="0070C0"/>
                </a:solidFill>
              </a:rPr>
              <a:t>disease</a:t>
            </a:r>
            <a:endParaRPr lang="sk-SK" sz="4800" dirty="0">
              <a:solidFill>
                <a:srgbClr val="0070C0"/>
              </a:solidFill>
            </a:endParaRPr>
          </a:p>
          <a:p>
            <a:r>
              <a:rPr lang="sk-SK" sz="4800" dirty="0" err="1">
                <a:solidFill>
                  <a:srgbClr val="FFFF00"/>
                </a:solidFill>
              </a:rPr>
              <a:t>Ischemic</a:t>
            </a:r>
            <a:r>
              <a:rPr lang="sk-SK" sz="4800" dirty="0">
                <a:solidFill>
                  <a:srgbClr val="FFFF00"/>
                </a:solidFill>
              </a:rPr>
              <a:t> </a:t>
            </a:r>
            <a:r>
              <a:rPr lang="sk-SK" sz="4800" dirty="0" err="1">
                <a:solidFill>
                  <a:srgbClr val="FFFF00"/>
                </a:solidFill>
              </a:rPr>
              <a:t>heart</a:t>
            </a:r>
            <a:r>
              <a:rPr lang="sk-SK" sz="4800" dirty="0">
                <a:solidFill>
                  <a:srgbClr val="FFFF00"/>
                </a:solidFill>
              </a:rPr>
              <a:t> </a:t>
            </a:r>
            <a:r>
              <a:rPr lang="sk-SK" sz="4800" dirty="0" err="1">
                <a:solidFill>
                  <a:srgbClr val="FFFF00"/>
                </a:solidFill>
              </a:rPr>
              <a:t>disease</a:t>
            </a:r>
            <a:endParaRPr lang="sk-SK" sz="4800" dirty="0">
              <a:solidFill>
                <a:srgbClr val="FFFF00"/>
              </a:solidFill>
            </a:endParaRPr>
          </a:p>
          <a:p>
            <a:r>
              <a:rPr lang="sk-SK" sz="4800" dirty="0" err="1">
                <a:solidFill>
                  <a:srgbClr val="00B050"/>
                </a:solidFill>
              </a:rPr>
              <a:t>Ischemic</a:t>
            </a:r>
            <a:r>
              <a:rPr lang="sk-SK" sz="4800" dirty="0">
                <a:solidFill>
                  <a:srgbClr val="00B050"/>
                </a:solidFill>
              </a:rPr>
              <a:t> </a:t>
            </a:r>
            <a:r>
              <a:rPr lang="sk-SK" sz="4800" dirty="0" err="1">
                <a:solidFill>
                  <a:srgbClr val="00B050"/>
                </a:solidFill>
              </a:rPr>
              <a:t>heart</a:t>
            </a:r>
            <a:r>
              <a:rPr lang="sk-SK" sz="4800" dirty="0">
                <a:solidFill>
                  <a:srgbClr val="00B050"/>
                </a:solidFill>
              </a:rPr>
              <a:t> </a:t>
            </a:r>
            <a:r>
              <a:rPr lang="sk-SK" sz="4800" dirty="0" err="1">
                <a:solidFill>
                  <a:srgbClr val="00B050"/>
                </a:solidFill>
              </a:rPr>
              <a:t>disease</a:t>
            </a:r>
            <a:endParaRPr lang="sk-SK" sz="4800" dirty="0">
              <a:solidFill>
                <a:srgbClr val="00B050"/>
              </a:solidFill>
            </a:endParaRPr>
          </a:p>
          <a:p>
            <a:r>
              <a:rPr lang="sk-SK" sz="4800" dirty="0" err="1">
                <a:solidFill>
                  <a:srgbClr val="FFFF00"/>
                </a:solidFill>
              </a:rPr>
              <a:t>Ischemic</a:t>
            </a:r>
            <a:r>
              <a:rPr lang="sk-SK" sz="4800" dirty="0">
                <a:solidFill>
                  <a:srgbClr val="FFFF00"/>
                </a:solidFill>
              </a:rPr>
              <a:t> </a:t>
            </a:r>
            <a:r>
              <a:rPr lang="sk-SK" sz="4800" dirty="0" err="1">
                <a:solidFill>
                  <a:srgbClr val="FFFF00"/>
                </a:solidFill>
              </a:rPr>
              <a:t>heart</a:t>
            </a:r>
            <a:r>
              <a:rPr lang="sk-SK" sz="4800" dirty="0">
                <a:solidFill>
                  <a:srgbClr val="FFFF00"/>
                </a:solidFill>
              </a:rPr>
              <a:t> </a:t>
            </a:r>
            <a:r>
              <a:rPr lang="sk-SK" sz="4800" dirty="0" err="1">
                <a:solidFill>
                  <a:srgbClr val="FFFF00"/>
                </a:solidFill>
              </a:rPr>
              <a:t>disease</a:t>
            </a:r>
            <a:endParaRPr lang="sk-SK" sz="4800" dirty="0">
              <a:solidFill>
                <a:srgbClr val="FFFF00"/>
              </a:solidFill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890460F5-FA4D-4CA2-904F-3112F78B4F1F}"/>
              </a:ext>
            </a:extLst>
          </p:cNvPr>
          <p:cNvSpPr txBox="1"/>
          <p:nvPr/>
        </p:nvSpPr>
        <p:spPr>
          <a:xfrm>
            <a:off x="4210493" y="3987208"/>
            <a:ext cx="4892686" cy="255454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sk-SK" sz="4000" dirty="0" err="1">
                <a:solidFill>
                  <a:srgbClr val="FF0000"/>
                </a:solidFill>
              </a:rPr>
              <a:t>Ischemic</a:t>
            </a:r>
            <a:r>
              <a:rPr lang="sk-SK" sz="4000" dirty="0">
                <a:solidFill>
                  <a:srgbClr val="FF0000"/>
                </a:solidFill>
              </a:rPr>
              <a:t> </a:t>
            </a:r>
            <a:r>
              <a:rPr lang="sk-SK" sz="4000" dirty="0" err="1">
                <a:solidFill>
                  <a:srgbClr val="FF0000"/>
                </a:solidFill>
              </a:rPr>
              <a:t>heart</a:t>
            </a:r>
            <a:r>
              <a:rPr lang="sk-SK" sz="4000" dirty="0">
                <a:solidFill>
                  <a:srgbClr val="FF0000"/>
                </a:solidFill>
              </a:rPr>
              <a:t> </a:t>
            </a:r>
            <a:r>
              <a:rPr lang="sk-SK" sz="4000" dirty="0" err="1">
                <a:solidFill>
                  <a:srgbClr val="FF0000"/>
                </a:solidFill>
              </a:rPr>
              <a:t>disease</a:t>
            </a:r>
            <a:endParaRPr lang="sk-SK" sz="4000" dirty="0">
              <a:solidFill>
                <a:srgbClr val="FF0000"/>
              </a:solidFill>
            </a:endParaRPr>
          </a:p>
          <a:p>
            <a:r>
              <a:rPr lang="sk-SK" sz="4000" dirty="0" err="1">
                <a:solidFill>
                  <a:srgbClr val="FF0000"/>
                </a:solidFill>
              </a:rPr>
              <a:t>Ischemic</a:t>
            </a:r>
            <a:r>
              <a:rPr lang="sk-SK" sz="4000" dirty="0">
                <a:solidFill>
                  <a:srgbClr val="FF0000"/>
                </a:solidFill>
              </a:rPr>
              <a:t> </a:t>
            </a:r>
            <a:r>
              <a:rPr lang="sk-SK" sz="4000" dirty="0" err="1">
                <a:solidFill>
                  <a:srgbClr val="FF0000"/>
                </a:solidFill>
              </a:rPr>
              <a:t>heart</a:t>
            </a:r>
            <a:r>
              <a:rPr lang="sk-SK" sz="4000" dirty="0">
                <a:solidFill>
                  <a:srgbClr val="FF0000"/>
                </a:solidFill>
              </a:rPr>
              <a:t> </a:t>
            </a:r>
            <a:r>
              <a:rPr lang="sk-SK" sz="4000" dirty="0" err="1">
                <a:solidFill>
                  <a:srgbClr val="FF0000"/>
                </a:solidFill>
              </a:rPr>
              <a:t>disease</a:t>
            </a:r>
            <a:endParaRPr lang="sk-SK" sz="4000" dirty="0">
              <a:solidFill>
                <a:srgbClr val="FF0000"/>
              </a:solidFill>
            </a:endParaRPr>
          </a:p>
          <a:p>
            <a:r>
              <a:rPr lang="sk-SK" sz="4000" dirty="0" err="1">
                <a:solidFill>
                  <a:srgbClr val="FF0000"/>
                </a:solidFill>
              </a:rPr>
              <a:t>Ischemic</a:t>
            </a:r>
            <a:r>
              <a:rPr lang="sk-SK" sz="4000" dirty="0">
                <a:solidFill>
                  <a:srgbClr val="FF0000"/>
                </a:solidFill>
              </a:rPr>
              <a:t> </a:t>
            </a:r>
            <a:r>
              <a:rPr lang="sk-SK" sz="4000" dirty="0" err="1">
                <a:solidFill>
                  <a:srgbClr val="FF0000"/>
                </a:solidFill>
              </a:rPr>
              <a:t>heart</a:t>
            </a:r>
            <a:r>
              <a:rPr lang="sk-SK" sz="4000" dirty="0">
                <a:solidFill>
                  <a:srgbClr val="FF0000"/>
                </a:solidFill>
              </a:rPr>
              <a:t> </a:t>
            </a:r>
            <a:r>
              <a:rPr lang="sk-SK" sz="4000" dirty="0" err="1">
                <a:solidFill>
                  <a:srgbClr val="FF0000"/>
                </a:solidFill>
              </a:rPr>
              <a:t>disease</a:t>
            </a:r>
            <a:endParaRPr lang="sk-SK" sz="4000" dirty="0">
              <a:solidFill>
                <a:srgbClr val="FF0000"/>
              </a:solidFill>
            </a:endParaRPr>
          </a:p>
          <a:p>
            <a:endParaRPr lang="sk-SK" sz="4000" dirty="0">
              <a:solidFill>
                <a:srgbClr val="FF0000"/>
              </a:solidFill>
            </a:endParaRPr>
          </a:p>
        </p:txBody>
      </p:sp>
      <p:pic>
        <p:nvPicPr>
          <p:cNvPr id="5" name="Picture 4" descr="Image result for traffic light">
            <a:extLst>
              <a:ext uri="{FF2B5EF4-FFF2-40B4-BE49-F238E27FC236}">
                <a16:creationId xmlns:a16="http://schemas.microsoft.com/office/drawing/2014/main" id="{45D1722A-5CBB-42FD-AAF6-06857F69CE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4330785" y="393597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traffic light">
            <a:extLst>
              <a:ext uri="{FF2B5EF4-FFF2-40B4-BE49-F238E27FC236}">
                <a16:creationId xmlns:a16="http://schemas.microsoft.com/office/drawing/2014/main" id="{AE8C8882-1B48-4539-B724-B6148C27A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11194058" y="5870592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05575812-C3D5-4DC8-926B-A11024C1D985}"/>
              </a:ext>
            </a:extLst>
          </p:cNvPr>
          <p:cNvSpPr txBox="1"/>
          <p:nvPr/>
        </p:nvSpPr>
        <p:spPr>
          <a:xfrm>
            <a:off x="2573508" y="429793"/>
            <a:ext cx="135033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Pozor!</a:t>
            </a:r>
          </a:p>
        </p:txBody>
      </p:sp>
      <p:pic>
        <p:nvPicPr>
          <p:cNvPr id="8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7BF83B25-8681-41F6-8597-E149DDDD66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341349" y="251551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71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F99E4E73-79CB-4BD7-819D-388D0523A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500" y="0"/>
            <a:ext cx="5751000" cy="68580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3921FE1B-84AA-473F-A515-2724CACE73C9}"/>
              </a:ext>
            </a:extLst>
          </p:cNvPr>
          <p:cNvSpPr txBox="1"/>
          <p:nvPr/>
        </p:nvSpPr>
        <p:spPr>
          <a:xfrm>
            <a:off x="1765004" y="478465"/>
            <a:ext cx="135033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Pozor!</a:t>
            </a:r>
          </a:p>
        </p:txBody>
      </p:sp>
      <p:pic>
        <p:nvPicPr>
          <p:cNvPr id="4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38AD651D-334D-41CD-BA2A-C5957274F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341349" y="251551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4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raphs - Bad">
            <a:extLst>
              <a:ext uri="{FF2B5EF4-FFF2-40B4-BE49-F238E27FC236}">
                <a16:creationId xmlns:a16="http://schemas.microsoft.com/office/drawing/2014/main" id="{3FDD841E-AEB5-4DA5-95AB-FF3A43F3A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120" y="13291"/>
            <a:ext cx="4766930" cy="35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D0940F9A-FE3B-469E-9C4A-23BFFEA0CB20}"/>
              </a:ext>
            </a:extLst>
          </p:cNvPr>
          <p:cNvSpPr txBox="1"/>
          <p:nvPr/>
        </p:nvSpPr>
        <p:spPr>
          <a:xfrm>
            <a:off x="42950" y="1175707"/>
            <a:ext cx="135033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Pozor!</a:t>
            </a:r>
          </a:p>
        </p:txBody>
      </p:sp>
      <p:pic>
        <p:nvPicPr>
          <p:cNvPr id="6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C8CAFEA6-0018-44FB-9E41-E52B469E4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341349" y="251551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fbsccn.files.wordpress.com/2010/04/too-much-powerpoint2.png">
            <a:extLst>
              <a:ext uri="{FF2B5EF4-FFF2-40B4-BE49-F238E27FC236}">
                <a16:creationId xmlns:a16="http://schemas.microsoft.com/office/drawing/2014/main" id="{47C48303-A16E-4CFD-9353-05715F6C2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056" y="7025"/>
            <a:ext cx="5080210" cy="35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ailybail.com/storage/obamacare%20chart.JPG?__SQUARESPACE_CACHEVERSION=1281453847041">
            <a:extLst>
              <a:ext uri="{FF2B5EF4-FFF2-40B4-BE49-F238E27FC236}">
                <a16:creationId xmlns:a16="http://schemas.microsoft.com/office/drawing/2014/main" id="{A42B8AAD-1DA7-4F5D-88A7-46748D090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17" y="3751467"/>
            <a:ext cx="3902149" cy="304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d295c5dn8dhwru.cloudfront.net/wp-content/uploads/2019/03/14065209/Figure-1-How-to-Create-a-Pie-Chart-from-a-Pivot-Table.png">
            <a:extLst>
              <a:ext uri="{FF2B5EF4-FFF2-40B4-BE49-F238E27FC236}">
                <a16:creationId xmlns:a16="http://schemas.microsoft.com/office/drawing/2014/main" id="{C083A235-0DBF-405C-BAA1-017F5A474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138" y="3892599"/>
            <a:ext cx="5650983" cy="26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02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>
            <a:extLst>
              <a:ext uri="{FF2B5EF4-FFF2-40B4-BE49-F238E27FC236}">
                <a16:creationId xmlns:a16="http://schemas.microsoft.com/office/drawing/2014/main" id="{9922E3A2-791C-4CA4-8606-6E08A042A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26988"/>
            <a:ext cx="9753600" cy="548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1829" name="Text Box 5">
            <a:extLst>
              <a:ext uri="{FF2B5EF4-FFF2-40B4-BE49-F238E27FC236}">
                <a16:creationId xmlns:a16="http://schemas.microsoft.com/office/drawing/2014/main" id="{4655A3AF-E070-46CF-8EBD-AD65A2951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805488"/>
            <a:ext cx="91440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altLang="sk-SK" sz="4800" b="1"/>
              <a:t>Neobsahuje žádná ÉČKA</a:t>
            </a:r>
          </a:p>
        </p:txBody>
      </p:sp>
    </p:spTree>
    <p:extLst>
      <p:ext uri="{BB962C8B-B14F-4D97-AF65-F5344CB8AC3E}">
        <p14:creationId xmlns:p14="http://schemas.microsoft.com/office/powerpoint/2010/main" val="150941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TUČŇÁK">
            <a:extLst>
              <a:ext uri="{FF2B5EF4-FFF2-40B4-BE49-F238E27FC236}">
                <a16:creationId xmlns:a16="http://schemas.microsoft.com/office/drawing/2014/main" id="{1D14E052-C1D2-48DD-AEA8-AB8A8AFD5F0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6988"/>
            <a:ext cx="9144000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 Box 3">
            <a:extLst>
              <a:ext uri="{FF2B5EF4-FFF2-40B4-BE49-F238E27FC236}">
                <a16:creationId xmlns:a16="http://schemas.microsoft.com/office/drawing/2014/main" id="{1DDEE528-B5A1-4F52-B921-BC4CDB147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092826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sk-SK" sz="2800" b="1"/>
              <a:t>MÁM SPOLEHLIVÉ PŘÁTELE</a:t>
            </a:r>
          </a:p>
        </p:txBody>
      </p:sp>
    </p:spTree>
    <p:extLst>
      <p:ext uri="{BB962C8B-B14F-4D97-AF65-F5344CB8AC3E}">
        <p14:creationId xmlns:p14="http://schemas.microsoft.com/office/powerpoint/2010/main" val="143759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C1F4F4A-90E2-4BEC-B6EB-AE2669FBF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850900"/>
          </a:xfrm>
        </p:spPr>
        <p:txBody>
          <a:bodyPr/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Pravidlá pre „zlé“ diapozitívy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DA9FEF6-5E6A-4777-9847-D1281A95B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981076"/>
            <a:ext cx="9144000" cy="5688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altLang="sk-SK" sz="1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malé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písmo, </a:t>
            </a:r>
            <a:r>
              <a:rPr lang="sk-SK" altLang="sk-SK" sz="1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nevýraznej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farby na </a:t>
            </a:r>
            <a:r>
              <a:rPr lang="sk-SK" altLang="sk-SK" sz="1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nekontrastnom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a nevýraznom pozadí</a:t>
            </a:r>
          </a:p>
          <a:p>
            <a:pPr>
              <a:lnSpc>
                <a:spcPct val="90000"/>
              </a:lnSpc>
            </a:pPr>
            <a:endParaRPr lang="sk-SK" altLang="sk-SK" sz="24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anose="02070309020205020404" pitchFamily="49" charset="0"/>
              </a:rPr>
              <a:t>veľa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druhov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Sans" panose="020B0602030504020204" pitchFamily="34" charset="0"/>
              </a:rPr>
              <a:t>prečačkaných</a:t>
            </a:r>
            <a:r>
              <a:rPr lang="sk-SK" altLang="sk-SK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 </a:t>
            </a:r>
            <a:r>
              <a:rPr lang="sk-SK" altLang="sk-SK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ld English Text MT" panose="03040902040508030806" pitchFamily="66" charset="0"/>
              </a:rPr>
              <a:t>písiem</a:t>
            </a:r>
          </a:p>
          <a:p>
            <a:pPr>
              <a:lnSpc>
                <a:spcPct val="90000"/>
              </a:lnSpc>
            </a:pPr>
            <a:endParaRPr lang="sk-SK" altLang="sk-SK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atisse ITC" pitchFamily="82" charset="0"/>
            </a:endParaRPr>
          </a:p>
          <a:p>
            <a:pPr>
              <a:lnSpc>
                <a:spcPct val="90000"/>
              </a:lnSpc>
            </a:pPr>
            <a:r>
              <a:rPr lang="sk-SK" altLang="sk-SK" sz="24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TEXT PÍSANÝ LEN VEĽKÝMI PÍSMENAMI</a:t>
            </a:r>
            <a:r>
              <a:rPr lang="sk-SK" altLang="sk-SK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        </a:t>
            </a:r>
          </a:p>
          <a:p>
            <a:pPr>
              <a:lnSpc>
                <a:spcPct val="90000"/>
              </a:lnSpc>
            </a:pPr>
            <a:endParaRPr lang="sk-SK" altLang="sk-SK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sk-SK" alt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zahltenie textovými, tabuľkovými, grafickými a obrázkovými údajmi</a:t>
            </a:r>
            <a:r>
              <a:rPr lang="sk-SK" altLang="sk-SK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(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there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always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is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too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much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text in a slide,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always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too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000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much</a:t>
            </a:r>
            <a:r>
              <a:rPr lang="sk-SK" altLang="sk-SK" sz="2000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text) </a:t>
            </a:r>
          </a:p>
          <a:p>
            <a:pPr>
              <a:lnSpc>
                <a:spcPct val="90000"/>
              </a:lnSpc>
            </a:pPr>
            <a:endParaRPr lang="sk-SK" altLang="sk-SK" sz="18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sk-SK" altLang="sk-SK" sz="24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zahltenie rýchlym sledom veľkého počtu diapozitívov</a:t>
            </a:r>
            <a:r>
              <a:rPr lang="sk-SK" altLang="sk-SK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sk-SK" altLang="sk-SK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sk-SK" altLang="sk-SK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farebnou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pohybovou </a:t>
            </a:r>
            <a:r>
              <a:rPr lang="sk-SK" altLang="sk-SK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šou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odpútať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p</a:t>
            </a:r>
            <a:r>
              <a:rPr lang="sk-SK" altLang="sk-SK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o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z</a:t>
            </a:r>
            <a:r>
              <a:rPr lang="sk-SK" alt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o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</a:t>
            </a:r>
            <a:r>
              <a:rPr lang="sk-SK" altLang="sk-SK" sz="2400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nosť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sk-SK" altLang="sk-SK" sz="2400" dirty="0">
                <a:solidFill>
                  <a:srgbClr val="99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príto</a:t>
            </a:r>
            <a:r>
              <a:rPr lang="sk-SK" altLang="sk-SK" sz="2400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mných</a:t>
            </a:r>
            <a:r>
              <a:rPr lang="sk-SK" altLang="sk-SK" sz="24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od obsahu prezentácie</a:t>
            </a:r>
          </a:p>
        </p:txBody>
      </p:sp>
      <p:pic>
        <p:nvPicPr>
          <p:cNvPr id="4" name="Picture 4" descr="Image result for traffic light">
            <a:extLst>
              <a:ext uri="{FF2B5EF4-FFF2-40B4-BE49-F238E27FC236}">
                <a16:creationId xmlns:a16="http://schemas.microsoft.com/office/drawing/2014/main" id="{9C7E8650-B713-4BC7-9B5E-4184B5EF3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7" r="27740" b="224"/>
          <a:stretch/>
        </p:blipFill>
        <p:spPr bwMode="auto">
          <a:xfrm>
            <a:off x="11459872" y="309915"/>
            <a:ext cx="304800" cy="6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98D0C330-A958-4DA4-B2CF-7275055AE1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341349" y="251551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B95411F0-00F9-436D-BC38-87D7C7ACA59F}"/>
              </a:ext>
            </a:extLst>
          </p:cNvPr>
          <p:cNvSpPr txBox="1"/>
          <p:nvPr/>
        </p:nvSpPr>
        <p:spPr>
          <a:xfrm>
            <a:off x="11355573" y="6294474"/>
            <a:ext cx="49564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2" dur="4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016 0.13185  L 0.031 0.0  L 0.047 0.13185  L 0.063 0.0  L 0.078 0.13185  L 0.094 0.0  L 0.109 0.13185  L 0.125 0.0  L 0.141 0.13185  L 0.156 0.0  L 0.172 0.13185  L 0.187 0.0  L 0.203 0.13185  L 0.219 0.0  L 0.234 0.13185  L 0.25 0.0  E" pathEditMode="relative" ptsTypes="">
                                      <p:cBhvr>
                                        <p:cTn id="46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50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 autoUpdateAnimBg="0"/>
      <p:bldP spid="16387" grpId="1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78E306D5-EE31-4245-B569-7870FEF8BC89}"/>
              </a:ext>
            </a:extLst>
          </p:cNvPr>
          <p:cNvSpPr/>
          <p:nvPr/>
        </p:nvSpPr>
        <p:spPr>
          <a:xfrm>
            <a:off x="415416" y="2561334"/>
            <a:ext cx="11021126" cy="208672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Výnimky z uvádzania odkazov sú</a:t>
            </a: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 vlastné použitie/prezentácie;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 použitie vnútri vedeckých tímov;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 klasické účely prezenčnej výučby a vzdelávanie (ale </a:t>
            </a:r>
            <a:r>
              <a:rPr 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pozor</a:t>
            </a: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na online výučbu)...</a:t>
            </a:r>
            <a:r>
              <a:rPr lang="sk-SK" sz="24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všeobecne sa odporúča uvádzať odkazy aj pri prezenčnej výučbe (pedagogické pôsobenie na študentov). 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30BF4AAA-72ED-47BF-8F56-8F288573CB07}"/>
              </a:ext>
            </a:extLst>
          </p:cNvPr>
          <p:cNvSpPr txBox="1"/>
          <p:nvPr/>
        </p:nvSpPr>
        <p:spPr>
          <a:xfrm>
            <a:off x="292100" y="609600"/>
            <a:ext cx="2872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Odkazy/zdroje</a:t>
            </a:r>
          </a:p>
        </p:txBody>
      </p:sp>
    </p:spTree>
    <p:extLst>
      <p:ext uri="{BB962C8B-B14F-4D97-AF65-F5344CB8AC3E}">
        <p14:creationId xmlns:p14="http://schemas.microsoft.com/office/powerpoint/2010/main" val="349767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EC1EEE01-79C3-4F95-8F07-8A5AB63D1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3" y="2440022"/>
            <a:ext cx="4646427" cy="3021284"/>
          </a:xfrm>
          <a:prstGeom prst="rect">
            <a:avLst/>
          </a:prstGeom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3CCE4A04-BA53-4330-82CF-10B331E0693F}"/>
              </a:ext>
            </a:extLst>
          </p:cNvPr>
          <p:cNvSpPr/>
          <p:nvPr/>
        </p:nvSpPr>
        <p:spPr>
          <a:xfrm>
            <a:off x="0" y="6356970"/>
            <a:ext cx="5188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/>
              <a:t>Zdroj </a:t>
            </a:r>
            <a:r>
              <a:rPr lang="sk-SK" sz="1200" dirty="0">
                <a:hlinkClick r:id="rId3"/>
              </a:rPr>
              <a:t>https://speakingaboutpresenting.com/audience/losing-audience/</a:t>
            </a:r>
            <a:r>
              <a:rPr lang="sk-SK" sz="1200" dirty="0"/>
              <a:t> </a:t>
            </a:r>
          </a:p>
        </p:txBody>
      </p:sp>
      <p:pic>
        <p:nvPicPr>
          <p:cNvPr id="20482" name="Picture 2" descr="https://i2.wp.com/www.speakingaboutpresenting.com/wp-content/uploads/2011/06/attention-graph-with-10-minute-rule-400x300.jpg?resize=400%2C300">
            <a:extLst>
              <a:ext uri="{FF2B5EF4-FFF2-40B4-BE49-F238E27FC236}">
                <a16:creationId xmlns:a16="http://schemas.microsoft.com/office/drawing/2014/main" id="{E2020B68-969A-42FF-9A27-01DFD4919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701" y="1714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s://i0.wp.com/www.speakingaboutpresenting.com/wp-content/uploads/2011/06/attention-reset-same-technique-400x300.jpg?resize=400%2C300">
            <a:extLst>
              <a:ext uri="{FF2B5EF4-FFF2-40B4-BE49-F238E27FC236}">
                <a16:creationId xmlns:a16="http://schemas.microsoft.com/office/drawing/2014/main" id="{07511EB9-B737-49C3-B837-96BABD20A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867" y="3193829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B6DEF221-02E7-4D01-B648-AA1E5D5CADA5}"/>
              </a:ext>
            </a:extLst>
          </p:cNvPr>
          <p:cNvSpPr txBox="1"/>
          <p:nvPr/>
        </p:nvSpPr>
        <p:spPr>
          <a:xfrm>
            <a:off x="9151084" y="362530"/>
            <a:ext cx="2902693" cy="48936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(2-3 min) (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Reset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Button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Krátky príbeh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Príslušný humor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Minikvíz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Citáty odborníkov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feed-back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Zmeniť niečo (vizuál, písmo, pozíciu, hocičo)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Minirozcvička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Vzájomná diskusia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Mikroprestávka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3D1931CA-D363-4AF6-8329-E83A90FB1DCD}"/>
              </a:ext>
            </a:extLst>
          </p:cNvPr>
          <p:cNvSpPr txBox="1"/>
          <p:nvPr/>
        </p:nvSpPr>
        <p:spPr>
          <a:xfrm>
            <a:off x="326065" y="362530"/>
            <a:ext cx="207334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Pozornosť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687071E4-B7D5-4AAD-BF75-CF87E05F8C75}"/>
              </a:ext>
            </a:extLst>
          </p:cNvPr>
          <p:cNvSpPr txBox="1"/>
          <p:nvPr/>
        </p:nvSpPr>
        <p:spPr>
          <a:xfrm>
            <a:off x="1362739" y="2535493"/>
            <a:ext cx="1846018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audience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E0EE86F5-A105-4B86-993F-146320782AF1}"/>
              </a:ext>
            </a:extLst>
          </p:cNvPr>
          <p:cNvCxnSpPr>
            <a:cxnSpLocks/>
          </p:cNvCxnSpPr>
          <p:nvPr/>
        </p:nvCxnSpPr>
        <p:spPr>
          <a:xfrm flipH="1">
            <a:off x="1845419" y="2842687"/>
            <a:ext cx="244638" cy="13710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ĺžnik 8">
            <a:extLst>
              <a:ext uri="{FF2B5EF4-FFF2-40B4-BE49-F238E27FC236}">
                <a16:creationId xmlns:a16="http://schemas.microsoft.com/office/drawing/2014/main" id="{8A778278-25CA-4E0A-AB4B-0B1914292DDA}"/>
              </a:ext>
            </a:extLst>
          </p:cNvPr>
          <p:cNvSpPr/>
          <p:nvPr/>
        </p:nvSpPr>
        <p:spPr>
          <a:xfrm>
            <a:off x="2572737" y="2940640"/>
            <a:ext cx="1722863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Reset </a:t>
            </a: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Button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Rovná spojovacia šípka 13">
            <a:extLst>
              <a:ext uri="{FF2B5EF4-FFF2-40B4-BE49-F238E27FC236}">
                <a16:creationId xmlns:a16="http://schemas.microsoft.com/office/drawing/2014/main" id="{5568A534-45FB-4F2D-9095-FC6B7FFCB723}"/>
              </a:ext>
            </a:extLst>
          </p:cNvPr>
          <p:cNvCxnSpPr>
            <a:cxnSpLocks/>
          </p:cNvCxnSpPr>
          <p:nvPr/>
        </p:nvCxnSpPr>
        <p:spPr>
          <a:xfrm>
            <a:off x="3264352" y="3565925"/>
            <a:ext cx="532901" cy="6973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90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Související obrázek">
            <a:extLst>
              <a:ext uri="{FF2B5EF4-FFF2-40B4-BE49-F238E27FC236}">
                <a16:creationId xmlns:a16="http://schemas.microsoft.com/office/drawing/2014/main" id="{EBF10AD2-CFB3-4AAC-A446-457123159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5" y="0"/>
            <a:ext cx="5530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vite-jak-chodi-email">
            <a:extLst>
              <a:ext uri="{FF2B5EF4-FFF2-40B4-BE49-F238E27FC236}">
                <a16:creationId xmlns:a16="http://schemas.microsoft.com/office/drawing/2014/main" id="{D3E255F0-03EF-47C3-B70D-0129DDE232F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1196976"/>
            <a:ext cx="36195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60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6F67C59-7B8F-4709-A7A4-61A2C72B7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6" y="476250"/>
            <a:ext cx="8893175" cy="8651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Zdroje informácií pre vzdelávanie – celoživotné učenie sa – zdroje sú všade okolo nás 24/7/365 – stačí napríklad vytiahnuť </a:t>
            </a:r>
            <a:r>
              <a:rPr 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iPhone</a:t>
            </a:r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2DC3E8B-9976-4A73-938E-99C2C9925FF9}"/>
              </a:ext>
            </a:extLst>
          </p:cNvPr>
          <p:cNvSpPr txBox="1"/>
          <p:nvPr/>
        </p:nvSpPr>
        <p:spPr>
          <a:xfrm>
            <a:off x="717551" y="1580436"/>
            <a:ext cx="1064713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Texty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– učebnice, skriptá, prepisované prednášky, prednášky skúšajúcich . . . . 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net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: </a:t>
            </a:r>
            <a:r>
              <a:rPr lang="sk-SK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www.google.com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-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books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-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scholars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Evidence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Based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Medicine</a:t>
            </a:r>
            <a:endParaRPr lang="sk-SK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mindmapping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http://conceptdraw.com/samples/science-education-medicine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sk-SK" sz="2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youtube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Mnemonics</a:t>
            </a:r>
            <a:r>
              <a:rPr lang="sk-SK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https://knowmedge.com/medical-mnemonics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</a:t>
            </a:r>
            <a:r>
              <a:rPr lang="sk-SK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https://geekymedics.com/anatomy-mnemonics/</a:t>
            </a:r>
            <a:r>
              <a:rPr lang="sk-SK" sz="2000" dirty="0"/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http://www.oxfordmedicaleducation.com/medical-mnemonics/</a:t>
            </a:r>
            <a:r>
              <a:rPr lang="sk-SK" sz="2000" dirty="0"/>
              <a:t>   </a:t>
            </a:r>
            <a:r>
              <a:rPr lang="sk-SK" sz="2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pinterest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Netterov</a:t>
            </a:r>
            <a:r>
              <a:rPr lang="sk-SK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atlas </a:t>
            </a:r>
            <a:r>
              <a:rPr lang="sk-SK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https://enarm.com.mx/catalogo/31.pdf</a:t>
            </a:r>
            <a:r>
              <a:rPr lang="sk-SK" sz="2000" dirty="0"/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web 2.0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– virtuálna medicína </a:t>
            </a:r>
            <a:r>
              <a:rPr lang="sk-SK" sz="20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https://medicalfuturist.com/</a:t>
            </a:r>
            <a:r>
              <a:rPr lang="sk-SK" sz="2000" dirty="0"/>
              <a:t> 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blogging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twittering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wikipedia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,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podcasts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and </a:t>
            </a:r>
            <a:r>
              <a:rPr lang="sk-SK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million</a:t>
            </a:r>
            <a:r>
              <a:rPr lang="sk-SK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more...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iPhone </a:t>
            </a:r>
            <a:r>
              <a:rPr lang="sk-SK" sz="2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apps</a:t>
            </a:r>
            <a:r>
              <a:rPr lang="sk-SK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sk-SK" sz="20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http://itunes.apple.com/us/app/ecg-guide/id301027070?mt=8&amp;ign-mpt=uo%3D2</a:t>
            </a:r>
            <a:endParaRPr lang="sk-SK" sz="20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sk-SK" sz="2000" dirty="0"/>
              <a:t> </a:t>
            </a:r>
            <a:r>
              <a:rPr lang="sk-SK" sz="2000" dirty="0" err="1">
                <a:solidFill>
                  <a:srgbClr val="FFFF00"/>
                </a:solidFill>
              </a:rPr>
              <a:t>atď</a:t>
            </a:r>
            <a:r>
              <a:rPr lang="sk-SK" sz="2000" dirty="0">
                <a:solidFill>
                  <a:srgbClr val="FFFF00"/>
                </a:solidFill>
              </a:rPr>
              <a:t> </a:t>
            </a:r>
            <a:r>
              <a:rPr lang="sk-SK" sz="2000" dirty="0" err="1">
                <a:solidFill>
                  <a:srgbClr val="FFFF00"/>
                </a:solidFill>
              </a:rPr>
              <a:t>atď</a:t>
            </a:r>
            <a:endParaRPr lang="sk-SK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1828E4F1-5496-4FB4-9A9B-CB5B0BD17B43}"/>
              </a:ext>
            </a:extLst>
          </p:cNvPr>
          <p:cNvSpPr txBox="1"/>
          <p:nvPr/>
        </p:nvSpPr>
        <p:spPr>
          <a:xfrm>
            <a:off x="11099800" y="6311900"/>
            <a:ext cx="6116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298445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dyspnea pinterest">
            <a:extLst>
              <a:ext uri="{FF2B5EF4-FFF2-40B4-BE49-F238E27FC236}">
                <a16:creationId xmlns:a16="http://schemas.microsoft.com/office/drawing/2014/main" id="{FB3290EE-D4F5-4B6F-BB1F-6007D78A1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392" y="6350"/>
            <a:ext cx="5297488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0F6219F4-51F3-47E6-A725-3AC080FAFAAC}"/>
              </a:ext>
            </a:extLst>
          </p:cNvPr>
          <p:cNvSpPr txBox="1"/>
          <p:nvPr/>
        </p:nvSpPr>
        <p:spPr>
          <a:xfrm>
            <a:off x="0" y="210064"/>
            <a:ext cx="2938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 err="1">
                <a:solidFill>
                  <a:srgbClr val="FFFF00"/>
                </a:solidFill>
              </a:rPr>
              <a:t>Mind</a:t>
            </a:r>
            <a:r>
              <a:rPr lang="sk-SK" sz="3600" dirty="0">
                <a:solidFill>
                  <a:srgbClr val="FFFF00"/>
                </a:solidFill>
              </a:rPr>
              <a:t> </a:t>
            </a:r>
            <a:r>
              <a:rPr lang="sk-SK" sz="3600" dirty="0" err="1">
                <a:solidFill>
                  <a:srgbClr val="FFFF00"/>
                </a:solidFill>
              </a:rPr>
              <a:t>Mapping</a:t>
            </a:r>
            <a:endParaRPr lang="sk-SK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01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Obrázok 4">
            <a:extLst>
              <a:ext uri="{FF2B5EF4-FFF2-40B4-BE49-F238E27FC236}">
                <a16:creationId xmlns:a16="http://schemas.microsoft.com/office/drawing/2014/main" id="{DAEA9F46-2373-4BBC-9EC5-23CC64CAA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2" b="12459"/>
          <a:stretch>
            <a:fillRect/>
          </a:stretch>
        </p:blipFill>
        <p:spPr bwMode="auto">
          <a:xfrm>
            <a:off x="178262" y="723250"/>
            <a:ext cx="4514390" cy="3110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Obrázok 5">
            <a:extLst>
              <a:ext uri="{FF2B5EF4-FFF2-40B4-BE49-F238E27FC236}">
                <a16:creationId xmlns:a16="http://schemas.microsoft.com/office/drawing/2014/main" id="{36F14D42-6C21-49DC-AE91-2B6D6DE34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49" y="12701"/>
            <a:ext cx="4017147" cy="57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C8845643-BE60-495F-AF96-28C3B414CFB9}"/>
              </a:ext>
            </a:extLst>
          </p:cNvPr>
          <p:cNvSpPr txBox="1"/>
          <p:nvPr/>
        </p:nvSpPr>
        <p:spPr>
          <a:xfrm>
            <a:off x="178262" y="12701"/>
            <a:ext cx="3834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 err="1">
                <a:solidFill>
                  <a:srgbClr val="FFFF00"/>
                </a:solidFill>
              </a:rPr>
              <a:t>Memo</a:t>
            </a:r>
            <a:r>
              <a:rPr lang="sk-SK" sz="3600" dirty="0">
                <a:solidFill>
                  <a:srgbClr val="FFFF00"/>
                </a:solidFill>
              </a:rPr>
              <a:t>, </a:t>
            </a:r>
            <a:r>
              <a:rPr lang="sk-SK" sz="3600" dirty="0" err="1">
                <a:solidFill>
                  <a:srgbClr val="FFFF00"/>
                </a:solidFill>
              </a:rPr>
              <a:t>Mnemonics</a:t>
            </a:r>
            <a:endParaRPr lang="sk-SK" sz="3600" dirty="0">
              <a:solidFill>
                <a:srgbClr val="FFFF00"/>
              </a:solidFill>
            </a:endParaRPr>
          </a:p>
        </p:txBody>
      </p:sp>
      <p:pic>
        <p:nvPicPr>
          <p:cNvPr id="5" name="Picture 6" descr="Výsledok vyhľadávania obrázkov pre dopyt mnemonics medicine">
            <a:extLst>
              <a:ext uri="{FF2B5EF4-FFF2-40B4-BE49-F238E27FC236}">
                <a16:creationId xmlns:a16="http://schemas.microsoft.com/office/drawing/2014/main" id="{6451749A-C466-4AD2-B26C-7185A83CA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023" y="3971106"/>
            <a:ext cx="5273749" cy="287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ngina Pectoris">
            <a:extLst>
              <a:ext uri="{FF2B5EF4-FFF2-40B4-BE49-F238E27FC236}">
                <a16:creationId xmlns:a16="http://schemas.microsoft.com/office/drawing/2014/main" id="{DDAAADD6-C012-4C03-8164-E0CF657D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990" y="1536979"/>
            <a:ext cx="452437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78FA31F8-6B0A-462A-906B-B3B2B06E279F}"/>
              </a:ext>
            </a:extLst>
          </p:cNvPr>
          <p:cNvSpPr txBox="1"/>
          <p:nvPr/>
        </p:nvSpPr>
        <p:spPr>
          <a:xfrm>
            <a:off x="74428" y="214202"/>
            <a:ext cx="2532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 err="1">
                <a:solidFill>
                  <a:srgbClr val="FFFF00"/>
                </a:solidFill>
              </a:rPr>
              <a:t>Netterov</a:t>
            </a:r>
            <a:r>
              <a:rPr lang="sk-SK" sz="3200" dirty="0">
                <a:solidFill>
                  <a:srgbClr val="FFFF00"/>
                </a:solidFill>
              </a:rPr>
              <a:t> atlas</a:t>
            </a:r>
          </a:p>
        </p:txBody>
      </p:sp>
      <p:pic>
        <p:nvPicPr>
          <p:cNvPr id="24580" name="Picture 4" descr="Bacterial Endocarditis - Remote Embolic Effects">
            <a:extLst>
              <a:ext uri="{FF2B5EF4-FFF2-40B4-BE49-F238E27FC236}">
                <a16:creationId xmlns:a16="http://schemas.microsoft.com/office/drawing/2014/main" id="{B74F043A-9820-4612-BDB6-1DD59BA23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1" y="1536979"/>
            <a:ext cx="452437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F04C76A6-FD37-4257-84F2-620A89FA5B7D}"/>
              </a:ext>
            </a:extLst>
          </p:cNvPr>
          <p:cNvSpPr/>
          <p:nvPr/>
        </p:nvSpPr>
        <p:spPr>
          <a:xfrm>
            <a:off x="617342" y="1101821"/>
            <a:ext cx="4747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Bacterial</a:t>
            </a:r>
            <a:r>
              <a:rPr 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Endocarditis</a:t>
            </a:r>
            <a:r>
              <a:rPr 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Remote</a:t>
            </a:r>
            <a:r>
              <a:rPr 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Embolic</a:t>
            </a:r>
            <a:r>
              <a:rPr 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4" tooltip="Bacterial Endocarditis - Remote Embolic Effec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Effects</a:t>
            </a:r>
            <a:endParaRPr lang="sk-SK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1E0A611-ED5F-4355-BFD8-2E928B35C8DF}"/>
              </a:ext>
            </a:extLst>
          </p:cNvPr>
          <p:cNvSpPr/>
          <p:nvPr/>
        </p:nvSpPr>
        <p:spPr>
          <a:xfrm>
            <a:off x="6672462" y="917155"/>
            <a:ext cx="1633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Angina</a:t>
            </a:r>
            <a:r>
              <a:rPr 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Pectoris</a:t>
            </a:r>
            <a:endParaRPr lang="sk-SK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6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C3595EF0-9593-41AD-B64B-509C579E4D86}"/>
              </a:ext>
            </a:extLst>
          </p:cNvPr>
          <p:cNvSpPr/>
          <p:nvPr/>
        </p:nvSpPr>
        <p:spPr>
          <a:xfrm>
            <a:off x="815708" y="1583035"/>
            <a:ext cx="10626992" cy="513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Seminárna výučba, (v malých skupinách, tiež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tutoriál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je vedená skúseným učiteľom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(tútor, lektor, konzultant)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Dobrá metóda napríklad na prípravu práce v 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tíme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Priestor na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diskusiu študentov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 nových medicínskych informáciách, výskume, ideách, vývoji a konceptoch s tútorom.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Všetci študenti v malých skupinách sú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motivovaní a vedení k aktívnej účasti na diskusii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Formy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seminár, tutoriál, role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brainstorming, workshop, PBL, PSL, CBL, team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2F63EF3F-B59F-433B-A51A-740F0F3BA82F}"/>
              </a:ext>
            </a:extLst>
          </p:cNvPr>
          <p:cNvSpPr txBox="1"/>
          <p:nvPr/>
        </p:nvSpPr>
        <p:spPr>
          <a:xfrm>
            <a:off x="815708" y="558800"/>
            <a:ext cx="5280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Výučba v malých skupinách</a:t>
            </a:r>
          </a:p>
        </p:txBody>
      </p:sp>
    </p:spTree>
    <p:extLst>
      <p:ext uri="{BB962C8B-B14F-4D97-AF65-F5344CB8AC3E}">
        <p14:creationId xmlns:p14="http://schemas.microsoft.com/office/powerpoint/2010/main" val="4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F23245A3-FB09-49B8-9002-DD12F3518068}"/>
              </a:ext>
            </a:extLst>
          </p:cNvPr>
          <p:cNvSpPr/>
          <p:nvPr/>
        </p:nvSpPr>
        <p:spPr>
          <a:xfrm>
            <a:off x="603647" y="368143"/>
            <a:ext cx="6504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Formy výučby v malých skupinách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63C9F27-D172-424E-B762-336D2372118D}"/>
              </a:ext>
            </a:extLst>
          </p:cNvPr>
          <p:cNvSpPr/>
          <p:nvPr/>
        </p:nvSpPr>
        <p:spPr>
          <a:xfrm>
            <a:off x="1230718" y="1859340"/>
            <a:ext cx="98563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Seminár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skupinová diskusná forma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výučby vedená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/formálne tútorom zameraná na rôzne otázky týkajúce sa danej témy.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Počet študentov v skupine sa pohybuje medzi 8 a 20.</a:t>
            </a:r>
          </a:p>
        </p:txBody>
      </p:sp>
    </p:spTree>
    <p:extLst>
      <p:ext uri="{BB962C8B-B14F-4D97-AF65-F5344CB8AC3E}">
        <p14:creationId xmlns:p14="http://schemas.microsoft.com/office/powerpoint/2010/main" val="56775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DF5218C8-26B2-45E8-A5C7-BADD985B06F6}"/>
              </a:ext>
            </a:extLst>
          </p:cNvPr>
          <p:cNvSpPr/>
          <p:nvPr/>
        </p:nvSpPr>
        <p:spPr>
          <a:xfrm>
            <a:off x="692150" y="1141496"/>
            <a:ext cx="108077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Tutoriál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skupinová diskusná forma výučby s menším počtom študentov (zvyčajne do 8 študentov), málokedy je možnosť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-to-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výučby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táto forma výučby sa dá realizovať aj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elektronicky</a:t>
            </a: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základná podmienka – kvalitná pripravenosť, kvalita a zanietenie študenta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9524C086-4849-4F4C-AED4-BFC01B9FC8F9}"/>
              </a:ext>
            </a:extLst>
          </p:cNvPr>
          <p:cNvSpPr/>
          <p:nvPr/>
        </p:nvSpPr>
        <p:spPr>
          <a:xfrm>
            <a:off x="474436" y="4546953"/>
            <a:ext cx="997230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Tutoriály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poskytujú možnosť ísť do hĺbky v príslušnej téme, kriticky hodnotiť rôzne pohľady na tému (najmä pre študentov A+++).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Výstup z tejto metódy výučby – hlbšie porozumenie témy; rozvoj osobnostných a kľúčových komunikačných a študijných zručností a sebadôvery študenta.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DBE83522-9356-4232-8704-0A2D2A74412E}"/>
              </a:ext>
            </a:extLst>
          </p:cNvPr>
          <p:cNvSpPr/>
          <p:nvPr/>
        </p:nvSpPr>
        <p:spPr>
          <a:xfrm>
            <a:off x="603647" y="368143"/>
            <a:ext cx="6504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Formy výučby v malých skupinách</a:t>
            </a:r>
          </a:p>
        </p:txBody>
      </p:sp>
    </p:spTree>
    <p:extLst>
      <p:ext uri="{BB962C8B-B14F-4D97-AF65-F5344CB8AC3E}">
        <p14:creationId xmlns:p14="http://schemas.microsoft.com/office/powerpoint/2010/main" val="47242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824EC9AE-001F-455E-92C1-DECAB43D48A4}"/>
              </a:ext>
            </a:extLst>
          </p:cNvPr>
          <p:cNvSpPr/>
          <p:nvPr/>
        </p:nvSpPr>
        <p:spPr>
          <a:xfrm>
            <a:off x="1312460" y="1465302"/>
            <a:ext cx="103207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Tútor má pri manažovaní tejto vyučovacej metódy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 roly: </a:t>
            </a:r>
          </a:p>
          <a:p>
            <a:endParaRPr lang="sk-SK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manažovanie skupiny (ovláda základy komunikovania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skupinou študentov)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manažovanie výučby a učenia sa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(ovláda princípy výučbového procesu, ako aj charakteristík procesu učenia sa)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manažovanie jednotlivcov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(ovláda princípy prístupu k jednotlivému učiacemu sa študentovi).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84E76023-11E9-487F-A56D-971C3D65D05A}"/>
              </a:ext>
            </a:extLst>
          </p:cNvPr>
          <p:cNvSpPr txBox="1"/>
          <p:nvPr/>
        </p:nvSpPr>
        <p:spPr>
          <a:xfrm>
            <a:off x="1312461" y="437116"/>
            <a:ext cx="3471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Postavenie tútora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7C4443B-4648-463C-A268-9F00443F6440}"/>
              </a:ext>
            </a:extLst>
          </p:cNvPr>
          <p:cNvSpPr txBox="1"/>
          <p:nvPr/>
        </p:nvSpPr>
        <p:spPr>
          <a:xfrm>
            <a:off x="11099800" y="6311900"/>
            <a:ext cx="6116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18724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3B75956D-78EC-4DB6-89C9-0FA4701B6029}"/>
              </a:ext>
            </a:extLst>
          </p:cNvPr>
          <p:cNvSpPr/>
          <p:nvPr/>
        </p:nvSpPr>
        <p:spPr>
          <a:xfrm>
            <a:off x="663944" y="963451"/>
            <a:ext cx="107061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Efektívne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moderuje, </a:t>
            </a:r>
            <a:r>
              <a:rPr lang="sk-SK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facilituje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výučbu tak, aby on, ako učiteľ, nedominoval.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rola efektívneho manažéra, ako špičkového odborníka na príslušnú medicínsku tému.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kvalitný tútor je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citlivý komunikátor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akýchkoľvek problémov počas výučby, rešpektujúc pritom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vedomosti študentov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 ich 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postavenie v diskusii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pic>
        <p:nvPicPr>
          <p:cNvPr id="4098" name="Picture 2" descr="Students - École Windsor Secondary">
            <a:extLst>
              <a:ext uri="{FF2B5EF4-FFF2-40B4-BE49-F238E27FC236}">
                <a16:creationId xmlns:a16="http://schemas.microsoft.com/office/drawing/2014/main" id="{0F272A1E-C298-436B-9484-ADE9F2AB0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060" y="4010439"/>
            <a:ext cx="406717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68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2FA767C-E98E-4BBD-9C21-64CF8DE4B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</a:t>
            </a:r>
            <a:r>
              <a:rPr lang="sk-SK" sz="3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</a:t>
            </a:r>
            <a:endParaRPr lang="sk-SK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k-SK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hranie rolí je forma zážitkového učenia. Študenti prevezmú pridelené úlohy a predvedú ich prostredníctvom hry podľa scenára. Hranie rolí sa môže hrať jeden na jedného (121) alebo ako skupinové hranie rolí, pričom každý člen skupiny postupne preberá príslušnú rolu/postavu</a:t>
            </a:r>
          </a:p>
          <a:p>
            <a:r>
              <a:rPr lang="sk-SK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vhodné napríklad na simulované kazuistiky</a:t>
            </a:r>
          </a:p>
          <a:p>
            <a:endParaRPr lang="sk-SK" dirty="0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36CD848D-7377-4EFB-9D86-9EBCC04C5995}"/>
              </a:ext>
            </a:extLst>
          </p:cNvPr>
          <p:cNvSpPr/>
          <p:nvPr/>
        </p:nvSpPr>
        <p:spPr>
          <a:xfrm>
            <a:off x="838200" y="496371"/>
            <a:ext cx="6504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Formy výučby v malých skupinách</a:t>
            </a:r>
          </a:p>
        </p:txBody>
      </p:sp>
    </p:spTree>
    <p:extLst>
      <p:ext uri="{BB962C8B-B14F-4D97-AF65-F5344CB8AC3E}">
        <p14:creationId xmlns:p14="http://schemas.microsoft.com/office/powerpoint/2010/main" val="197557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1C2A5FCC-380E-41C5-96D5-EA1276F1AFF4}"/>
              </a:ext>
            </a:extLst>
          </p:cNvPr>
          <p:cNvSpPr/>
          <p:nvPr/>
        </p:nvSpPr>
        <p:spPr>
          <a:xfrm>
            <a:off x="698500" y="1088295"/>
            <a:ext cx="10795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</a:t>
            </a: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vzdelávací seminár s vyššou mierou interakcie a výmeny informácií v skupine študentov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môže sa využiť ako forma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blokovej výučby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 úvode semestra a pred klasickou výučbou kľúčových tém v medicíne</a:t>
            </a:r>
          </a:p>
          <a:p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Workshop “Improving the organisation, efficiency and quality of the Spanish system for the support of victims of crime”">
            <a:extLst>
              <a:ext uri="{FF2B5EF4-FFF2-40B4-BE49-F238E27FC236}">
                <a16:creationId xmlns:a16="http://schemas.microsoft.com/office/drawing/2014/main" id="{48AA4C81-AF3C-4578-A71C-4A4164A2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572" y="3901039"/>
            <a:ext cx="8717643" cy="295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id="{62804725-5A5E-463E-8905-1BDDFCB7C208}"/>
              </a:ext>
            </a:extLst>
          </p:cNvPr>
          <p:cNvSpPr/>
          <p:nvPr/>
        </p:nvSpPr>
        <p:spPr>
          <a:xfrm>
            <a:off x="603647" y="368143"/>
            <a:ext cx="6504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Formy výučby v malých skupinách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3C90EF33-120D-48B2-B5FD-FF8087E1CDDC}"/>
              </a:ext>
            </a:extLst>
          </p:cNvPr>
          <p:cNvSpPr/>
          <p:nvPr/>
        </p:nvSpPr>
        <p:spPr>
          <a:xfrm>
            <a:off x="336820" y="4381504"/>
            <a:ext cx="5356082" cy="1446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sk-SK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Patria sem aj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Problémovo orientovaná výučba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Brainstormingová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výučba</a:t>
            </a:r>
          </a:p>
        </p:txBody>
      </p:sp>
    </p:spTree>
    <p:extLst>
      <p:ext uri="{BB962C8B-B14F-4D97-AF65-F5344CB8AC3E}">
        <p14:creationId xmlns:p14="http://schemas.microsoft.com/office/powerpoint/2010/main" val="116939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5289F8E3-B1C2-4A31-804E-F292AAABF1DF}"/>
              </a:ext>
            </a:extLst>
          </p:cNvPr>
          <p:cNvSpPr/>
          <p:nvPr/>
        </p:nvSpPr>
        <p:spPr>
          <a:xfrm>
            <a:off x="427580" y="318308"/>
            <a:ext cx="10541000" cy="6221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Pravidlá vedenia seminárov/tutoriálov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sk-SK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seminár/tutoriál je primárne diskusná forma výučby,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úvod do seminára má byť jasný, stručný, s určením obsahu a očakávaných výstupov,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 je to potrebné, pri zdĺhavej, menej obsažnej diskusii študentov, tútor citlivo vstupuje do priebehu diskusie výzvou k pokračovaniu, alebo ku korekcii prezentovaných poznatkov,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podklady k semináru je vhodné poskytnúť študentom dostatočne včas pred konaním seminára,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tútor diskusiu skôr moderuje, ako vedie </a:t>
            </a:r>
          </a:p>
        </p:txBody>
      </p:sp>
    </p:spTree>
    <p:extLst>
      <p:ext uri="{BB962C8B-B14F-4D97-AF65-F5344CB8AC3E}">
        <p14:creationId xmlns:p14="http://schemas.microsoft.com/office/powerpoint/2010/main" val="406131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76BB77B6-908E-4453-9233-AAE3B6E91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1" y="121969"/>
            <a:ext cx="3970052" cy="3925587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084132F4-E2F5-4C6B-9094-301EC307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199" y="164499"/>
            <a:ext cx="3498130" cy="4656399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9493A208-6B79-4E3C-B68B-FBDA096523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826" y="1710956"/>
            <a:ext cx="3548869" cy="4758259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F9465FC9-AF01-4FDD-8A79-602ABE21C629}"/>
              </a:ext>
            </a:extLst>
          </p:cNvPr>
          <p:cNvSpPr/>
          <p:nvPr/>
        </p:nvSpPr>
        <p:spPr>
          <a:xfrm>
            <a:off x="0" y="5381183"/>
            <a:ext cx="5314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/>
              <a:t>Vacuum</a:t>
            </a:r>
            <a:r>
              <a:rPr lang="sk-SK" dirty="0"/>
              <a:t> </a:t>
            </a:r>
            <a:r>
              <a:rPr lang="sk-SK" dirty="0" err="1"/>
              <a:t>cleaner</a:t>
            </a:r>
            <a:r>
              <a:rPr lang="sk-SK" dirty="0"/>
              <a:t> Zdroj </a:t>
            </a:r>
            <a:r>
              <a:rPr lang="sk-SK" dirty="0">
                <a:hlinkClick r:id="rId5"/>
              </a:rPr>
              <a:t>https://youtu.be/B2DJclfMnHM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102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16AE6F65-BB7F-4CA0-87DD-0B02DEE9FE7F}"/>
              </a:ext>
            </a:extLst>
          </p:cNvPr>
          <p:cNvSpPr/>
          <p:nvPr/>
        </p:nvSpPr>
        <p:spPr>
          <a:xfrm>
            <a:off x="3175456" y="4715495"/>
            <a:ext cx="3141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After Death by PowerPoint</a:t>
            </a:r>
          </a:p>
          <a:p>
            <a:r>
              <a:rPr lang="sk-SK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https://youtu.be/lpvgfmEU2Ck</a:t>
            </a:r>
            <a:r>
              <a:rPr lang="sk-SK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FDA412DD-8F46-4B15-BBC0-52ACB5154AC5}"/>
              </a:ext>
            </a:extLst>
          </p:cNvPr>
          <p:cNvSpPr/>
          <p:nvPr/>
        </p:nvSpPr>
        <p:spPr>
          <a:xfrm>
            <a:off x="274836" y="273037"/>
            <a:ext cx="7458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BC51D"/>
                </a:solidFill>
                <a:latin typeface="Roboto"/>
              </a:rPr>
              <a:t>Don McMillan: Life After Death by PowerPoint</a:t>
            </a:r>
            <a:endParaRPr lang="en-US" sz="2800" b="0" i="0" dirty="0">
              <a:solidFill>
                <a:srgbClr val="0BC51D"/>
              </a:solidFill>
              <a:effectLst/>
              <a:latin typeface="Roboto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C453C53A-ABF0-40DA-A4D5-A2E7CF6D2719}"/>
              </a:ext>
            </a:extLst>
          </p:cNvPr>
          <p:cNvSpPr/>
          <p:nvPr/>
        </p:nvSpPr>
        <p:spPr>
          <a:xfrm>
            <a:off x="759047" y="805147"/>
            <a:ext cx="103135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Death by PowerPoint means that a presentation is so boring and poorly designed, the audience has essentially “died” in their seats and aren’t paying attention, much less enjoying themselves.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D8B5C58C-A9BF-4E8E-9AD6-E07497A42EFE}"/>
              </a:ext>
            </a:extLst>
          </p:cNvPr>
          <p:cNvSpPr/>
          <p:nvPr/>
        </p:nvSpPr>
        <p:spPr>
          <a:xfrm>
            <a:off x="595929" y="5878578"/>
            <a:ext cx="3905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sk-SK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https://visme.co/blog/evolution-of-presentations/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F7FA2856-C2D8-4A4F-8FFB-BEF7527D42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870" y="4729167"/>
            <a:ext cx="1605613" cy="1605613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D170C74F-5F96-4F94-89A5-C25F45A8EA23}"/>
              </a:ext>
            </a:extLst>
          </p:cNvPr>
          <p:cNvSpPr/>
          <p:nvPr/>
        </p:nvSpPr>
        <p:spPr>
          <a:xfrm>
            <a:off x="759047" y="2384833"/>
            <a:ext cx="9632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Nekončiace štúdium a učenie sa, pokora, úcta, profesionálna rozvaha a rešpekt sa počítajú, pestujte si ich; pýcha, </a:t>
            </a:r>
            <a:r>
              <a:rPr lang="sk-SK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nepokora</a:t>
            </a: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 prestrelená suverenita môžu byť zničujúce.</a:t>
            </a:r>
            <a:endParaRPr lang="sk-SK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A3BE5AB3-53A3-48EE-83D7-21DD8A97F048}"/>
              </a:ext>
            </a:extLst>
          </p:cNvPr>
          <p:cNvSpPr/>
          <p:nvPr/>
        </p:nvSpPr>
        <p:spPr>
          <a:xfrm>
            <a:off x="759047" y="3783615"/>
            <a:ext cx="9632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own</a:t>
            </a:r>
            <a:r>
              <a:rPr 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feedback...a nabudúce prednášku vyladím lepšie</a:t>
            </a:r>
            <a:endParaRPr lang="sk-SK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017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783E1F47-0239-4D7C-9B46-4DA4F48B6E31}"/>
              </a:ext>
            </a:extLst>
          </p:cNvPr>
          <p:cNvSpPr/>
          <p:nvPr/>
        </p:nvSpPr>
        <p:spPr>
          <a:xfrm>
            <a:off x="485211" y="686638"/>
            <a:ext cx="5737789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k-SK" altLang="sk-SK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Ďakujem vám za pozornosť </a:t>
            </a:r>
          </a:p>
          <a:p>
            <a:pPr algn="ctr">
              <a:spcBef>
                <a:spcPct val="50000"/>
              </a:spcBef>
              <a:defRPr/>
            </a:pPr>
            <a:r>
              <a:rPr lang="sk-SK" altLang="sk-SK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prajem príjemný zvyšok dňa</a:t>
            </a:r>
          </a:p>
        </p:txBody>
      </p:sp>
      <p:pic>
        <p:nvPicPr>
          <p:cNvPr id="3" name="Picture 4" descr="Výsledok vyhľadávania obrázkov pre dopyt emoji">
            <a:extLst>
              <a:ext uri="{FF2B5EF4-FFF2-40B4-BE49-F238E27FC236}">
                <a16:creationId xmlns:a16="http://schemas.microsoft.com/office/drawing/2014/main" id="{E869AFFC-2CBA-448F-A98D-F9190DDBE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82298" y="130122"/>
            <a:ext cx="683141" cy="6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9087A5D-6BCF-4C1D-A132-5782C9DB07D3}"/>
              </a:ext>
            </a:extLst>
          </p:cNvPr>
          <p:cNvSpPr txBox="1"/>
          <p:nvPr/>
        </p:nvSpPr>
        <p:spPr>
          <a:xfrm>
            <a:off x="2051035" y="4319497"/>
            <a:ext cx="2851165" cy="52322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sk-SK" sz="2800" dirty="0"/>
              <a:t>mesko1</a:t>
            </a:r>
            <a:r>
              <a:rPr lang="en-US" sz="2800" dirty="0"/>
              <a:t>@</a:t>
            </a:r>
            <a:r>
              <a:rPr lang="sk-SK" sz="2800" dirty="0"/>
              <a:t>uniba.sk</a:t>
            </a:r>
          </a:p>
        </p:txBody>
      </p:sp>
      <p:pic>
        <p:nvPicPr>
          <p:cNvPr id="8194" name="Picture 2" descr="Nie je k dispozícii žiadny popis.">
            <a:extLst>
              <a:ext uri="{FF2B5EF4-FFF2-40B4-BE49-F238E27FC236}">
                <a16:creationId xmlns:a16="http://schemas.microsoft.com/office/drawing/2014/main" id="{09507C69-7FCF-4B78-8A08-65142D4E9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33"/>
          <a:stretch/>
        </p:blipFill>
        <p:spPr bwMode="auto">
          <a:xfrm>
            <a:off x="6159500" y="2613221"/>
            <a:ext cx="4310353" cy="372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0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3219</TotalTime>
  <Words>2644</Words>
  <Application>Microsoft Office PowerPoint</Application>
  <PresentationFormat>Širokouhlá</PresentationFormat>
  <Paragraphs>333</Paragraphs>
  <Slides>51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19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51</vt:i4>
      </vt:variant>
    </vt:vector>
  </HeadingPairs>
  <TitlesOfParts>
    <vt:vector size="71" baseType="lpstr">
      <vt:lpstr>arial</vt:lpstr>
      <vt:lpstr>arial</vt:lpstr>
      <vt:lpstr>Arial Black</vt:lpstr>
      <vt:lpstr>Arial Unicode MS</vt:lpstr>
      <vt:lpstr>Calibri</vt:lpstr>
      <vt:lpstr>Calibri Light</vt:lpstr>
      <vt:lpstr>Courier New</vt:lpstr>
      <vt:lpstr>Lucida Sans</vt:lpstr>
      <vt:lpstr>Matisse ITC</vt:lpstr>
      <vt:lpstr>Monotype Corsiva</vt:lpstr>
      <vt:lpstr>Old English Text MT</vt:lpstr>
      <vt:lpstr>Roboto</vt:lpstr>
      <vt:lpstr>Showcard Gothic</vt:lpstr>
      <vt:lpstr>Tahoma</vt:lpstr>
      <vt:lpstr>Times New Roman</vt:lpstr>
      <vt:lpstr>Verdana</vt:lpstr>
      <vt:lpstr>Viner Hand ITC</vt:lpstr>
      <vt:lpstr>Vladimir Script</vt:lpstr>
      <vt:lpstr>Wingdings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Efektivita používania Powerpointu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Skôr ako začnete (príslušne a primerane aj na semináre, kongresové prednášky, obhajobu PhD práce, atď)</vt:lpstr>
      <vt:lpstr>. . . dobre čitateľný (aj keď...)</vt:lpstr>
      <vt:lpstr>Prezentácia programu PowerPoint</vt:lpstr>
      <vt:lpstr>Times New Roman - Tahoma</vt:lpstr>
      <vt:lpstr>VEĽKÉ PÍSMO – malé písmo</vt:lpstr>
      <vt:lpstr>Veľkosť písma 12 a 28</vt:lpstr>
      <vt:lpstr>Druh písma</vt:lpstr>
      <vt:lpstr>Veľkosť písma</vt:lpstr>
      <vt:lpstr>Používanie farieb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Pravidlá pre „zlé“ diapozitívy</vt:lpstr>
      <vt:lpstr>Prezentácia programu PowerPoint</vt:lpstr>
      <vt:lpstr>Prezentácia programu PowerPoint</vt:lpstr>
      <vt:lpstr>Prezentácia programu PowerPoint</vt:lpstr>
      <vt:lpstr>Prezentácia programu PowerPoint</vt:lpstr>
      <vt:lpstr>Zdroje informácií pre vzdelávanie – celoživotné učenie sa – zdroje sú všade okolo nás 24/7/365 – stačí napríklad vytiahnuť iPhone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Dusan Mesko</dc:creator>
  <cp:lastModifiedBy>Meško Dušan</cp:lastModifiedBy>
  <cp:revision>501</cp:revision>
  <dcterms:created xsi:type="dcterms:W3CDTF">2020-01-29T12:32:53Z</dcterms:created>
  <dcterms:modified xsi:type="dcterms:W3CDTF">2025-02-04T16:29:26Z</dcterms:modified>
</cp:coreProperties>
</file>