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933" r:id="rId3"/>
    <p:sldId id="932" r:id="rId4"/>
    <p:sldId id="920" r:id="rId5"/>
    <p:sldId id="935" r:id="rId6"/>
    <p:sldId id="919" r:id="rId7"/>
    <p:sldId id="921" r:id="rId8"/>
    <p:sldId id="922" r:id="rId9"/>
    <p:sldId id="923" r:id="rId10"/>
    <p:sldId id="924" r:id="rId11"/>
    <p:sldId id="925" r:id="rId12"/>
    <p:sldId id="926" r:id="rId13"/>
    <p:sldId id="927" r:id="rId14"/>
    <p:sldId id="928" r:id="rId15"/>
    <p:sldId id="929" r:id="rId16"/>
    <p:sldId id="930" r:id="rId17"/>
    <p:sldId id="931" r:id="rId18"/>
    <p:sldId id="918" r:id="rId19"/>
    <p:sldId id="934" r:id="rId20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52" d="100"/>
          <a:sy n="52" d="100"/>
        </p:scale>
        <p:origin x="1872" y="81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371C3C-DF70-4F78-9D9A-1897DB1020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8AC58131-272C-47D6-A6E0-0C5BBB5DA1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C50EA2F8-0959-4A60-B734-C61C4F21F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D7ED9-67AE-48E2-B4CB-8AB1C610E09C}" type="datetimeFigureOut">
              <a:rPr lang="sk-SK" smtClean="0"/>
              <a:t>26. 1. 2025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B951FB32-0459-41CF-8CB0-468D35B4E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0E04DE03-F927-4A6E-A6A8-07DA20539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AE376-9E9A-4BBD-A5B4-D39F2B21DF8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96432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B9A3D87-EA41-41B5-89B6-2CFB46232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A7BD37B-5CDF-4E17-A9D2-0A60240AAA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DB4162A6-C4C9-4C6B-B945-E0635FD87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D7ED9-67AE-48E2-B4CB-8AB1C610E09C}" type="datetimeFigureOut">
              <a:rPr lang="sk-SK" smtClean="0"/>
              <a:t>26. 1. 2025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E8ABD470-6DCD-4191-8A15-DF9E056E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4AAF5E09-B334-4855-B3C8-AD5C90D4A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AE376-9E9A-4BBD-A5B4-D39F2B21DF8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67536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650B9EA-4351-4D93-9570-2F13C55D8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43E737FC-4BEF-43A7-A5DB-635738A1FC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E286410F-25A1-4088-B1E8-6AE93B87F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D7ED9-67AE-48E2-B4CB-8AB1C610E09C}" type="datetimeFigureOut">
              <a:rPr lang="sk-SK" smtClean="0"/>
              <a:t>26. 1. 2025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73F9AC2B-51E6-440E-A1A9-5E338AE82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6D5A0C57-EC44-4C21-93E1-D232E77F7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AE376-9E9A-4BBD-A5B4-D39F2B21DF8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70505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30CA9F6-FD59-4410-80A0-CBDFBD35C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F23DF7E-1504-4E66-B457-6A1BFCB374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E1D6E6FD-C01C-4F9C-BC9C-1D4A31971B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87A7A046-BAEE-4BD3-8632-F9266B210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D7ED9-67AE-48E2-B4CB-8AB1C610E09C}" type="datetimeFigureOut">
              <a:rPr lang="sk-SK" smtClean="0"/>
              <a:t>26. 1. 2025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05347EBE-B075-4260-A7F3-F31520B88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87CFB454-F32F-43BF-A9B0-5691D4362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AE376-9E9A-4BBD-A5B4-D39F2B21DF8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30848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959700C-3CB9-4C59-8564-B8D90E2BE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B095AEB8-A37A-42F6-82F9-B00E4BA454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40189169-039C-49DF-AD33-F4EBDA8EDC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text 4">
            <a:extLst>
              <a:ext uri="{FF2B5EF4-FFF2-40B4-BE49-F238E27FC236}">
                <a16:creationId xmlns:a16="http://schemas.microsoft.com/office/drawing/2014/main" id="{18FF9E4D-16E2-407A-AD58-4107792F7C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C0CB3A6B-71EC-4ABE-82F3-2A03F6031D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1F0EFE84-E0BD-41D6-801E-4E433F758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D7ED9-67AE-48E2-B4CB-8AB1C610E09C}" type="datetimeFigureOut">
              <a:rPr lang="sk-SK" smtClean="0"/>
              <a:t>26. 1. 2025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CB0BE161-753A-4BAF-A861-F84BB7E6F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089259D0-353A-4C7D-B71A-1E9BE6AB5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AE376-9E9A-4BBD-A5B4-D39F2B21DF8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45339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5098182-B8F0-4936-BCFE-3F3ACFA65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D5D7CA81-FCA3-4F4D-8CD0-A14CB44C1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D7ED9-67AE-48E2-B4CB-8AB1C610E09C}" type="datetimeFigureOut">
              <a:rPr lang="sk-SK" smtClean="0"/>
              <a:t>26. 1. 2025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F7371552-B794-428B-AF98-6E9452D36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9648D14B-06D9-48A1-AAE1-CE011132E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AE376-9E9A-4BBD-A5B4-D39F2B21DF8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55848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88381395-82EA-47FA-9FFF-270685D04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D7ED9-67AE-48E2-B4CB-8AB1C610E09C}" type="datetimeFigureOut">
              <a:rPr lang="sk-SK" smtClean="0"/>
              <a:t>26. 1. 2025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7A4632A8-B49D-49E7-A684-2E7A2BB37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FA7AA68E-409A-4D5E-AF3B-B5BD7E00C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AE376-9E9A-4BBD-A5B4-D39F2B21DF8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56133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49F3C6B-304F-44E6-86AF-65A677743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79138B1-99EA-4578-820C-CEB447F22B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text 3">
            <a:extLst>
              <a:ext uri="{FF2B5EF4-FFF2-40B4-BE49-F238E27FC236}">
                <a16:creationId xmlns:a16="http://schemas.microsoft.com/office/drawing/2014/main" id="{0318625E-C76F-40CB-BBD1-CEB336C268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FFB3C832-8135-4FB6-8D5A-E059BB21C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D7ED9-67AE-48E2-B4CB-8AB1C610E09C}" type="datetimeFigureOut">
              <a:rPr lang="sk-SK" smtClean="0"/>
              <a:t>26. 1. 2025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5A8EA614-4A91-436F-BC46-6A45B98CE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C0BAF7B2-63C7-4213-899E-96535D52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AE376-9E9A-4BBD-A5B4-D39F2B21DF8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44156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A560B2E-D173-4726-8AF6-CD5271DBE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860A10F0-BC62-45E5-818B-2C6F0A3246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>
            <a:extLst>
              <a:ext uri="{FF2B5EF4-FFF2-40B4-BE49-F238E27FC236}">
                <a16:creationId xmlns:a16="http://schemas.microsoft.com/office/drawing/2014/main" id="{382A4C4F-3B88-4805-BA75-D55F6E48BD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AEFF74FB-5288-40E8-84F9-6AE6556C9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D7ED9-67AE-48E2-B4CB-8AB1C610E09C}" type="datetimeFigureOut">
              <a:rPr lang="sk-SK" smtClean="0"/>
              <a:t>26. 1. 2025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E22FCDCC-040D-47A0-8536-5DB42A78F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EC0CB0A3-6D29-4217-AABD-1705C0C70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AE376-9E9A-4BBD-A5B4-D39F2B21DF8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82863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50D38D7-65FA-4F14-B3B0-9BD064D07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zvislý text 2">
            <a:extLst>
              <a:ext uri="{FF2B5EF4-FFF2-40B4-BE49-F238E27FC236}">
                <a16:creationId xmlns:a16="http://schemas.microsoft.com/office/drawing/2014/main" id="{0DD6F18A-F0ED-41DC-8D75-B16B635A6F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365E2871-7FC4-4482-9213-143445E94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D7ED9-67AE-48E2-B4CB-8AB1C610E09C}" type="datetimeFigureOut">
              <a:rPr lang="sk-SK" smtClean="0"/>
              <a:t>26. 1. 2025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E78CA1B3-E19F-4E80-ADCD-254D9FFD9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1B9AF674-CEBC-4762-AA4B-009438CDD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AE376-9E9A-4BBD-A5B4-D39F2B21DF8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79398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21AC7B63-EA81-4069-B647-7FAFBE5229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zvislý text 2">
            <a:extLst>
              <a:ext uri="{FF2B5EF4-FFF2-40B4-BE49-F238E27FC236}">
                <a16:creationId xmlns:a16="http://schemas.microsoft.com/office/drawing/2014/main" id="{3D309040-7A18-47A7-B3E6-EE50186900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45876D3B-35D6-4C63-9106-D20CFF086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D7ED9-67AE-48E2-B4CB-8AB1C610E09C}" type="datetimeFigureOut">
              <a:rPr lang="sk-SK" smtClean="0"/>
              <a:t>26. 1. 2025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19E858D8-EF21-4930-8939-43E199C84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790F845C-5D00-4A5C-95BF-8D139C529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AE376-9E9A-4BBD-A5B4-D39F2B21DF8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33177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9B1B1ACB-D42A-4A33-9BC4-24C518E8F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6811B692-9765-44A4-81C0-ACC66759A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52895A9B-FEB6-4651-AF14-B32B7BEBB8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CD7ED9-67AE-48E2-B4CB-8AB1C610E09C}" type="datetimeFigureOut">
              <a:rPr lang="sk-SK" smtClean="0"/>
              <a:t>26. 1. 2025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BFD6F867-3596-40F5-88A8-7031A04E3F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C88D1206-4DE4-4F47-8EFE-A996073C03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8AE376-9E9A-4BBD-A5B4-D39F2B21DF8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69785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hyperlink" Target="https://www.jfmed.uniba.sk/fileadmin/jlf/Dekanat/studijne-oddelenie/Akreditacia_2022/profil_VL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D7D30EC-96A9-4D5A-B114-ACCEB0DC4A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solidFill>
                  <a:srgbClr val="FF0000"/>
                </a:solidFill>
              </a:rPr>
              <a:t>Constructive </a:t>
            </a:r>
            <a:r>
              <a:rPr lang="sk-SK" sz="4800" dirty="0" err="1">
                <a:solidFill>
                  <a:srgbClr val="FF0000"/>
                </a:solidFill>
              </a:rPr>
              <a:t>alignment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DB4C8453-A54A-4EFB-BBCA-A8A6AEE6D9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>
                <a:solidFill>
                  <a:srgbClr val="0070C0"/>
                </a:solidFill>
              </a:rPr>
              <a:t>Prof. MUDr. Jana Plevková PhD</a:t>
            </a:r>
          </a:p>
          <a:p>
            <a:r>
              <a:rPr lang="sk-SK" dirty="0">
                <a:solidFill>
                  <a:srgbClr val="0070C0"/>
                </a:solidFill>
              </a:rPr>
              <a:t>Centrum podpory medicínskeho vzdelávania JLF UK</a:t>
            </a:r>
          </a:p>
          <a:p>
            <a:r>
              <a:rPr lang="sk-SK" dirty="0">
                <a:solidFill>
                  <a:srgbClr val="0070C0"/>
                </a:solidFill>
              </a:rPr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124547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C616380-90D8-4F69-A604-3F346637B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b="1" dirty="0">
                <a:solidFill>
                  <a:srgbClr val="FF0000"/>
                </a:solidFill>
              </a:rPr>
              <a:t>Výstupy zo vzdelávania (</a:t>
            </a:r>
            <a:r>
              <a:rPr lang="sk-SK" sz="3600" b="1" dirty="0" err="1">
                <a:solidFill>
                  <a:srgbClr val="FF0000"/>
                </a:solidFill>
              </a:rPr>
              <a:t>ILOs</a:t>
            </a:r>
            <a:r>
              <a:rPr lang="sk-SK" sz="3600" b="1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D547340-1160-4213-8CB0-AF121ACD79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>
                <a:solidFill>
                  <a:srgbClr val="0070C0"/>
                </a:solidFill>
              </a:rPr>
              <a:t>študenti vymenujú jednotlivé kognitívne úrovne pre stanovenie výstupov vzdelávania</a:t>
            </a:r>
          </a:p>
          <a:p>
            <a:endParaRPr lang="sk-SK" dirty="0">
              <a:solidFill>
                <a:srgbClr val="0070C0"/>
              </a:solidFill>
            </a:endParaRPr>
          </a:p>
          <a:p>
            <a:r>
              <a:rPr lang="sk-SK" dirty="0">
                <a:solidFill>
                  <a:srgbClr val="0070C0"/>
                </a:solidFill>
              </a:rPr>
              <a:t>študenti zdôvodnia potrebu zosúladenia cieľov vzdelávania, foriem výučby a hodnotenia dosiahnutých výsledkov</a:t>
            </a:r>
          </a:p>
          <a:p>
            <a:endParaRPr lang="sk-SK" dirty="0">
              <a:solidFill>
                <a:srgbClr val="0070C0"/>
              </a:solidFill>
            </a:endParaRPr>
          </a:p>
          <a:p>
            <a:r>
              <a:rPr lang="sk-SK" dirty="0">
                <a:solidFill>
                  <a:srgbClr val="0070C0"/>
                </a:solidFill>
              </a:rPr>
              <a:t>študenti vytvoria výstupy vzdelávania pre vyučovaciu jednotku tak aby boli dosiahnuteľné, merateľné a opísané aktívnym slovesom na základe </a:t>
            </a:r>
            <a:r>
              <a:rPr lang="sk-SK" dirty="0" err="1">
                <a:solidFill>
                  <a:srgbClr val="0070C0"/>
                </a:solidFill>
              </a:rPr>
              <a:t>Bloomovej</a:t>
            </a:r>
            <a:r>
              <a:rPr lang="sk-SK" dirty="0">
                <a:solidFill>
                  <a:srgbClr val="0070C0"/>
                </a:solidFill>
              </a:rPr>
              <a:t> taxonómie</a:t>
            </a:r>
          </a:p>
        </p:txBody>
      </p:sp>
    </p:spTree>
    <p:extLst>
      <p:ext uri="{BB962C8B-B14F-4D97-AF65-F5344CB8AC3E}">
        <p14:creationId xmlns:p14="http://schemas.microsoft.com/office/powerpoint/2010/main" val="3388861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C775B77-2537-42E9-B3FE-F04AD5C30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b="1" dirty="0">
                <a:solidFill>
                  <a:srgbClr val="FF0000"/>
                </a:solidFill>
              </a:rPr>
              <a:t>Čo je náš produkt, ktorý ako firma (VŠ) dodávame na trh?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3B2A029-8DB5-43BE-A759-64EEE0D86D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sz="2000" dirty="0">
                <a:hlinkClick r:id="rId2"/>
              </a:rPr>
              <a:t>https://www.jfmed.uniba.sk/fileadmin/jlf/Dekanat/studijne-oddelenie/Akreditacia_2022/profil_VL.pdf</a:t>
            </a:r>
            <a:endParaRPr lang="sk-SK" sz="2000" dirty="0"/>
          </a:p>
          <a:p>
            <a:endParaRPr lang="sk-SK" dirty="0"/>
          </a:p>
          <a:p>
            <a:endParaRPr lang="sk-SK" dirty="0"/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05E99598-1A19-482C-9190-9B8EB8145C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98954"/>
            <a:ext cx="1752499" cy="2300749"/>
          </a:xfrm>
          <a:prstGeom prst="rect">
            <a:avLst/>
          </a:prstGeom>
        </p:spPr>
      </p:pic>
      <p:pic>
        <p:nvPicPr>
          <p:cNvPr id="5" name="Obrázok 4">
            <a:extLst>
              <a:ext uri="{FF2B5EF4-FFF2-40B4-BE49-F238E27FC236}">
                <a16:creationId xmlns:a16="http://schemas.microsoft.com/office/drawing/2014/main" id="{6C23AF89-7D0D-44DB-83FA-D2CB15BC07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3139" y="2771715"/>
            <a:ext cx="1601406" cy="2182922"/>
          </a:xfrm>
          <a:prstGeom prst="rect">
            <a:avLst/>
          </a:prstGeom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id="{903DC5AC-8733-448F-B02D-C977A871A0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5185" y="2733986"/>
            <a:ext cx="1723588" cy="2327635"/>
          </a:xfrm>
          <a:prstGeom prst="rect">
            <a:avLst/>
          </a:prstGeom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9F12ECD7-CE35-4D9B-B449-8610384760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87231" y="2779052"/>
            <a:ext cx="1571890" cy="2220651"/>
          </a:xfrm>
          <a:prstGeom prst="rect">
            <a:avLst/>
          </a:prstGeom>
        </p:spPr>
      </p:pic>
      <p:pic>
        <p:nvPicPr>
          <p:cNvPr id="8" name="Obrázok 7">
            <a:extLst>
              <a:ext uri="{FF2B5EF4-FFF2-40B4-BE49-F238E27FC236}">
                <a16:creationId xmlns:a16="http://schemas.microsoft.com/office/drawing/2014/main" id="{1A58F7B8-592D-4511-8252-4AF7406A56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9121" y="2779051"/>
            <a:ext cx="1556716" cy="2220651"/>
          </a:xfrm>
          <a:prstGeom prst="rect">
            <a:avLst/>
          </a:prstGeom>
        </p:spPr>
      </p:pic>
      <p:pic>
        <p:nvPicPr>
          <p:cNvPr id="9" name="Obrázok 8">
            <a:extLst>
              <a:ext uri="{FF2B5EF4-FFF2-40B4-BE49-F238E27FC236}">
                <a16:creationId xmlns:a16="http://schemas.microsoft.com/office/drawing/2014/main" id="{78BCC855-BBFA-4804-84FA-51898AC77E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52536" y="2771715"/>
            <a:ext cx="1556716" cy="2217827"/>
          </a:xfrm>
          <a:prstGeom prst="rect">
            <a:avLst/>
          </a:prstGeom>
        </p:spPr>
      </p:pic>
      <p:pic>
        <p:nvPicPr>
          <p:cNvPr id="10" name="Obrázok 9">
            <a:extLst>
              <a:ext uri="{FF2B5EF4-FFF2-40B4-BE49-F238E27FC236}">
                <a16:creationId xmlns:a16="http://schemas.microsoft.com/office/drawing/2014/main" id="{EA1986C8-AAA6-44FF-9850-2F142FDF997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76185" y="2771715"/>
            <a:ext cx="1661468" cy="2217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1305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8F1C10C-E343-4444-9900-455A5BF56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b="1" dirty="0">
                <a:solidFill>
                  <a:srgbClr val="FF0000"/>
                </a:solidFill>
                <a:latin typeface="+mn-lt"/>
              </a:rPr>
              <a:t>Čo chcete ako učiteľ?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8CB6801-7411-48AC-ADD2-0715371898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sk-SK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sz="2400" b="1" dirty="0">
                <a:solidFill>
                  <a:schemeClr val="accent1">
                    <a:lumMod val="75000"/>
                  </a:schemeClr>
                </a:solidFill>
              </a:rPr>
              <a:t>aby bolo vaše učenie čo najefektívnejšie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sz="2400" b="1" dirty="0">
                <a:solidFill>
                  <a:schemeClr val="accent1">
                    <a:lumMod val="75000"/>
                  </a:schemeClr>
                </a:solidFill>
              </a:rPr>
              <a:t> chcete ponúknuť čo najlepšie skúsenosti pri učení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sz="2400" b="1" dirty="0">
                <a:solidFill>
                  <a:schemeClr val="accent1">
                    <a:lumMod val="75000"/>
                  </a:schemeClr>
                </a:solidFill>
              </a:rPr>
              <a:t> chcete pomôcť, aby študenti dosiahli vedomosti, zručnosti a postoje, ktoré budú potrebovať vo svojom profesionálnom zameraní /práci</a:t>
            </a:r>
          </a:p>
          <a:p>
            <a:pPr>
              <a:buFont typeface="Wingdings" panose="05000000000000000000" pitchFamily="2" charset="2"/>
              <a:buChar char="ü"/>
            </a:pPr>
            <a:endParaRPr lang="sk-SK" sz="24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sk-SK" sz="2400" b="1" dirty="0">
                <a:solidFill>
                  <a:schemeClr val="accent1">
                    <a:lumMod val="75000"/>
                  </a:schemeClr>
                </a:solidFill>
              </a:rPr>
              <a:t>aby sa to aj stalo, je nutné porozmýšľať o spôsobe, akým sa bude vzdelávanie realizovať. Ako sa to dá?</a:t>
            </a:r>
          </a:p>
          <a:p>
            <a:r>
              <a:rPr lang="sk-SK" sz="2400" b="1" dirty="0">
                <a:solidFill>
                  <a:schemeClr val="accent1">
                    <a:lumMod val="75000"/>
                  </a:schemeClr>
                </a:solidFill>
              </a:rPr>
              <a:t>jednou z možností je </a:t>
            </a:r>
            <a:r>
              <a:rPr lang="sk-SK" sz="2400" b="1" dirty="0" err="1">
                <a:solidFill>
                  <a:schemeClr val="accent1">
                    <a:lumMod val="75000"/>
                  </a:schemeClr>
                </a:solidFill>
              </a:rPr>
              <a:t>Constructive</a:t>
            </a:r>
            <a:r>
              <a:rPr lang="sk-SK" sz="2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sz="2400" b="1" dirty="0" err="1">
                <a:solidFill>
                  <a:schemeClr val="accent1">
                    <a:lumMod val="75000"/>
                  </a:schemeClr>
                </a:solidFill>
              </a:rPr>
              <a:t>alingment</a:t>
            </a:r>
            <a:r>
              <a:rPr lang="sk-SK" sz="2400" b="1" dirty="0">
                <a:solidFill>
                  <a:schemeClr val="accent1">
                    <a:lumMod val="75000"/>
                  </a:schemeClr>
                </a:solidFill>
              </a:rPr>
              <a:t> (Konštruktívny súlad)</a:t>
            </a:r>
          </a:p>
          <a:p>
            <a:pPr>
              <a:buFont typeface="Wingdings" panose="05000000000000000000" pitchFamily="2" charset="2"/>
              <a:buChar char="ü"/>
            </a:pP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20774581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751F546-DAEA-4A5A-B1AF-D11D1333C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b="1" dirty="0">
                <a:solidFill>
                  <a:srgbClr val="FF0000"/>
                </a:solidFill>
              </a:rPr>
              <a:t>Nie moc dobrý príklad z vlastnej praxe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6D2566B-DB02-482B-BDFF-D75BDD5C03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>
                <a:solidFill>
                  <a:srgbClr val="002060"/>
                </a:solidFill>
              </a:rPr>
              <a:t>študenti 3 ročníka </a:t>
            </a:r>
            <a:r>
              <a:rPr lang="sk-SK" dirty="0" err="1">
                <a:solidFill>
                  <a:srgbClr val="002060"/>
                </a:solidFill>
              </a:rPr>
              <a:t>Vla</a:t>
            </a:r>
            <a:r>
              <a:rPr lang="sk-SK" dirty="0">
                <a:solidFill>
                  <a:srgbClr val="002060"/>
                </a:solidFill>
              </a:rPr>
              <a:t> vzdelávaní frontálnou výučbou </a:t>
            </a:r>
            <a:r>
              <a:rPr lang="sk-SK" dirty="0" err="1">
                <a:solidFill>
                  <a:srgbClr val="002060"/>
                </a:solidFill>
              </a:rPr>
              <a:t>vs</a:t>
            </a:r>
            <a:r>
              <a:rPr lang="sk-SK" dirty="0">
                <a:solidFill>
                  <a:srgbClr val="002060"/>
                </a:solidFill>
              </a:rPr>
              <a:t> vzdelávaní v </a:t>
            </a:r>
            <a:r>
              <a:rPr lang="sk-SK" dirty="0" err="1">
                <a:solidFill>
                  <a:srgbClr val="002060"/>
                </a:solidFill>
              </a:rPr>
              <a:t>SIMe</a:t>
            </a:r>
            <a:r>
              <a:rPr lang="sk-SK" dirty="0">
                <a:solidFill>
                  <a:srgbClr val="002060"/>
                </a:solidFill>
              </a:rPr>
              <a:t> pomocou </a:t>
            </a:r>
            <a:r>
              <a:rPr lang="sk-SK" dirty="0" err="1">
                <a:solidFill>
                  <a:srgbClr val="002060"/>
                </a:solidFill>
              </a:rPr>
              <a:t>hands</a:t>
            </a:r>
            <a:r>
              <a:rPr lang="sk-SK" dirty="0">
                <a:solidFill>
                  <a:srgbClr val="002060"/>
                </a:solidFill>
              </a:rPr>
              <a:t> on, kazuistík, PBL atď. </a:t>
            </a:r>
          </a:p>
          <a:p>
            <a:r>
              <a:rPr lang="sk-SK" dirty="0" err="1">
                <a:solidFill>
                  <a:srgbClr val="002060"/>
                </a:solidFill>
              </a:rPr>
              <a:t>karidologické</a:t>
            </a:r>
            <a:r>
              <a:rPr lang="sk-SK" dirty="0">
                <a:solidFill>
                  <a:srgbClr val="002060"/>
                </a:solidFill>
              </a:rPr>
              <a:t> témy</a:t>
            </a:r>
          </a:p>
          <a:p>
            <a:r>
              <a:rPr lang="sk-SK" dirty="0">
                <a:solidFill>
                  <a:srgbClr val="002060"/>
                </a:solidFill>
              </a:rPr>
              <a:t>test</a:t>
            </a:r>
          </a:p>
          <a:p>
            <a:r>
              <a:rPr lang="sk-SK" dirty="0">
                <a:solidFill>
                  <a:srgbClr val="002060"/>
                </a:solidFill>
              </a:rPr>
              <a:t>prekvapivé výsledky? </a:t>
            </a:r>
          </a:p>
          <a:p>
            <a:r>
              <a:rPr lang="sk-SK" dirty="0">
                <a:solidFill>
                  <a:srgbClr val="002060"/>
                </a:solidFill>
              </a:rPr>
              <a:t>študenti dosiahli rovnaký počet bodov z testu </a:t>
            </a:r>
            <a:r>
              <a:rPr lang="sk-SK" dirty="0">
                <a:solidFill>
                  <a:srgbClr val="002060"/>
                </a:solidFill>
                <a:sym typeface="Wingdings" panose="05000000000000000000" pitchFamily="2" charset="2"/>
              </a:rPr>
              <a:t> a my sme sa čudovali, ako je to možné </a:t>
            </a:r>
          </a:p>
          <a:p>
            <a:r>
              <a:rPr lang="sk-SK" dirty="0">
                <a:solidFill>
                  <a:srgbClr val="002060"/>
                </a:solidFill>
                <a:sym typeface="Wingdings" panose="05000000000000000000" pitchFamily="2" charset="2"/>
              </a:rPr>
              <a:t>študenti vykazovali vyššiu mieru spokojnosti so skúsenosťou vzdelávania</a:t>
            </a:r>
          </a:p>
          <a:p>
            <a:r>
              <a:rPr lang="sk-SK">
                <a:solidFill>
                  <a:srgbClr val="002060"/>
                </a:solidFill>
              </a:rPr>
              <a:t>mali </a:t>
            </a:r>
            <a:r>
              <a:rPr lang="sk-SK" dirty="0">
                <a:solidFill>
                  <a:srgbClr val="002060"/>
                </a:solidFill>
              </a:rPr>
              <a:t>sme nadšenie, ale nie vedomosti </a:t>
            </a:r>
          </a:p>
        </p:txBody>
      </p:sp>
    </p:spTree>
    <p:extLst>
      <p:ext uri="{BB962C8B-B14F-4D97-AF65-F5344CB8AC3E}">
        <p14:creationId xmlns:p14="http://schemas.microsoft.com/office/powerpoint/2010/main" val="42209635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DE52F4F-8FB7-41C0-B804-D0C865446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b="1" dirty="0">
                <a:solidFill>
                  <a:srgbClr val="FF0000"/>
                </a:solidFill>
                <a:latin typeface="+mn-lt"/>
              </a:rPr>
              <a:t>Čo to vlastne je? 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74D93751-BE1E-42B0-89EF-36E747D37C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sk-SK" sz="2400" b="1" dirty="0">
                <a:solidFill>
                  <a:schemeClr val="accent1">
                    <a:lumMod val="75000"/>
                  </a:schemeClr>
                </a:solidFill>
              </a:rPr>
              <a:t>Konštruktívny súlad – teória, ktorá kombinuje prístup zameraný na študenta a výučby zameranej na výsledky (</a:t>
            </a:r>
            <a:r>
              <a:rPr lang="sk-SK" sz="2400" b="1" dirty="0" err="1">
                <a:solidFill>
                  <a:schemeClr val="accent1">
                    <a:lumMod val="75000"/>
                  </a:schemeClr>
                </a:solidFill>
              </a:rPr>
              <a:t>outcomes</a:t>
            </a:r>
            <a:r>
              <a:rPr lang="sk-SK" sz="2400" b="1" dirty="0">
                <a:solidFill>
                  <a:schemeClr val="accent1">
                    <a:lumMod val="75000"/>
                  </a:schemeClr>
                </a:solidFill>
              </a:rPr>
              <a:t>) tzv. </a:t>
            </a:r>
            <a:r>
              <a:rPr lang="sk-SK" sz="2400" b="1" dirty="0" err="1">
                <a:solidFill>
                  <a:schemeClr val="accent1">
                    <a:lumMod val="75000"/>
                  </a:schemeClr>
                </a:solidFill>
              </a:rPr>
              <a:t>outcome</a:t>
            </a:r>
            <a:r>
              <a:rPr lang="sk-SK" sz="2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sz="2400" b="1" dirty="0" err="1">
                <a:solidFill>
                  <a:schemeClr val="accent1">
                    <a:lumMod val="75000"/>
                  </a:schemeClr>
                </a:solidFill>
              </a:rPr>
              <a:t>based</a:t>
            </a:r>
            <a:r>
              <a:rPr lang="sk-SK" sz="2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sz="2400" b="1" dirty="0" err="1">
                <a:solidFill>
                  <a:schemeClr val="accent1">
                    <a:lumMod val="75000"/>
                  </a:schemeClr>
                </a:solidFill>
              </a:rPr>
              <a:t>learning</a:t>
            </a:r>
            <a:r>
              <a:rPr lang="sk-SK" sz="2400" b="1" dirty="0">
                <a:solidFill>
                  <a:schemeClr val="accent1">
                    <a:lumMod val="75000"/>
                  </a:schemeClr>
                </a:solidFill>
              </a:rPr>
              <a:t> (</a:t>
            </a:r>
            <a:r>
              <a:rPr lang="sk-SK" sz="2400" b="1" dirty="0" err="1">
                <a:solidFill>
                  <a:schemeClr val="accent1">
                    <a:lumMod val="75000"/>
                  </a:schemeClr>
                </a:solidFill>
              </a:rPr>
              <a:t>competence</a:t>
            </a:r>
            <a:r>
              <a:rPr lang="sk-SK" sz="2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sz="2400" b="1" dirty="0" err="1">
                <a:solidFill>
                  <a:schemeClr val="accent1">
                    <a:lumMod val="75000"/>
                  </a:schemeClr>
                </a:solidFill>
              </a:rPr>
              <a:t>based</a:t>
            </a:r>
            <a:r>
              <a:rPr lang="sk-SK" sz="2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sz="2400" b="1" dirty="0" err="1">
                <a:solidFill>
                  <a:schemeClr val="accent1">
                    <a:lumMod val="75000"/>
                  </a:schemeClr>
                </a:solidFill>
              </a:rPr>
              <a:t>learning</a:t>
            </a:r>
            <a:r>
              <a:rPr lang="sk-SK" sz="2400" b="1" dirty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  <a:p>
            <a:pPr marL="0" indent="0" algn="just">
              <a:buNone/>
            </a:pPr>
            <a:endParaRPr lang="sk-SK" sz="24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sk-SK" sz="2400" b="1" dirty="0">
                <a:solidFill>
                  <a:schemeClr val="accent1">
                    <a:lumMod val="75000"/>
                  </a:schemeClr>
                </a:solidFill>
              </a:rPr>
              <a:t>Konštruktivizmus – učenie na základe už existujúcich vedomostí, skúseností, postojov, ku ktorými sa pridávajú nové (konštruuje, buduje  sa nadstavba nad tým, čo už študent vie)</a:t>
            </a:r>
          </a:p>
          <a:p>
            <a:pPr marL="0" indent="0" algn="just">
              <a:buNone/>
            </a:pPr>
            <a:endParaRPr lang="sk-SK" sz="24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sk-SK" sz="2400" b="1" dirty="0" err="1">
                <a:solidFill>
                  <a:schemeClr val="accent1">
                    <a:lumMod val="75000"/>
                  </a:schemeClr>
                </a:solidFill>
              </a:rPr>
              <a:t>Alingnment</a:t>
            </a:r>
            <a:r>
              <a:rPr lang="sk-SK" sz="2400" b="1" dirty="0">
                <a:solidFill>
                  <a:schemeClr val="accent1">
                    <a:lumMod val="75000"/>
                  </a:schemeClr>
                </a:solidFill>
              </a:rPr>
              <a:t> – súlad medzi </a:t>
            </a:r>
            <a:r>
              <a:rPr lang="sk-SK" sz="2400" b="1" dirty="0" err="1">
                <a:solidFill>
                  <a:schemeClr val="accent1">
                    <a:lumMod val="75000"/>
                  </a:schemeClr>
                </a:solidFill>
              </a:rPr>
              <a:t>ILOs</a:t>
            </a:r>
            <a:r>
              <a:rPr lang="sk-SK" sz="2400" b="1" dirty="0">
                <a:solidFill>
                  <a:schemeClr val="accent1">
                    <a:lumMod val="75000"/>
                  </a:schemeClr>
                </a:solidFill>
              </a:rPr>
              <a:t>, metódami a hodnotením, ktorý zabezpečí, že výstupy vzdelávania budú najoptimálnejšie – budú čo najbližšie </a:t>
            </a:r>
            <a:r>
              <a:rPr lang="sk-SK" sz="2400" b="1" dirty="0" err="1">
                <a:solidFill>
                  <a:schemeClr val="accent1">
                    <a:lumMod val="75000"/>
                  </a:schemeClr>
                </a:solidFill>
              </a:rPr>
              <a:t>ILOs</a:t>
            </a:r>
            <a:endParaRPr lang="sk-SK" sz="24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just">
              <a:buNone/>
            </a:pPr>
            <a:br>
              <a:rPr lang="sk-SK" sz="2400" b="1" dirty="0">
                <a:solidFill>
                  <a:schemeClr val="accent1">
                    <a:lumMod val="75000"/>
                  </a:schemeClr>
                </a:solidFill>
              </a:rPr>
            </a:br>
            <a:br>
              <a:rPr lang="sk-SK" sz="2400" b="1" dirty="0">
                <a:solidFill>
                  <a:schemeClr val="accent1">
                    <a:lumMod val="75000"/>
                  </a:schemeClr>
                </a:solidFill>
              </a:rPr>
            </a:br>
            <a:endParaRPr lang="sk-SK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82162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87E1B6-133F-45F7-B556-36277FEB3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b="1" dirty="0" err="1">
                <a:solidFill>
                  <a:srgbClr val="FF0000"/>
                </a:solidFill>
                <a:latin typeface="+mn-lt"/>
              </a:rPr>
              <a:t>Constructive</a:t>
            </a:r>
            <a:r>
              <a:rPr lang="sk-SK" sz="36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sk-SK" sz="3600" b="1" dirty="0" err="1">
                <a:solidFill>
                  <a:srgbClr val="FF0000"/>
                </a:solidFill>
                <a:latin typeface="+mn-lt"/>
              </a:rPr>
              <a:t>alingment</a:t>
            </a:r>
            <a:endParaRPr lang="sk-SK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EB876AC-2D1F-46FB-8380-0E1F784EE8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54227" cy="4351338"/>
          </a:xfrm>
        </p:spPr>
        <p:txBody>
          <a:bodyPr>
            <a:normAutofit/>
          </a:bodyPr>
          <a:lstStyle/>
          <a:p>
            <a:pPr algn="just"/>
            <a:r>
              <a:rPr lang="sk-SK" sz="2000" b="1" dirty="0">
                <a:solidFill>
                  <a:schemeClr val="accent1">
                    <a:lumMod val="75000"/>
                  </a:schemeClr>
                </a:solidFill>
              </a:rPr>
              <a:t>teória vypracovaná Johnom </a:t>
            </a:r>
            <a:r>
              <a:rPr lang="sk-SK" sz="2000" b="1" dirty="0" err="1">
                <a:solidFill>
                  <a:schemeClr val="accent1">
                    <a:lumMod val="75000"/>
                  </a:schemeClr>
                </a:solidFill>
              </a:rPr>
              <a:t>Biggsom</a:t>
            </a:r>
            <a:r>
              <a:rPr lang="sk-SK" sz="2000" b="1" dirty="0">
                <a:solidFill>
                  <a:schemeClr val="accent1">
                    <a:lumMod val="75000"/>
                  </a:schemeClr>
                </a:solidFill>
              </a:rPr>
              <a:t> v r. 1966, ktorá vychádza z toho, že základom pre akékoľvek vzdelávanie je stanovenie výstupov vzdelávania „</a:t>
            </a:r>
            <a:r>
              <a:rPr lang="sk-SK" sz="2000" b="1" dirty="0" err="1">
                <a:solidFill>
                  <a:schemeClr val="accent1">
                    <a:lumMod val="75000"/>
                  </a:schemeClr>
                </a:solidFill>
              </a:rPr>
              <a:t>intended</a:t>
            </a:r>
            <a:r>
              <a:rPr lang="sk-SK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sz="2000" b="1" dirty="0" err="1">
                <a:solidFill>
                  <a:schemeClr val="accent1">
                    <a:lumMod val="75000"/>
                  </a:schemeClr>
                </a:solidFill>
              </a:rPr>
              <a:t>learning</a:t>
            </a:r>
            <a:r>
              <a:rPr lang="sk-SK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sz="2000" b="1" dirty="0" err="1">
                <a:solidFill>
                  <a:schemeClr val="accent1">
                    <a:lumMod val="75000"/>
                  </a:schemeClr>
                </a:solidFill>
              </a:rPr>
              <a:t>outcomes</a:t>
            </a:r>
            <a:r>
              <a:rPr lang="sk-SK" sz="2000" b="1" dirty="0">
                <a:solidFill>
                  <a:schemeClr val="accent1">
                    <a:lumMod val="75000"/>
                  </a:schemeClr>
                </a:solidFill>
              </a:rPr>
              <a:t>“ </a:t>
            </a:r>
            <a:r>
              <a:rPr lang="sk-SK" sz="2000" b="1" dirty="0" err="1">
                <a:solidFill>
                  <a:schemeClr val="accent1">
                    <a:lumMod val="75000"/>
                  </a:schemeClr>
                </a:solidFill>
              </a:rPr>
              <a:t>ILOs</a:t>
            </a:r>
            <a:endParaRPr lang="sk-SK" sz="20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sk-SK" sz="2000" b="1" dirty="0">
                <a:solidFill>
                  <a:schemeClr val="accent1">
                    <a:lumMod val="75000"/>
                  </a:schemeClr>
                </a:solidFill>
              </a:rPr>
              <a:t>v rámci konštruktivizmu sa predpokladá, že vzdelávanie bude prebiehať aktivitou študentov – nie “</a:t>
            </a:r>
            <a:r>
              <a:rPr lang="sk-SK" sz="2000" b="1" dirty="0" err="1">
                <a:solidFill>
                  <a:schemeClr val="accent1">
                    <a:lumMod val="75000"/>
                  </a:schemeClr>
                </a:solidFill>
              </a:rPr>
              <a:t>nalieviať</a:t>
            </a:r>
            <a:r>
              <a:rPr lang="sk-SK" sz="2000" b="1" dirty="0">
                <a:solidFill>
                  <a:schemeClr val="accent1">
                    <a:lumMod val="75000"/>
                  </a:schemeClr>
                </a:solidFill>
              </a:rPr>
              <a:t> lievikom do hlavy“ </a:t>
            </a:r>
          </a:p>
          <a:p>
            <a:pPr algn="just"/>
            <a:r>
              <a:rPr lang="sk-SK" sz="2000" b="1" dirty="0">
                <a:solidFill>
                  <a:schemeClr val="accent1">
                    <a:lumMod val="75000"/>
                  </a:schemeClr>
                </a:solidFill>
              </a:rPr>
              <a:t>vedomosti sú konštruované vlastnou aktivitou študenta, a preto musíme zvoliť aktivity, ktoré sú v súlade s </a:t>
            </a:r>
            <a:r>
              <a:rPr lang="sk-SK" sz="2000" b="1" dirty="0" err="1">
                <a:solidFill>
                  <a:schemeClr val="accent1">
                    <a:lumMod val="75000"/>
                  </a:schemeClr>
                </a:solidFill>
              </a:rPr>
              <a:t>ILOs</a:t>
            </a:r>
            <a:r>
              <a:rPr lang="sk-SK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algn="just"/>
            <a:r>
              <a:rPr lang="sk-SK" sz="2000" b="1" dirty="0">
                <a:solidFill>
                  <a:schemeClr val="accent1">
                    <a:lumMod val="75000"/>
                  </a:schemeClr>
                </a:solidFill>
              </a:rPr>
              <a:t>tento model predpokladá, že metóda hodnotenia je tiež v súlade s výstupmi a aktivitou (metódou) vzdelávania</a:t>
            </a: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664E56BC-3E78-41DA-A2E9-2050D426D3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0943" y="1870013"/>
            <a:ext cx="4416159" cy="2874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9045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7D5DB07-B298-40F1-8CB2-D1E1EEF7F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b="1" dirty="0" err="1">
                <a:solidFill>
                  <a:srgbClr val="FF0000"/>
                </a:solidFill>
                <a:latin typeface="+mn-lt"/>
              </a:rPr>
              <a:t>Constructive</a:t>
            </a:r>
            <a:r>
              <a:rPr lang="sk-SK" sz="36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sk-SK" sz="3600" b="1" dirty="0" err="1">
                <a:solidFill>
                  <a:srgbClr val="FF0000"/>
                </a:solidFill>
                <a:latin typeface="+mn-lt"/>
              </a:rPr>
              <a:t>alingment</a:t>
            </a:r>
            <a:endParaRPr lang="sk-SK" sz="3600" dirty="0">
              <a:latin typeface="+mn-lt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F2A9EA2-4939-467D-A51A-D38760EE32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0242" y="2411551"/>
            <a:ext cx="4204317" cy="3074849"/>
          </a:xfrm>
        </p:spPr>
        <p:txBody>
          <a:bodyPr>
            <a:normAutofit lnSpcReduction="10000"/>
          </a:bodyPr>
          <a:lstStyle/>
          <a:p>
            <a:r>
              <a:rPr lang="sk-SK" sz="2000" b="1" dirty="0">
                <a:solidFill>
                  <a:schemeClr val="accent1">
                    <a:lumMod val="75000"/>
                  </a:schemeClr>
                </a:solidFill>
              </a:rPr>
              <a:t>Súlad v tom, že ILOS, aktivity a hodnotenie pokrývajú rovnaký obsah (tému) </a:t>
            </a:r>
          </a:p>
          <a:p>
            <a:r>
              <a:rPr lang="sk-SK" sz="2000" b="1" dirty="0">
                <a:solidFill>
                  <a:schemeClr val="accent1">
                    <a:lumMod val="75000"/>
                  </a:schemeClr>
                </a:solidFill>
              </a:rPr>
              <a:t>Súlad v tom, že aktivity pripravujú študenta na ten typ skúšky, ktorým „odmeriame“ naplnenie </a:t>
            </a:r>
            <a:r>
              <a:rPr lang="sk-SK" sz="2000" b="1" dirty="0" err="1">
                <a:solidFill>
                  <a:schemeClr val="accent1">
                    <a:lumMod val="75000"/>
                  </a:schemeClr>
                </a:solidFill>
              </a:rPr>
              <a:t>ILOs</a:t>
            </a:r>
            <a:endParaRPr lang="sk-SK" sz="20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sk-SK" sz="2000" b="1" dirty="0">
                <a:solidFill>
                  <a:schemeClr val="accent1">
                    <a:lumMod val="75000"/>
                  </a:schemeClr>
                </a:solidFill>
              </a:rPr>
              <a:t>V tomto kurze si okrem iného aj ukážeme, ako sa to dá postupne pripraviť a konvertovať výučby</a:t>
            </a:r>
            <a:br>
              <a:rPr lang="sk-SK" sz="2000" b="1" dirty="0">
                <a:solidFill>
                  <a:schemeClr val="accent1">
                    <a:lumMod val="75000"/>
                  </a:schemeClr>
                </a:solidFill>
              </a:rPr>
            </a:br>
            <a:endParaRPr lang="sk-SK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56034154-93EE-4E75-B7BF-FEBA10A9E4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803" y="1935332"/>
            <a:ext cx="5196584" cy="3382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325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2E66B42-E098-468E-874C-13EB1F2B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b="1" dirty="0">
                <a:solidFill>
                  <a:srgbClr val="FF0000"/>
                </a:solidFill>
                <a:latin typeface="+mn-lt"/>
              </a:rPr>
              <a:t>Príklad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2660800-1098-40C5-96A1-284258DC5A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5653282"/>
            <a:ext cx="4603812" cy="111288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sk-SK" sz="1800" dirty="0"/>
              <a:t>Skúška: vyžaduje aby študent </a:t>
            </a:r>
            <a:r>
              <a:rPr lang="sk-SK" sz="1800" b="1" dirty="0">
                <a:solidFill>
                  <a:srgbClr val="FF0000"/>
                </a:solidFill>
              </a:rPr>
              <a:t>rozoznal</a:t>
            </a:r>
            <a:r>
              <a:rPr lang="sk-SK" sz="1800" dirty="0"/>
              <a:t> rozdiely jednotlivých princípov vzdelávania na základe ich charakteristík </a:t>
            </a:r>
          </a:p>
          <a:p>
            <a:pPr marL="0" indent="0" algn="ctr">
              <a:buNone/>
            </a:pPr>
            <a:r>
              <a:rPr lang="sk-SK" sz="1800" dirty="0"/>
              <a:t>(príliš povrchne stanované vzhľadom k </a:t>
            </a:r>
            <a:r>
              <a:rPr lang="sk-SK" sz="1800" dirty="0" err="1"/>
              <a:t>ILOs</a:t>
            </a:r>
            <a:r>
              <a:rPr lang="sk-SK" sz="1800" dirty="0"/>
              <a:t>)</a:t>
            </a: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56DE49A3-AB19-43EE-AFB3-18EA25B2AD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5187" y="2538607"/>
            <a:ext cx="5381625" cy="3114675"/>
          </a:xfrm>
          <a:prstGeom prst="rect">
            <a:avLst/>
          </a:prstGeom>
        </p:spPr>
      </p:pic>
      <p:sp>
        <p:nvSpPr>
          <p:cNvPr id="5" name="BlokTextu 4">
            <a:extLst>
              <a:ext uri="{FF2B5EF4-FFF2-40B4-BE49-F238E27FC236}">
                <a16:creationId xmlns:a16="http://schemas.microsoft.com/office/drawing/2014/main" id="{3E217FF3-253A-4717-94B9-0F6DCB001FFA}"/>
              </a:ext>
            </a:extLst>
          </p:cNvPr>
          <p:cNvSpPr txBox="1"/>
          <p:nvPr/>
        </p:nvSpPr>
        <p:spPr>
          <a:xfrm>
            <a:off x="3132061" y="1758504"/>
            <a:ext cx="53816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dirty="0"/>
              <a:t>ILO: študent </a:t>
            </a:r>
            <a:r>
              <a:rPr lang="sk-SK" b="1" dirty="0">
                <a:solidFill>
                  <a:srgbClr val="FF0000"/>
                </a:solidFill>
              </a:rPr>
              <a:t>argumentuje</a:t>
            </a:r>
            <a:r>
              <a:rPr lang="sk-SK" dirty="0"/>
              <a:t> základy teórie konštruktivizmu vo vzdelávaní</a:t>
            </a:r>
          </a:p>
          <a:p>
            <a:pPr algn="ctr"/>
            <a:endParaRPr lang="sk-SK" dirty="0"/>
          </a:p>
        </p:txBody>
      </p:sp>
      <p:cxnSp>
        <p:nvCxnSpPr>
          <p:cNvPr id="7" name="Spojnica: zakrivená 6">
            <a:extLst>
              <a:ext uri="{FF2B5EF4-FFF2-40B4-BE49-F238E27FC236}">
                <a16:creationId xmlns:a16="http://schemas.microsoft.com/office/drawing/2014/main" id="{064B837D-8795-439D-9631-0B3F9E889889}"/>
              </a:ext>
            </a:extLst>
          </p:cNvPr>
          <p:cNvCxnSpPr>
            <a:cxnSpLocks/>
          </p:cNvCxnSpPr>
          <p:nvPr/>
        </p:nvCxnSpPr>
        <p:spPr>
          <a:xfrm rot="16200000" flipH="1">
            <a:off x="6551615" y="3306017"/>
            <a:ext cx="1980302" cy="1144849"/>
          </a:xfrm>
          <a:prstGeom prst="curvedConnector3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3" name="BlokTextu 22">
            <a:extLst>
              <a:ext uri="{FF2B5EF4-FFF2-40B4-BE49-F238E27FC236}">
                <a16:creationId xmlns:a16="http://schemas.microsoft.com/office/drawing/2014/main" id="{03B593CE-10E5-45C6-A8C9-830610872F42}"/>
              </a:ext>
            </a:extLst>
          </p:cNvPr>
          <p:cNvSpPr txBox="1"/>
          <p:nvPr/>
        </p:nvSpPr>
        <p:spPr>
          <a:xfrm>
            <a:off x="7541766" y="3509109"/>
            <a:ext cx="1220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nesúlad</a:t>
            </a:r>
          </a:p>
        </p:txBody>
      </p:sp>
    </p:spTree>
    <p:extLst>
      <p:ext uri="{BB962C8B-B14F-4D97-AF65-F5344CB8AC3E}">
        <p14:creationId xmlns:p14="http://schemas.microsoft.com/office/powerpoint/2010/main" val="19178645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3EB8B53-EC1C-4AD2-B803-8627B7C60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b="1" dirty="0" err="1">
                <a:solidFill>
                  <a:srgbClr val="FF0000"/>
                </a:solidFill>
                <a:latin typeface="+mn-lt"/>
              </a:rPr>
              <a:t>Bloomova</a:t>
            </a:r>
            <a:r>
              <a:rPr lang="sk-SK" sz="3600" b="1" dirty="0">
                <a:solidFill>
                  <a:srgbClr val="FF0000"/>
                </a:solidFill>
                <a:latin typeface="+mn-lt"/>
              </a:rPr>
              <a:t> taxonómia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8D90981-9BC1-4DD0-8854-6F5FAD4682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793419" cy="4351338"/>
          </a:xfrm>
        </p:spPr>
        <p:txBody>
          <a:bodyPr/>
          <a:lstStyle/>
          <a:p>
            <a:pPr algn="just"/>
            <a:r>
              <a:rPr lang="sk-SK" sz="2000" b="1" dirty="0">
                <a:solidFill>
                  <a:schemeClr val="accent1">
                    <a:lumMod val="75000"/>
                  </a:schemeClr>
                </a:solidFill>
              </a:rPr>
              <a:t>pomoc pri stanovení </a:t>
            </a:r>
            <a:r>
              <a:rPr lang="sk-SK" sz="2000" b="1" dirty="0" err="1">
                <a:solidFill>
                  <a:schemeClr val="accent1">
                    <a:lumMod val="75000"/>
                  </a:schemeClr>
                </a:solidFill>
              </a:rPr>
              <a:t>ILOs</a:t>
            </a:r>
            <a:endParaRPr lang="sk-SK" sz="20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sk-SK" sz="2000" b="1" dirty="0">
                <a:solidFill>
                  <a:schemeClr val="accent1">
                    <a:lumMod val="75000"/>
                  </a:schemeClr>
                </a:solidFill>
              </a:rPr>
              <a:t>6 kognitívnych úrovní  a vždy keď plánujeme výstupy vzdelávania, musíme uvažovať na akej kognitívnej úrovni sa budeme pohybovať</a:t>
            </a:r>
          </a:p>
          <a:p>
            <a:pPr algn="just"/>
            <a:r>
              <a:rPr lang="sk-SK" sz="2000" b="1" dirty="0">
                <a:solidFill>
                  <a:schemeClr val="accent1">
                    <a:lumMod val="75000"/>
                  </a:schemeClr>
                </a:solidFill>
              </a:rPr>
              <a:t>ciele musia byť opísané aktívnym slovesom a tak, aby boli dostatočne špecifické a umožnili zabezpečiť súlad s „aktivitami“ a „hodnotením“</a:t>
            </a:r>
          </a:p>
          <a:p>
            <a:pPr algn="just"/>
            <a:r>
              <a:rPr lang="sk-SK" sz="2000" b="1" dirty="0">
                <a:solidFill>
                  <a:schemeClr val="accent1">
                    <a:lumMod val="75000"/>
                  </a:schemeClr>
                </a:solidFill>
              </a:rPr>
              <a:t>Obyčajne sú v jednom kurze/predmete viaceré </a:t>
            </a:r>
            <a:r>
              <a:rPr lang="sk-SK" sz="2000" b="1" dirty="0" err="1">
                <a:solidFill>
                  <a:schemeClr val="accent1">
                    <a:lumMod val="75000"/>
                  </a:schemeClr>
                </a:solidFill>
              </a:rPr>
              <a:t>ILOs</a:t>
            </a:r>
            <a:r>
              <a:rPr lang="sk-SK" sz="2000" b="1" dirty="0">
                <a:solidFill>
                  <a:schemeClr val="accent1">
                    <a:lumMod val="75000"/>
                  </a:schemeClr>
                </a:solidFill>
              </a:rPr>
              <a:t> na rôznych kognitívnych úrovniach – teda budeme potrebovať aj viaceré aktivity aby si študenti precvičovali to, čo od nich žiadate, aby zvládli/predviedli/ na skúške</a:t>
            </a:r>
          </a:p>
          <a:p>
            <a:endParaRPr lang="sk-SK" dirty="0"/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43169E85-1394-4CF0-B187-A6E3C58792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8892" y="1690688"/>
            <a:ext cx="5128217" cy="3880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8812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2E66B42-E098-468E-874C-13EB1F2B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b="1" dirty="0">
                <a:solidFill>
                  <a:srgbClr val="FF0000"/>
                </a:solidFill>
                <a:latin typeface="+mn-lt"/>
              </a:rPr>
              <a:t>Príklad - pokračovanie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2660800-1098-40C5-96A1-284258DC5A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5653282"/>
            <a:ext cx="4603812" cy="111288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sk-SK" sz="1800" dirty="0"/>
              <a:t>Skúška: vyžaduje aby študent </a:t>
            </a:r>
            <a:r>
              <a:rPr lang="sk-SK" sz="1800" b="1" dirty="0">
                <a:solidFill>
                  <a:srgbClr val="FF0000"/>
                </a:solidFill>
              </a:rPr>
              <a:t>rozoznal</a:t>
            </a:r>
            <a:r>
              <a:rPr lang="sk-SK" sz="1800" dirty="0"/>
              <a:t> rozdiely jednotlivých princípov vzdelávania na základe ich charakteristík </a:t>
            </a:r>
          </a:p>
          <a:p>
            <a:pPr marL="0" indent="0" algn="ctr">
              <a:buNone/>
            </a:pPr>
            <a:r>
              <a:rPr lang="sk-SK" sz="1800" dirty="0"/>
              <a:t>(príliš povrchne stanované vzhľadom k </a:t>
            </a:r>
            <a:r>
              <a:rPr lang="sk-SK" sz="1800" dirty="0" err="1"/>
              <a:t>ILOs</a:t>
            </a:r>
            <a:r>
              <a:rPr lang="sk-SK" sz="1800" dirty="0"/>
              <a:t>)</a:t>
            </a: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56DE49A3-AB19-43EE-AFB3-18EA25B2AD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5187" y="2538607"/>
            <a:ext cx="5381625" cy="3114675"/>
          </a:xfrm>
          <a:prstGeom prst="rect">
            <a:avLst/>
          </a:prstGeom>
        </p:spPr>
      </p:pic>
      <p:sp>
        <p:nvSpPr>
          <p:cNvPr id="5" name="BlokTextu 4">
            <a:extLst>
              <a:ext uri="{FF2B5EF4-FFF2-40B4-BE49-F238E27FC236}">
                <a16:creationId xmlns:a16="http://schemas.microsoft.com/office/drawing/2014/main" id="{3E217FF3-253A-4717-94B9-0F6DCB001FFA}"/>
              </a:ext>
            </a:extLst>
          </p:cNvPr>
          <p:cNvSpPr txBox="1"/>
          <p:nvPr/>
        </p:nvSpPr>
        <p:spPr>
          <a:xfrm>
            <a:off x="3132061" y="1758504"/>
            <a:ext cx="53816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dirty="0"/>
              <a:t>ILO: študent </a:t>
            </a:r>
            <a:r>
              <a:rPr lang="sk-SK" b="1" dirty="0">
                <a:solidFill>
                  <a:srgbClr val="FF0000"/>
                </a:solidFill>
              </a:rPr>
              <a:t>argumentuje</a:t>
            </a:r>
            <a:r>
              <a:rPr lang="sk-SK" dirty="0"/>
              <a:t> základy teórie konštruktivizmu vo vzdelávaní</a:t>
            </a:r>
          </a:p>
          <a:p>
            <a:pPr algn="ctr"/>
            <a:endParaRPr lang="sk-SK" dirty="0"/>
          </a:p>
        </p:txBody>
      </p:sp>
      <p:cxnSp>
        <p:nvCxnSpPr>
          <p:cNvPr id="7" name="Spojnica: zakrivená 6">
            <a:extLst>
              <a:ext uri="{FF2B5EF4-FFF2-40B4-BE49-F238E27FC236}">
                <a16:creationId xmlns:a16="http://schemas.microsoft.com/office/drawing/2014/main" id="{064B837D-8795-439D-9631-0B3F9E889889}"/>
              </a:ext>
            </a:extLst>
          </p:cNvPr>
          <p:cNvCxnSpPr>
            <a:cxnSpLocks/>
          </p:cNvCxnSpPr>
          <p:nvPr/>
        </p:nvCxnSpPr>
        <p:spPr>
          <a:xfrm rot="16200000" flipH="1">
            <a:off x="6551615" y="3306017"/>
            <a:ext cx="1980302" cy="1144849"/>
          </a:xfrm>
          <a:prstGeom prst="curvedConnector3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3" name="BlokTextu 22">
            <a:extLst>
              <a:ext uri="{FF2B5EF4-FFF2-40B4-BE49-F238E27FC236}">
                <a16:creationId xmlns:a16="http://schemas.microsoft.com/office/drawing/2014/main" id="{03B593CE-10E5-45C6-A8C9-830610872F42}"/>
              </a:ext>
            </a:extLst>
          </p:cNvPr>
          <p:cNvSpPr txBox="1"/>
          <p:nvPr/>
        </p:nvSpPr>
        <p:spPr>
          <a:xfrm>
            <a:off x="7541766" y="3509109"/>
            <a:ext cx="1220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nesúlad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827F9250-50D2-4646-87DB-88165E344D76}"/>
              </a:ext>
            </a:extLst>
          </p:cNvPr>
          <p:cNvSpPr txBox="1"/>
          <p:nvPr/>
        </p:nvSpPr>
        <p:spPr>
          <a:xfrm>
            <a:off x="226982" y="2136385"/>
            <a:ext cx="317820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Aké aktivity zabezpečia, že študenti dokážu argumentovať?</a:t>
            </a:r>
          </a:p>
          <a:p>
            <a:r>
              <a:rPr lang="sk-SK" b="1" dirty="0">
                <a:solidFill>
                  <a:srgbClr val="FF0000"/>
                </a:solidFill>
              </a:rPr>
              <a:t>Diskusia v triede</a:t>
            </a:r>
          </a:p>
          <a:p>
            <a:endParaRPr lang="sk-SK" b="1" dirty="0">
              <a:solidFill>
                <a:srgbClr val="FF0000"/>
              </a:solidFill>
            </a:endParaRPr>
          </a:p>
          <a:p>
            <a:r>
              <a:rPr lang="sk-SK" b="1" dirty="0">
                <a:solidFill>
                  <a:srgbClr val="FF0000"/>
                </a:solidFill>
              </a:rPr>
              <a:t>Ak by bol cieľ že študenti poznajú rôzne teórie a vedia ich charakterizovať na základe – potom aktivita vhodná pre toto by bola prednáška, seminár a hodnotenie by bolo </a:t>
            </a:r>
            <a:r>
              <a:rPr lang="sk-SK" b="1" dirty="0" err="1">
                <a:solidFill>
                  <a:srgbClr val="FF0000"/>
                </a:solidFill>
              </a:rPr>
              <a:t>napr</a:t>
            </a:r>
            <a:r>
              <a:rPr lang="sk-SK" b="1" dirty="0">
                <a:solidFill>
                  <a:srgbClr val="FF0000"/>
                </a:solidFill>
              </a:rPr>
              <a:t> MCT (MCQ), alebo OAQ (</a:t>
            </a:r>
            <a:r>
              <a:rPr lang="sk-SK" b="1" dirty="0" err="1">
                <a:solidFill>
                  <a:srgbClr val="FF0000"/>
                </a:solidFill>
              </a:rPr>
              <a:t>open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b="1" dirty="0" err="1">
                <a:solidFill>
                  <a:srgbClr val="FF0000"/>
                </a:solidFill>
              </a:rPr>
              <a:t>answer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b="1" dirty="0" err="1">
                <a:solidFill>
                  <a:srgbClr val="FF0000"/>
                </a:solidFill>
              </a:rPr>
              <a:t>questions</a:t>
            </a:r>
            <a:r>
              <a:rPr lang="sk-SK" b="1" dirty="0">
                <a:solidFill>
                  <a:srgbClr val="FF0000"/>
                </a:solidFill>
              </a:rPr>
              <a:t>)</a:t>
            </a:r>
          </a:p>
          <a:p>
            <a:endParaRPr lang="sk-SK" dirty="0"/>
          </a:p>
        </p:txBody>
      </p:sp>
      <p:cxnSp>
        <p:nvCxnSpPr>
          <p:cNvPr id="9" name="Spojnica: zakrivená 8">
            <a:extLst>
              <a:ext uri="{FF2B5EF4-FFF2-40B4-BE49-F238E27FC236}">
                <a16:creationId xmlns:a16="http://schemas.microsoft.com/office/drawing/2014/main" id="{94B4CEFA-49EB-4DCA-A01A-995DED3C2368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3698625" y="3456433"/>
            <a:ext cx="1837009" cy="1013531"/>
          </a:xfrm>
          <a:prstGeom prst="curvedConnector3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07094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FCDC51A-FCA1-44C0-93E2-AE7A05B3F8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8FA08D78-964E-4244-B39C-2AE6C99CD4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4872" y="2447225"/>
            <a:ext cx="6504235" cy="3323630"/>
          </a:xfrm>
          <a:prstGeom prst="rect">
            <a:avLst/>
          </a:prstGeom>
        </p:spPr>
      </p:pic>
      <p:sp>
        <p:nvSpPr>
          <p:cNvPr id="5" name="Nadpis 1">
            <a:extLst>
              <a:ext uri="{FF2B5EF4-FFF2-40B4-BE49-F238E27FC236}">
                <a16:creationId xmlns:a16="http://schemas.microsoft.com/office/drawing/2014/main" id="{3B1E38E8-8A2A-44D6-A922-42057D2B8AEA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sz="3600" b="1">
                <a:solidFill>
                  <a:srgbClr val="FF0000"/>
                </a:solidFill>
                <a:latin typeface="+mn-lt"/>
              </a:rPr>
              <a:t>Príklad - pokračovanie</a:t>
            </a:r>
            <a:endParaRPr lang="sk-SK" sz="36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300751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C3642F0-9262-48A3-9D4B-EB7DD3071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b="1" dirty="0">
                <a:solidFill>
                  <a:srgbClr val="FF0000"/>
                </a:solidFill>
                <a:latin typeface="+mn-lt"/>
              </a:rPr>
              <a:t>Zhrnutie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1BE56B0-AECF-4AF3-A29F-C7CC05C279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400" b="1" dirty="0">
                <a:solidFill>
                  <a:srgbClr val="002060"/>
                </a:solidFill>
              </a:rPr>
              <a:t>postarajte sa aby ciele vzdelávania boli správne nastavené, podľa toho, čo potrebujete a aby reflektovalo požadovanú úroveň vzdelania</a:t>
            </a:r>
          </a:p>
          <a:p>
            <a:endParaRPr lang="sk-SK" sz="2400" b="1" dirty="0">
              <a:solidFill>
                <a:srgbClr val="002060"/>
              </a:solidFill>
            </a:endParaRPr>
          </a:p>
          <a:p>
            <a:r>
              <a:rPr lang="sk-SK" sz="2400" b="1" dirty="0">
                <a:solidFill>
                  <a:srgbClr val="002060"/>
                </a:solidFill>
              </a:rPr>
              <a:t>rozmýšľajte o metódach hodnotenia, ktorými by ste najlepšie „odmerali“ ako sa študenti približujú vašim stanoveným cieľom</a:t>
            </a:r>
          </a:p>
          <a:p>
            <a:endParaRPr lang="sk-SK" sz="2400" b="1" dirty="0">
              <a:solidFill>
                <a:srgbClr val="002060"/>
              </a:solidFill>
            </a:endParaRPr>
          </a:p>
          <a:p>
            <a:r>
              <a:rPr lang="sk-SK" sz="2400" b="1" dirty="0">
                <a:solidFill>
                  <a:srgbClr val="002060"/>
                </a:solidFill>
              </a:rPr>
              <a:t>použite vzdelávacie metódy, ktoré umožňujú študentom precvičovať to, čo bude hodnotené</a:t>
            </a:r>
          </a:p>
        </p:txBody>
      </p:sp>
    </p:spTree>
    <p:extLst>
      <p:ext uri="{BB962C8B-B14F-4D97-AF65-F5344CB8AC3E}">
        <p14:creationId xmlns:p14="http://schemas.microsoft.com/office/powerpoint/2010/main" val="17340433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0734394-80E4-49FB-9522-342083D69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297" y="66348"/>
            <a:ext cx="10515600" cy="1325563"/>
          </a:xfrm>
        </p:spPr>
        <p:txBody>
          <a:bodyPr>
            <a:normAutofit/>
          </a:bodyPr>
          <a:lstStyle/>
          <a:p>
            <a:r>
              <a:rPr lang="sk-SK" sz="3600" b="1" dirty="0">
                <a:solidFill>
                  <a:srgbClr val="FF0000"/>
                </a:solidFill>
                <a:latin typeface="+mn-lt"/>
              </a:rPr>
              <a:t>Ciele vzdelávania</a:t>
            </a:r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B9A0F35D-E685-41AC-BA93-74B513C01560}"/>
              </a:ext>
            </a:extLst>
          </p:cNvPr>
          <p:cNvSpPr/>
          <p:nvPr/>
        </p:nvSpPr>
        <p:spPr>
          <a:xfrm>
            <a:off x="849349" y="1119601"/>
            <a:ext cx="6803202" cy="10041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k-SK" sz="1400" b="1" dirty="0">
                <a:solidFill>
                  <a:srgbClr val="FF0000"/>
                </a:solidFill>
                <a:effectLst/>
              </a:rPr>
              <a:t>Študent tvorí nový kompaktný celok, resp. dielo z poskytnutých čiastkových dát a informácií. Využíva nadobudnuté poznatky a informácie zo štúdia všetkých predmetov študijného programu na to, aby z informácií vytvoril nový, kompaktný významový celok, organizačnú štruktúru</a:t>
            </a:r>
            <a:endParaRPr lang="sk-SK" sz="14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Obdĺžnik 5">
            <a:extLst>
              <a:ext uri="{FF2B5EF4-FFF2-40B4-BE49-F238E27FC236}">
                <a16:creationId xmlns:a16="http://schemas.microsoft.com/office/drawing/2014/main" id="{FCFE0205-9F79-464D-AD09-588A159E94B0}"/>
              </a:ext>
            </a:extLst>
          </p:cNvPr>
          <p:cNvSpPr/>
          <p:nvPr/>
        </p:nvSpPr>
        <p:spPr>
          <a:xfrm>
            <a:off x="758297" y="2250485"/>
            <a:ext cx="6055426" cy="773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k-SK" sz="1400" b="1" dirty="0">
                <a:solidFill>
                  <a:schemeClr val="accent2">
                    <a:lumMod val="75000"/>
                  </a:schemeClr>
                </a:solidFill>
                <a:effectLst/>
              </a:rPr>
              <a:t>Študent samostatne robí úsudky a závery, hodnotí myšlienky, javy, výroky, fakty, materiály, pomôcky, v hodnotení integruje poznatky z jednotlivých predmetov.</a:t>
            </a:r>
          </a:p>
        </p:txBody>
      </p:sp>
      <p:sp>
        <p:nvSpPr>
          <p:cNvPr id="7" name="Obdĺžnik 6">
            <a:extLst>
              <a:ext uri="{FF2B5EF4-FFF2-40B4-BE49-F238E27FC236}">
                <a16:creationId xmlns:a16="http://schemas.microsoft.com/office/drawing/2014/main" id="{99C419B0-0B08-4BE8-AD63-C4ADC5508BEF}"/>
              </a:ext>
            </a:extLst>
          </p:cNvPr>
          <p:cNvSpPr/>
          <p:nvPr/>
        </p:nvSpPr>
        <p:spPr>
          <a:xfrm>
            <a:off x="758297" y="3012866"/>
            <a:ext cx="5569315" cy="543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k-SK" sz="1400" b="1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</a:rPr>
              <a:t>Študent analyzuje argumenty, rozkladá ich na čiastkové fakty a hľadá vzájomné súvislosti medzi nimi;</a:t>
            </a:r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C613B81F-50E7-46B9-85C2-2922CC616EB9}"/>
              </a:ext>
            </a:extLst>
          </p:cNvPr>
          <p:cNvSpPr/>
          <p:nvPr/>
        </p:nvSpPr>
        <p:spPr>
          <a:xfrm>
            <a:off x="680564" y="3775247"/>
            <a:ext cx="5569315" cy="773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k-SK" sz="1400" b="1" dirty="0">
                <a:solidFill>
                  <a:srgbClr val="00B050"/>
                </a:solidFill>
                <a:effectLst/>
              </a:rPr>
              <a:t>Študent využíva osvojené učivo v nových situáciách, v myšlienkových operáciách dochádza k posunu smerom k aktívnemu prístupu.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k-SK" sz="1400" b="1" dirty="0">
                <a:solidFill>
                  <a:srgbClr val="00B050"/>
                </a:solidFill>
                <a:effectLst/>
              </a:rPr>
              <a:t>Začína využívať to, čo sa naučil počúvaním a zapamätaním</a:t>
            </a:r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F92DD41E-9F2D-4418-A458-7B394B3C984F}"/>
              </a:ext>
            </a:extLst>
          </p:cNvPr>
          <p:cNvSpPr/>
          <p:nvPr/>
        </p:nvSpPr>
        <p:spPr>
          <a:xfrm>
            <a:off x="680564" y="4742362"/>
            <a:ext cx="4299809" cy="10041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k-SK" sz="1400" b="1" dirty="0">
                <a:solidFill>
                  <a:srgbClr val="0070C0"/>
                </a:solidFill>
                <a:effectLst/>
              </a:rPr>
              <a:t>Študent demonštruje porozumenie a chápanie významu učiva, opakovanie naučeného sa posúva na úroveň chápania súvislostí. Ešte nezačal aplikovať naučené vedomosti v iných situáciách;</a:t>
            </a:r>
          </a:p>
        </p:txBody>
      </p:sp>
      <p:sp>
        <p:nvSpPr>
          <p:cNvPr id="11" name="Zástupný objekt pre obsah 10">
            <a:extLst>
              <a:ext uri="{FF2B5EF4-FFF2-40B4-BE49-F238E27FC236}">
                <a16:creationId xmlns:a16="http://schemas.microsoft.com/office/drawing/2014/main" id="{DABFB058-5C06-4C37-A2BE-AAC866DD05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564" y="5879869"/>
            <a:ext cx="3332143" cy="2901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k-SK" sz="1400" b="1" dirty="0">
                <a:solidFill>
                  <a:schemeClr val="accent1">
                    <a:lumMod val="50000"/>
                  </a:schemeClr>
                </a:solidFill>
              </a:rPr>
              <a:t>Od študenta  sa vyžaduje priame zopakovanie alebo vyvolanie informácie z pamäti</a:t>
            </a:r>
          </a:p>
          <a:p>
            <a:endParaRPr lang="sk-SK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2" name="Obrázok 11">
            <a:extLst>
              <a:ext uri="{FF2B5EF4-FFF2-40B4-BE49-F238E27FC236}">
                <a16:creationId xmlns:a16="http://schemas.microsoft.com/office/drawing/2014/main" id="{34293D4F-91E4-4410-98C6-5D031CA460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847" y="885565"/>
            <a:ext cx="5242153" cy="57793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723038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EF5B7BF-8F91-4CC7-A5E4-7309AB815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b="1" dirty="0">
                <a:solidFill>
                  <a:srgbClr val="FF0000"/>
                </a:solidFill>
                <a:latin typeface="+mn-lt"/>
              </a:rPr>
              <a:t>Ako si správne stanoviť výstupy vzdelávania?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537EB2A-4E42-4CCA-A2A1-5ED5CB9A06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sk-SK" sz="1800" b="1" dirty="0">
                <a:solidFill>
                  <a:schemeClr val="accent1">
                    <a:lumMod val="75000"/>
                  </a:schemeClr>
                </a:solidFill>
              </a:rPr>
              <a:t>každý z výstupov musí zodpovedať nasledovné otázky </a:t>
            </a:r>
            <a:r>
              <a:rPr lang="sk-SK" sz="1800" b="1" dirty="0">
                <a:solidFill>
                  <a:srgbClr val="FF0000"/>
                </a:solidFill>
              </a:rPr>
              <a:t>kto, čo urobí, do kedy, ako dobre (prípadne koľko x)</a:t>
            </a:r>
          </a:p>
          <a:p>
            <a:pPr algn="just"/>
            <a:r>
              <a:rPr lang="sk-SK" sz="1800" b="1" dirty="0">
                <a:solidFill>
                  <a:schemeClr val="accent1">
                    <a:lumMod val="75000"/>
                  </a:schemeClr>
                </a:solidFill>
              </a:rPr>
              <a:t>identifikujte čo je kľúčové aby sa študenti naučili</a:t>
            </a:r>
          </a:p>
          <a:p>
            <a:pPr algn="just"/>
            <a:r>
              <a:rPr lang="sk-SK" sz="1800" b="1" dirty="0">
                <a:solidFill>
                  <a:schemeClr val="accent1">
                    <a:lumMod val="75000"/>
                  </a:schemeClr>
                </a:solidFill>
              </a:rPr>
              <a:t>vyberte vhodné sloveso, merateľné a pozorovateľné, aby ste špecifikovali požadovaný výkon študenta</a:t>
            </a:r>
          </a:p>
          <a:p>
            <a:pPr algn="just"/>
            <a:r>
              <a:rPr lang="sk-SK" sz="1800" b="1" dirty="0">
                <a:solidFill>
                  <a:schemeClr val="accent1">
                    <a:lumMod val="75000"/>
                  </a:schemeClr>
                </a:solidFill>
              </a:rPr>
              <a:t>používajte čo najpresnejšie aktívne slovesá</a:t>
            </a:r>
          </a:p>
          <a:p>
            <a:pPr algn="just"/>
            <a:r>
              <a:rPr lang="sk-SK" sz="1800" b="1" dirty="0">
                <a:solidFill>
                  <a:schemeClr val="accent1">
                    <a:lumMod val="75000"/>
                  </a:schemeClr>
                </a:solidFill>
              </a:rPr>
              <a:t>vyhýbajte sa slovesám ako rozumieť, naučiť, vedieť, chápať, oboznámiť sa</a:t>
            </a:r>
          </a:p>
          <a:p>
            <a:pPr algn="just"/>
            <a:r>
              <a:rPr lang="sk-SK" sz="1800" b="1" dirty="0">
                <a:solidFill>
                  <a:schemeClr val="accent1">
                    <a:lumMod val="75000"/>
                  </a:schemeClr>
                </a:solidFill>
              </a:rPr>
              <a:t>každý z výstupov vzdelávania musí byť separátny (dve oddelené aktivity napr.  diagnostika, manažment, alebo témy (bronchospazmus, hypotenzia) sa nesmú kombinovať</a:t>
            </a:r>
          </a:p>
          <a:p>
            <a:pPr algn="just"/>
            <a:r>
              <a:rPr lang="sk-SK" sz="1800" b="1" dirty="0">
                <a:solidFill>
                  <a:schemeClr val="accent1">
                    <a:lumMod val="75000"/>
                  </a:schemeClr>
                </a:solidFill>
              </a:rPr>
              <a:t>je potrebné špecifikovať podmienky za akých dôjde k naplneniu výstupu – napr. po skončení sonografického kurzu účastníci vymenujú znaky PNO na USG a demonštrujú vyšetrenie POCUS pri podozrení na PNO</a:t>
            </a:r>
          </a:p>
          <a:p>
            <a:pPr algn="just"/>
            <a:endParaRPr lang="sk-SK" sz="18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endParaRPr lang="sk-SK" sz="18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3157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33883B9-4A7B-4D15-9830-B4FAE5CB4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000" b="1" dirty="0">
                <a:solidFill>
                  <a:srgbClr val="FF0000"/>
                </a:solidFill>
                <a:latin typeface="+mn-lt"/>
              </a:rPr>
              <a:t>SMART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B92E89D-5607-436E-994F-3AEF57A18D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000" b="1" dirty="0" err="1">
                <a:solidFill>
                  <a:schemeClr val="accent1">
                    <a:lumMod val="75000"/>
                  </a:schemeClr>
                </a:solidFill>
              </a:rPr>
              <a:t>Specific</a:t>
            </a:r>
            <a:r>
              <a:rPr lang="sk-SK" sz="2000" b="1" dirty="0">
                <a:solidFill>
                  <a:schemeClr val="accent1">
                    <a:lumMod val="75000"/>
                  </a:schemeClr>
                </a:solidFill>
              </a:rPr>
              <a:t> - čo bude vykonávané a kým</a:t>
            </a:r>
          </a:p>
          <a:p>
            <a:r>
              <a:rPr lang="sk-SK" sz="2000" b="1" dirty="0" err="1">
                <a:solidFill>
                  <a:schemeClr val="accent1">
                    <a:lumMod val="75000"/>
                  </a:schemeClr>
                </a:solidFill>
              </a:rPr>
              <a:t>Measurable</a:t>
            </a:r>
            <a:r>
              <a:rPr lang="sk-SK" sz="2000" b="1" dirty="0">
                <a:solidFill>
                  <a:schemeClr val="accent1">
                    <a:lumMod val="75000"/>
                  </a:schemeClr>
                </a:solidFill>
              </a:rPr>
              <a:t> – akým spôsobom bude zmena zisťovaná</a:t>
            </a:r>
          </a:p>
          <a:p>
            <a:r>
              <a:rPr lang="sk-SK" sz="2000" b="1" dirty="0" err="1">
                <a:solidFill>
                  <a:schemeClr val="accent1">
                    <a:lumMod val="75000"/>
                  </a:schemeClr>
                </a:solidFill>
              </a:rPr>
              <a:t>Achievable</a:t>
            </a:r>
            <a:r>
              <a:rPr lang="sk-SK" sz="2000" b="1" dirty="0">
                <a:solidFill>
                  <a:schemeClr val="accent1">
                    <a:lumMod val="75000"/>
                  </a:schemeClr>
                </a:solidFill>
              </a:rPr>
              <a:t> – výstupy musia byť reálne dosiahnuteľné v danom čase a použitím daných zdrojov</a:t>
            </a:r>
          </a:p>
          <a:p>
            <a:r>
              <a:rPr lang="sk-SK" sz="2000" b="1" dirty="0" err="1">
                <a:solidFill>
                  <a:schemeClr val="accent1">
                    <a:lumMod val="75000"/>
                  </a:schemeClr>
                </a:solidFill>
              </a:rPr>
              <a:t>Relevant</a:t>
            </a:r>
            <a:r>
              <a:rPr lang="sk-SK" sz="2000" b="1" dirty="0">
                <a:solidFill>
                  <a:schemeClr val="accent1">
                    <a:lumMod val="75000"/>
                  </a:schemeClr>
                </a:solidFill>
              </a:rPr>
              <a:t> – výstupy musia byť v súlade s aktivitami a hodnotením</a:t>
            </a:r>
          </a:p>
          <a:p>
            <a:r>
              <a:rPr lang="sk-SK" sz="2000" b="1" dirty="0" err="1">
                <a:solidFill>
                  <a:schemeClr val="accent1">
                    <a:lumMod val="75000"/>
                  </a:schemeClr>
                </a:solidFill>
              </a:rPr>
              <a:t>Timebound</a:t>
            </a:r>
            <a:r>
              <a:rPr lang="sk-SK" sz="2000" b="1" dirty="0">
                <a:solidFill>
                  <a:schemeClr val="accent1">
                    <a:lumMod val="75000"/>
                  </a:schemeClr>
                </a:solidFill>
              </a:rPr>
              <a:t> – musí byť indikované v akom intervale budú výstupy dosiahnuté</a:t>
            </a:r>
          </a:p>
          <a:p>
            <a:endParaRPr lang="sk-SK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4639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9731159B-26C7-4FE6-A492-832A3927CB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417" y="525456"/>
            <a:ext cx="7027386" cy="5998310"/>
          </a:xfrm>
        </p:spPr>
      </p:pic>
    </p:spTree>
    <p:extLst>
      <p:ext uri="{BB962C8B-B14F-4D97-AF65-F5344CB8AC3E}">
        <p14:creationId xmlns:p14="http://schemas.microsoft.com/office/powerpoint/2010/main" val="27642877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761C800-FF76-4125-A79B-8775BBACB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68" y="548681"/>
            <a:ext cx="9143538" cy="706855"/>
          </a:xfrm>
        </p:spPr>
        <p:txBody>
          <a:bodyPr>
            <a:normAutofit/>
          </a:bodyPr>
          <a:lstStyle/>
          <a:p>
            <a:r>
              <a:rPr lang="sk-SK" sz="3200" b="1" dirty="0">
                <a:solidFill>
                  <a:srgbClr val="FF0000"/>
                </a:solidFill>
                <a:latin typeface="+mn-lt"/>
              </a:rPr>
              <a:t>Čo z toho vyplýva pre učiteľa ? 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612F594-4921-4C8B-947D-D66970C470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3370" y="1580267"/>
            <a:ext cx="10505259" cy="3697465"/>
          </a:xfrm>
        </p:spPr>
        <p:txBody>
          <a:bodyPr>
            <a:normAutofit/>
          </a:bodyPr>
          <a:lstStyle/>
          <a:p>
            <a:pPr lvl="0"/>
            <a:r>
              <a:rPr lang="sk-SK" sz="2000" b="1" dirty="0">
                <a:solidFill>
                  <a:schemeClr val="accent1">
                    <a:lumMod val="75000"/>
                  </a:schemeClr>
                </a:solidFill>
              </a:rPr>
              <a:t>každá činnosť študenta by mala viesť k cieľu, ktorý má študent pred sebou a praje si ho dosiahnuť</a:t>
            </a:r>
          </a:p>
          <a:p>
            <a:pPr lvl="0"/>
            <a:r>
              <a:rPr lang="sk-SK" sz="2000" b="1" dirty="0">
                <a:solidFill>
                  <a:schemeClr val="accent1">
                    <a:lumMod val="75000"/>
                  </a:schemeClr>
                </a:solidFill>
              </a:rPr>
              <a:t>každý cieľ by mal byť pre študenta dosiahnuteľný</a:t>
            </a:r>
          </a:p>
          <a:p>
            <a:pPr lvl="0"/>
            <a:r>
              <a:rPr lang="sk-SK" sz="2000" b="1" dirty="0">
                <a:solidFill>
                  <a:schemeClr val="accent1">
                    <a:lumMod val="75000"/>
                  </a:schemeClr>
                </a:solidFill>
              </a:rPr>
              <a:t>každý študent by mať možnosť sám posúdiť, či sa k cieľu blíži alebo nie</a:t>
            </a:r>
          </a:p>
          <a:p>
            <a:pPr lvl="0"/>
            <a:r>
              <a:rPr lang="sk-SK" sz="2000" b="1" dirty="0">
                <a:solidFill>
                  <a:schemeClr val="accent1">
                    <a:lumMod val="75000"/>
                  </a:schemeClr>
                </a:solidFill>
              </a:rPr>
              <a:t>ciele by mali presahovať prostredie školy a mali by byť významné pre študenta aj mimo školy</a:t>
            </a:r>
          </a:p>
          <a:p>
            <a:pPr lvl="0"/>
            <a:r>
              <a:rPr lang="sk-SK" sz="2000" b="1" dirty="0">
                <a:solidFill>
                  <a:schemeClr val="accent1">
                    <a:lumMod val="75000"/>
                  </a:schemeClr>
                </a:solidFill>
              </a:rPr>
              <a:t>ciele s väčšou perspektívou sú významnejšie</a:t>
            </a:r>
          </a:p>
          <a:p>
            <a:pPr lvl="0"/>
            <a:r>
              <a:rPr lang="sk-SK" sz="2000" b="1" dirty="0">
                <a:solidFill>
                  <a:schemeClr val="accent1">
                    <a:lumMod val="75000"/>
                  </a:schemeClr>
                </a:solidFill>
              </a:rPr>
              <a:t>čím viac sa k cieľu približujeme, tým je cieľ príťažlivejší (</a:t>
            </a:r>
            <a:r>
              <a:rPr lang="sk-SK" sz="2000" b="1" dirty="0" err="1">
                <a:solidFill>
                  <a:schemeClr val="accent1">
                    <a:lumMod val="75000"/>
                  </a:schemeClr>
                </a:solidFill>
              </a:rPr>
              <a:t>Bajtoš</a:t>
            </a:r>
            <a:r>
              <a:rPr lang="sk-SK" sz="2000" b="1" dirty="0">
                <a:solidFill>
                  <a:schemeClr val="accent1">
                    <a:lumMod val="75000"/>
                  </a:schemeClr>
                </a:solidFill>
              </a:rPr>
              <a:t>, 2013).</a:t>
            </a:r>
          </a:p>
          <a:p>
            <a:endParaRPr lang="sk-SK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2412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C616380-90D8-4F69-A604-3F346637B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b="1" dirty="0">
                <a:solidFill>
                  <a:srgbClr val="FF0000"/>
                </a:solidFill>
              </a:rPr>
              <a:t>Výstupy zo vzdelávania (</a:t>
            </a:r>
            <a:r>
              <a:rPr lang="sk-SK" sz="3600" b="1" dirty="0" err="1">
                <a:solidFill>
                  <a:srgbClr val="FF0000"/>
                </a:solidFill>
              </a:rPr>
              <a:t>ILOs</a:t>
            </a:r>
            <a:r>
              <a:rPr lang="sk-SK" sz="3600" b="1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D547340-1160-4213-8CB0-AF121ACD79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>
                <a:solidFill>
                  <a:srgbClr val="0070C0"/>
                </a:solidFill>
              </a:rPr>
              <a:t>študenti vymenujú jednotlivé kognitívne úrovne pre stanovenie výstupov vzdelávania</a:t>
            </a:r>
          </a:p>
          <a:p>
            <a:endParaRPr lang="sk-SK" dirty="0">
              <a:solidFill>
                <a:srgbClr val="0070C0"/>
              </a:solidFill>
            </a:endParaRPr>
          </a:p>
          <a:p>
            <a:r>
              <a:rPr lang="sk-SK" dirty="0">
                <a:solidFill>
                  <a:srgbClr val="0070C0"/>
                </a:solidFill>
              </a:rPr>
              <a:t>študenti zdôvodnia potrebu zosúladenia cieľov vzdelávania, foriem výučby a hodnotenia dosiahnutých výsledkov</a:t>
            </a:r>
          </a:p>
          <a:p>
            <a:endParaRPr lang="sk-SK" dirty="0">
              <a:solidFill>
                <a:srgbClr val="0070C0"/>
              </a:solidFill>
            </a:endParaRPr>
          </a:p>
          <a:p>
            <a:r>
              <a:rPr lang="sk-SK" dirty="0">
                <a:solidFill>
                  <a:srgbClr val="0070C0"/>
                </a:solidFill>
              </a:rPr>
              <a:t>študenti vytvoria výstupy vzdelávania pre vyučovaciu jednotku tak aby boli dosiahnuteľné, merateľné a opísané aktívnym slovesom na základe </a:t>
            </a:r>
            <a:r>
              <a:rPr lang="sk-SK" dirty="0" err="1">
                <a:solidFill>
                  <a:srgbClr val="0070C0"/>
                </a:solidFill>
              </a:rPr>
              <a:t>Bloomovej</a:t>
            </a:r>
            <a:r>
              <a:rPr lang="sk-SK" dirty="0">
                <a:solidFill>
                  <a:srgbClr val="0070C0"/>
                </a:solidFill>
              </a:rPr>
              <a:t> taxonómie</a:t>
            </a:r>
          </a:p>
        </p:txBody>
      </p:sp>
    </p:spTree>
    <p:extLst>
      <p:ext uri="{BB962C8B-B14F-4D97-AF65-F5344CB8AC3E}">
        <p14:creationId xmlns:p14="http://schemas.microsoft.com/office/powerpoint/2010/main" val="1958687971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6299</TotalTime>
  <Words>1228</Words>
  <Application>Microsoft Office PowerPoint</Application>
  <PresentationFormat>Širokouhlá</PresentationFormat>
  <Paragraphs>104</Paragraphs>
  <Slides>19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Wingdings</vt:lpstr>
      <vt:lpstr>Motív balíka Office</vt:lpstr>
      <vt:lpstr>Constructive alignment</vt:lpstr>
      <vt:lpstr>Výstupy zo vzdelávania (ILOs)</vt:lpstr>
      <vt:lpstr>Čo je náš produkt, ktorý ako firma (VŠ) dodávame na trh?</vt:lpstr>
      <vt:lpstr>Čo chcete ako učiteľ?</vt:lpstr>
      <vt:lpstr>Nie moc dobrý príklad z vlastnej praxe</vt:lpstr>
      <vt:lpstr>Čo to vlastne je? </vt:lpstr>
      <vt:lpstr>Constructive alingment</vt:lpstr>
      <vt:lpstr>Constructive alingment</vt:lpstr>
      <vt:lpstr>Príklad</vt:lpstr>
      <vt:lpstr>Bloomova taxonómia</vt:lpstr>
      <vt:lpstr>Príklad - pokračovanie</vt:lpstr>
      <vt:lpstr>Prezentácia programu PowerPoint</vt:lpstr>
      <vt:lpstr>Zhrnutie</vt:lpstr>
      <vt:lpstr>Ciele vzdelávania</vt:lpstr>
      <vt:lpstr>Ako si správne stanoviť výstupy vzdelávania?</vt:lpstr>
      <vt:lpstr>SMART</vt:lpstr>
      <vt:lpstr>Prezentácia programu PowerPoint</vt:lpstr>
      <vt:lpstr>Čo z toho vyplýva pre učiteľa ? </vt:lpstr>
      <vt:lpstr>Výstupy zo vzdelávania (ILOs)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Constructive alingment</dc:title>
  <dc:creator>Plevková Jana</dc:creator>
  <cp:lastModifiedBy>Jana Plevková</cp:lastModifiedBy>
  <cp:revision>21</cp:revision>
  <dcterms:created xsi:type="dcterms:W3CDTF">2025-01-09T09:29:39Z</dcterms:created>
  <dcterms:modified xsi:type="dcterms:W3CDTF">2025-01-26T13:19:50Z</dcterms:modified>
</cp:coreProperties>
</file>