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1"/>
  </p:notesMasterIdLst>
  <p:sldIdLst>
    <p:sldId id="264" r:id="rId2"/>
    <p:sldId id="265" r:id="rId3"/>
    <p:sldId id="271" r:id="rId4"/>
    <p:sldId id="272" r:id="rId5"/>
    <p:sldId id="266" r:id="rId6"/>
    <p:sldId id="267" r:id="rId7"/>
    <p:sldId id="273" r:id="rId8"/>
    <p:sldId id="310" r:id="rId9"/>
    <p:sldId id="309" r:id="rId10"/>
    <p:sldId id="274" r:id="rId11"/>
    <p:sldId id="268" r:id="rId12"/>
    <p:sldId id="275" r:id="rId13"/>
    <p:sldId id="276" r:id="rId14"/>
    <p:sldId id="277" r:id="rId15"/>
    <p:sldId id="278" r:id="rId16"/>
    <p:sldId id="279" r:id="rId17"/>
    <p:sldId id="280" r:id="rId18"/>
    <p:sldId id="269" r:id="rId19"/>
    <p:sldId id="281" r:id="rId20"/>
    <p:sldId id="286" r:id="rId21"/>
    <p:sldId id="307" r:id="rId22"/>
    <p:sldId id="288" r:id="rId23"/>
    <p:sldId id="290" r:id="rId24"/>
    <p:sldId id="291" r:id="rId25"/>
    <p:sldId id="292" r:id="rId26"/>
    <p:sldId id="301" r:id="rId27"/>
    <p:sldId id="302" r:id="rId28"/>
    <p:sldId id="303" r:id="rId29"/>
    <p:sldId id="308" r:id="rId30"/>
  </p:sldIdLst>
  <p:sldSz cx="9144000" cy="6858000" type="screen4x3"/>
  <p:notesSz cx="6761163" cy="9942513"/>
  <p:defaultTextStyle>
    <a:defPPr>
      <a:defRPr lang="sk-S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0364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redný štýl 2 - zvýrazneni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Stredný štýl 3 - zvýraznenie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0E3FDE45-AF77-4B5C-9715-49D594BDF05E}" styleName="Svetlý štýl 1 - zvýraznenie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1429" autoAdjust="0"/>
    <p:restoredTop sz="94692" autoAdjust="0"/>
  </p:normalViewPr>
  <p:slideViewPr>
    <p:cSldViewPr>
      <p:cViewPr varScale="1">
        <p:scale>
          <a:sx n="81" d="100"/>
          <a:sy n="81" d="100"/>
        </p:scale>
        <p:origin x="730" y="53"/>
      </p:cViewPr>
      <p:guideLst>
        <p:guide orient="horz" pos="2160"/>
        <p:guide pos="2880"/>
      </p:guideLst>
    </p:cSldViewPr>
  </p:slideViewPr>
  <p:notesTextViewPr>
    <p:cViewPr>
      <p:scale>
        <a:sx n="3" d="2"/>
        <a:sy n="3" d="2"/>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hlavičky 1"/>
          <p:cNvSpPr>
            <a:spLocks noGrp="1"/>
          </p:cNvSpPr>
          <p:nvPr>
            <p:ph type="hdr" sz="quarter"/>
          </p:nvPr>
        </p:nvSpPr>
        <p:spPr>
          <a:xfrm>
            <a:off x="0" y="0"/>
            <a:ext cx="2929837" cy="497126"/>
          </a:xfrm>
          <a:prstGeom prst="rect">
            <a:avLst/>
          </a:prstGeom>
        </p:spPr>
        <p:txBody>
          <a:bodyPr vert="horz" lIns="91440" tIns="45720" rIns="91440" bIns="45720" rtlCol="0"/>
          <a:lstStyle>
            <a:lvl1pPr algn="l">
              <a:defRPr sz="1200"/>
            </a:lvl1pPr>
          </a:lstStyle>
          <a:p>
            <a:endParaRPr lang="sk-SK"/>
          </a:p>
        </p:txBody>
      </p:sp>
      <p:sp>
        <p:nvSpPr>
          <p:cNvPr id="3" name="Zástupný symbol dátumu 2"/>
          <p:cNvSpPr>
            <a:spLocks noGrp="1"/>
          </p:cNvSpPr>
          <p:nvPr>
            <p:ph type="dt" idx="1"/>
          </p:nvPr>
        </p:nvSpPr>
        <p:spPr>
          <a:xfrm>
            <a:off x="3829761" y="0"/>
            <a:ext cx="2929837" cy="497126"/>
          </a:xfrm>
          <a:prstGeom prst="rect">
            <a:avLst/>
          </a:prstGeom>
        </p:spPr>
        <p:txBody>
          <a:bodyPr vert="horz" lIns="91440" tIns="45720" rIns="91440" bIns="45720" rtlCol="0"/>
          <a:lstStyle>
            <a:lvl1pPr algn="r">
              <a:defRPr sz="1200"/>
            </a:lvl1pPr>
          </a:lstStyle>
          <a:p>
            <a:fld id="{E2C434AF-9A8F-45CB-98D5-ADE740C477B4}" type="datetimeFigureOut">
              <a:rPr lang="sk-SK" smtClean="0"/>
              <a:t>2. 2. 2025</a:t>
            </a:fld>
            <a:endParaRPr lang="sk-SK"/>
          </a:p>
        </p:txBody>
      </p:sp>
      <p:sp>
        <p:nvSpPr>
          <p:cNvPr id="4" name="Zástupný symbol obrazu snímky 3"/>
          <p:cNvSpPr>
            <a:spLocks noGrp="1" noRot="1" noChangeAspect="1"/>
          </p:cNvSpPr>
          <p:nvPr>
            <p:ph type="sldImg" idx="2"/>
          </p:nvPr>
        </p:nvSpPr>
        <p:spPr>
          <a:xfrm>
            <a:off x="896938" y="746125"/>
            <a:ext cx="4967287" cy="3727450"/>
          </a:xfrm>
          <a:prstGeom prst="rect">
            <a:avLst/>
          </a:prstGeom>
          <a:noFill/>
          <a:ln w="12700">
            <a:solidFill>
              <a:prstClr val="black"/>
            </a:solidFill>
          </a:ln>
        </p:spPr>
        <p:txBody>
          <a:bodyPr vert="horz" lIns="91440" tIns="45720" rIns="91440" bIns="45720" rtlCol="0" anchor="ctr"/>
          <a:lstStyle/>
          <a:p>
            <a:endParaRPr lang="sk-SK"/>
          </a:p>
        </p:txBody>
      </p:sp>
      <p:sp>
        <p:nvSpPr>
          <p:cNvPr id="5" name="Zástupný symbol poznámok 4"/>
          <p:cNvSpPr>
            <a:spLocks noGrp="1"/>
          </p:cNvSpPr>
          <p:nvPr>
            <p:ph type="body" sz="quarter" idx="3"/>
          </p:nvPr>
        </p:nvSpPr>
        <p:spPr>
          <a:xfrm>
            <a:off x="676117" y="4722694"/>
            <a:ext cx="5408930" cy="4474131"/>
          </a:xfrm>
          <a:prstGeom prst="rect">
            <a:avLst/>
          </a:prstGeom>
        </p:spPr>
        <p:txBody>
          <a:bodyPr vert="horz" lIns="91440" tIns="45720" rIns="91440" bIns="45720" rtlCol="0">
            <a:normAutofit/>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6" name="Zástupný symbol päty 5"/>
          <p:cNvSpPr>
            <a:spLocks noGrp="1"/>
          </p:cNvSpPr>
          <p:nvPr>
            <p:ph type="ftr" sz="quarter" idx="4"/>
          </p:nvPr>
        </p:nvSpPr>
        <p:spPr>
          <a:xfrm>
            <a:off x="0" y="9443662"/>
            <a:ext cx="2929837" cy="497126"/>
          </a:xfrm>
          <a:prstGeom prst="rect">
            <a:avLst/>
          </a:prstGeom>
        </p:spPr>
        <p:txBody>
          <a:bodyPr vert="horz" lIns="91440" tIns="45720" rIns="91440" bIns="45720" rtlCol="0" anchor="b"/>
          <a:lstStyle>
            <a:lvl1pPr algn="l">
              <a:defRPr sz="1200"/>
            </a:lvl1pPr>
          </a:lstStyle>
          <a:p>
            <a:endParaRPr lang="sk-SK"/>
          </a:p>
        </p:txBody>
      </p:sp>
      <p:sp>
        <p:nvSpPr>
          <p:cNvPr id="7" name="Zástupný symbol čísla snímky 6"/>
          <p:cNvSpPr>
            <a:spLocks noGrp="1"/>
          </p:cNvSpPr>
          <p:nvPr>
            <p:ph type="sldNum" sz="quarter" idx="5"/>
          </p:nvPr>
        </p:nvSpPr>
        <p:spPr>
          <a:xfrm>
            <a:off x="3829761" y="9443662"/>
            <a:ext cx="2929837" cy="497126"/>
          </a:xfrm>
          <a:prstGeom prst="rect">
            <a:avLst/>
          </a:prstGeom>
        </p:spPr>
        <p:txBody>
          <a:bodyPr vert="horz" lIns="91440" tIns="45720" rIns="91440" bIns="45720" rtlCol="0" anchor="b"/>
          <a:lstStyle>
            <a:lvl1pPr algn="r">
              <a:defRPr sz="1200"/>
            </a:lvl1pPr>
          </a:lstStyle>
          <a:p>
            <a:fld id="{A9FDFBF6-8ECF-497D-8087-5EBD3E63D1A5}" type="slidenum">
              <a:rPr lang="sk-SK" smtClean="0"/>
              <a:t>‹#›</a:t>
            </a:fld>
            <a:endParaRPr lang="sk-SK"/>
          </a:p>
        </p:txBody>
      </p:sp>
    </p:spTree>
    <p:extLst>
      <p:ext uri="{BB962C8B-B14F-4D97-AF65-F5344CB8AC3E}">
        <p14:creationId xmlns:p14="http://schemas.microsoft.com/office/powerpoint/2010/main" val="23642782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obrazu snímky 1"/>
          <p:cNvSpPr>
            <a:spLocks noGrp="1" noRot="1" noChangeAspect="1"/>
          </p:cNvSpPr>
          <p:nvPr>
            <p:ph type="sldImg"/>
          </p:nvPr>
        </p:nvSpPr>
        <p:spPr/>
      </p:sp>
      <p:sp>
        <p:nvSpPr>
          <p:cNvPr id="3" name="Zástupný symbol poznámok 2"/>
          <p:cNvSpPr>
            <a:spLocks noGrp="1"/>
          </p:cNvSpPr>
          <p:nvPr>
            <p:ph type="body" idx="1"/>
          </p:nvPr>
        </p:nvSpPr>
        <p:spPr/>
        <p:txBody>
          <a:bodyPr/>
          <a:lstStyle/>
          <a:p>
            <a:endParaRPr lang="sk-SK"/>
          </a:p>
        </p:txBody>
      </p:sp>
      <p:sp>
        <p:nvSpPr>
          <p:cNvPr id="4" name="Zástupný symbol čísla snímky 3"/>
          <p:cNvSpPr>
            <a:spLocks noGrp="1"/>
          </p:cNvSpPr>
          <p:nvPr>
            <p:ph type="sldNum" sz="quarter" idx="10"/>
          </p:nvPr>
        </p:nvSpPr>
        <p:spPr/>
        <p:txBody>
          <a:bodyPr/>
          <a:lstStyle/>
          <a:p>
            <a:fld id="{A9FDFBF6-8ECF-497D-8087-5EBD3E63D1A5}" type="slidenum">
              <a:rPr lang="sk-SK" smtClean="0"/>
              <a:t>1</a:t>
            </a:fld>
            <a:endParaRPr lang="sk-SK"/>
          </a:p>
        </p:txBody>
      </p:sp>
    </p:spTree>
    <p:extLst>
      <p:ext uri="{BB962C8B-B14F-4D97-AF65-F5344CB8AC3E}">
        <p14:creationId xmlns:p14="http://schemas.microsoft.com/office/powerpoint/2010/main" val="16415064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obrazu snímky 1"/>
          <p:cNvSpPr>
            <a:spLocks noGrp="1" noRot="1" noChangeAspect="1"/>
          </p:cNvSpPr>
          <p:nvPr>
            <p:ph type="sldImg"/>
          </p:nvPr>
        </p:nvSpPr>
        <p:spPr/>
      </p:sp>
      <p:sp>
        <p:nvSpPr>
          <p:cNvPr id="3" name="Zástupný symbol poznámok 2"/>
          <p:cNvSpPr>
            <a:spLocks noGrp="1"/>
          </p:cNvSpPr>
          <p:nvPr>
            <p:ph type="body" idx="1"/>
          </p:nvPr>
        </p:nvSpPr>
        <p:spPr/>
        <p:txBody>
          <a:bodyPr/>
          <a:lstStyle/>
          <a:p>
            <a:endParaRPr lang="sk-SK"/>
          </a:p>
        </p:txBody>
      </p:sp>
      <p:sp>
        <p:nvSpPr>
          <p:cNvPr id="4" name="Zástupný symbol čísla snímky 3"/>
          <p:cNvSpPr>
            <a:spLocks noGrp="1"/>
          </p:cNvSpPr>
          <p:nvPr>
            <p:ph type="sldNum" sz="quarter" idx="10"/>
          </p:nvPr>
        </p:nvSpPr>
        <p:spPr/>
        <p:txBody>
          <a:bodyPr/>
          <a:lstStyle/>
          <a:p>
            <a:fld id="{A9FDFBF6-8ECF-497D-8087-5EBD3E63D1A5}" type="slidenum">
              <a:rPr lang="sk-SK" smtClean="0"/>
              <a:t>2</a:t>
            </a:fld>
            <a:endParaRPr lang="sk-SK"/>
          </a:p>
        </p:txBody>
      </p:sp>
    </p:spTree>
    <p:extLst>
      <p:ext uri="{BB962C8B-B14F-4D97-AF65-F5344CB8AC3E}">
        <p14:creationId xmlns:p14="http://schemas.microsoft.com/office/powerpoint/2010/main" val="23255701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obrazu snímky 1"/>
          <p:cNvSpPr>
            <a:spLocks noGrp="1" noRot="1" noChangeAspect="1"/>
          </p:cNvSpPr>
          <p:nvPr>
            <p:ph type="sldImg"/>
          </p:nvPr>
        </p:nvSpPr>
        <p:spPr/>
      </p:sp>
      <p:sp>
        <p:nvSpPr>
          <p:cNvPr id="3" name="Zástupný symbol poznámok 2"/>
          <p:cNvSpPr>
            <a:spLocks noGrp="1"/>
          </p:cNvSpPr>
          <p:nvPr>
            <p:ph type="body" idx="1"/>
          </p:nvPr>
        </p:nvSpPr>
        <p:spPr/>
        <p:txBody>
          <a:bodyPr/>
          <a:lstStyle/>
          <a:p>
            <a:endParaRPr lang="sk-SK"/>
          </a:p>
        </p:txBody>
      </p:sp>
      <p:sp>
        <p:nvSpPr>
          <p:cNvPr id="4" name="Zástupný symbol čísla snímky 3"/>
          <p:cNvSpPr>
            <a:spLocks noGrp="1"/>
          </p:cNvSpPr>
          <p:nvPr>
            <p:ph type="sldNum" sz="quarter" idx="10"/>
          </p:nvPr>
        </p:nvSpPr>
        <p:spPr/>
        <p:txBody>
          <a:bodyPr/>
          <a:lstStyle/>
          <a:p>
            <a:fld id="{A9FDFBF6-8ECF-497D-8087-5EBD3E63D1A5}" type="slidenum">
              <a:rPr lang="sk-SK" smtClean="0"/>
              <a:t>9</a:t>
            </a:fld>
            <a:endParaRPr lang="sk-SK"/>
          </a:p>
        </p:txBody>
      </p:sp>
    </p:spTree>
    <p:extLst>
      <p:ext uri="{BB962C8B-B14F-4D97-AF65-F5344CB8AC3E}">
        <p14:creationId xmlns:p14="http://schemas.microsoft.com/office/powerpoint/2010/main" val="36081717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obrazu snímky 1"/>
          <p:cNvSpPr>
            <a:spLocks noGrp="1" noRot="1" noChangeAspect="1"/>
          </p:cNvSpPr>
          <p:nvPr>
            <p:ph type="sldImg"/>
          </p:nvPr>
        </p:nvSpPr>
        <p:spPr/>
      </p:sp>
      <p:sp>
        <p:nvSpPr>
          <p:cNvPr id="3" name="Zástupný symbol poznámok 2"/>
          <p:cNvSpPr>
            <a:spLocks noGrp="1"/>
          </p:cNvSpPr>
          <p:nvPr>
            <p:ph type="body" idx="1"/>
          </p:nvPr>
        </p:nvSpPr>
        <p:spPr/>
        <p:txBody>
          <a:bodyPr/>
          <a:lstStyle/>
          <a:p>
            <a:endParaRPr lang="sk-SK"/>
          </a:p>
        </p:txBody>
      </p:sp>
      <p:sp>
        <p:nvSpPr>
          <p:cNvPr id="4" name="Zástupný symbol čísla snímky 3"/>
          <p:cNvSpPr>
            <a:spLocks noGrp="1"/>
          </p:cNvSpPr>
          <p:nvPr>
            <p:ph type="sldNum" sz="quarter" idx="10"/>
          </p:nvPr>
        </p:nvSpPr>
        <p:spPr/>
        <p:txBody>
          <a:bodyPr/>
          <a:lstStyle/>
          <a:p>
            <a:fld id="{A9FDFBF6-8ECF-497D-8087-5EBD3E63D1A5}" type="slidenum">
              <a:rPr lang="sk-SK" smtClean="0"/>
              <a:t>19</a:t>
            </a:fld>
            <a:endParaRPr lang="sk-SK"/>
          </a:p>
        </p:txBody>
      </p:sp>
    </p:spTree>
    <p:extLst>
      <p:ext uri="{BB962C8B-B14F-4D97-AF65-F5344CB8AC3E}">
        <p14:creationId xmlns:p14="http://schemas.microsoft.com/office/powerpoint/2010/main" val="176739687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Úvodná snímka">
    <p:spTree>
      <p:nvGrpSpPr>
        <p:cNvPr id="1" name=""/>
        <p:cNvGrpSpPr/>
        <p:nvPr/>
      </p:nvGrpSpPr>
      <p:grpSpPr>
        <a:xfrm>
          <a:off x="0" y="0"/>
          <a:ext cx="0" cy="0"/>
          <a:chOff x="0" y="0"/>
          <a:chExt cx="0" cy="0"/>
        </a:xfrm>
      </p:grpSpPr>
      <p:sp>
        <p:nvSpPr>
          <p:cNvPr id="2" name="Title 1"/>
          <p:cNvSpPr>
            <a:spLocks noGrp="1"/>
          </p:cNvSpPr>
          <p:nvPr>
            <p:ph type="ctrTitle"/>
          </p:nvPr>
        </p:nvSpPr>
        <p:spPr>
          <a:xfrm>
            <a:off x="837164" y="1101873"/>
            <a:ext cx="7543800" cy="2192256"/>
          </a:xfrm>
        </p:spPr>
        <p:txBody>
          <a:bodyPr anchor="b">
            <a:normAutofit/>
          </a:bodyPr>
          <a:lstStyle>
            <a:lvl1pPr algn="ctr">
              <a:lnSpc>
                <a:spcPct val="85000"/>
              </a:lnSpc>
              <a:defRPr lang="sk-SK" sz="6000" b="1" i="0" kern="1200" spc="-50" baseline="0" dirty="0" smtClean="0">
                <a:solidFill>
                  <a:srgbClr val="E03643"/>
                </a:solidFill>
                <a:latin typeface="Corbel" panose="020B0503020204020204" pitchFamily="34" charset="0"/>
                <a:ea typeface="+mj-ea"/>
                <a:cs typeface="+mj-cs"/>
              </a:defRPr>
            </a:lvl1pPr>
          </a:lstStyle>
          <a:p>
            <a:r>
              <a:rPr lang="sk-SK" dirty="0"/>
              <a:t>Upravte štýly predlohy textu</a:t>
            </a:r>
            <a:endParaRPr lang="en-US" dirty="0"/>
          </a:p>
        </p:txBody>
      </p:sp>
      <p:sp>
        <p:nvSpPr>
          <p:cNvPr id="4" name="Date Placeholder 3"/>
          <p:cNvSpPr>
            <a:spLocks noGrp="1"/>
          </p:cNvSpPr>
          <p:nvPr>
            <p:ph type="dt" sz="half" idx="10"/>
          </p:nvPr>
        </p:nvSpPr>
        <p:spPr/>
        <p:txBody>
          <a:bodyPr/>
          <a:lstStyle>
            <a:lvl1pPr>
              <a:defRPr/>
            </a:lvl1pPr>
          </a:lstStyle>
          <a:p>
            <a:r>
              <a:rPr lang="sk-SK" dirty="0"/>
              <a:t>31. 01. 2022</a:t>
            </a:r>
          </a:p>
        </p:txBody>
      </p:sp>
      <p:sp>
        <p:nvSpPr>
          <p:cNvPr id="5" name="Footer Placeholder 4"/>
          <p:cNvSpPr>
            <a:spLocks noGrp="1"/>
          </p:cNvSpPr>
          <p:nvPr>
            <p:ph type="ftr" sz="quarter" idx="11"/>
          </p:nvPr>
        </p:nvSpPr>
        <p:spPr/>
        <p:txBody>
          <a:bodyPr/>
          <a:lstStyle/>
          <a:p>
            <a:pPr algn="ctr"/>
            <a:r>
              <a:rPr lang="sk-SK" dirty="0"/>
              <a:t>Kurz medicínskeho vzdelávania</a:t>
            </a:r>
          </a:p>
        </p:txBody>
      </p:sp>
      <p:sp>
        <p:nvSpPr>
          <p:cNvPr id="6" name="Slide Number Placeholder 5"/>
          <p:cNvSpPr>
            <a:spLocks noGrp="1"/>
          </p:cNvSpPr>
          <p:nvPr>
            <p:ph type="sldNum" sz="quarter" idx="12"/>
          </p:nvPr>
        </p:nvSpPr>
        <p:spPr/>
        <p:txBody>
          <a:bodyPr/>
          <a:lstStyle/>
          <a:p>
            <a:fld id="{BBC973DE-7D39-4BFF-85EF-E7773D09285E}" type="slidenum">
              <a:rPr lang="sk-SK" smtClean="0"/>
              <a:pPr/>
              <a:t>‹#›</a:t>
            </a:fld>
            <a:endParaRPr lang="sk-SK"/>
          </a:p>
        </p:txBody>
      </p:sp>
      <p:cxnSp>
        <p:nvCxnSpPr>
          <p:cNvPr id="9" name="Straight Connector 8"/>
          <p:cNvCxnSpPr/>
          <p:nvPr/>
        </p:nvCxnSpPr>
        <p:spPr>
          <a:xfrm>
            <a:off x="905744" y="34290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11" name="Picture 9">
            <a:extLst>
              <a:ext uri="{FF2B5EF4-FFF2-40B4-BE49-F238E27FC236}">
                <a16:creationId xmlns:a16="http://schemas.microsoft.com/office/drawing/2014/main" id="{7830770D-2FAB-C847-9788-7146D654B17E}"/>
              </a:ext>
            </a:extLst>
          </p:cNvPr>
          <p:cNvPicPr>
            <a:picLocks noChangeAspect="1"/>
          </p:cNvPicPr>
          <p:nvPr userDrawn="1"/>
        </p:nvPicPr>
        <p:blipFill>
          <a:blip r:embed="rId2"/>
          <a:srcRect/>
          <a:stretch/>
        </p:blipFill>
        <p:spPr>
          <a:xfrm>
            <a:off x="3972453" y="4005064"/>
            <a:ext cx="1196735" cy="1196735"/>
          </a:xfrm>
          <a:prstGeom prst="rect">
            <a:avLst/>
          </a:prstGeom>
        </p:spPr>
      </p:pic>
      <p:sp>
        <p:nvSpPr>
          <p:cNvPr id="12" name="Rectangle 15">
            <a:extLst>
              <a:ext uri="{FF2B5EF4-FFF2-40B4-BE49-F238E27FC236}">
                <a16:creationId xmlns:a16="http://schemas.microsoft.com/office/drawing/2014/main" id="{EFB2C7B5-17C7-724F-854D-D86D62AAC30D}"/>
              </a:ext>
            </a:extLst>
          </p:cNvPr>
          <p:cNvSpPr/>
          <p:nvPr userDrawn="1"/>
        </p:nvSpPr>
        <p:spPr>
          <a:xfrm>
            <a:off x="0" y="6381328"/>
            <a:ext cx="9144000" cy="78458"/>
          </a:xfrm>
          <a:prstGeom prst="rect">
            <a:avLst/>
          </a:prstGeom>
          <a:solidFill>
            <a:srgbClr val="E036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dirty="0"/>
          </a:p>
        </p:txBody>
      </p:sp>
    </p:spTree>
    <p:extLst>
      <p:ext uri="{BB962C8B-B14F-4D97-AF65-F5344CB8AC3E}">
        <p14:creationId xmlns:p14="http://schemas.microsoft.com/office/powerpoint/2010/main" val="36016344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195736" y="286604"/>
            <a:ext cx="6171024" cy="1450757"/>
          </a:xfrm>
        </p:spPr>
        <p:txBody>
          <a:bodyPr anchor="ctr"/>
          <a:lstStyle>
            <a:lvl1pPr>
              <a:defRPr lang="sk-SK" sz="4000" b="1" i="0" kern="1200" spc="-50" baseline="0" dirty="0" smtClean="0">
                <a:solidFill>
                  <a:srgbClr val="E03643"/>
                </a:solidFill>
                <a:latin typeface="Corbel" panose="020B0503020204020204" pitchFamily="34" charset="0"/>
                <a:ea typeface="+mj-ea"/>
                <a:cs typeface="+mj-cs"/>
              </a:defRPr>
            </a:lvl1pPr>
          </a:lstStyle>
          <a:p>
            <a:r>
              <a:rPr lang="sk-SK" dirty="0"/>
              <a:t>Upravte štýly predlohy textu</a:t>
            </a:r>
            <a:endParaRPr lang="en-US" dirty="0"/>
          </a:p>
        </p:txBody>
      </p:sp>
      <p:sp>
        <p:nvSpPr>
          <p:cNvPr id="3" name="Content Placeholder 2"/>
          <p:cNvSpPr>
            <a:spLocks noGrp="1"/>
          </p:cNvSpPr>
          <p:nvPr>
            <p:ph idx="1"/>
          </p:nvPr>
        </p:nvSpPr>
        <p:spPr/>
        <p:txBody>
          <a:bodyPr/>
          <a:lstStyle/>
          <a:p>
            <a:pPr lvl="0"/>
            <a:r>
              <a:rPr lang="sk-SK"/>
              <a:t>Upravte štýl predlohy textu.</a:t>
            </a:r>
          </a:p>
          <a:p>
            <a:pPr lvl="1"/>
            <a:r>
              <a:rPr lang="sk-SK"/>
              <a:t>Druhá úroveň</a:t>
            </a:r>
          </a:p>
          <a:p>
            <a:pPr lvl="2"/>
            <a:r>
              <a:rPr lang="sk-SK"/>
              <a:t>Tretia úroveň</a:t>
            </a:r>
          </a:p>
          <a:p>
            <a:pPr lvl="3"/>
            <a:r>
              <a:rPr lang="sk-SK"/>
              <a:t>Štvrtá úroveň</a:t>
            </a:r>
          </a:p>
          <a:p>
            <a:pPr lvl="4"/>
            <a:r>
              <a:rPr lang="sk-SK"/>
              <a:t>Piata úroveň</a:t>
            </a:r>
            <a:endParaRPr lang="en-US" dirty="0"/>
          </a:p>
        </p:txBody>
      </p:sp>
      <p:sp>
        <p:nvSpPr>
          <p:cNvPr id="4" name="Date Placeholder 3"/>
          <p:cNvSpPr>
            <a:spLocks noGrp="1"/>
          </p:cNvSpPr>
          <p:nvPr>
            <p:ph type="dt" sz="half" idx="10"/>
          </p:nvPr>
        </p:nvSpPr>
        <p:spPr/>
        <p:txBody>
          <a:bodyPr/>
          <a:lstStyle>
            <a:lvl1pPr>
              <a:defRPr/>
            </a:lvl1pPr>
          </a:lstStyle>
          <a:p>
            <a:r>
              <a:rPr lang="sk-SK" dirty="0"/>
              <a:t>31. 01. 2022</a:t>
            </a:r>
          </a:p>
        </p:txBody>
      </p:sp>
      <p:sp>
        <p:nvSpPr>
          <p:cNvPr id="5" name="Footer Placeholder 4"/>
          <p:cNvSpPr>
            <a:spLocks noGrp="1"/>
          </p:cNvSpPr>
          <p:nvPr>
            <p:ph type="ftr" sz="quarter" idx="11"/>
          </p:nvPr>
        </p:nvSpPr>
        <p:spPr/>
        <p:txBody>
          <a:bodyPr/>
          <a:lstStyle/>
          <a:p>
            <a:pPr algn="ctr"/>
            <a:r>
              <a:rPr lang="sk-SK" dirty="0"/>
              <a:t>Kurz medicínskeho vzdelávania</a:t>
            </a:r>
          </a:p>
        </p:txBody>
      </p:sp>
      <p:sp>
        <p:nvSpPr>
          <p:cNvPr id="6" name="Slide Number Placeholder 5"/>
          <p:cNvSpPr>
            <a:spLocks noGrp="1"/>
          </p:cNvSpPr>
          <p:nvPr>
            <p:ph type="sldNum" sz="quarter" idx="12"/>
          </p:nvPr>
        </p:nvSpPr>
        <p:spPr/>
        <p:txBody>
          <a:bodyPr/>
          <a:lstStyle/>
          <a:p>
            <a:fld id="{BBC973DE-7D39-4BFF-85EF-E7773D09285E}" type="slidenum">
              <a:rPr lang="sk-SK" smtClean="0"/>
              <a:pPr/>
              <a:t>‹#›</a:t>
            </a:fld>
            <a:endParaRPr lang="sk-SK"/>
          </a:p>
        </p:txBody>
      </p:sp>
      <p:pic>
        <p:nvPicPr>
          <p:cNvPr id="8" name="Picture 9">
            <a:extLst>
              <a:ext uri="{FF2B5EF4-FFF2-40B4-BE49-F238E27FC236}">
                <a16:creationId xmlns:a16="http://schemas.microsoft.com/office/drawing/2014/main" id="{7830770D-2FAB-C847-9788-7146D654B17E}"/>
              </a:ext>
            </a:extLst>
          </p:cNvPr>
          <p:cNvPicPr>
            <a:picLocks noChangeAspect="1"/>
          </p:cNvPicPr>
          <p:nvPr userDrawn="1"/>
        </p:nvPicPr>
        <p:blipFill>
          <a:blip r:embed="rId2"/>
          <a:srcRect/>
          <a:stretch/>
        </p:blipFill>
        <p:spPr>
          <a:xfrm>
            <a:off x="853337" y="401165"/>
            <a:ext cx="1196735" cy="1196735"/>
          </a:xfrm>
          <a:prstGeom prst="rect">
            <a:avLst/>
          </a:prstGeom>
        </p:spPr>
      </p:pic>
    </p:spTree>
    <p:extLst>
      <p:ext uri="{BB962C8B-B14F-4D97-AF65-F5344CB8AC3E}">
        <p14:creationId xmlns:p14="http://schemas.microsoft.com/office/powerpoint/2010/main" val="22048628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Hlavička sekcie">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758952"/>
            <a:ext cx="7543800" cy="3566160"/>
          </a:xfrm>
        </p:spPr>
        <p:txBody>
          <a:bodyPr anchor="b" anchorCtr="0">
            <a:normAutofit/>
          </a:bodyPr>
          <a:lstStyle>
            <a:lvl1pPr>
              <a:lnSpc>
                <a:spcPct val="85000"/>
              </a:lnSpc>
              <a:defRPr sz="8000" b="1" cap="none" spc="0">
                <a:ln w="22225">
                  <a:solidFill>
                    <a:schemeClr val="accent2"/>
                  </a:solidFill>
                  <a:prstDash val="solid"/>
                </a:ln>
                <a:solidFill>
                  <a:schemeClr val="accent2">
                    <a:lumMod val="40000"/>
                    <a:lumOff val="60000"/>
                  </a:schemeClr>
                </a:solidFill>
                <a:effectLst/>
              </a:defRPr>
            </a:lvl1pPr>
          </a:lstStyle>
          <a:p>
            <a:r>
              <a:rPr lang="sk-SK"/>
              <a:t>Upravte štýly predlohy textu</a:t>
            </a:r>
            <a:endParaRPr lang="en-US" dirty="0"/>
          </a:p>
        </p:txBody>
      </p:sp>
      <p:sp>
        <p:nvSpPr>
          <p:cNvPr id="3" name="Text Placeholder 2"/>
          <p:cNvSpPr>
            <a:spLocks noGrp="1"/>
          </p:cNvSpPr>
          <p:nvPr>
            <p:ph type="body" idx="1"/>
          </p:nvPr>
        </p:nvSpPr>
        <p:spPr>
          <a:xfrm>
            <a:off x="822960" y="4453128"/>
            <a:ext cx="75438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k-SK"/>
              <a:t>Upravte štýl predlohy textu.</a:t>
            </a:r>
          </a:p>
        </p:txBody>
      </p:sp>
      <p:sp>
        <p:nvSpPr>
          <p:cNvPr id="4" name="Date Placeholder 3"/>
          <p:cNvSpPr>
            <a:spLocks noGrp="1"/>
          </p:cNvSpPr>
          <p:nvPr>
            <p:ph type="dt" sz="half" idx="10"/>
          </p:nvPr>
        </p:nvSpPr>
        <p:spPr/>
        <p:txBody>
          <a:bodyPr/>
          <a:lstStyle>
            <a:lvl1pPr>
              <a:defRPr/>
            </a:lvl1pPr>
          </a:lstStyle>
          <a:p>
            <a:r>
              <a:rPr lang="sk-SK" dirty="0"/>
              <a:t>31. 01. 2022</a:t>
            </a:r>
          </a:p>
        </p:txBody>
      </p:sp>
      <p:sp>
        <p:nvSpPr>
          <p:cNvPr id="5" name="Footer Placeholder 4"/>
          <p:cNvSpPr>
            <a:spLocks noGrp="1"/>
          </p:cNvSpPr>
          <p:nvPr>
            <p:ph type="ftr" sz="quarter" idx="11"/>
          </p:nvPr>
        </p:nvSpPr>
        <p:spPr/>
        <p:txBody>
          <a:bodyPr/>
          <a:lstStyle/>
          <a:p>
            <a:r>
              <a:rPr lang="sk-SK" dirty="0"/>
              <a:t>Kurz medicínskeho vzdelávania</a:t>
            </a:r>
          </a:p>
        </p:txBody>
      </p:sp>
      <p:sp>
        <p:nvSpPr>
          <p:cNvPr id="6" name="Slide Number Placeholder 5"/>
          <p:cNvSpPr>
            <a:spLocks noGrp="1"/>
          </p:cNvSpPr>
          <p:nvPr>
            <p:ph type="sldNum" sz="quarter" idx="12"/>
          </p:nvPr>
        </p:nvSpPr>
        <p:spPr/>
        <p:txBody>
          <a:bodyPr/>
          <a:lstStyle/>
          <a:p>
            <a:fld id="{BBC973DE-7D39-4BFF-85EF-E7773D09285E}" type="slidenum">
              <a:rPr lang="sk-SK" smtClean="0"/>
              <a:pPr/>
              <a:t>‹#›</a:t>
            </a:fld>
            <a:endParaRPr lang="sk-SK"/>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694305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8" name="Title 7"/>
          <p:cNvSpPr>
            <a:spLocks noGrp="1"/>
          </p:cNvSpPr>
          <p:nvPr>
            <p:ph type="title"/>
          </p:nvPr>
        </p:nvSpPr>
        <p:spPr>
          <a:xfrm>
            <a:off x="2195736" y="286604"/>
            <a:ext cx="6171024" cy="1450757"/>
          </a:xfrm>
        </p:spPr>
        <p:txBody>
          <a:bodyPr anchor="ctr"/>
          <a:lstStyle>
            <a:lvl1pPr>
              <a:defRPr lang="sk-SK" sz="4000" b="1" i="0" kern="1200" spc="-50" baseline="0" dirty="0" smtClean="0">
                <a:solidFill>
                  <a:srgbClr val="E03643"/>
                </a:solidFill>
                <a:latin typeface="Corbel" panose="020B0503020204020204" pitchFamily="34" charset="0"/>
                <a:ea typeface="+mj-ea"/>
                <a:cs typeface="+mj-cs"/>
              </a:defRPr>
            </a:lvl1pPr>
          </a:lstStyle>
          <a:p>
            <a:r>
              <a:rPr lang="sk-SK" dirty="0"/>
              <a:t>Upravte štýly predlohy textu</a:t>
            </a:r>
            <a:endParaRPr lang="en-US" dirty="0"/>
          </a:p>
        </p:txBody>
      </p:sp>
      <p:sp>
        <p:nvSpPr>
          <p:cNvPr id="3" name="Content Placeholder 2"/>
          <p:cNvSpPr>
            <a:spLocks noGrp="1"/>
          </p:cNvSpPr>
          <p:nvPr>
            <p:ph sz="half" idx="1"/>
          </p:nvPr>
        </p:nvSpPr>
        <p:spPr>
          <a:xfrm>
            <a:off x="822960" y="1845734"/>
            <a:ext cx="3703320" cy="4023360"/>
          </a:xfrm>
        </p:spPr>
        <p:txBody>
          <a:bodyPr/>
          <a:lstStyle/>
          <a:p>
            <a:pPr lvl="0"/>
            <a:r>
              <a:rPr lang="sk-SK"/>
              <a:t>Upravte štýl predlohy textu.</a:t>
            </a:r>
          </a:p>
          <a:p>
            <a:pPr lvl="1"/>
            <a:r>
              <a:rPr lang="sk-SK"/>
              <a:t>Druhá úroveň</a:t>
            </a:r>
          </a:p>
          <a:p>
            <a:pPr lvl="2"/>
            <a:r>
              <a:rPr lang="sk-SK"/>
              <a:t>Tretia úroveň</a:t>
            </a:r>
          </a:p>
          <a:p>
            <a:pPr lvl="3"/>
            <a:r>
              <a:rPr lang="sk-SK"/>
              <a:t>Štvrtá úroveň</a:t>
            </a:r>
          </a:p>
          <a:p>
            <a:pPr lvl="4"/>
            <a:r>
              <a:rPr lang="sk-SK"/>
              <a:t>Piata úroveň</a:t>
            </a:r>
            <a:endParaRPr lang="en-US" dirty="0"/>
          </a:p>
        </p:txBody>
      </p:sp>
      <p:sp>
        <p:nvSpPr>
          <p:cNvPr id="4" name="Content Placeholder 3"/>
          <p:cNvSpPr>
            <a:spLocks noGrp="1"/>
          </p:cNvSpPr>
          <p:nvPr>
            <p:ph sz="half" idx="2"/>
          </p:nvPr>
        </p:nvSpPr>
        <p:spPr>
          <a:xfrm>
            <a:off x="4663440" y="1845736"/>
            <a:ext cx="3703320" cy="4023359"/>
          </a:xfrm>
        </p:spPr>
        <p:txBody>
          <a:bodyPr/>
          <a:lstStyle/>
          <a:p>
            <a:pPr lvl="0"/>
            <a:r>
              <a:rPr lang="sk-SK"/>
              <a:t>Upravte štýl predlohy textu.</a:t>
            </a:r>
          </a:p>
          <a:p>
            <a:pPr lvl="1"/>
            <a:r>
              <a:rPr lang="sk-SK"/>
              <a:t>Druhá úroveň</a:t>
            </a:r>
          </a:p>
          <a:p>
            <a:pPr lvl="2"/>
            <a:r>
              <a:rPr lang="sk-SK"/>
              <a:t>Tretia úroveň</a:t>
            </a:r>
          </a:p>
          <a:p>
            <a:pPr lvl="3"/>
            <a:r>
              <a:rPr lang="sk-SK"/>
              <a:t>Štvrtá úroveň</a:t>
            </a:r>
          </a:p>
          <a:p>
            <a:pPr lvl="4"/>
            <a:r>
              <a:rPr lang="sk-SK"/>
              <a:t>Piata úroveň</a:t>
            </a:r>
            <a:endParaRPr lang="en-US" dirty="0"/>
          </a:p>
        </p:txBody>
      </p:sp>
      <p:sp>
        <p:nvSpPr>
          <p:cNvPr id="5" name="Date Placeholder 4"/>
          <p:cNvSpPr>
            <a:spLocks noGrp="1"/>
          </p:cNvSpPr>
          <p:nvPr>
            <p:ph type="dt" sz="half" idx="10"/>
          </p:nvPr>
        </p:nvSpPr>
        <p:spPr/>
        <p:txBody>
          <a:bodyPr/>
          <a:lstStyle>
            <a:lvl1pPr>
              <a:defRPr/>
            </a:lvl1pPr>
          </a:lstStyle>
          <a:p>
            <a:r>
              <a:rPr lang="sk-SK" dirty="0"/>
              <a:t>31. 01. 2022</a:t>
            </a:r>
          </a:p>
        </p:txBody>
      </p:sp>
      <p:sp>
        <p:nvSpPr>
          <p:cNvPr id="6" name="Footer Placeholder 5"/>
          <p:cNvSpPr>
            <a:spLocks noGrp="1"/>
          </p:cNvSpPr>
          <p:nvPr>
            <p:ph type="ftr" sz="quarter" idx="11"/>
          </p:nvPr>
        </p:nvSpPr>
        <p:spPr/>
        <p:txBody>
          <a:bodyPr/>
          <a:lstStyle/>
          <a:p>
            <a:pPr algn="ctr"/>
            <a:r>
              <a:rPr lang="sk-SK" dirty="0"/>
              <a:t>Kurz medicínskeho vzdelávania</a:t>
            </a:r>
          </a:p>
        </p:txBody>
      </p:sp>
      <p:sp>
        <p:nvSpPr>
          <p:cNvPr id="7" name="Slide Number Placeholder 6"/>
          <p:cNvSpPr>
            <a:spLocks noGrp="1"/>
          </p:cNvSpPr>
          <p:nvPr>
            <p:ph type="sldNum" sz="quarter" idx="12"/>
          </p:nvPr>
        </p:nvSpPr>
        <p:spPr/>
        <p:txBody>
          <a:bodyPr/>
          <a:lstStyle/>
          <a:p>
            <a:fld id="{BBC973DE-7D39-4BFF-85EF-E7773D09285E}" type="slidenum">
              <a:rPr lang="sk-SK" smtClean="0"/>
              <a:pPr/>
              <a:t>‹#›</a:t>
            </a:fld>
            <a:endParaRPr lang="sk-SK"/>
          </a:p>
        </p:txBody>
      </p:sp>
    </p:spTree>
    <p:extLst>
      <p:ext uri="{BB962C8B-B14F-4D97-AF65-F5344CB8AC3E}">
        <p14:creationId xmlns:p14="http://schemas.microsoft.com/office/powerpoint/2010/main" val="5577714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anie">
    <p:spTree>
      <p:nvGrpSpPr>
        <p:cNvPr id="1" name=""/>
        <p:cNvGrpSpPr/>
        <p:nvPr/>
      </p:nvGrpSpPr>
      <p:grpSpPr>
        <a:xfrm>
          <a:off x="0" y="0"/>
          <a:ext cx="0" cy="0"/>
          <a:chOff x="0" y="0"/>
          <a:chExt cx="0" cy="0"/>
        </a:xfrm>
      </p:grpSpPr>
      <p:sp>
        <p:nvSpPr>
          <p:cNvPr id="10" name="Title 9"/>
          <p:cNvSpPr>
            <a:spLocks noGrp="1"/>
          </p:cNvSpPr>
          <p:nvPr>
            <p:ph type="title"/>
          </p:nvPr>
        </p:nvSpPr>
        <p:spPr>
          <a:xfrm>
            <a:off x="2195736" y="286604"/>
            <a:ext cx="6171024" cy="1450757"/>
          </a:xfrm>
        </p:spPr>
        <p:txBody>
          <a:bodyPr vert="horz" lIns="91440" tIns="45720" rIns="91440" bIns="45720" rtlCol="0" anchor="ctr">
            <a:normAutofit/>
          </a:bodyPr>
          <a:lstStyle>
            <a:lvl1pPr>
              <a:defRPr lang="en-US" dirty="0"/>
            </a:lvl1pPr>
          </a:lstStyle>
          <a:p>
            <a:pPr lvl="0"/>
            <a:r>
              <a:rPr lang="sk-SK"/>
              <a:t>Upravte štýly predlohy textu</a:t>
            </a:r>
            <a:endParaRPr lang="en-US" dirty="0"/>
          </a:p>
        </p:txBody>
      </p:sp>
      <p:sp>
        <p:nvSpPr>
          <p:cNvPr id="3" name="Text Placeholder 2"/>
          <p:cNvSpPr>
            <a:spLocks noGrp="1"/>
          </p:cNvSpPr>
          <p:nvPr>
            <p:ph type="body" idx="1"/>
          </p:nvPr>
        </p:nvSpPr>
        <p:spPr>
          <a:xfrm>
            <a:off x="82296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a:t>Upravte štýl predlohy textu.</a:t>
            </a:r>
          </a:p>
        </p:txBody>
      </p:sp>
      <p:sp>
        <p:nvSpPr>
          <p:cNvPr id="4" name="Content Placeholder 3"/>
          <p:cNvSpPr>
            <a:spLocks noGrp="1"/>
          </p:cNvSpPr>
          <p:nvPr>
            <p:ph sz="half" idx="2"/>
          </p:nvPr>
        </p:nvSpPr>
        <p:spPr>
          <a:xfrm>
            <a:off x="822960" y="2582334"/>
            <a:ext cx="3703320" cy="3286760"/>
          </a:xfrm>
        </p:spPr>
        <p:txBody>
          <a:bodyPr/>
          <a:lstStyle/>
          <a:p>
            <a:pPr lvl="0"/>
            <a:r>
              <a:rPr lang="sk-SK"/>
              <a:t>Upravte štýl predlohy textu.</a:t>
            </a:r>
          </a:p>
          <a:p>
            <a:pPr lvl="1"/>
            <a:r>
              <a:rPr lang="sk-SK"/>
              <a:t>Druhá úroveň</a:t>
            </a:r>
          </a:p>
          <a:p>
            <a:pPr lvl="2"/>
            <a:r>
              <a:rPr lang="sk-SK"/>
              <a:t>Tretia úroveň</a:t>
            </a:r>
          </a:p>
          <a:p>
            <a:pPr lvl="3"/>
            <a:r>
              <a:rPr lang="sk-SK"/>
              <a:t>Štvrtá úroveň</a:t>
            </a:r>
          </a:p>
          <a:p>
            <a:pPr lvl="4"/>
            <a:r>
              <a:rPr lang="sk-SK"/>
              <a:t>Piata úroveň</a:t>
            </a:r>
            <a:endParaRPr lang="en-US" dirty="0"/>
          </a:p>
        </p:txBody>
      </p:sp>
      <p:sp>
        <p:nvSpPr>
          <p:cNvPr id="5" name="Text Placeholder 4"/>
          <p:cNvSpPr>
            <a:spLocks noGrp="1"/>
          </p:cNvSpPr>
          <p:nvPr>
            <p:ph type="body" sz="quarter" idx="3"/>
          </p:nvPr>
        </p:nvSpPr>
        <p:spPr>
          <a:xfrm>
            <a:off x="466344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a:t>Upravte štýl predlohy textu.</a:t>
            </a:r>
          </a:p>
        </p:txBody>
      </p:sp>
      <p:sp>
        <p:nvSpPr>
          <p:cNvPr id="6" name="Content Placeholder 5"/>
          <p:cNvSpPr>
            <a:spLocks noGrp="1"/>
          </p:cNvSpPr>
          <p:nvPr>
            <p:ph sz="quarter" idx="4"/>
          </p:nvPr>
        </p:nvSpPr>
        <p:spPr>
          <a:xfrm>
            <a:off x="4663440" y="2582334"/>
            <a:ext cx="3703320" cy="3286760"/>
          </a:xfrm>
        </p:spPr>
        <p:txBody>
          <a:bodyPr/>
          <a:lstStyle/>
          <a:p>
            <a:pPr lvl="0"/>
            <a:r>
              <a:rPr lang="sk-SK"/>
              <a:t>Upravte štýl predlohy textu.</a:t>
            </a:r>
          </a:p>
          <a:p>
            <a:pPr lvl="1"/>
            <a:r>
              <a:rPr lang="sk-SK"/>
              <a:t>Druhá úroveň</a:t>
            </a:r>
          </a:p>
          <a:p>
            <a:pPr lvl="2"/>
            <a:r>
              <a:rPr lang="sk-SK"/>
              <a:t>Tretia úroveň</a:t>
            </a:r>
          </a:p>
          <a:p>
            <a:pPr lvl="3"/>
            <a:r>
              <a:rPr lang="sk-SK"/>
              <a:t>Štvrtá úroveň</a:t>
            </a:r>
          </a:p>
          <a:p>
            <a:pPr lvl="4"/>
            <a:r>
              <a:rPr lang="sk-SK"/>
              <a:t>Piata úroveň</a:t>
            </a:r>
            <a:endParaRPr lang="en-US" dirty="0"/>
          </a:p>
        </p:txBody>
      </p:sp>
      <p:sp>
        <p:nvSpPr>
          <p:cNvPr id="7" name="Date Placeholder 6"/>
          <p:cNvSpPr>
            <a:spLocks noGrp="1"/>
          </p:cNvSpPr>
          <p:nvPr>
            <p:ph type="dt" sz="half" idx="10"/>
          </p:nvPr>
        </p:nvSpPr>
        <p:spPr/>
        <p:txBody>
          <a:bodyPr/>
          <a:lstStyle>
            <a:lvl1pPr>
              <a:defRPr/>
            </a:lvl1pPr>
          </a:lstStyle>
          <a:p>
            <a:r>
              <a:rPr lang="sk-SK" dirty="0"/>
              <a:t>31. 01. 2022</a:t>
            </a:r>
          </a:p>
        </p:txBody>
      </p:sp>
      <p:sp>
        <p:nvSpPr>
          <p:cNvPr id="8" name="Footer Placeholder 7"/>
          <p:cNvSpPr>
            <a:spLocks noGrp="1"/>
          </p:cNvSpPr>
          <p:nvPr>
            <p:ph type="ftr" sz="quarter" idx="11"/>
          </p:nvPr>
        </p:nvSpPr>
        <p:spPr/>
        <p:txBody>
          <a:bodyPr/>
          <a:lstStyle/>
          <a:p>
            <a:pPr algn="ctr"/>
            <a:r>
              <a:rPr lang="sk-SK" dirty="0"/>
              <a:t>Kurz medicínskeho vzdelávania</a:t>
            </a:r>
          </a:p>
        </p:txBody>
      </p:sp>
      <p:sp>
        <p:nvSpPr>
          <p:cNvPr id="9" name="Slide Number Placeholder 8"/>
          <p:cNvSpPr>
            <a:spLocks noGrp="1"/>
          </p:cNvSpPr>
          <p:nvPr>
            <p:ph type="sldNum" sz="quarter" idx="12"/>
          </p:nvPr>
        </p:nvSpPr>
        <p:spPr/>
        <p:txBody>
          <a:bodyPr/>
          <a:lstStyle/>
          <a:p>
            <a:fld id="{BBC973DE-7D39-4BFF-85EF-E7773D09285E}" type="slidenum">
              <a:rPr lang="sk-SK" smtClean="0"/>
              <a:pPr/>
              <a:t>‹#›</a:t>
            </a:fld>
            <a:endParaRPr lang="sk-SK"/>
          </a:p>
        </p:txBody>
      </p:sp>
    </p:spTree>
    <p:extLst>
      <p:ext uri="{BB962C8B-B14F-4D97-AF65-F5344CB8AC3E}">
        <p14:creationId xmlns:p14="http://schemas.microsoft.com/office/powerpoint/2010/main" val="10864879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Len nadpis">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45720" rIns="91440" bIns="45720" rtlCol="0" anchor="ctr">
            <a:normAutofit/>
          </a:bodyPr>
          <a:lstStyle>
            <a:lvl1pPr>
              <a:defRPr lang="en-US" dirty="0"/>
            </a:lvl1pPr>
          </a:lstStyle>
          <a:p>
            <a:pPr lvl="0"/>
            <a:r>
              <a:rPr lang="sk-SK"/>
              <a:t>Upravte štýly predlohy textu</a:t>
            </a:r>
            <a:endParaRPr lang="en-US" dirty="0"/>
          </a:p>
        </p:txBody>
      </p:sp>
      <p:sp>
        <p:nvSpPr>
          <p:cNvPr id="3" name="Date Placeholder 2"/>
          <p:cNvSpPr>
            <a:spLocks noGrp="1"/>
          </p:cNvSpPr>
          <p:nvPr>
            <p:ph type="dt" sz="half" idx="10"/>
          </p:nvPr>
        </p:nvSpPr>
        <p:spPr/>
        <p:txBody>
          <a:bodyPr/>
          <a:lstStyle>
            <a:lvl1pPr>
              <a:defRPr/>
            </a:lvl1pPr>
          </a:lstStyle>
          <a:p>
            <a:r>
              <a:rPr lang="sk-SK" dirty="0"/>
              <a:t>31. 01. 2022</a:t>
            </a:r>
          </a:p>
        </p:txBody>
      </p:sp>
      <p:sp>
        <p:nvSpPr>
          <p:cNvPr id="4" name="Footer Placeholder 3"/>
          <p:cNvSpPr>
            <a:spLocks noGrp="1"/>
          </p:cNvSpPr>
          <p:nvPr>
            <p:ph type="ftr" sz="quarter" idx="11"/>
          </p:nvPr>
        </p:nvSpPr>
        <p:spPr/>
        <p:txBody>
          <a:bodyPr/>
          <a:lstStyle/>
          <a:p>
            <a:pPr algn="ctr"/>
            <a:r>
              <a:rPr lang="sk-SK" dirty="0"/>
              <a:t>Kurz medicínskeho vzdelávania</a:t>
            </a:r>
          </a:p>
        </p:txBody>
      </p:sp>
      <p:sp>
        <p:nvSpPr>
          <p:cNvPr id="5" name="Slide Number Placeholder 4"/>
          <p:cNvSpPr>
            <a:spLocks noGrp="1"/>
          </p:cNvSpPr>
          <p:nvPr>
            <p:ph type="sldNum" sz="quarter" idx="12"/>
          </p:nvPr>
        </p:nvSpPr>
        <p:spPr/>
        <p:txBody>
          <a:bodyPr/>
          <a:lstStyle/>
          <a:p>
            <a:fld id="{BBC973DE-7D39-4BFF-85EF-E7773D09285E}" type="slidenum">
              <a:rPr lang="sk-SK" smtClean="0"/>
              <a:pPr/>
              <a:t>‹#›</a:t>
            </a:fld>
            <a:endParaRPr lang="sk-SK"/>
          </a:p>
        </p:txBody>
      </p:sp>
    </p:spTree>
    <p:extLst>
      <p:ext uri="{BB962C8B-B14F-4D97-AF65-F5344CB8AC3E}">
        <p14:creationId xmlns:p14="http://schemas.microsoft.com/office/powerpoint/2010/main" val="40885224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Prázdna">
    <p:spTree>
      <p:nvGrpSpPr>
        <p:cNvPr id="1" name=""/>
        <p:cNvGrpSpPr/>
        <p:nvPr/>
      </p:nvGrpSpPr>
      <p:grpSpPr>
        <a:xfrm>
          <a:off x="0" y="0"/>
          <a:ext cx="0" cy="0"/>
          <a:chOff x="0" y="0"/>
          <a:chExt cx="0" cy="0"/>
        </a:xfrm>
      </p:grpSpPr>
      <p:sp>
        <p:nvSpPr>
          <p:cNvPr id="5" name="Rectangle 4"/>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r>
              <a:rPr lang="sk-SK"/>
              <a:t>10.2.2020</a:t>
            </a:r>
          </a:p>
        </p:txBody>
      </p:sp>
      <p:sp>
        <p:nvSpPr>
          <p:cNvPr id="8" name="Footer Placeholder 7"/>
          <p:cNvSpPr>
            <a:spLocks noGrp="1"/>
          </p:cNvSpPr>
          <p:nvPr>
            <p:ph type="ftr" sz="quarter" idx="11"/>
          </p:nvPr>
        </p:nvSpPr>
        <p:spPr/>
        <p:txBody>
          <a:bodyPr/>
          <a:lstStyle>
            <a:lvl1pPr>
              <a:defRPr>
                <a:solidFill>
                  <a:srgbClr val="FFFFFF"/>
                </a:solidFill>
              </a:defRPr>
            </a:lvl1pPr>
          </a:lstStyle>
          <a:p>
            <a:r>
              <a:rPr lang="sk-SK" dirty="0"/>
              <a:t>Kurz medicínskeho vzdelávania</a:t>
            </a:r>
          </a:p>
        </p:txBody>
      </p:sp>
      <p:sp>
        <p:nvSpPr>
          <p:cNvPr id="9" name="Slide Number Placeholder 8"/>
          <p:cNvSpPr>
            <a:spLocks noGrp="1"/>
          </p:cNvSpPr>
          <p:nvPr>
            <p:ph type="sldNum" sz="quarter" idx="12"/>
          </p:nvPr>
        </p:nvSpPr>
        <p:spPr/>
        <p:txBody>
          <a:bodyPr/>
          <a:lstStyle/>
          <a:p>
            <a:fld id="{BBC973DE-7D39-4BFF-85EF-E7773D09285E}" type="slidenum">
              <a:rPr lang="sk-SK" smtClean="0"/>
              <a:pPr/>
              <a:t>‹#›</a:t>
            </a:fld>
            <a:endParaRPr lang="sk-SK"/>
          </a:p>
        </p:txBody>
      </p:sp>
    </p:spTree>
    <p:extLst>
      <p:ext uri="{BB962C8B-B14F-4D97-AF65-F5344CB8AC3E}">
        <p14:creationId xmlns:p14="http://schemas.microsoft.com/office/powerpoint/2010/main" val="32694197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Obsah s popisom">
    <p:spTree>
      <p:nvGrpSpPr>
        <p:cNvPr id="1" name=""/>
        <p:cNvGrpSpPr/>
        <p:nvPr/>
      </p:nvGrpSpPr>
      <p:grpSpPr>
        <a:xfrm>
          <a:off x="0" y="0"/>
          <a:ext cx="0" cy="0"/>
          <a:chOff x="0" y="0"/>
          <a:chExt cx="0" cy="0"/>
        </a:xfrm>
      </p:grpSpPr>
      <p:sp>
        <p:nvSpPr>
          <p:cNvPr id="8" name="Rectangle 7"/>
          <p:cNvSpPr/>
          <p:nvPr/>
        </p:nvSpPr>
        <p:spPr>
          <a:xfrm>
            <a:off x="13" y="0"/>
            <a:ext cx="303809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594359"/>
            <a:ext cx="2400300" cy="2286000"/>
          </a:xfrm>
        </p:spPr>
        <p:txBody>
          <a:bodyPr anchor="b">
            <a:normAutofit/>
          </a:bodyPr>
          <a:lstStyle>
            <a:lvl1pPr>
              <a:defRPr sz="3600" b="0">
                <a:solidFill>
                  <a:srgbClr val="FFFFFF"/>
                </a:solidFill>
              </a:defRPr>
            </a:lvl1pPr>
          </a:lstStyle>
          <a:p>
            <a:r>
              <a:rPr lang="sk-SK"/>
              <a:t>Upravte štýly predlohy textu</a:t>
            </a:r>
            <a:endParaRPr lang="en-US" dirty="0"/>
          </a:p>
        </p:txBody>
      </p:sp>
      <p:sp>
        <p:nvSpPr>
          <p:cNvPr id="3" name="Content Placeholder 2"/>
          <p:cNvSpPr>
            <a:spLocks noGrp="1"/>
          </p:cNvSpPr>
          <p:nvPr>
            <p:ph idx="1"/>
          </p:nvPr>
        </p:nvSpPr>
        <p:spPr>
          <a:xfrm>
            <a:off x="3460237" y="731520"/>
            <a:ext cx="5009393" cy="5257800"/>
          </a:xfrm>
        </p:spPr>
        <p:txBody>
          <a:bodyPr/>
          <a:lstStyle/>
          <a:p>
            <a:pPr lvl="0"/>
            <a:r>
              <a:rPr lang="sk-SK"/>
              <a:t>Upravte štýl predlohy textu.</a:t>
            </a:r>
          </a:p>
          <a:p>
            <a:pPr lvl="1"/>
            <a:r>
              <a:rPr lang="sk-SK"/>
              <a:t>Druhá úroveň</a:t>
            </a:r>
          </a:p>
          <a:p>
            <a:pPr lvl="2"/>
            <a:r>
              <a:rPr lang="sk-SK"/>
              <a:t>Tretia úroveň</a:t>
            </a:r>
          </a:p>
          <a:p>
            <a:pPr lvl="3"/>
            <a:r>
              <a:rPr lang="sk-SK"/>
              <a:t>Štvrtá úroveň</a:t>
            </a:r>
          </a:p>
          <a:p>
            <a:pPr lvl="4"/>
            <a:r>
              <a:rPr lang="sk-SK"/>
              <a:t>Piata úroveň</a:t>
            </a:r>
            <a:endParaRPr lang="en-US" dirty="0"/>
          </a:p>
        </p:txBody>
      </p:sp>
      <p:sp>
        <p:nvSpPr>
          <p:cNvPr id="4" name="Text Placeholder 3"/>
          <p:cNvSpPr>
            <a:spLocks noGrp="1"/>
          </p:cNvSpPr>
          <p:nvPr>
            <p:ph type="body" sz="half" idx="2"/>
          </p:nvPr>
        </p:nvSpPr>
        <p:spPr>
          <a:xfrm>
            <a:off x="342900" y="2926080"/>
            <a:ext cx="24003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k-SK"/>
              <a:t>Upravte štýl predlohy textu.</a:t>
            </a:r>
          </a:p>
        </p:txBody>
      </p:sp>
      <p:sp>
        <p:nvSpPr>
          <p:cNvPr id="5" name="Date Placeholder 4"/>
          <p:cNvSpPr>
            <a:spLocks noGrp="1"/>
          </p:cNvSpPr>
          <p:nvPr>
            <p:ph type="dt" sz="half" idx="10"/>
          </p:nvPr>
        </p:nvSpPr>
        <p:spPr>
          <a:xfrm>
            <a:off x="349134" y="6459786"/>
            <a:ext cx="1963883" cy="365125"/>
          </a:xfrm>
        </p:spPr>
        <p:txBody>
          <a:bodyPr/>
          <a:lstStyle>
            <a:lvl1pPr algn="l">
              <a:defRPr/>
            </a:lvl1pPr>
          </a:lstStyle>
          <a:p>
            <a:r>
              <a:rPr lang="sk-SK"/>
              <a:t>10.2.2020</a:t>
            </a:r>
          </a:p>
        </p:txBody>
      </p:sp>
      <p:sp>
        <p:nvSpPr>
          <p:cNvPr id="6" name="Footer Placeholder 5"/>
          <p:cNvSpPr>
            <a:spLocks noGrp="1"/>
          </p:cNvSpPr>
          <p:nvPr>
            <p:ph type="ftr" sz="quarter" idx="11"/>
          </p:nvPr>
        </p:nvSpPr>
        <p:spPr>
          <a:xfrm>
            <a:off x="3600450" y="6459786"/>
            <a:ext cx="3486150" cy="365125"/>
          </a:xfrm>
        </p:spPr>
        <p:txBody>
          <a:bodyPr/>
          <a:lstStyle>
            <a:lvl1pPr algn="l">
              <a:defRPr>
                <a:solidFill>
                  <a:schemeClr val="tx2"/>
                </a:solidFill>
              </a:defRPr>
            </a:lvl1pPr>
          </a:lstStyle>
          <a:p>
            <a:r>
              <a:rPr lang="sk-SK"/>
              <a:t>Kurz medicínskeho vzdelávania</a:t>
            </a:r>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BBC973DE-7D39-4BFF-85EF-E7773D09285E}" type="slidenum">
              <a:rPr lang="sk-SK" smtClean="0"/>
              <a:pPr/>
              <a:t>‹#›</a:t>
            </a:fld>
            <a:endParaRPr lang="sk-SK"/>
          </a:p>
        </p:txBody>
      </p:sp>
    </p:spTree>
    <p:extLst>
      <p:ext uri="{BB962C8B-B14F-4D97-AF65-F5344CB8AC3E}">
        <p14:creationId xmlns:p14="http://schemas.microsoft.com/office/powerpoint/2010/main" val="10886984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Obrázok s popisom">
    <p:spTree>
      <p:nvGrpSpPr>
        <p:cNvPr id="1" name=""/>
        <p:cNvGrpSpPr/>
        <p:nvPr/>
      </p:nvGrpSpPr>
      <p:grpSpPr>
        <a:xfrm>
          <a:off x="0" y="0"/>
          <a:ext cx="0" cy="0"/>
          <a:chOff x="0" y="0"/>
          <a:chExt cx="0" cy="0"/>
        </a:xfrm>
      </p:grpSpPr>
      <p:sp>
        <p:nvSpPr>
          <p:cNvPr id="8" name="Rectangle 7"/>
          <p:cNvSpPr/>
          <p:nvPr/>
        </p:nvSpPr>
        <p:spPr>
          <a:xfrm>
            <a:off x="0" y="4953000"/>
            <a:ext cx="9141619"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2" y="491507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074920"/>
            <a:ext cx="7589520" cy="822960"/>
          </a:xfrm>
        </p:spPr>
        <p:txBody>
          <a:bodyPr tIns="0" bIns="0" anchor="b">
            <a:noAutofit/>
          </a:bodyPr>
          <a:lstStyle>
            <a:lvl1pPr>
              <a:defRPr sz="3600" b="0">
                <a:solidFill>
                  <a:srgbClr val="FFFFFF"/>
                </a:solidFill>
              </a:defRPr>
            </a:lvl1pPr>
          </a:lstStyle>
          <a:p>
            <a:r>
              <a:rPr lang="sk-SK"/>
              <a:t>Upravte štýly predlohy textu</a:t>
            </a:r>
            <a:endParaRPr lang="en-US" dirty="0"/>
          </a:p>
        </p:txBody>
      </p:sp>
      <p:sp>
        <p:nvSpPr>
          <p:cNvPr id="3" name="Picture Placeholder 2"/>
          <p:cNvSpPr>
            <a:spLocks noGrp="1" noChangeAspect="1"/>
          </p:cNvSpPr>
          <p:nvPr>
            <p:ph type="pic" idx="1"/>
          </p:nvPr>
        </p:nvSpPr>
        <p:spPr>
          <a:xfrm>
            <a:off x="12" y="0"/>
            <a:ext cx="9143989"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k-SK"/>
              <a:t>Ak chcete pridať obrázok, kliknite na ikonu</a:t>
            </a:r>
            <a:endParaRPr lang="en-US" dirty="0"/>
          </a:p>
        </p:txBody>
      </p:sp>
      <p:sp>
        <p:nvSpPr>
          <p:cNvPr id="4" name="Text Placeholder 3"/>
          <p:cNvSpPr>
            <a:spLocks noGrp="1"/>
          </p:cNvSpPr>
          <p:nvPr>
            <p:ph type="body" sz="half" idx="2"/>
          </p:nvPr>
        </p:nvSpPr>
        <p:spPr>
          <a:xfrm>
            <a:off x="822959" y="5907024"/>
            <a:ext cx="7589520"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k-SK"/>
              <a:t>Upravte štýl predlohy textu.</a:t>
            </a:r>
          </a:p>
        </p:txBody>
      </p:sp>
      <p:sp>
        <p:nvSpPr>
          <p:cNvPr id="5" name="Date Placeholder 4"/>
          <p:cNvSpPr>
            <a:spLocks noGrp="1"/>
          </p:cNvSpPr>
          <p:nvPr>
            <p:ph type="dt" sz="half" idx="10"/>
          </p:nvPr>
        </p:nvSpPr>
        <p:spPr/>
        <p:txBody>
          <a:bodyPr/>
          <a:lstStyle/>
          <a:p>
            <a:r>
              <a:rPr lang="sk-SK"/>
              <a:t>10.2.2020</a:t>
            </a:r>
          </a:p>
        </p:txBody>
      </p:sp>
      <p:sp>
        <p:nvSpPr>
          <p:cNvPr id="6" name="Footer Placeholder 5"/>
          <p:cNvSpPr>
            <a:spLocks noGrp="1"/>
          </p:cNvSpPr>
          <p:nvPr>
            <p:ph type="ftr" sz="quarter" idx="11"/>
          </p:nvPr>
        </p:nvSpPr>
        <p:spPr/>
        <p:txBody>
          <a:bodyPr/>
          <a:lstStyle/>
          <a:p>
            <a:r>
              <a:rPr lang="sk-SK" dirty="0"/>
              <a:t>Kurz medicínskeho vzdelávania</a:t>
            </a:r>
          </a:p>
        </p:txBody>
      </p:sp>
      <p:sp>
        <p:nvSpPr>
          <p:cNvPr id="7" name="Slide Number Placeholder 6"/>
          <p:cNvSpPr>
            <a:spLocks noGrp="1"/>
          </p:cNvSpPr>
          <p:nvPr>
            <p:ph type="sldNum" sz="quarter" idx="12"/>
          </p:nvPr>
        </p:nvSpPr>
        <p:spPr/>
        <p:txBody>
          <a:bodyPr/>
          <a:lstStyle/>
          <a:p>
            <a:fld id="{BBC973DE-7D39-4BFF-85EF-E7773D09285E}" type="slidenum">
              <a:rPr lang="sk-SK" smtClean="0"/>
              <a:pPr/>
              <a:t>‹#›</a:t>
            </a:fld>
            <a:endParaRPr lang="sk-SK"/>
          </a:p>
        </p:txBody>
      </p:sp>
    </p:spTree>
    <p:extLst>
      <p:ext uri="{BB962C8B-B14F-4D97-AF65-F5344CB8AC3E}">
        <p14:creationId xmlns:p14="http://schemas.microsoft.com/office/powerpoint/2010/main" val="12144438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zvislý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Upravte štýly predlohy textu</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sk-SK"/>
              <a:t>Upravte štýl predlohy textu.</a:t>
            </a:r>
          </a:p>
          <a:p>
            <a:pPr lvl="1"/>
            <a:r>
              <a:rPr lang="sk-SK"/>
              <a:t>Druhá úroveň</a:t>
            </a:r>
          </a:p>
          <a:p>
            <a:pPr lvl="2"/>
            <a:r>
              <a:rPr lang="sk-SK"/>
              <a:t>Tretia úroveň</a:t>
            </a:r>
          </a:p>
          <a:p>
            <a:pPr lvl="3"/>
            <a:r>
              <a:rPr lang="sk-SK"/>
              <a:t>Štvrtá úroveň</a:t>
            </a:r>
          </a:p>
          <a:p>
            <a:pPr lvl="4"/>
            <a:r>
              <a:rPr lang="sk-SK"/>
              <a:t>Piata úroveň</a:t>
            </a:r>
            <a:endParaRPr lang="en-US" dirty="0"/>
          </a:p>
        </p:txBody>
      </p:sp>
      <p:sp>
        <p:nvSpPr>
          <p:cNvPr id="4" name="Date Placeholder 3"/>
          <p:cNvSpPr>
            <a:spLocks noGrp="1"/>
          </p:cNvSpPr>
          <p:nvPr>
            <p:ph type="dt" sz="half" idx="10"/>
          </p:nvPr>
        </p:nvSpPr>
        <p:spPr/>
        <p:txBody>
          <a:bodyPr/>
          <a:lstStyle/>
          <a:p>
            <a:r>
              <a:rPr lang="sk-SK"/>
              <a:t>10.2.2020</a:t>
            </a:r>
          </a:p>
        </p:txBody>
      </p:sp>
      <p:sp>
        <p:nvSpPr>
          <p:cNvPr id="5" name="Footer Placeholder 4"/>
          <p:cNvSpPr>
            <a:spLocks noGrp="1"/>
          </p:cNvSpPr>
          <p:nvPr>
            <p:ph type="ftr" sz="quarter" idx="11"/>
          </p:nvPr>
        </p:nvSpPr>
        <p:spPr/>
        <p:txBody>
          <a:bodyPr/>
          <a:lstStyle/>
          <a:p>
            <a:r>
              <a:rPr lang="sk-SK" dirty="0"/>
              <a:t>Kurz medicínskeho vzdelávania</a:t>
            </a:r>
          </a:p>
        </p:txBody>
      </p:sp>
      <p:sp>
        <p:nvSpPr>
          <p:cNvPr id="6" name="Slide Number Placeholder 5"/>
          <p:cNvSpPr>
            <a:spLocks noGrp="1"/>
          </p:cNvSpPr>
          <p:nvPr>
            <p:ph type="sldNum" sz="quarter" idx="12"/>
          </p:nvPr>
        </p:nvSpPr>
        <p:spPr/>
        <p:txBody>
          <a:bodyPr/>
          <a:lstStyle/>
          <a:p>
            <a:fld id="{BBC973DE-7D39-4BFF-85EF-E7773D09285E}" type="slidenum">
              <a:rPr lang="sk-SK" smtClean="0"/>
              <a:pPr/>
              <a:t>‹#›</a:t>
            </a:fld>
            <a:endParaRPr lang="sk-SK"/>
          </a:p>
        </p:txBody>
      </p:sp>
    </p:spTree>
    <p:extLst>
      <p:ext uri="{BB962C8B-B14F-4D97-AF65-F5344CB8AC3E}">
        <p14:creationId xmlns:p14="http://schemas.microsoft.com/office/powerpoint/2010/main" val="14038291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Zvislý nadpis a text">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5" y="414779"/>
            <a:ext cx="1971675" cy="5757421"/>
          </a:xfrm>
        </p:spPr>
        <p:txBody>
          <a:bodyPr vert="eaVert"/>
          <a:lstStyle/>
          <a:p>
            <a:r>
              <a:rPr lang="sk-SK"/>
              <a:t>Upravte štýly predlohy textu</a:t>
            </a:r>
            <a:endParaRPr lang="en-US" dirty="0"/>
          </a:p>
        </p:txBody>
      </p:sp>
      <p:sp>
        <p:nvSpPr>
          <p:cNvPr id="3" name="Vertical Text Placeholder 2"/>
          <p:cNvSpPr>
            <a:spLocks noGrp="1"/>
          </p:cNvSpPr>
          <p:nvPr>
            <p:ph type="body" orient="vert" idx="1"/>
          </p:nvPr>
        </p:nvSpPr>
        <p:spPr>
          <a:xfrm>
            <a:off x="628650" y="414779"/>
            <a:ext cx="5800725" cy="5757420"/>
          </a:xfrm>
        </p:spPr>
        <p:txBody>
          <a:bodyPr vert="eaVert" lIns="45720" tIns="0" rIns="45720" bIns="0"/>
          <a:lstStyle/>
          <a:p>
            <a:pPr lvl="0"/>
            <a:r>
              <a:rPr lang="sk-SK"/>
              <a:t>Upravte štýl predlohy textu.</a:t>
            </a:r>
          </a:p>
          <a:p>
            <a:pPr lvl="1"/>
            <a:r>
              <a:rPr lang="sk-SK"/>
              <a:t>Druhá úroveň</a:t>
            </a:r>
          </a:p>
          <a:p>
            <a:pPr lvl="2"/>
            <a:r>
              <a:rPr lang="sk-SK"/>
              <a:t>Tretia úroveň</a:t>
            </a:r>
          </a:p>
          <a:p>
            <a:pPr lvl="3"/>
            <a:r>
              <a:rPr lang="sk-SK"/>
              <a:t>Štvrtá úroveň</a:t>
            </a:r>
          </a:p>
          <a:p>
            <a:pPr lvl="4"/>
            <a:r>
              <a:rPr lang="sk-SK"/>
              <a:t>Piata úroveň</a:t>
            </a:r>
            <a:endParaRPr lang="en-US" dirty="0"/>
          </a:p>
        </p:txBody>
      </p:sp>
      <p:sp>
        <p:nvSpPr>
          <p:cNvPr id="4" name="Date Placeholder 3"/>
          <p:cNvSpPr>
            <a:spLocks noGrp="1"/>
          </p:cNvSpPr>
          <p:nvPr>
            <p:ph type="dt" sz="half" idx="10"/>
          </p:nvPr>
        </p:nvSpPr>
        <p:spPr/>
        <p:txBody>
          <a:bodyPr/>
          <a:lstStyle/>
          <a:p>
            <a:r>
              <a:rPr lang="sk-SK"/>
              <a:t>10.2.2020</a:t>
            </a:r>
          </a:p>
        </p:txBody>
      </p:sp>
      <p:sp>
        <p:nvSpPr>
          <p:cNvPr id="5" name="Footer Placeholder 4"/>
          <p:cNvSpPr>
            <a:spLocks noGrp="1"/>
          </p:cNvSpPr>
          <p:nvPr>
            <p:ph type="ftr" sz="quarter" idx="11"/>
          </p:nvPr>
        </p:nvSpPr>
        <p:spPr/>
        <p:txBody>
          <a:bodyPr/>
          <a:lstStyle/>
          <a:p>
            <a:r>
              <a:rPr lang="sk-SK" dirty="0"/>
              <a:t>Kurz medicínskeho vzdelávania</a:t>
            </a:r>
          </a:p>
        </p:txBody>
      </p:sp>
      <p:sp>
        <p:nvSpPr>
          <p:cNvPr id="6" name="Slide Number Placeholder 5"/>
          <p:cNvSpPr>
            <a:spLocks noGrp="1"/>
          </p:cNvSpPr>
          <p:nvPr>
            <p:ph type="sldNum" sz="quarter" idx="12"/>
          </p:nvPr>
        </p:nvSpPr>
        <p:spPr/>
        <p:txBody>
          <a:bodyPr/>
          <a:lstStyle/>
          <a:p>
            <a:fld id="{BBC973DE-7D39-4BFF-85EF-E7773D09285E}" type="slidenum">
              <a:rPr lang="sk-SK" smtClean="0"/>
              <a:pPr/>
              <a:t>‹#›</a:t>
            </a:fld>
            <a:endParaRPr lang="sk-SK"/>
          </a:p>
        </p:txBody>
      </p:sp>
    </p:spTree>
    <p:extLst>
      <p:ext uri="{BB962C8B-B14F-4D97-AF65-F5344CB8AC3E}">
        <p14:creationId xmlns:p14="http://schemas.microsoft.com/office/powerpoint/2010/main" val="23129639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195736" y="286604"/>
            <a:ext cx="6171024" cy="1450757"/>
          </a:xfrm>
          <a:prstGeom prst="rect">
            <a:avLst/>
          </a:prstGeom>
        </p:spPr>
        <p:txBody>
          <a:bodyPr vert="horz" lIns="91440" tIns="45720" rIns="91440" bIns="45720" rtlCol="0" anchor="ctr">
            <a:normAutofit/>
          </a:bodyPr>
          <a:lstStyle/>
          <a:p>
            <a:r>
              <a:rPr lang="sk-SK" dirty="0"/>
              <a:t>Upravte štýly predlohy textu</a:t>
            </a:r>
            <a:endParaRPr lang="en-US" dirty="0"/>
          </a:p>
        </p:txBody>
      </p:sp>
      <p:sp>
        <p:nvSpPr>
          <p:cNvPr id="3" name="Text Placeholder 2"/>
          <p:cNvSpPr>
            <a:spLocks noGrp="1"/>
          </p:cNvSpPr>
          <p:nvPr>
            <p:ph type="body" idx="1"/>
          </p:nvPr>
        </p:nvSpPr>
        <p:spPr>
          <a:xfrm>
            <a:off x="822959" y="1845734"/>
            <a:ext cx="7543801" cy="4023360"/>
          </a:xfrm>
          <a:prstGeom prst="rect">
            <a:avLst/>
          </a:prstGeom>
        </p:spPr>
        <p:txBody>
          <a:bodyPr vert="horz" lIns="0" tIns="45720" rIns="0" bIns="45720" rtlCol="0">
            <a:normAutofit/>
          </a:bodyPr>
          <a:lstStyle/>
          <a:p>
            <a:pPr lvl="0"/>
            <a:r>
              <a:rPr lang="sk-SK" dirty="0"/>
              <a:t>Upravte štýl predlohy textu.</a:t>
            </a:r>
          </a:p>
          <a:p>
            <a:pPr lvl="1"/>
            <a:r>
              <a:rPr lang="sk-SK" dirty="0"/>
              <a:t>Druhá úroveň</a:t>
            </a:r>
          </a:p>
          <a:p>
            <a:pPr lvl="2"/>
            <a:r>
              <a:rPr lang="sk-SK" dirty="0"/>
              <a:t>Tretia úroveň</a:t>
            </a:r>
          </a:p>
          <a:p>
            <a:pPr lvl="3"/>
            <a:r>
              <a:rPr lang="sk-SK" dirty="0"/>
              <a:t>Štvrtá úroveň</a:t>
            </a:r>
          </a:p>
          <a:p>
            <a:pPr lvl="4"/>
            <a:r>
              <a:rPr lang="sk-SK" dirty="0"/>
              <a:t>Piata úroveň</a:t>
            </a:r>
            <a:endParaRPr lang="en-US" dirty="0"/>
          </a:p>
        </p:txBody>
      </p:sp>
      <p:sp>
        <p:nvSpPr>
          <p:cNvPr id="4" name="Date Placeholder 3"/>
          <p:cNvSpPr>
            <a:spLocks noGrp="1"/>
          </p:cNvSpPr>
          <p:nvPr>
            <p:ph type="dt" sz="half" idx="2"/>
          </p:nvPr>
        </p:nvSpPr>
        <p:spPr>
          <a:xfrm>
            <a:off x="822961" y="6459786"/>
            <a:ext cx="1854203" cy="365125"/>
          </a:xfrm>
          <a:prstGeom prst="rect">
            <a:avLst/>
          </a:prstGeom>
        </p:spPr>
        <p:txBody>
          <a:bodyPr vert="horz" lIns="91440" tIns="45720" rIns="91440" bIns="45720" rtlCol="0" anchor="ctr"/>
          <a:lstStyle>
            <a:lvl1pPr algn="l" defTabSz="914400" rtl="0" eaLnBrk="1" latinLnBrk="0" hangingPunct="1">
              <a:lnSpc>
                <a:spcPct val="85000"/>
              </a:lnSpc>
              <a:spcBef>
                <a:spcPct val="0"/>
              </a:spcBef>
              <a:buNone/>
              <a:defRPr lang="sk-SK" sz="1600" b="1" i="0" kern="1200" spc="-50" baseline="0" smtClean="0">
                <a:solidFill>
                  <a:srgbClr val="E03643"/>
                </a:solidFill>
                <a:latin typeface="Corbel" panose="020B0503020204020204" pitchFamily="34" charset="0"/>
                <a:ea typeface="+mj-ea"/>
                <a:cs typeface="+mj-cs"/>
              </a:defRPr>
            </a:lvl1pPr>
          </a:lstStyle>
          <a:p>
            <a:r>
              <a:rPr lang="sk-SK" dirty="0"/>
              <a:t>31. 01. 2022</a:t>
            </a:r>
          </a:p>
        </p:txBody>
      </p:sp>
      <p:sp>
        <p:nvSpPr>
          <p:cNvPr id="5" name="Footer Placeholder 4"/>
          <p:cNvSpPr>
            <a:spLocks noGrp="1"/>
          </p:cNvSpPr>
          <p:nvPr>
            <p:ph type="ftr" sz="quarter" idx="3"/>
          </p:nvPr>
        </p:nvSpPr>
        <p:spPr>
          <a:xfrm>
            <a:off x="2764639" y="6459786"/>
            <a:ext cx="3617103" cy="365125"/>
          </a:xfrm>
          <a:prstGeom prst="rect">
            <a:avLst/>
          </a:prstGeom>
        </p:spPr>
        <p:txBody>
          <a:bodyPr vert="horz" lIns="91440" tIns="45720" rIns="91440" bIns="45720" rtlCol="0" anchor="ctr"/>
          <a:lstStyle>
            <a:lvl1pPr>
              <a:defRPr lang="sk-SK" sz="1600" b="1" i="0" spc="-50" baseline="0" smtClean="0">
                <a:solidFill>
                  <a:srgbClr val="E03643"/>
                </a:solidFill>
                <a:latin typeface="Corbel" panose="020B0503020204020204" pitchFamily="34" charset="0"/>
                <a:ea typeface="+mj-ea"/>
                <a:cs typeface="+mj-cs"/>
              </a:defRPr>
            </a:lvl1pPr>
          </a:lstStyle>
          <a:p>
            <a:pPr algn="ctr">
              <a:lnSpc>
                <a:spcPct val="85000"/>
              </a:lnSpc>
              <a:spcBef>
                <a:spcPct val="0"/>
              </a:spcBef>
            </a:pPr>
            <a:r>
              <a:rPr lang="sk-SK" dirty="0"/>
              <a:t>Kurz medicínskeho vzdelávania</a:t>
            </a:r>
          </a:p>
        </p:txBody>
      </p:sp>
      <p:sp>
        <p:nvSpPr>
          <p:cNvPr id="6" name="Slide Number Placeholder 5"/>
          <p:cNvSpPr>
            <a:spLocks noGrp="1"/>
          </p:cNvSpPr>
          <p:nvPr>
            <p:ph type="sldNum" sz="quarter" idx="4"/>
          </p:nvPr>
        </p:nvSpPr>
        <p:spPr>
          <a:xfrm>
            <a:off x="7425344" y="6459786"/>
            <a:ext cx="984019" cy="365125"/>
          </a:xfrm>
          <a:prstGeom prst="rect">
            <a:avLst/>
          </a:prstGeom>
        </p:spPr>
        <p:txBody>
          <a:bodyPr vert="horz" lIns="91440" tIns="45720" rIns="91440" bIns="45720" rtlCol="0" anchor="ctr"/>
          <a:lstStyle>
            <a:lvl1pPr algn="r">
              <a:defRPr lang="sk-SK" sz="1600" b="1" i="0" kern="1200" spc="-50" baseline="0" smtClean="0">
                <a:solidFill>
                  <a:srgbClr val="E03643"/>
                </a:solidFill>
                <a:latin typeface="Corbel" panose="020B0503020204020204" pitchFamily="34" charset="0"/>
                <a:ea typeface="+mj-ea"/>
                <a:cs typeface="+mj-cs"/>
              </a:defRPr>
            </a:lvl1pPr>
          </a:lstStyle>
          <a:p>
            <a:fld id="{BBC973DE-7D39-4BFF-85EF-E7773D09285E}" type="slidenum">
              <a:rPr lang="sk-SK" smtClean="0"/>
              <a:pPr/>
              <a:t>‹#›</a:t>
            </a:fld>
            <a:endParaRPr lang="sk-SK" dirty="0"/>
          </a:p>
        </p:txBody>
      </p:sp>
      <p:cxnSp>
        <p:nvCxnSpPr>
          <p:cNvPr id="10" name="Straight Connector 9"/>
          <p:cNvCxnSpPr/>
          <p:nvPr/>
        </p:nvCxnSpPr>
        <p:spPr>
          <a:xfrm>
            <a:off x="895149" y="1737845"/>
            <a:ext cx="74752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12" name="Picture 9">
            <a:extLst>
              <a:ext uri="{FF2B5EF4-FFF2-40B4-BE49-F238E27FC236}">
                <a16:creationId xmlns:a16="http://schemas.microsoft.com/office/drawing/2014/main" id="{7830770D-2FAB-C847-9788-7146D654B17E}"/>
              </a:ext>
            </a:extLst>
          </p:cNvPr>
          <p:cNvPicPr>
            <a:picLocks noChangeAspect="1"/>
          </p:cNvPicPr>
          <p:nvPr userDrawn="1"/>
        </p:nvPicPr>
        <p:blipFill>
          <a:blip r:embed="rId13"/>
          <a:srcRect/>
          <a:stretch/>
        </p:blipFill>
        <p:spPr>
          <a:xfrm>
            <a:off x="853337" y="401165"/>
            <a:ext cx="1196735" cy="1196735"/>
          </a:xfrm>
          <a:prstGeom prst="rect">
            <a:avLst/>
          </a:prstGeom>
        </p:spPr>
      </p:pic>
      <p:sp>
        <p:nvSpPr>
          <p:cNvPr id="13" name="Rectangle 15">
            <a:extLst>
              <a:ext uri="{FF2B5EF4-FFF2-40B4-BE49-F238E27FC236}">
                <a16:creationId xmlns:a16="http://schemas.microsoft.com/office/drawing/2014/main" id="{EFB2C7B5-17C7-724F-854D-D86D62AAC30D}"/>
              </a:ext>
            </a:extLst>
          </p:cNvPr>
          <p:cNvSpPr/>
          <p:nvPr userDrawn="1"/>
        </p:nvSpPr>
        <p:spPr>
          <a:xfrm>
            <a:off x="0" y="6381328"/>
            <a:ext cx="9144000" cy="78458"/>
          </a:xfrm>
          <a:prstGeom prst="rect">
            <a:avLst/>
          </a:prstGeom>
          <a:solidFill>
            <a:srgbClr val="E036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dirty="0"/>
          </a:p>
        </p:txBody>
      </p:sp>
    </p:spTree>
    <p:extLst>
      <p:ext uri="{BB962C8B-B14F-4D97-AF65-F5344CB8AC3E}">
        <p14:creationId xmlns:p14="http://schemas.microsoft.com/office/powerpoint/2010/main" val="292589883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p:txStyles>
    <p:titleStyle>
      <a:lvl1pPr algn="l" defTabSz="914400" rtl="0" eaLnBrk="1" latinLnBrk="0" hangingPunct="1">
        <a:lnSpc>
          <a:spcPct val="85000"/>
        </a:lnSpc>
        <a:spcBef>
          <a:spcPct val="0"/>
        </a:spcBef>
        <a:buNone/>
        <a:defRPr lang="sk-SK" sz="4000" b="1" i="0" kern="1200" spc="-50" baseline="0" dirty="0" smtClean="0">
          <a:solidFill>
            <a:srgbClr val="E03643"/>
          </a:solidFill>
          <a:latin typeface="Corbel" panose="020B0503020204020204" pitchFamily="34" charset="0"/>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Corbel" panose="020B0503020204020204" pitchFamily="34" charset="0"/>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Corbel" panose="020B0503020204020204" pitchFamily="34" charset="0"/>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Corbel" panose="020B0503020204020204" pitchFamily="34" charset="0"/>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Corbel" panose="020B0503020204020204" pitchFamily="34" charset="0"/>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Corbel" panose="020B0503020204020204" pitchFamily="34" charset="0"/>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hyperlink" Target="http://en.wikipedia.org/wiki/File:Sir_William_Osler.jpg" TargetMode="Externa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hyperlink" Target="http://www.amee.org/amee-initiatives/esme-courses/amee-esme-face-to-face-courses/esme-assessment" TargetMode="External"/><Relationship Id="rId7" Type="http://schemas.openxmlformats.org/officeDocument/2006/relationships/hyperlink" Target="http://www.amee.org/amee-initiatives/esme-courses/amee-esme-face-to-face-courses/resme" TargetMode="External"/><Relationship Id="rId2" Type="http://schemas.openxmlformats.org/officeDocument/2006/relationships/hyperlink" Target="http://www.amee.org/amee-initiatives/esme-courses/amee-esme-face-to-face-courses/esme" TargetMode="External"/><Relationship Id="rId1" Type="http://schemas.openxmlformats.org/officeDocument/2006/relationships/slideLayout" Target="../slideLayouts/slideLayout2.xml"/><Relationship Id="rId6" Type="http://schemas.openxmlformats.org/officeDocument/2006/relationships/hyperlink" Target="http://www.amee.org/amee-initiatives/esme-courses/amee-esme-face-to-face-courses/esme-simulation" TargetMode="External"/><Relationship Id="rId5" Type="http://schemas.openxmlformats.org/officeDocument/2006/relationships/hyperlink" Target="http://www.amee.org/amee-initiatives/esme-courses/amee-esme-face-to-face-courses/esme-cepd" TargetMode="External"/><Relationship Id="rId4" Type="http://schemas.openxmlformats.org/officeDocument/2006/relationships/hyperlink" Target="http://www.amee.org/amee-initiatives/esme-courses/amee-esme-face-to-face-courses/esme-elearning" TargetMode="External"/><Relationship Id="rId9" Type="http://schemas.openxmlformats.org/officeDocument/2006/relationships/hyperlink" Target="http://pedagogika.jfmed.uniba.sk/index.php/download" TargetMode="External"/></Relationships>
</file>

<file path=ppt/slides/_rels/slide27.xml.rels><?xml version="1.0" encoding="UTF-8" standalone="yes"?>
<Relationships xmlns="http://schemas.openxmlformats.org/package/2006/relationships"><Relationship Id="rId3" Type="http://schemas.openxmlformats.org/officeDocument/2006/relationships/hyperlink" Target="http://www.amee.org/getattachment/AMEE-Initiatives/ESME-Online-2013-14-Course-Flyer.pdf" TargetMode="External"/><Relationship Id="rId7" Type="http://schemas.openxmlformats.org/officeDocument/2006/relationships/image" Target="../media/image14.gif"/><Relationship Id="rId2" Type="http://schemas.openxmlformats.org/officeDocument/2006/relationships/hyperlink" Target="http://www.amee.org/amee-initiatives/esme-courses/amee-esme-online-courses/esme-online" TargetMode="External"/><Relationship Id="rId1" Type="http://schemas.openxmlformats.org/officeDocument/2006/relationships/slideLayout" Target="../slideLayouts/slideLayout2.xml"/><Relationship Id="rId6" Type="http://schemas.openxmlformats.org/officeDocument/2006/relationships/image" Target="../media/image13.jpeg"/><Relationship Id="rId5" Type="http://schemas.openxmlformats.org/officeDocument/2006/relationships/hyperlink" Target="http://www.amee.org/getattachment/AMEE-Initiatives/ESME-Leadership-Online-2013-14-Course-Flyer.pdf" TargetMode="External"/><Relationship Id="rId4" Type="http://schemas.openxmlformats.org/officeDocument/2006/relationships/hyperlink" Target="http://www.amee.org/amee-initiatives/esme-courses/amee-esme-online-courses/leadership-online" TargetMode="External"/></Relationships>
</file>

<file path=ppt/slides/_rels/slide28.xml.rels><?xml version="1.0" encoding="UTF-8" standalone="yes"?>
<Relationships xmlns="http://schemas.openxmlformats.org/package/2006/relationships"><Relationship Id="rId3" Type="http://schemas.openxmlformats.org/officeDocument/2006/relationships/hyperlink" Target="http://www.ncbi.nlm.nih.gov/pubmed/22250675" TargetMode="External"/><Relationship Id="rId2" Type="http://schemas.openxmlformats.org/officeDocument/2006/relationships/hyperlink" Target="http://www.faimer.org/resources/mastersmeded.html" TargetMode="Externa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ctrTitle"/>
          </p:nvPr>
        </p:nvSpPr>
        <p:spPr/>
        <p:txBody>
          <a:bodyPr>
            <a:noAutofit/>
          </a:bodyPr>
          <a:lstStyle/>
          <a:p>
            <a:r>
              <a:rPr lang="sk-SK" sz="5400" dirty="0"/>
              <a:t>Učiteľ v medicínskom vzdelávaní</a:t>
            </a:r>
            <a:endParaRPr lang="sk-SK" sz="5400" dirty="0">
              <a:solidFill>
                <a:srgbClr val="0070C0"/>
              </a:solidFill>
            </a:endParaRPr>
          </a:p>
        </p:txBody>
      </p:sp>
      <p:sp>
        <p:nvSpPr>
          <p:cNvPr id="3" name="BlokTextu 2"/>
          <p:cNvSpPr txBox="1"/>
          <p:nvPr/>
        </p:nvSpPr>
        <p:spPr>
          <a:xfrm>
            <a:off x="3967894" y="5949280"/>
            <a:ext cx="1282339" cy="369332"/>
          </a:xfrm>
          <a:prstGeom prst="rect">
            <a:avLst/>
          </a:prstGeom>
          <a:noFill/>
        </p:spPr>
        <p:txBody>
          <a:bodyPr wrap="none" rtlCol="0">
            <a:spAutoFit/>
          </a:bodyPr>
          <a:lstStyle/>
          <a:p>
            <a:r>
              <a:rPr lang="sk-SK" dirty="0"/>
              <a:t>Juraj Mokrý</a:t>
            </a:r>
          </a:p>
        </p:txBody>
      </p:sp>
      <p:sp>
        <p:nvSpPr>
          <p:cNvPr id="4" name="Zástupný symbol dátumu 3"/>
          <p:cNvSpPr>
            <a:spLocks noGrp="1"/>
          </p:cNvSpPr>
          <p:nvPr>
            <p:ph type="dt" sz="half" idx="10"/>
          </p:nvPr>
        </p:nvSpPr>
        <p:spPr/>
        <p:txBody>
          <a:bodyPr/>
          <a:lstStyle/>
          <a:p>
            <a:r>
              <a:rPr lang="sk-SK" dirty="0"/>
              <a:t>03. 02. 2025</a:t>
            </a:r>
          </a:p>
        </p:txBody>
      </p:sp>
      <p:sp>
        <p:nvSpPr>
          <p:cNvPr id="5" name="Zástupný symbol päty 4"/>
          <p:cNvSpPr>
            <a:spLocks noGrp="1"/>
          </p:cNvSpPr>
          <p:nvPr>
            <p:ph type="ftr" sz="quarter" idx="11"/>
          </p:nvPr>
        </p:nvSpPr>
        <p:spPr/>
        <p:txBody>
          <a:bodyPr/>
          <a:lstStyle/>
          <a:p>
            <a:pPr algn="ctr"/>
            <a:r>
              <a:rPr lang="sk-SK" dirty="0"/>
              <a:t>Kurz medicínskeho vzdelávania</a:t>
            </a:r>
          </a:p>
        </p:txBody>
      </p:sp>
      <p:sp>
        <p:nvSpPr>
          <p:cNvPr id="6" name="Zástupný symbol čísla snímky 5"/>
          <p:cNvSpPr>
            <a:spLocks noGrp="1"/>
          </p:cNvSpPr>
          <p:nvPr>
            <p:ph type="sldNum" sz="quarter" idx="12"/>
          </p:nvPr>
        </p:nvSpPr>
        <p:spPr/>
        <p:txBody>
          <a:bodyPr/>
          <a:lstStyle/>
          <a:p>
            <a:fld id="{BBC973DE-7D39-4BFF-85EF-E7773D09285E}" type="slidenum">
              <a:rPr lang="sk-SK" smtClean="0"/>
              <a:pPr/>
              <a:t>1</a:t>
            </a:fld>
            <a:endParaRPr lang="sk-SK"/>
          </a:p>
        </p:txBody>
      </p:sp>
    </p:spTree>
    <p:extLst>
      <p:ext uri="{BB962C8B-B14F-4D97-AF65-F5344CB8AC3E}">
        <p14:creationId xmlns:p14="http://schemas.microsoft.com/office/powerpoint/2010/main" val="25199835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dirty="0"/>
              <a:t>Učiteľ v medicínskom vzdelávaní</a:t>
            </a:r>
          </a:p>
        </p:txBody>
      </p:sp>
      <p:sp>
        <p:nvSpPr>
          <p:cNvPr id="3" name="Zástupný symbol obsahu 2"/>
          <p:cNvSpPr>
            <a:spLocks noGrp="1"/>
          </p:cNvSpPr>
          <p:nvPr>
            <p:ph idx="1"/>
          </p:nvPr>
        </p:nvSpPr>
        <p:spPr/>
        <p:txBody>
          <a:bodyPr/>
          <a:lstStyle/>
          <a:p>
            <a:pPr>
              <a:buFont typeface="Wingdings" panose="05000000000000000000" pitchFamily="2" charset="2"/>
              <a:buChar char="Ø"/>
            </a:pPr>
            <a:r>
              <a:rPr lang="sk-SK" dirty="0"/>
              <a:t>Vlastnosti kvalitného učiteľa</a:t>
            </a:r>
          </a:p>
          <a:p>
            <a:pPr>
              <a:buFont typeface="Wingdings" panose="05000000000000000000" pitchFamily="2" charset="2"/>
              <a:buChar char="Ø"/>
            </a:pPr>
            <a:r>
              <a:rPr lang="sk-SK" dirty="0"/>
              <a:t>Základné úlohy učiteľa</a:t>
            </a:r>
          </a:p>
          <a:p>
            <a:pPr>
              <a:buFont typeface="Wingdings" panose="05000000000000000000" pitchFamily="2" charset="2"/>
              <a:buChar char="Ø"/>
            </a:pPr>
            <a:r>
              <a:rPr lang="sk-SK" dirty="0"/>
              <a:t>Základné vzdelávacie princípy („FAIR“)</a:t>
            </a:r>
          </a:p>
          <a:p>
            <a:pPr>
              <a:buFont typeface="Wingdings" panose="05000000000000000000" pitchFamily="2" charset="2"/>
              <a:buChar char="Ø"/>
            </a:pPr>
            <a:r>
              <a:rPr lang="sk-SK" dirty="0"/>
              <a:t>Ako naučiť študentov učiť sa</a:t>
            </a:r>
          </a:p>
          <a:p>
            <a:pPr>
              <a:buFont typeface="Wingdings" panose="05000000000000000000" pitchFamily="2" charset="2"/>
              <a:buChar char="Ø"/>
            </a:pPr>
            <a:r>
              <a:rPr lang="sk-SK" dirty="0"/>
              <a:t>Hodnotenie kvality učiteľov</a:t>
            </a:r>
          </a:p>
          <a:p>
            <a:pPr>
              <a:buFont typeface="Wingdings" panose="05000000000000000000" pitchFamily="2" charset="2"/>
              <a:buChar char="Ø"/>
            </a:pPr>
            <a:r>
              <a:rPr lang="sk-SK" dirty="0"/>
              <a:t>Vzdelávanie učiteľov – „</a:t>
            </a:r>
            <a:r>
              <a:rPr lang="sk-SK" dirty="0" err="1"/>
              <a:t>edukovanie</a:t>
            </a:r>
            <a:r>
              <a:rPr lang="sk-SK" dirty="0"/>
              <a:t> </a:t>
            </a:r>
            <a:r>
              <a:rPr lang="sk-SK" dirty="0" err="1"/>
              <a:t>edukátorov</a:t>
            </a:r>
            <a:r>
              <a:rPr lang="sk-SK" dirty="0"/>
              <a:t>“</a:t>
            </a:r>
          </a:p>
          <a:p>
            <a:endParaRPr lang="sk-SK" dirty="0"/>
          </a:p>
        </p:txBody>
      </p:sp>
      <p:sp>
        <p:nvSpPr>
          <p:cNvPr id="5" name="Zástupný symbol päty 4"/>
          <p:cNvSpPr>
            <a:spLocks noGrp="1"/>
          </p:cNvSpPr>
          <p:nvPr>
            <p:ph type="ftr" sz="quarter" idx="11"/>
          </p:nvPr>
        </p:nvSpPr>
        <p:spPr/>
        <p:txBody>
          <a:bodyPr/>
          <a:lstStyle/>
          <a:p>
            <a:pPr algn="ctr"/>
            <a:r>
              <a:rPr lang="sk-SK" dirty="0"/>
              <a:t>Kurz medicínskeho vzdelávania</a:t>
            </a:r>
          </a:p>
        </p:txBody>
      </p:sp>
      <p:sp>
        <p:nvSpPr>
          <p:cNvPr id="6" name="Zástupný symbol čísla snímky 5"/>
          <p:cNvSpPr>
            <a:spLocks noGrp="1"/>
          </p:cNvSpPr>
          <p:nvPr>
            <p:ph type="sldNum" sz="quarter" idx="12"/>
          </p:nvPr>
        </p:nvSpPr>
        <p:spPr/>
        <p:txBody>
          <a:bodyPr/>
          <a:lstStyle/>
          <a:p>
            <a:fld id="{BBC973DE-7D39-4BFF-85EF-E7773D09285E}" type="slidenum">
              <a:rPr lang="sk-SK" smtClean="0"/>
              <a:pPr/>
              <a:t>2</a:t>
            </a:fld>
            <a:endParaRPr lang="sk-SK"/>
          </a:p>
        </p:txBody>
      </p:sp>
      <p:sp>
        <p:nvSpPr>
          <p:cNvPr id="8" name="Zástupný symbol dátumu 3">
            <a:extLst>
              <a:ext uri="{FF2B5EF4-FFF2-40B4-BE49-F238E27FC236}">
                <a16:creationId xmlns:a16="http://schemas.microsoft.com/office/drawing/2014/main" id="{0DA69BAC-7D4C-4B1E-8828-BB7A4E09120B}"/>
              </a:ext>
            </a:extLst>
          </p:cNvPr>
          <p:cNvSpPr>
            <a:spLocks noGrp="1"/>
          </p:cNvSpPr>
          <p:nvPr>
            <p:ph type="dt" sz="half" idx="10"/>
          </p:nvPr>
        </p:nvSpPr>
        <p:spPr>
          <a:xfrm>
            <a:off x="822961" y="6459786"/>
            <a:ext cx="1854203" cy="365125"/>
          </a:xfrm>
        </p:spPr>
        <p:txBody>
          <a:bodyPr/>
          <a:lstStyle/>
          <a:p>
            <a:r>
              <a:rPr lang="sk-SK" dirty="0"/>
              <a:t>03. 02. 2025</a:t>
            </a:r>
          </a:p>
        </p:txBody>
      </p:sp>
    </p:spTree>
    <p:extLst>
      <p:ext uri="{BB962C8B-B14F-4D97-AF65-F5344CB8AC3E}">
        <p14:creationId xmlns:p14="http://schemas.microsoft.com/office/powerpoint/2010/main" val="9863049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obsahu 2"/>
          <p:cNvSpPr>
            <a:spLocks noGrp="1"/>
          </p:cNvSpPr>
          <p:nvPr>
            <p:ph idx="1"/>
          </p:nvPr>
        </p:nvSpPr>
        <p:spPr/>
        <p:txBody>
          <a:bodyPr>
            <a:normAutofit/>
          </a:bodyPr>
          <a:lstStyle/>
          <a:p>
            <a:pPr algn="r">
              <a:buNone/>
            </a:pPr>
            <a:r>
              <a:rPr lang="sk-SK" sz="3200" b="1" i="1" dirty="0">
                <a:solidFill>
                  <a:srgbClr val="0070C0"/>
                </a:solidFill>
              </a:rPr>
              <a:t>„</a:t>
            </a:r>
            <a:r>
              <a:rPr lang="sk-SK" sz="3200" b="1" i="1" dirty="0" err="1">
                <a:solidFill>
                  <a:srgbClr val="0070C0"/>
                </a:solidFill>
              </a:rPr>
              <a:t>If</a:t>
            </a:r>
            <a:r>
              <a:rPr lang="sk-SK" sz="3200" b="1" i="1" dirty="0">
                <a:solidFill>
                  <a:srgbClr val="0070C0"/>
                </a:solidFill>
              </a:rPr>
              <a:t> </a:t>
            </a:r>
            <a:r>
              <a:rPr lang="sk-SK" sz="3200" b="1" i="1" dirty="0" err="1">
                <a:solidFill>
                  <a:srgbClr val="0070C0"/>
                </a:solidFill>
              </a:rPr>
              <a:t>you</a:t>
            </a:r>
            <a:r>
              <a:rPr lang="sk-SK" sz="3200" b="1" i="1" dirty="0">
                <a:solidFill>
                  <a:srgbClr val="0070C0"/>
                </a:solidFill>
              </a:rPr>
              <a:t> </a:t>
            </a:r>
            <a:r>
              <a:rPr lang="sk-SK" sz="3200" b="1" i="1" dirty="0" err="1">
                <a:solidFill>
                  <a:srgbClr val="0070C0"/>
                </a:solidFill>
              </a:rPr>
              <a:t>have</a:t>
            </a:r>
            <a:r>
              <a:rPr lang="sk-SK" sz="3200" b="1" i="1" dirty="0">
                <a:solidFill>
                  <a:srgbClr val="0070C0"/>
                </a:solidFill>
              </a:rPr>
              <a:t> </a:t>
            </a:r>
            <a:r>
              <a:rPr lang="sk-SK" sz="3200" b="1" i="1" dirty="0" err="1">
                <a:solidFill>
                  <a:srgbClr val="0070C0"/>
                </a:solidFill>
              </a:rPr>
              <a:t>responsabilities</a:t>
            </a:r>
            <a:r>
              <a:rPr lang="sk-SK" sz="3200" b="1" i="1" dirty="0">
                <a:solidFill>
                  <a:srgbClr val="0070C0"/>
                </a:solidFill>
              </a:rPr>
              <a:t> </a:t>
            </a:r>
            <a:r>
              <a:rPr lang="sk-SK" sz="3200" b="1" i="1" dirty="0" err="1">
                <a:solidFill>
                  <a:srgbClr val="0070C0"/>
                </a:solidFill>
              </a:rPr>
              <a:t>for</a:t>
            </a:r>
            <a:r>
              <a:rPr lang="sk-SK" sz="3200" b="1" i="1" dirty="0">
                <a:solidFill>
                  <a:srgbClr val="0070C0"/>
                </a:solidFill>
              </a:rPr>
              <a:t> </a:t>
            </a:r>
            <a:r>
              <a:rPr lang="sk-SK" sz="3200" b="1" i="1" dirty="0" err="1">
                <a:solidFill>
                  <a:srgbClr val="0070C0"/>
                </a:solidFill>
              </a:rPr>
              <a:t>teaching</a:t>
            </a:r>
            <a:r>
              <a:rPr lang="sk-SK" sz="3200" b="1" i="1" dirty="0">
                <a:solidFill>
                  <a:srgbClr val="0070C0"/>
                </a:solidFill>
              </a:rPr>
              <a:t> </a:t>
            </a:r>
          </a:p>
          <a:p>
            <a:pPr algn="r">
              <a:buNone/>
            </a:pPr>
            <a:r>
              <a:rPr lang="sk-SK" sz="3200" b="1" i="1" dirty="0" err="1">
                <a:solidFill>
                  <a:srgbClr val="0070C0"/>
                </a:solidFill>
              </a:rPr>
              <a:t>you</a:t>
            </a:r>
            <a:r>
              <a:rPr lang="sk-SK" sz="3200" b="1" i="1" dirty="0">
                <a:solidFill>
                  <a:srgbClr val="0070C0"/>
                </a:solidFill>
              </a:rPr>
              <a:t> </a:t>
            </a:r>
            <a:r>
              <a:rPr lang="sk-SK" sz="3200" b="1" i="1" dirty="0" err="1">
                <a:solidFill>
                  <a:srgbClr val="0070C0"/>
                </a:solidFill>
              </a:rPr>
              <a:t>must</a:t>
            </a:r>
            <a:r>
              <a:rPr lang="sk-SK" sz="3200" b="1" i="1" dirty="0">
                <a:solidFill>
                  <a:srgbClr val="0070C0"/>
                </a:solidFill>
              </a:rPr>
              <a:t> </a:t>
            </a:r>
            <a:r>
              <a:rPr lang="sk-SK" sz="3200" b="1" i="1" dirty="0" err="1">
                <a:solidFill>
                  <a:srgbClr val="0070C0"/>
                </a:solidFill>
              </a:rPr>
              <a:t>develop</a:t>
            </a:r>
            <a:r>
              <a:rPr lang="sk-SK" sz="3200" b="1" i="1" dirty="0">
                <a:solidFill>
                  <a:srgbClr val="0070C0"/>
                </a:solidFill>
              </a:rPr>
              <a:t> </a:t>
            </a:r>
            <a:r>
              <a:rPr lang="sk-SK" sz="3200" b="1" i="1" dirty="0" err="1">
                <a:solidFill>
                  <a:srgbClr val="0070C0"/>
                </a:solidFill>
              </a:rPr>
              <a:t>the</a:t>
            </a:r>
            <a:r>
              <a:rPr lang="sk-SK" sz="3200" b="1" i="1" dirty="0">
                <a:solidFill>
                  <a:srgbClr val="0070C0"/>
                </a:solidFill>
              </a:rPr>
              <a:t> </a:t>
            </a:r>
            <a:r>
              <a:rPr lang="sk-SK" sz="3200" b="1" i="1" dirty="0" err="1">
                <a:solidFill>
                  <a:srgbClr val="0070C0"/>
                </a:solidFill>
              </a:rPr>
              <a:t>skills</a:t>
            </a:r>
            <a:r>
              <a:rPr lang="sk-SK" sz="3200" b="1" i="1" dirty="0">
                <a:solidFill>
                  <a:srgbClr val="0070C0"/>
                </a:solidFill>
              </a:rPr>
              <a:t>, </a:t>
            </a:r>
            <a:r>
              <a:rPr lang="sk-SK" sz="3200" b="1" i="1" dirty="0" err="1">
                <a:solidFill>
                  <a:srgbClr val="0070C0"/>
                </a:solidFill>
              </a:rPr>
              <a:t>attitudes</a:t>
            </a:r>
            <a:r>
              <a:rPr lang="sk-SK" sz="3200" b="1" i="1" dirty="0">
                <a:solidFill>
                  <a:srgbClr val="0070C0"/>
                </a:solidFill>
              </a:rPr>
              <a:t> </a:t>
            </a:r>
          </a:p>
          <a:p>
            <a:pPr algn="r">
              <a:buNone/>
            </a:pPr>
            <a:r>
              <a:rPr lang="sk-SK" sz="3200" b="1" i="1" dirty="0">
                <a:solidFill>
                  <a:srgbClr val="0070C0"/>
                </a:solidFill>
              </a:rPr>
              <a:t>and </a:t>
            </a:r>
            <a:r>
              <a:rPr lang="sk-SK" sz="3200" b="1" i="1" dirty="0" err="1">
                <a:solidFill>
                  <a:srgbClr val="0070C0"/>
                </a:solidFill>
              </a:rPr>
              <a:t>practices</a:t>
            </a:r>
            <a:r>
              <a:rPr lang="sk-SK" sz="3200" b="1" i="1" dirty="0">
                <a:solidFill>
                  <a:srgbClr val="0070C0"/>
                </a:solidFill>
              </a:rPr>
              <a:t> </a:t>
            </a:r>
            <a:r>
              <a:rPr lang="sk-SK" sz="3200" b="1" i="1" dirty="0" err="1">
                <a:solidFill>
                  <a:srgbClr val="0070C0"/>
                </a:solidFill>
              </a:rPr>
              <a:t>of</a:t>
            </a:r>
            <a:r>
              <a:rPr lang="sk-SK" sz="3200" b="1" i="1" dirty="0">
                <a:solidFill>
                  <a:srgbClr val="0070C0"/>
                </a:solidFill>
              </a:rPr>
              <a:t> a </a:t>
            </a:r>
            <a:r>
              <a:rPr lang="sk-SK" sz="3200" b="1" i="1" dirty="0" err="1">
                <a:solidFill>
                  <a:srgbClr val="0070C0"/>
                </a:solidFill>
              </a:rPr>
              <a:t>competent</a:t>
            </a:r>
            <a:r>
              <a:rPr lang="sk-SK" sz="3200" b="1" i="1" dirty="0">
                <a:solidFill>
                  <a:srgbClr val="0070C0"/>
                </a:solidFill>
              </a:rPr>
              <a:t> </a:t>
            </a:r>
            <a:r>
              <a:rPr lang="sk-SK" sz="3200" b="1" i="1" dirty="0" err="1">
                <a:solidFill>
                  <a:srgbClr val="0070C0"/>
                </a:solidFill>
              </a:rPr>
              <a:t>teacher</a:t>
            </a:r>
            <a:r>
              <a:rPr lang="sk-SK" sz="3200" b="1" i="1" dirty="0">
                <a:solidFill>
                  <a:srgbClr val="0070C0"/>
                </a:solidFill>
              </a:rPr>
              <a:t>.“</a:t>
            </a:r>
          </a:p>
          <a:p>
            <a:pPr algn="r">
              <a:buNone/>
            </a:pPr>
            <a:r>
              <a:rPr lang="sk-SK" sz="1800" i="1" dirty="0" err="1"/>
              <a:t>Good</a:t>
            </a:r>
            <a:r>
              <a:rPr lang="sk-SK" sz="1800" i="1" dirty="0"/>
              <a:t> </a:t>
            </a:r>
            <a:r>
              <a:rPr lang="sk-SK" sz="1800" i="1" dirty="0" err="1"/>
              <a:t>Medical</a:t>
            </a:r>
            <a:r>
              <a:rPr lang="sk-SK" sz="1800" i="1" dirty="0"/>
              <a:t> </a:t>
            </a:r>
            <a:r>
              <a:rPr lang="sk-SK" sz="1800" i="1" dirty="0" err="1"/>
              <a:t>Practice</a:t>
            </a:r>
            <a:r>
              <a:rPr lang="sk-SK" sz="1800" i="1" dirty="0"/>
              <a:t>, UK </a:t>
            </a:r>
            <a:r>
              <a:rPr lang="sk-SK" sz="1800" i="1" dirty="0" err="1"/>
              <a:t>General</a:t>
            </a:r>
            <a:r>
              <a:rPr lang="sk-SK" sz="1800" i="1" dirty="0"/>
              <a:t> </a:t>
            </a:r>
            <a:r>
              <a:rPr lang="sk-SK" sz="1800" i="1" dirty="0" err="1"/>
              <a:t>Medical</a:t>
            </a:r>
            <a:r>
              <a:rPr lang="sk-SK" sz="1800" i="1" dirty="0"/>
              <a:t> </a:t>
            </a:r>
            <a:r>
              <a:rPr lang="sk-SK" sz="1800" i="1" dirty="0" err="1"/>
              <a:t>Council</a:t>
            </a:r>
            <a:endParaRPr lang="sk-SK" sz="1800" i="1" dirty="0"/>
          </a:p>
        </p:txBody>
      </p:sp>
      <p:sp>
        <p:nvSpPr>
          <p:cNvPr id="4" name="Zástupný symbol päty 3"/>
          <p:cNvSpPr>
            <a:spLocks noGrp="1"/>
          </p:cNvSpPr>
          <p:nvPr>
            <p:ph type="ftr" sz="quarter" idx="11"/>
          </p:nvPr>
        </p:nvSpPr>
        <p:spPr/>
        <p:txBody>
          <a:bodyPr/>
          <a:lstStyle/>
          <a:p>
            <a:pPr algn="ctr"/>
            <a:r>
              <a:rPr lang="sk-SK" dirty="0"/>
              <a:t>Kurz medicínskeho vzdelávania</a:t>
            </a:r>
          </a:p>
        </p:txBody>
      </p:sp>
      <p:sp>
        <p:nvSpPr>
          <p:cNvPr id="5" name="Zástupný symbol čísla snímky 4"/>
          <p:cNvSpPr>
            <a:spLocks noGrp="1"/>
          </p:cNvSpPr>
          <p:nvPr>
            <p:ph type="sldNum" sz="quarter" idx="12"/>
          </p:nvPr>
        </p:nvSpPr>
        <p:spPr/>
        <p:txBody>
          <a:bodyPr/>
          <a:lstStyle/>
          <a:p>
            <a:fld id="{BBC973DE-7D39-4BFF-85EF-E7773D09285E}" type="slidenum">
              <a:rPr lang="sk-SK" smtClean="0"/>
              <a:pPr/>
              <a:t>3</a:t>
            </a:fld>
            <a:endParaRPr lang="sk-SK"/>
          </a:p>
        </p:txBody>
      </p:sp>
      <p:sp>
        <p:nvSpPr>
          <p:cNvPr id="6" name="Zástupný symbol dátumu 3">
            <a:extLst>
              <a:ext uri="{FF2B5EF4-FFF2-40B4-BE49-F238E27FC236}">
                <a16:creationId xmlns:a16="http://schemas.microsoft.com/office/drawing/2014/main" id="{1EC7FB28-C08F-4602-905B-C322749A28BD}"/>
              </a:ext>
            </a:extLst>
          </p:cNvPr>
          <p:cNvSpPr>
            <a:spLocks noGrp="1"/>
          </p:cNvSpPr>
          <p:nvPr>
            <p:ph type="dt" sz="half" idx="10"/>
          </p:nvPr>
        </p:nvSpPr>
        <p:spPr>
          <a:xfrm>
            <a:off x="822961" y="6459786"/>
            <a:ext cx="1854203" cy="365125"/>
          </a:xfrm>
        </p:spPr>
        <p:txBody>
          <a:bodyPr/>
          <a:lstStyle/>
          <a:p>
            <a:r>
              <a:rPr lang="sk-SK" dirty="0"/>
              <a:t>03. 02. 2025</a:t>
            </a:r>
          </a:p>
        </p:txBody>
      </p:sp>
    </p:spTree>
    <p:extLst>
      <p:ext uri="{BB962C8B-B14F-4D97-AF65-F5344CB8AC3E}">
        <p14:creationId xmlns:p14="http://schemas.microsoft.com/office/powerpoint/2010/main" val="76667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dirty="0"/>
              <a:t>Čo to znamená „dobrý“ učiteľ?</a:t>
            </a:r>
          </a:p>
        </p:txBody>
      </p:sp>
      <p:pic>
        <p:nvPicPr>
          <p:cNvPr id="4" name="Zástupný symbol obsahu 3" descr="TeacherJob2-2iu7pt1.jpg"/>
          <p:cNvPicPr>
            <a:picLocks noGrp="1" noChangeAspect="1"/>
          </p:cNvPicPr>
          <p:nvPr>
            <p:ph idx="4294967295"/>
          </p:nvPr>
        </p:nvPicPr>
        <p:blipFill>
          <a:blip r:embed="rId2" cstate="print"/>
          <a:stretch>
            <a:fillRect/>
          </a:stretch>
        </p:blipFill>
        <p:spPr>
          <a:xfrm>
            <a:off x="251520" y="1752789"/>
            <a:ext cx="4392489" cy="4506697"/>
          </a:xfrm>
        </p:spPr>
      </p:pic>
      <p:pic>
        <p:nvPicPr>
          <p:cNvPr id="5" name="Zástupný symbol obsahu 3" descr="cf_teaching1102_f1_default.jpg"/>
          <p:cNvPicPr>
            <a:picLocks noChangeAspect="1"/>
          </p:cNvPicPr>
          <p:nvPr/>
        </p:nvPicPr>
        <p:blipFill>
          <a:blip r:embed="rId3" cstate="print"/>
          <a:stretch>
            <a:fillRect/>
          </a:stretch>
        </p:blipFill>
        <p:spPr>
          <a:xfrm>
            <a:off x="4644008" y="2700268"/>
            <a:ext cx="4516187" cy="1880859"/>
          </a:xfrm>
          <a:prstGeom prst="rect">
            <a:avLst/>
          </a:prstGeom>
        </p:spPr>
      </p:pic>
      <p:sp>
        <p:nvSpPr>
          <p:cNvPr id="6" name="Zástupný symbol päty 5"/>
          <p:cNvSpPr>
            <a:spLocks noGrp="1"/>
          </p:cNvSpPr>
          <p:nvPr>
            <p:ph type="ftr" sz="quarter" idx="11"/>
          </p:nvPr>
        </p:nvSpPr>
        <p:spPr/>
        <p:txBody>
          <a:bodyPr/>
          <a:lstStyle/>
          <a:p>
            <a:pPr algn="ctr"/>
            <a:r>
              <a:rPr lang="sk-SK" dirty="0"/>
              <a:t>Kurz medicínskeho vzdelávania</a:t>
            </a:r>
          </a:p>
        </p:txBody>
      </p:sp>
      <p:sp>
        <p:nvSpPr>
          <p:cNvPr id="7" name="Zástupný symbol čísla snímky 6"/>
          <p:cNvSpPr>
            <a:spLocks noGrp="1"/>
          </p:cNvSpPr>
          <p:nvPr>
            <p:ph type="sldNum" sz="quarter" idx="12"/>
          </p:nvPr>
        </p:nvSpPr>
        <p:spPr/>
        <p:txBody>
          <a:bodyPr/>
          <a:lstStyle/>
          <a:p>
            <a:fld id="{BBC973DE-7D39-4BFF-85EF-E7773D09285E}" type="slidenum">
              <a:rPr lang="sk-SK" smtClean="0"/>
              <a:pPr/>
              <a:t>4</a:t>
            </a:fld>
            <a:endParaRPr lang="sk-SK"/>
          </a:p>
        </p:txBody>
      </p:sp>
      <p:sp>
        <p:nvSpPr>
          <p:cNvPr id="8" name="Zástupný symbol dátumu 3">
            <a:extLst>
              <a:ext uri="{FF2B5EF4-FFF2-40B4-BE49-F238E27FC236}">
                <a16:creationId xmlns:a16="http://schemas.microsoft.com/office/drawing/2014/main" id="{9790A077-0F6D-4104-AD28-2F9D9140F9A2}"/>
              </a:ext>
            </a:extLst>
          </p:cNvPr>
          <p:cNvSpPr>
            <a:spLocks noGrp="1"/>
          </p:cNvSpPr>
          <p:nvPr>
            <p:ph type="dt" sz="half" idx="10"/>
          </p:nvPr>
        </p:nvSpPr>
        <p:spPr>
          <a:xfrm>
            <a:off x="822961" y="6459786"/>
            <a:ext cx="1854203" cy="365125"/>
          </a:xfrm>
        </p:spPr>
        <p:txBody>
          <a:bodyPr/>
          <a:lstStyle/>
          <a:p>
            <a:r>
              <a:rPr lang="sk-SK" dirty="0"/>
              <a:t>03. 02. 2025</a:t>
            </a:r>
          </a:p>
        </p:txBody>
      </p:sp>
    </p:spTree>
    <p:extLst>
      <p:ext uri="{BB962C8B-B14F-4D97-AF65-F5344CB8AC3E}">
        <p14:creationId xmlns:p14="http://schemas.microsoft.com/office/powerpoint/2010/main" val="1586475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dirty="0"/>
              <a:t>Kvalitný učiteľ</a:t>
            </a:r>
          </a:p>
        </p:txBody>
      </p:sp>
      <p:sp>
        <p:nvSpPr>
          <p:cNvPr id="3" name="Zástupný symbol obsahu 2"/>
          <p:cNvSpPr>
            <a:spLocks noGrp="1"/>
          </p:cNvSpPr>
          <p:nvPr>
            <p:ph idx="1"/>
          </p:nvPr>
        </p:nvSpPr>
        <p:spPr/>
        <p:txBody>
          <a:bodyPr/>
          <a:lstStyle/>
          <a:p>
            <a:endParaRPr lang="sk-SK" dirty="0"/>
          </a:p>
        </p:txBody>
      </p:sp>
      <p:sp>
        <p:nvSpPr>
          <p:cNvPr id="5" name="Zástupný symbol päty 4"/>
          <p:cNvSpPr>
            <a:spLocks noGrp="1"/>
          </p:cNvSpPr>
          <p:nvPr>
            <p:ph type="ftr" sz="quarter" idx="11"/>
          </p:nvPr>
        </p:nvSpPr>
        <p:spPr/>
        <p:txBody>
          <a:bodyPr/>
          <a:lstStyle/>
          <a:p>
            <a:pPr algn="ctr"/>
            <a:r>
              <a:rPr lang="sk-SK" dirty="0"/>
              <a:t>Kurz medicínskeho vzdelávania</a:t>
            </a:r>
          </a:p>
        </p:txBody>
      </p:sp>
      <p:sp>
        <p:nvSpPr>
          <p:cNvPr id="6" name="Zástupný symbol čísla snímky 5"/>
          <p:cNvSpPr>
            <a:spLocks noGrp="1"/>
          </p:cNvSpPr>
          <p:nvPr>
            <p:ph type="sldNum" sz="quarter" idx="12"/>
          </p:nvPr>
        </p:nvSpPr>
        <p:spPr/>
        <p:txBody>
          <a:bodyPr/>
          <a:lstStyle/>
          <a:p>
            <a:fld id="{BBC973DE-7D39-4BFF-85EF-E7773D09285E}" type="slidenum">
              <a:rPr lang="sk-SK" smtClean="0"/>
              <a:pPr/>
              <a:t>5</a:t>
            </a:fld>
            <a:endParaRPr lang="sk-SK"/>
          </a:p>
        </p:txBody>
      </p:sp>
      <p:pic>
        <p:nvPicPr>
          <p:cNvPr id="7" name="Obrázok 6"/>
          <p:cNvPicPr>
            <a:picLocks noChangeAspect="1"/>
          </p:cNvPicPr>
          <p:nvPr/>
        </p:nvPicPr>
        <p:blipFill>
          <a:blip r:embed="rId2"/>
          <a:stretch>
            <a:fillRect/>
          </a:stretch>
        </p:blipFill>
        <p:spPr>
          <a:xfrm>
            <a:off x="179512" y="2169074"/>
            <a:ext cx="8784976" cy="2052014"/>
          </a:xfrm>
          <a:prstGeom prst="rect">
            <a:avLst/>
          </a:prstGeom>
        </p:spPr>
      </p:pic>
      <p:sp>
        <p:nvSpPr>
          <p:cNvPr id="8" name="Zástupný symbol dátumu 3">
            <a:extLst>
              <a:ext uri="{FF2B5EF4-FFF2-40B4-BE49-F238E27FC236}">
                <a16:creationId xmlns:a16="http://schemas.microsoft.com/office/drawing/2014/main" id="{A31AB945-7F05-49AF-93DA-2FAE21BA99CE}"/>
              </a:ext>
            </a:extLst>
          </p:cNvPr>
          <p:cNvSpPr>
            <a:spLocks noGrp="1"/>
          </p:cNvSpPr>
          <p:nvPr>
            <p:ph type="dt" sz="half" idx="10"/>
          </p:nvPr>
        </p:nvSpPr>
        <p:spPr>
          <a:xfrm>
            <a:off x="822961" y="6459786"/>
            <a:ext cx="1854203" cy="365125"/>
          </a:xfrm>
        </p:spPr>
        <p:txBody>
          <a:bodyPr/>
          <a:lstStyle/>
          <a:p>
            <a:r>
              <a:rPr lang="sk-SK" dirty="0"/>
              <a:t>03. 02. 2025</a:t>
            </a:r>
          </a:p>
        </p:txBody>
      </p:sp>
    </p:spTree>
    <p:extLst>
      <p:ext uri="{BB962C8B-B14F-4D97-AF65-F5344CB8AC3E}">
        <p14:creationId xmlns:p14="http://schemas.microsoft.com/office/powerpoint/2010/main" val="42463715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a:bodyPr>
          <a:lstStyle/>
          <a:p>
            <a:r>
              <a:rPr lang="sk-SK" sz="4400" dirty="0"/>
              <a:t>Nadšený/zanietený učiteľ</a:t>
            </a:r>
          </a:p>
        </p:txBody>
      </p:sp>
      <p:sp>
        <p:nvSpPr>
          <p:cNvPr id="5" name="Zástupný symbol päty 4"/>
          <p:cNvSpPr>
            <a:spLocks noGrp="1"/>
          </p:cNvSpPr>
          <p:nvPr>
            <p:ph type="ftr" sz="quarter" idx="11"/>
          </p:nvPr>
        </p:nvSpPr>
        <p:spPr/>
        <p:txBody>
          <a:bodyPr/>
          <a:lstStyle/>
          <a:p>
            <a:pPr algn="ctr"/>
            <a:r>
              <a:rPr lang="sk-SK" dirty="0"/>
              <a:t>Kurz medicínskeho vzdelávania</a:t>
            </a:r>
          </a:p>
        </p:txBody>
      </p:sp>
      <p:sp>
        <p:nvSpPr>
          <p:cNvPr id="6" name="Zástupný symbol čísla snímky 5"/>
          <p:cNvSpPr>
            <a:spLocks noGrp="1"/>
          </p:cNvSpPr>
          <p:nvPr>
            <p:ph type="sldNum" sz="quarter" idx="12"/>
          </p:nvPr>
        </p:nvSpPr>
        <p:spPr/>
        <p:txBody>
          <a:bodyPr/>
          <a:lstStyle/>
          <a:p>
            <a:fld id="{BBC973DE-7D39-4BFF-85EF-E7773D09285E}" type="slidenum">
              <a:rPr lang="sk-SK" smtClean="0"/>
              <a:pPr/>
              <a:t>6</a:t>
            </a:fld>
            <a:endParaRPr lang="sk-SK"/>
          </a:p>
        </p:txBody>
      </p:sp>
      <p:pic>
        <p:nvPicPr>
          <p:cNvPr id="7" name="Obrázok 6"/>
          <p:cNvPicPr>
            <a:picLocks noChangeAspect="1"/>
          </p:cNvPicPr>
          <p:nvPr/>
        </p:nvPicPr>
        <p:blipFill>
          <a:blip r:embed="rId2"/>
          <a:stretch>
            <a:fillRect/>
          </a:stretch>
        </p:blipFill>
        <p:spPr>
          <a:xfrm>
            <a:off x="1034293" y="1813736"/>
            <a:ext cx="7121132" cy="4348171"/>
          </a:xfrm>
          <a:prstGeom prst="rect">
            <a:avLst/>
          </a:prstGeom>
        </p:spPr>
      </p:pic>
      <p:sp>
        <p:nvSpPr>
          <p:cNvPr id="8" name="Obdĺžnik 7"/>
          <p:cNvSpPr/>
          <p:nvPr/>
        </p:nvSpPr>
        <p:spPr>
          <a:xfrm>
            <a:off x="5796136" y="6099782"/>
            <a:ext cx="3485522" cy="276999"/>
          </a:xfrm>
          <a:prstGeom prst="rect">
            <a:avLst/>
          </a:prstGeom>
        </p:spPr>
        <p:txBody>
          <a:bodyPr wrap="square">
            <a:spAutoFit/>
          </a:bodyPr>
          <a:lstStyle/>
          <a:p>
            <a:r>
              <a:rPr lang="sk-SK" sz="1200" dirty="0" err="1"/>
              <a:t>Harden</a:t>
            </a:r>
            <a:r>
              <a:rPr lang="sk-SK" sz="1200" dirty="0"/>
              <a:t>, </a:t>
            </a:r>
            <a:r>
              <a:rPr lang="sk-SK" sz="1200" dirty="0" err="1"/>
              <a:t>Laidlaw</a:t>
            </a:r>
            <a:r>
              <a:rPr lang="sk-SK" sz="1200" dirty="0"/>
              <a:t>, 2012; </a:t>
            </a:r>
            <a:r>
              <a:rPr lang="sk-SK" sz="1200" dirty="0" err="1"/>
              <a:t>Hanáček</a:t>
            </a:r>
            <a:r>
              <a:rPr lang="sk-SK" sz="1200" dirty="0"/>
              <a:t>, Mokrý et al. 2018</a:t>
            </a:r>
          </a:p>
        </p:txBody>
      </p:sp>
      <p:sp>
        <p:nvSpPr>
          <p:cNvPr id="9" name="Zástupný symbol dátumu 3">
            <a:extLst>
              <a:ext uri="{FF2B5EF4-FFF2-40B4-BE49-F238E27FC236}">
                <a16:creationId xmlns:a16="http://schemas.microsoft.com/office/drawing/2014/main" id="{583DDF3F-5EAB-4CCE-A0F6-FCB4630BA4D9}"/>
              </a:ext>
            </a:extLst>
          </p:cNvPr>
          <p:cNvSpPr>
            <a:spLocks noGrp="1"/>
          </p:cNvSpPr>
          <p:nvPr>
            <p:ph type="dt" sz="half" idx="10"/>
          </p:nvPr>
        </p:nvSpPr>
        <p:spPr>
          <a:xfrm>
            <a:off x="822961" y="6459786"/>
            <a:ext cx="1854203" cy="365125"/>
          </a:xfrm>
        </p:spPr>
        <p:txBody>
          <a:bodyPr/>
          <a:lstStyle/>
          <a:p>
            <a:r>
              <a:rPr lang="sk-SK" dirty="0"/>
              <a:t>03. 02. 2025</a:t>
            </a:r>
          </a:p>
        </p:txBody>
      </p:sp>
    </p:spTree>
    <p:extLst>
      <p:ext uri="{BB962C8B-B14F-4D97-AF65-F5344CB8AC3E}">
        <p14:creationId xmlns:p14="http://schemas.microsoft.com/office/powerpoint/2010/main" val="39581149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dirty="0"/>
              <a:t>Úlohy/roly učiteľa</a:t>
            </a:r>
          </a:p>
        </p:txBody>
      </p:sp>
      <p:sp>
        <p:nvSpPr>
          <p:cNvPr id="3" name="Zástupný symbol obsahu 2"/>
          <p:cNvSpPr>
            <a:spLocks noGrp="1"/>
          </p:cNvSpPr>
          <p:nvPr>
            <p:ph idx="1"/>
          </p:nvPr>
        </p:nvSpPr>
        <p:spPr/>
        <p:txBody>
          <a:bodyPr>
            <a:normAutofit/>
          </a:bodyPr>
          <a:lstStyle/>
          <a:p>
            <a:r>
              <a:rPr lang="sk-SK" b="1" dirty="0">
                <a:solidFill>
                  <a:srgbClr val="7030A0"/>
                </a:solidFill>
              </a:rPr>
              <a:t>Poskytovateľ informácií</a:t>
            </a:r>
          </a:p>
          <a:p>
            <a:pPr lvl="1"/>
            <a:r>
              <a:rPr lang="sk-SK" dirty="0"/>
              <a:t>Prednášky v triede, klinika, semináre, praktiká</a:t>
            </a:r>
          </a:p>
          <a:p>
            <a:r>
              <a:rPr lang="sk-SK" b="1" dirty="0">
                <a:solidFill>
                  <a:srgbClr val="0070C0"/>
                </a:solidFill>
              </a:rPr>
              <a:t>„</a:t>
            </a:r>
            <a:r>
              <a:rPr lang="sk-SK" b="1" i="1" dirty="0">
                <a:solidFill>
                  <a:srgbClr val="0070C0"/>
                </a:solidFill>
              </a:rPr>
              <a:t>Role model</a:t>
            </a:r>
            <a:r>
              <a:rPr lang="sk-SK" b="1" dirty="0">
                <a:solidFill>
                  <a:srgbClr val="0070C0"/>
                </a:solidFill>
              </a:rPr>
              <a:t>“</a:t>
            </a:r>
            <a:r>
              <a:rPr lang="sk-SK" dirty="0"/>
              <a:t>- vzor pre študenta </a:t>
            </a:r>
          </a:p>
          <a:p>
            <a:pPr lvl="1"/>
            <a:r>
              <a:rPr lang="sk-SK" dirty="0"/>
              <a:t>Klinická práca, spôsob výučby, správanie sa</a:t>
            </a:r>
          </a:p>
          <a:p>
            <a:r>
              <a:rPr lang="sk-SK" b="1" dirty="0">
                <a:solidFill>
                  <a:srgbClr val="7030A0"/>
                </a:solidFill>
              </a:rPr>
              <a:t>Podporovateľ učenia a mentor</a:t>
            </a:r>
          </a:p>
          <a:p>
            <a:r>
              <a:rPr lang="sk-SK" b="1" dirty="0">
                <a:solidFill>
                  <a:srgbClr val="0070C0"/>
                </a:solidFill>
              </a:rPr>
              <a:t>Hodnotiteľ</a:t>
            </a:r>
            <a:r>
              <a:rPr lang="sk-SK" dirty="0"/>
              <a:t> </a:t>
            </a:r>
            <a:r>
              <a:rPr lang="sk-SK" b="1" dirty="0">
                <a:solidFill>
                  <a:srgbClr val="0070C0"/>
                </a:solidFill>
              </a:rPr>
              <a:t>učenia študentov </a:t>
            </a:r>
            <a:r>
              <a:rPr lang="sk-SK" dirty="0"/>
              <a:t>(skúšajúci) a </a:t>
            </a:r>
            <a:r>
              <a:rPr lang="sk-SK" b="1" dirty="0" err="1">
                <a:solidFill>
                  <a:srgbClr val="0070C0"/>
                </a:solidFill>
              </a:rPr>
              <a:t>kurikula</a:t>
            </a:r>
            <a:r>
              <a:rPr lang="sk-SK" dirty="0">
                <a:solidFill>
                  <a:srgbClr val="0070C0"/>
                </a:solidFill>
              </a:rPr>
              <a:t> </a:t>
            </a:r>
            <a:r>
              <a:rPr lang="sk-SK" dirty="0"/>
              <a:t>(študijného programu a učiteľov)</a:t>
            </a:r>
          </a:p>
          <a:p>
            <a:r>
              <a:rPr lang="sk-SK" b="1" dirty="0">
                <a:solidFill>
                  <a:srgbClr val="7030A0"/>
                </a:solidFill>
              </a:rPr>
              <a:t>Plánovač </a:t>
            </a:r>
            <a:r>
              <a:rPr lang="sk-SK" b="1" dirty="0" err="1">
                <a:solidFill>
                  <a:srgbClr val="7030A0"/>
                </a:solidFill>
              </a:rPr>
              <a:t>kurikula</a:t>
            </a:r>
            <a:r>
              <a:rPr lang="sk-SK" b="1" dirty="0">
                <a:solidFill>
                  <a:srgbClr val="7030A0"/>
                </a:solidFill>
              </a:rPr>
              <a:t> a organizátor kurzu</a:t>
            </a:r>
          </a:p>
          <a:p>
            <a:r>
              <a:rPr lang="sk-SK" b="1" dirty="0">
                <a:solidFill>
                  <a:srgbClr val="0070C0"/>
                </a:solidFill>
              </a:rPr>
              <a:t>Tvorca výučbových materiálov a študentských sprievodcov</a:t>
            </a:r>
          </a:p>
        </p:txBody>
      </p:sp>
      <p:sp>
        <p:nvSpPr>
          <p:cNvPr id="5" name="Zástupný symbol päty 4"/>
          <p:cNvSpPr>
            <a:spLocks noGrp="1"/>
          </p:cNvSpPr>
          <p:nvPr>
            <p:ph type="ftr" sz="quarter" idx="11"/>
          </p:nvPr>
        </p:nvSpPr>
        <p:spPr/>
        <p:txBody>
          <a:bodyPr/>
          <a:lstStyle/>
          <a:p>
            <a:pPr algn="ctr"/>
            <a:r>
              <a:rPr lang="sk-SK" dirty="0"/>
              <a:t>Kurz medicínskeho vzdelávania</a:t>
            </a:r>
          </a:p>
        </p:txBody>
      </p:sp>
      <p:sp>
        <p:nvSpPr>
          <p:cNvPr id="6" name="Zástupný symbol čísla snímky 5"/>
          <p:cNvSpPr>
            <a:spLocks noGrp="1"/>
          </p:cNvSpPr>
          <p:nvPr>
            <p:ph type="sldNum" sz="quarter" idx="12"/>
          </p:nvPr>
        </p:nvSpPr>
        <p:spPr/>
        <p:txBody>
          <a:bodyPr/>
          <a:lstStyle/>
          <a:p>
            <a:fld id="{BBC973DE-7D39-4BFF-85EF-E7773D09285E}" type="slidenum">
              <a:rPr lang="sk-SK" smtClean="0"/>
              <a:pPr/>
              <a:t>7</a:t>
            </a:fld>
            <a:endParaRPr lang="sk-SK"/>
          </a:p>
        </p:txBody>
      </p:sp>
      <p:sp>
        <p:nvSpPr>
          <p:cNvPr id="7" name="Zástupný symbol dátumu 3">
            <a:extLst>
              <a:ext uri="{FF2B5EF4-FFF2-40B4-BE49-F238E27FC236}">
                <a16:creationId xmlns:a16="http://schemas.microsoft.com/office/drawing/2014/main" id="{A1805DE8-56D6-474D-8A58-78E4DEBCFAD3}"/>
              </a:ext>
            </a:extLst>
          </p:cNvPr>
          <p:cNvSpPr>
            <a:spLocks noGrp="1"/>
          </p:cNvSpPr>
          <p:nvPr>
            <p:ph type="dt" sz="half" idx="10"/>
          </p:nvPr>
        </p:nvSpPr>
        <p:spPr>
          <a:xfrm>
            <a:off x="822961" y="6459786"/>
            <a:ext cx="1854203" cy="365125"/>
          </a:xfrm>
        </p:spPr>
        <p:txBody>
          <a:bodyPr/>
          <a:lstStyle/>
          <a:p>
            <a:r>
              <a:rPr lang="sk-SK" dirty="0"/>
              <a:t>12. 02. 2024</a:t>
            </a:r>
          </a:p>
        </p:txBody>
      </p:sp>
    </p:spTree>
    <p:extLst>
      <p:ext uri="{BB962C8B-B14F-4D97-AF65-F5344CB8AC3E}">
        <p14:creationId xmlns:p14="http://schemas.microsoft.com/office/powerpoint/2010/main" val="42420994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fade">
                                      <p:cBhvr>
                                        <p:cTn id="18" dur="500"/>
                                        <p:tgtEl>
                                          <p:spTgt spid="3">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500"/>
                                        <p:tgtEl>
                                          <p:spTgt spid="3">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fade">
                                      <p:cBhvr>
                                        <p:cTn id="28" dur="500"/>
                                        <p:tgtEl>
                                          <p:spTgt spid="3">
                                            <p:txEl>
                                              <p:pRg st="5" end="5"/>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3">
                                            <p:txEl>
                                              <p:pRg st="6" end="6"/>
                                            </p:txEl>
                                          </p:spTgt>
                                        </p:tgtEl>
                                        <p:attrNameLst>
                                          <p:attrName>style.visibility</p:attrName>
                                        </p:attrNameLst>
                                      </p:cBhvr>
                                      <p:to>
                                        <p:strVal val="visible"/>
                                      </p:to>
                                    </p:set>
                                    <p:animEffect transition="in" filter="fade">
                                      <p:cBhvr>
                                        <p:cTn id="33" dur="500"/>
                                        <p:tgtEl>
                                          <p:spTgt spid="3">
                                            <p:txEl>
                                              <p:pRg st="6" end="6"/>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3">
                                            <p:txEl>
                                              <p:pRg st="7" end="7"/>
                                            </p:txEl>
                                          </p:spTgt>
                                        </p:tgtEl>
                                        <p:attrNameLst>
                                          <p:attrName>style.visibility</p:attrName>
                                        </p:attrNameLst>
                                      </p:cBhvr>
                                      <p:to>
                                        <p:strVal val="visible"/>
                                      </p:to>
                                    </p:set>
                                    <p:animEffect transition="in" filter="fade">
                                      <p:cBhvr>
                                        <p:cTn id="38"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dirty="0"/>
              <a:t>Učiteľ ako...</a:t>
            </a:r>
          </a:p>
        </p:txBody>
      </p:sp>
      <p:sp>
        <p:nvSpPr>
          <p:cNvPr id="5" name="Zástupný symbol päty 4"/>
          <p:cNvSpPr>
            <a:spLocks noGrp="1"/>
          </p:cNvSpPr>
          <p:nvPr>
            <p:ph type="ftr" sz="quarter" idx="11"/>
          </p:nvPr>
        </p:nvSpPr>
        <p:spPr/>
        <p:txBody>
          <a:bodyPr/>
          <a:lstStyle/>
          <a:p>
            <a:pPr algn="ctr"/>
            <a:r>
              <a:rPr lang="sk-SK" dirty="0"/>
              <a:t>Kurz medicínskeho vzdelávania</a:t>
            </a:r>
          </a:p>
        </p:txBody>
      </p:sp>
      <p:sp>
        <p:nvSpPr>
          <p:cNvPr id="6" name="Zástupný symbol čísla snímky 5"/>
          <p:cNvSpPr>
            <a:spLocks noGrp="1"/>
          </p:cNvSpPr>
          <p:nvPr>
            <p:ph type="sldNum" sz="quarter" idx="12"/>
          </p:nvPr>
        </p:nvSpPr>
        <p:spPr/>
        <p:txBody>
          <a:bodyPr/>
          <a:lstStyle/>
          <a:p>
            <a:fld id="{BBC973DE-7D39-4BFF-85EF-E7773D09285E}" type="slidenum">
              <a:rPr lang="sk-SK" smtClean="0"/>
              <a:pPr/>
              <a:t>8</a:t>
            </a:fld>
            <a:endParaRPr lang="sk-SK"/>
          </a:p>
        </p:txBody>
      </p:sp>
      <p:pic>
        <p:nvPicPr>
          <p:cNvPr id="7" name="Obrázok 6"/>
          <p:cNvPicPr>
            <a:picLocks noChangeAspect="1"/>
          </p:cNvPicPr>
          <p:nvPr/>
        </p:nvPicPr>
        <p:blipFill>
          <a:blip r:embed="rId2"/>
          <a:stretch>
            <a:fillRect/>
          </a:stretch>
        </p:blipFill>
        <p:spPr>
          <a:xfrm>
            <a:off x="1364613" y="1764288"/>
            <a:ext cx="6460491" cy="4552029"/>
          </a:xfrm>
          <a:prstGeom prst="rect">
            <a:avLst/>
          </a:prstGeom>
        </p:spPr>
      </p:pic>
      <p:sp>
        <p:nvSpPr>
          <p:cNvPr id="8" name="BlokTextu 7"/>
          <p:cNvSpPr txBox="1"/>
          <p:nvPr/>
        </p:nvSpPr>
        <p:spPr>
          <a:xfrm>
            <a:off x="6152592" y="5877262"/>
            <a:ext cx="2991408" cy="430887"/>
          </a:xfrm>
          <a:prstGeom prst="rect">
            <a:avLst/>
          </a:prstGeom>
          <a:noFill/>
        </p:spPr>
        <p:txBody>
          <a:bodyPr wrap="square" rtlCol="0">
            <a:spAutoFit/>
          </a:bodyPr>
          <a:lstStyle/>
          <a:p>
            <a:r>
              <a:rPr lang="sk-SK" sz="1100" dirty="0" err="1"/>
              <a:t>Harden</a:t>
            </a:r>
            <a:r>
              <a:rPr lang="sk-SK" sz="1100" dirty="0"/>
              <a:t>, </a:t>
            </a:r>
            <a:r>
              <a:rPr lang="sk-SK" sz="1100" dirty="0" err="1"/>
              <a:t>Crosby</a:t>
            </a:r>
            <a:r>
              <a:rPr lang="sk-SK" sz="1100" dirty="0"/>
              <a:t>, 2000; </a:t>
            </a:r>
            <a:r>
              <a:rPr lang="sk-SK" sz="1100" dirty="0" err="1"/>
              <a:t>Harden</a:t>
            </a:r>
            <a:r>
              <a:rPr lang="sk-SK" sz="1100" dirty="0"/>
              <a:t>, </a:t>
            </a:r>
            <a:r>
              <a:rPr lang="sk-SK" sz="1100" dirty="0" err="1"/>
              <a:t>Laidlaw</a:t>
            </a:r>
            <a:r>
              <a:rPr lang="sk-SK" sz="1100" dirty="0"/>
              <a:t>, 2012; </a:t>
            </a:r>
            <a:r>
              <a:rPr lang="sk-SK" sz="1100" dirty="0" err="1"/>
              <a:t>Hjanáček</a:t>
            </a:r>
            <a:r>
              <a:rPr lang="sk-SK" sz="1100" dirty="0"/>
              <a:t>, Mokrý et al. 2018</a:t>
            </a:r>
          </a:p>
        </p:txBody>
      </p:sp>
      <p:sp>
        <p:nvSpPr>
          <p:cNvPr id="9" name="Zástupný symbol dátumu 3">
            <a:extLst>
              <a:ext uri="{FF2B5EF4-FFF2-40B4-BE49-F238E27FC236}">
                <a16:creationId xmlns:a16="http://schemas.microsoft.com/office/drawing/2014/main" id="{C9DA92B7-F1D2-46D4-8064-7974A40DB98E}"/>
              </a:ext>
            </a:extLst>
          </p:cNvPr>
          <p:cNvSpPr>
            <a:spLocks noGrp="1"/>
          </p:cNvSpPr>
          <p:nvPr>
            <p:ph type="dt" sz="half" idx="10"/>
          </p:nvPr>
        </p:nvSpPr>
        <p:spPr>
          <a:xfrm>
            <a:off x="822961" y="6459786"/>
            <a:ext cx="1854203" cy="365125"/>
          </a:xfrm>
        </p:spPr>
        <p:txBody>
          <a:bodyPr/>
          <a:lstStyle/>
          <a:p>
            <a:r>
              <a:rPr lang="sk-SK" dirty="0"/>
              <a:t>03. 02. 2025</a:t>
            </a:r>
          </a:p>
        </p:txBody>
      </p:sp>
    </p:spTree>
    <p:extLst>
      <p:ext uri="{BB962C8B-B14F-4D97-AF65-F5344CB8AC3E}">
        <p14:creationId xmlns:p14="http://schemas.microsoft.com/office/powerpoint/2010/main" val="22045722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obsahu 1"/>
          <p:cNvSpPr>
            <a:spLocks noGrp="1"/>
          </p:cNvSpPr>
          <p:nvPr>
            <p:ph idx="1"/>
          </p:nvPr>
        </p:nvSpPr>
        <p:spPr/>
        <p:txBody>
          <a:bodyPr>
            <a:normAutofit/>
          </a:bodyPr>
          <a:lstStyle/>
          <a:p>
            <a:endParaRPr lang="sk-SK" sz="2400" dirty="0">
              <a:solidFill>
                <a:srgbClr val="7030A0"/>
              </a:solidFill>
            </a:endParaRPr>
          </a:p>
          <a:p>
            <a:pPr marL="0" indent="0" algn="r">
              <a:buNone/>
            </a:pPr>
            <a:r>
              <a:rPr lang="sk-SK" sz="2400" b="1" i="1" dirty="0">
                <a:solidFill>
                  <a:srgbClr val="0070C0"/>
                </a:solidFill>
              </a:rPr>
              <a:t>A</a:t>
            </a:r>
            <a:r>
              <a:rPr lang="en-US" sz="2400" b="1" i="1" dirty="0">
                <a:solidFill>
                  <a:srgbClr val="0070C0"/>
                </a:solidFill>
              </a:rPr>
              <a:t> good teacher has since changed from </a:t>
            </a:r>
            <a:endParaRPr lang="sk-SK" sz="2400" b="1" i="1" dirty="0">
              <a:solidFill>
                <a:srgbClr val="0070C0"/>
              </a:solidFill>
            </a:endParaRPr>
          </a:p>
          <a:p>
            <a:pPr marL="0" indent="0" algn="r">
              <a:buNone/>
            </a:pPr>
            <a:r>
              <a:rPr lang="sk-SK" sz="2400" b="1" i="1" dirty="0">
                <a:solidFill>
                  <a:srgbClr val="0070C0"/>
                </a:solidFill>
              </a:rPr>
              <a:t>„</a:t>
            </a:r>
            <a:r>
              <a:rPr lang="en-US" sz="2400" b="1" i="1" dirty="0">
                <a:solidFill>
                  <a:srgbClr val="0070C0"/>
                </a:solidFill>
              </a:rPr>
              <a:t>one who explains things so well that students</a:t>
            </a:r>
            <a:r>
              <a:rPr lang="sk-SK" sz="2400" b="1" i="1" dirty="0">
                <a:solidFill>
                  <a:srgbClr val="0070C0"/>
                </a:solidFill>
              </a:rPr>
              <a:t> </a:t>
            </a:r>
            <a:r>
              <a:rPr lang="en-US" sz="2400" b="1" i="1" dirty="0">
                <a:solidFill>
                  <a:srgbClr val="0070C0"/>
                </a:solidFill>
              </a:rPr>
              <a:t>understand</a:t>
            </a:r>
            <a:r>
              <a:rPr lang="sk-SK" sz="2400" b="1" i="1" dirty="0">
                <a:solidFill>
                  <a:srgbClr val="0070C0"/>
                </a:solidFill>
              </a:rPr>
              <a:t>“</a:t>
            </a:r>
            <a:r>
              <a:rPr lang="en-US" sz="2400" b="1" i="1" dirty="0">
                <a:solidFill>
                  <a:srgbClr val="0070C0"/>
                </a:solidFill>
              </a:rPr>
              <a:t> to </a:t>
            </a:r>
            <a:endParaRPr lang="sk-SK" sz="2400" b="1" i="1" dirty="0">
              <a:solidFill>
                <a:srgbClr val="0070C0"/>
              </a:solidFill>
            </a:endParaRPr>
          </a:p>
          <a:p>
            <a:pPr marL="0" indent="0" algn="r">
              <a:buNone/>
            </a:pPr>
            <a:r>
              <a:rPr lang="sk-SK" sz="2400" b="1" i="1" dirty="0">
                <a:solidFill>
                  <a:srgbClr val="0070C0"/>
                </a:solidFill>
              </a:rPr>
              <a:t>„</a:t>
            </a:r>
            <a:r>
              <a:rPr lang="en-US" sz="2400" b="1" i="1" dirty="0">
                <a:solidFill>
                  <a:srgbClr val="0070C0"/>
                </a:solidFill>
              </a:rPr>
              <a:t>one who gets students to explain things so well that they can be understood.</a:t>
            </a:r>
            <a:r>
              <a:rPr lang="sk-SK" sz="2400" b="1" i="1" dirty="0">
                <a:solidFill>
                  <a:srgbClr val="0070C0"/>
                </a:solidFill>
              </a:rPr>
              <a:t>“</a:t>
            </a:r>
          </a:p>
          <a:p>
            <a:pPr marL="0" indent="0" algn="r">
              <a:buNone/>
            </a:pPr>
            <a:r>
              <a:rPr lang="sk-SK" sz="1800" dirty="0" err="1">
                <a:solidFill>
                  <a:srgbClr val="0070C0"/>
                </a:solidFill>
              </a:rPr>
              <a:t>Steve</a:t>
            </a:r>
            <a:r>
              <a:rPr lang="sk-SK" sz="1800" dirty="0">
                <a:solidFill>
                  <a:srgbClr val="0070C0"/>
                </a:solidFill>
              </a:rPr>
              <a:t> </a:t>
            </a:r>
            <a:r>
              <a:rPr lang="sk-SK" sz="1800" dirty="0" err="1">
                <a:solidFill>
                  <a:srgbClr val="0070C0"/>
                </a:solidFill>
              </a:rPr>
              <a:t>Reinhart</a:t>
            </a:r>
            <a:r>
              <a:rPr lang="sk-SK" sz="1800" dirty="0">
                <a:solidFill>
                  <a:srgbClr val="0070C0"/>
                </a:solidFill>
              </a:rPr>
              <a:t>, 2000</a:t>
            </a:r>
            <a:r>
              <a:rPr lang="en-US" sz="1800" dirty="0">
                <a:solidFill>
                  <a:srgbClr val="0070C0"/>
                </a:solidFill>
              </a:rPr>
              <a:t> </a:t>
            </a:r>
            <a:endParaRPr lang="sk-SK" sz="1800" dirty="0">
              <a:solidFill>
                <a:srgbClr val="0070C0"/>
              </a:solidFill>
            </a:endParaRPr>
          </a:p>
        </p:txBody>
      </p:sp>
      <p:sp>
        <p:nvSpPr>
          <p:cNvPr id="4" name="Zástupný symbol päty 3"/>
          <p:cNvSpPr>
            <a:spLocks noGrp="1"/>
          </p:cNvSpPr>
          <p:nvPr>
            <p:ph type="ftr" sz="quarter" idx="11"/>
          </p:nvPr>
        </p:nvSpPr>
        <p:spPr/>
        <p:txBody>
          <a:bodyPr/>
          <a:lstStyle/>
          <a:p>
            <a:pPr algn="ctr"/>
            <a:r>
              <a:rPr lang="sk-SK" dirty="0"/>
              <a:t>Kurz medicínskeho vzdelávania</a:t>
            </a:r>
          </a:p>
        </p:txBody>
      </p:sp>
      <p:sp>
        <p:nvSpPr>
          <p:cNvPr id="5" name="Zástupný symbol čísla snímky 4"/>
          <p:cNvSpPr>
            <a:spLocks noGrp="1"/>
          </p:cNvSpPr>
          <p:nvPr>
            <p:ph type="sldNum" sz="quarter" idx="12"/>
          </p:nvPr>
        </p:nvSpPr>
        <p:spPr/>
        <p:txBody>
          <a:bodyPr/>
          <a:lstStyle/>
          <a:p>
            <a:fld id="{BBC973DE-7D39-4BFF-85EF-E7773D09285E}" type="slidenum">
              <a:rPr lang="sk-SK" smtClean="0"/>
              <a:pPr/>
              <a:t>9</a:t>
            </a:fld>
            <a:endParaRPr lang="sk-SK"/>
          </a:p>
        </p:txBody>
      </p:sp>
      <p:sp>
        <p:nvSpPr>
          <p:cNvPr id="6" name="Zástupný symbol dátumu 3">
            <a:extLst>
              <a:ext uri="{FF2B5EF4-FFF2-40B4-BE49-F238E27FC236}">
                <a16:creationId xmlns:a16="http://schemas.microsoft.com/office/drawing/2014/main" id="{802E6F77-FD5D-44E3-8B91-24A739CDA754}"/>
              </a:ext>
            </a:extLst>
          </p:cNvPr>
          <p:cNvSpPr>
            <a:spLocks noGrp="1"/>
          </p:cNvSpPr>
          <p:nvPr>
            <p:ph type="dt" sz="half" idx="10"/>
          </p:nvPr>
        </p:nvSpPr>
        <p:spPr>
          <a:xfrm>
            <a:off x="822961" y="6459786"/>
            <a:ext cx="1854203" cy="365125"/>
          </a:xfrm>
        </p:spPr>
        <p:txBody>
          <a:bodyPr/>
          <a:lstStyle/>
          <a:p>
            <a:r>
              <a:rPr lang="sk-SK" dirty="0"/>
              <a:t>03. 02. 2025</a:t>
            </a:r>
          </a:p>
        </p:txBody>
      </p:sp>
    </p:spTree>
    <p:extLst>
      <p:ext uri="{BB962C8B-B14F-4D97-AF65-F5344CB8AC3E}">
        <p14:creationId xmlns:p14="http://schemas.microsoft.com/office/powerpoint/2010/main" val="25548540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dirty="0"/>
              <a:t>Byť voči študentom </a:t>
            </a:r>
            <a:r>
              <a:rPr lang="sk-SK" b="1" i="1" dirty="0">
                <a:solidFill>
                  <a:srgbClr val="0070C0"/>
                </a:solidFill>
              </a:rPr>
              <a:t>FAIR</a:t>
            </a:r>
            <a:r>
              <a:rPr lang="sk-SK" dirty="0"/>
              <a:t>...</a:t>
            </a:r>
          </a:p>
        </p:txBody>
      </p:sp>
      <p:sp>
        <p:nvSpPr>
          <p:cNvPr id="3" name="Zástupný symbol obsahu 2"/>
          <p:cNvSpPr>
            <a:spLocks noGrp="1"/>
          </p:cNvSpPr>
          <p:nvPr>
            <p:ph idx="1"/>
          </p:nvPr>
        </p:nvSpPr>
        <p:spPr/>
        <p:txBody>
          <a:bodyPr>
            <a:normAutofit/>
          </a:bodyPr>
          <a:lstStyle/>
          <a:p>
            <a:r>
              <a:rPr lang="sk-SK" sz="4000" b="1" i="1" dirty="0" err="1">
                <a:solidFill>
                  <a:srgbClr val="0070C0"/>
                </a:solidFill>
              </a:rPr>
              <a:t>F</a:t>
            </a:r>
            <a:r>
              <a:rPr lang="sk-SK" b="1" i="1" dirty="0" err="1"/>
              <a:t>eedback</a:t>
            </a:r>
            <a:r>
              <a:rPr lang="sk-SK" dirty="0"/>
              <a:t> – dávať študentom spätnú väzbu, aby postupne dosiahli požadované učebné ciele</a:t>
            </a:r>
          </a:p>
          <a:p>
            <a:r>
              <a:rPr lang="sk-SK" sz="4000" b="1" i="1" dirty="0" err="1">
                <a:solidFill>
                  <a:srgbClr val="0070C0"/>
                </a:solidFill>
              </a:rPr>
              <a:t>A</a:t>
            </a:r>
            <a:r>
              <a:rPr lang="sk-SK" b="1" i="1" dirty="0" err="1"/>
              <a:t>ctivity</a:t>
            </a:r>
            <a:r>
              <a:rPr lang="sk-SK" dirty="0"/>
              <a:t> – zapájať študentov do aktívneho učenia a zabrániť pasivite</a:t>
            </a:r>
          </a:p>
          <a:p>
            <a:r>
              <a:rPr lang="sk-SK" sz="3900" b="1" i="1" dirty="0" err="1">
                <a:solidFill>
                  <a:srgbClr val="0070C0"/>
                </a:solidFill>
              </a:rPr>
              <a:t>I</a:t>
            </a:r>
            <a:r>
              <a:rPr lang="sk-SK" b="1" i="1" dirty="0" err="1"/>
              <a:t>ndividualisation</a:t>
            </a:r>
            <a:r>
              <a:rPr lang="sk-SK" dirty="0"/>
              <a:t> – učenie prispôsobiť individuálnym potrebám študentov</a:t>
            </a:r>
          </a:p>
          <a:p>
            <a:r>
              <a:rPr lang="sk-SK" sz="3900" b="1" i="1" dirty="0" err="1">
                <a:solidFill>
                  <a:srgbClr val="0070C0"/>
                </a:solidFill>
              </a:rPr>
              <a:t>R</a:t>
            </a:r>
            <a:r>
              <a:rPr lang="sk-SK" b="1" i="1" dirty="0" err="1"/>
              <a:t>elevance</a:t>
            </a:r>
            <a:r>
              <a:rPr lang="sk-SK" dirty="0"/>
              <a:t> – prispôsobiť učenie požadovaným „kariérnym“ cieľom</a:t>
            </a:r>
          </a:p>
        </p:txBody>
      </p:sp>
      <p:sp>
        <p:nvSpPr>
          <p:cNvPr id="4" name="BlokTextu 3"/>
          <p:cNvSpPr txBox="1"/>
          <p:nvPr/>
        </p:nvSpPr>
        <p:spPr>
          <a:xfrm>
            <a:off x="6405107" y="5876485"/>
            <a:ext cx="2519264" cy="307777"/>
          </a:xfrm>
          <a:prstGeom prst="rect">
            <a:avLst/>
          </a:prstGeom>
          <a:noFill/>
        </p:spPr>
        <p:txBody>
          <a:bodyPr wrap="square" rtlCol="0">
            <a:spAutoFit/>
          </a:bodyPr>
          <a:lstStyle/>
          <a:p>
            <a:r>
              <a:rPr lang="sk-SK" sz="1400" dirty="0" err="1"/>
              <a:t>Harden</a:t>
            </a:r>
            <a:r>
              <a:rPr lang="sk-SK" sz="1400" dirty="0"/>
              <a:t> RM, </a:t>
            </a:r>
            <a:r>
              <a:rPr lang="sk-SK" sz="1400" dirty="0" err="1"/>
              <a:t>Laidlaw</a:t>
            </a:r>
            <a:r>
              <a:rPr lang="sk-SK" sz="1400" dirty="0"/>
              <a:t> JM, 2012</a:t>
            </a:r>
          </a:p>
        </p:txBody>
      </p:sp>
      <p:sp>
        <p:nvSpPr>
          <p:cNvPr id="6" name="Zástupný symbol päty 5"/>
          <p:cNvSpPr>
            <a:spLocks noGrp="1"/>
          </p:cNvSpPr>
          <p:nvPr>
            <p:ph type="ftr" sz="quarter" idx="11"/>
          </p:nvPr>
        </p:nvSpPr>
        <p:spPr/>
        <p:txBody>
          <a:bodyPr/>
          <a:lstStyle/>
          <a:p>
            <a:r>
              <a:rPr lang="sk-SK"/>
              <a:t>Kurz medicínskeho vzdelávania</a:t>
            </a:r>
            <a:endParaRPr lang="sk-SK" dirty="0"/>
          </a:p>
        </p:txBody>
      </p:sp>
      <p:sp>
        <p:nvSpPr>
          <p:cNvPr id="7" name="Zástupný symbol čísla snímky 6"/>
          <p:cNvSpPr>
            <a:spLocks noGrp="1"/>
          </p:cNvSpPr>
          <p:nvPr>
            <p:ph type="sldNum" sz="quarter" idx="12"/>
          </p:nvPr>
        </p:nvSpPr>
        <p:spPr/>
        <p:txBody>
          <a:bodyPr/>
          <a:lstStyle/>
          <a:p>
            <a:fld id="{BBC973DE-7D39-4BFF-85EF-E7773D09285E}" type="slidenum">
              <a:rPr lang="sk-SK" smtClean="0"/>
              <a:pPr/>
              <a:t>10</a:t>
            </a:fld>
            <a:endParaRPr lang="sk-SK"/>
          </a:p>
        </p:txBody>
      </p:sp>
      <p:sp>
        <p:nvSpPr>
          <p:cNvPr id="8" name="Zástupný symbol dátumu 3">
            <a:extLst>
              <a:ext uri="{FF2B5EF4-FFF2-40B4-BE49-F238E27FC236}">
                <a16:creationId xmlns:a16="http://schemas.microsoft.com/office/drawing/2014/main" id="{0AAE4807-9C0B-4ED6-80BE-057F16E3DB25}"/>
              </a:ext>
            </a:extLst>
          </p:cNvPr>
          <p:cNvSpPr>
            <a:spLocks noGrp="1"/>
          </p:cNvSpPr>
          <p:nvPr>
            <p:ph type="dt" sz="half" idx="10"/>
          </p:nvPr>
        </p:nvSpPr>
        <p:spPr>
          <a:xfrm>
            <a:off x="822961" y="6459786"/>
            <a:ext cx="1854203" cy="365125"/>
          </a:xfrm>
        </p:spPr>
        <p:txBody>
          <a:bodyPr/>
          <a:lstStyle/>
          <a:p>
            <a:r>
              <a:rPr lang="sk-SK" dirty="0"/>
              <a:t>03. 02. 2025</a:t>
            </a:r>
          </a:p>
        </p:txBody>
      </p:sp>
    </p:spTree>
    <p:extLst>
      <p:ext uri="{BB962C8B-B14F-4D97-AF65-F5344CB8AC3E}">
        <p14:creationId xmlns:p14="http://schemas.microsoft.com/office/powerpoint/2010/main" val="39574992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dirty="0"/>
              <a:t>Koncept „FAIR“</a:t>
            </a:r>
          </a:p>
        </p:txBody>
      </p:sp>
      <p:sp>
        <p:nvSpPr>
          <p:cNvPr id="3" name="Zástupný symbol obsahu 2"/>
          <p:cNvSpPr>
            <a:spLocks noGrp="1"/>
          </p:cNvSpPr>
          <p:nvPr>
            <p:ph idx="1"/>
          </p:nvPr>
        </p:nvSpPr>
        <p:spPr/>
        <p:txBody>
          <a:bodyPr/>
          <a:lstStyle/>
          <a:p>
            <a:endParaRPr lang="sk-SK" dirty="0"/>
          </a:p>
        </p:txBody>
      </p:sp>
      <p:sp>
        <p:nvSpPr>
          <p:cNvPr id="5" name="Zástupný symbol päty 4"/>
          <p:cNvSpPr>
            <a:spLocks noGrp="1"/>
          </p:cNvSpPr>
          <p:nvPr>
            <p:ph type="ftr" sz="quarter" idx="11"/>
          </p:nvPr>
        </p:nvSpPr>
        <p:spPr/>
        <p:txBody>
          <a:bodyPr/>
          <a:lstStyle/>
          <a:p>
            <a:pPr algn="ctr"/>
            <a:r>
              <a:rPr lang="sk-SK" dirty="0"/>
              <a:t>Kurz medicínskeho vzdelávania</a:t>
            </a:r>
          </a:p>
        </p:txBody>
      </p:sp>
      <p:sp>
        <p:nvSpPr>
          <p:cNvPr id="6" name="Zástupný symbol čísla snímky 5"/>
          <p:cNvSpPr>
            <a:spLocks noGrp="1"/>
          </p:cNvSpPr>
          <p:nvPr>
            <p:ph type="sldNum" sz="quarter" idx="12"/>
          </p:nvPr>
        </p:nvSpPr>
        <p:spPr/>
        <p:txBody>
          <a:bodyPr/>
          <a:lstStyle/>
          <a:p>
            <a:fld id="{BBC973DE-7D39-4BFF-85EF-E7773D09285E}" type="slidenum">
              <a:rPr lang="sk-SK" smtClean="0"/>
              <a:pPr/>
              <a:t>11</a:t>
            </a:fld>
            <a:endParaRPr lang="sk-SK"/>
          </a:p>
        </p:txBody>
      </p:sp>
      <p:pic>
        <p:nvPicPr>
          <p:cNvPr id="7" name="Obrázok 6"/>
          <p:cNvPicPr>
            <a:picLocks noChangeAspect="1"/>
          </p:cNvPicPr>
          <p:nvPr/>
        </p:nvPicPr>
        <p:blipFill rotWithShape="1">
          <a:blip r:embed="rId2"/>
          <a:srcRect t="65" b="55760"/>
          <a:stretch/>
        </p:blipFill>
        <p:spPr>
          <a:xfrm>
            <a:off x="53734" y="1836000"/>
            <a:ext cx="4541125" cy="2916000"/>
          </a:xfrm>
          <a:prstGeom prst="rect">
            <a:avLst/>
          </a:prstGeom>
        </p:spPr>
      </p:pic>
      <p:pic>
        <p:nvPicPr>
          <p:cNvPr id="8" name="Obrázok 7"/>
          <p:cNvPicPr>
            <a:picLocks noChangeAspect="1"/>
          </p:cNvPicPr>
          <p:nvPr/>
        </p:nvPicPr>
        <p:blipFill rotWithShape="1">
          <a:blip r:embed="rId2"/>
          <a:srcRect t="43665" b="171"/>
          <a:stretch/>
        </p:blipFill>
        <p:spPr>
          <a:xfrm>
            <a:off x="4605604" y="1845734"/>
            <a:ext cx="4541125" cy="3708000"/>
          </a:xfrm>
          <a:prstGeom prst="rect">
            <a:avLst/>
          </a:prstGeom>
        </p:spPr>
      </p:pic>
      <p:sp>
        <p:nvSpPr>
          <p:cNvPr id="9" name="Zástupný symbol dátumu 3">
            <a:extLst>
              <a:ext uri="{FF2B5EF4-FFF2-40B4-BE49-F238E27FC236}">
                <a16:creationId xmlns:a16="http://schemas.microsoft.com/office/drawing/2014/main" id="{041E0FCF-F9B5-4490-BC53-FF4AE38FB4F0}"/>
              </a:ext>
            </a:extLst>
          </p:cNvPr>
          <p:cNvSpPr>
            <a:spLocks noGrp="1"/>
          </p:cNvSpPr>
          <p:nvPr>
            <p:ph type="dt" sz="half" idx="10"/>
          </p:nvPr>
        </p:nvSpPr>
        <p:spPr>
          <a:xfrm>
            <a:off x="822961" y="6459786"/>
            <a:ext cx="1854203" cy="365125"/>
          </a:xfrm>
        </p:spPr>
        <p:txBody>
          <a:bodyPr/>
          <a:lstStyle/>
          <a:p>
            <a:r>
              <a:rPr lang="sk-SK" dirty="0"/>
              <a:t>03. 02. 2025</a:t>
            </a:r>
          </a:p>
        </p:txBody>
      </p:sp>
    </p:spTree>
    <p:extLst>
      <p:ext uri="{BB962C8B-B14F-4D97-AF65-F5344CB8AC3E}">
        <p14:creationId xmlns:p14="http://schemas.microsoft.com/office/powerpoint/2010/main" val="27363280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dirty="0"/>
              <a:t>Spätná väzba</a:t>
            </a:r>
          </a:p>
        </p:txBody>
      </p:sp>
      <p:sp>
        <p:nvSpPr>
          <p:cNvPr id="3" name="Zástupný symbol obsahu 2"/>
          <p:cNvSpPr>
            <a:spLocks noGrp="1"/>
          </p:cNvSpPr>
          <p:nvPr>
            <p:ph idx="1"/>
          </p:nvPr>
        </p:nvSpPr>
        <p:spPr/>
        <p:txBody>
          <a:bodyPr>
            <a:noAutofit/>
          </a:bodyPr>
          <a:lstStyle/>
          <a:p>
            <a:pPr>
              <a:spcBef>
                <a:spcPts val="600"/>
              </a:spcBef>
              <a:spcAft>
                <a:spcPts val="600"/>
              </a:spcAft>
            </a:pPr>
            <a:r>
              <a:rPr lang="sk-SK" sz="2400" dirty="0"/>
              <a:t>Dôkladne </a:t>
            </a:r>
            <a:r>
              <a:rPr lang="sk-SK" sz="2400" b="1" dirty="0">
                <a:solidFill>
                  <a:srgbClr val="0070C0"/>
                </a:solidFill>
              </a:rPr>
              <a:t>vysvetliť</a:t>
            </a:r>
            <a:r>
              <a:rPr lang="sk-SK" sz="2400" dirty="0">
                <a:solidFill>
                  <a:srgbClr val="0070C0"/>
                </a:solidFill>
              </a:rPr>
              <a:t> </a:t>
            </a:r>
            <a:r>
              <a:rPr lang="sk-SK" sz="2400" dirty="0"/>
              <a:t>posudzovanú problematiku</a:t>
            </a:r>
          </a:p>
          <a:p>
            <a:pPr>
              <a:spcBef>
                <a:spcPts val="600"/>
              </a:spcBef>
              <a:spcAft>
                <a:spcPts val="600"/>
              </a:spcAft>
            </a:pPr>
            <a:r>
              <a:rPr lang="sk-SK" sz="2400" dirty="0"/>
              <a:t>Nemala by byť spôsobom </a:t>
            </a:r>
            <a:r>
              <a:rPr lang="sk-SK" sz="2400" b="1" dirty="0">
                <a:solidFill>
                  <a:srgbClr val="7030A0"/>
                </a:solidFill>
              </a:rPr>
              <a:t>hodnotenia</a:t>
            </a:r>
          </a:p>
          <a:p>
            <a:pPr>
              <a:spcBef>
                <a:spcPts val="600"/>
              </a:spcBef>
              <a:spcAft>
                <a:spcPts val="600"/>
              </a:spcAft>
            </a:pPr>
            <a:r>
              <a:rPr lang="sk-SK" sz="2400" b="1" dirty="0">
                <a:solidFill>
                  <a:srgbClr val="0070C0"/>
                </a:solidFill>
              </a:rPr>
              <a:t>Včasná a častá</a:t>
            </a:r>
          </a:p>
          <a:p>
            <a:pPr>
              <a:spcBef>
                <a:spcPts val="600"/>
              </a:spcBef>
              <a:spcAft>
                <a:spcPts val="600"/>
              </a:spcAft>
            </a:pPr>
            <a:r>
              <a:rPr lang="sk-SK" sz="2400" dirty="0"/>
              <a:t>Dôkladná príprava </a:t>
            </a:r>
            <a:r>
              <a:rPr lang="sk-SK" sz="2400" b="1" dirty="0">
                <a:solidFill>
                  <a:srgbClr val="7030A0"/>
                </a:solidFill>
              </a:rPr>
              <a:t>vopred</a:t>
            </a:r>
          </a:p>
          <a:p>
            <a:pPr>
              <a:spcBef>
                <a:spcPts val="600"/>
              </a:spcBef>
              <a:spcAft>
                <a:spcPts val="600"/>
              </a:spcAft>
            </a:pPr>
            <a:r>
              <a:rPr lang="sk-SK" sz="2400" dirty="0"/>
              <a:t>Má napomáhať v budúcom smerovaní štúdia a v </a:t>
            </a:r>
            <a:r>
              <a:rPr lang="sk-SK" sz="2400" b="1" dirty="0">
                <a:solidFill>
                  <a:srgbClr val="0070C0"/>
                </a:solidFill>
              </a:rPr>
              <a:t>odstraňovaní chýb </a:t>
            </a:r>
          </a:p>
          <a:p>
            <a:pPr>
              <a:spcBef>
                <a:spcPts val="600"/>
              </a:spcBef>
              <a:spcAft>
                <a:spcPts val="600"/>
              </a:spcAft>
            </a:pPr>
            <a:r>
              <a:rPr lang="sk-SK" sz="2400" dirty="0"/>
              <a:t>Pomáhať študentovi </a:t>
            </a:r>
            <a:r>
              <a:rPr lang="sk-SK" sz="2400" b="1" dirty="0">
                <a:solidFill>
                  <a:srgbClr val="7030A0"/>
                </a:solidFill>
              </a:rPr>
              <a:t>pochopiť jej význam </a:t>
            </a:r>
            <a:r>
              <a:rPr lang="sk-SK" sz="2400" dirty="0"/>
              <a:t>a spôsob interpretácie</a:t>
            </a:r>
          </a:p>
          <a:p>
            <a:pPr>
              <a:spcBef>
                <a:spcPts val="600"/>
              </a:spcBef>
              <a:spcAft>
                <a:spcPts val="600"/>
              </a:spcAft>
            </a:pPr>
            <a:r>
              <a:rPr lang="sk-SK" sz="2400" dirty="0"/>
              <a:t>Podporovať študentov, aby ju realizovali aj </a:t>
            </a:r>
            <a:r>
              <a:rPr lang="sk-SK" sz="2400" b="1" dirty="0">
                <a:solidFill>
                  <a:srgbClr val="0070C0"/>
                </a:solidFill>
              </a:rPr>
              <a:t>medzi sebou</a:t>
            </a:r>
            <a:r>
              <a:rPr lang="sk-SK" sz="2400" dirty="0"/>
              <a:t>, prípadne </a:t>
            </a:r>
            <a:r>
              <a:rPr lang="sk-SK" sz="2400" b="1" dirty="0">
                <a:solidFill>
                  <a:srgbClr val="0070C0"/>
                </a:solidFill>
              </a:rPr>
              <a:t>samostatne</a:t>
            </a:r>
          </a:p>
        </p:txBody>
      </p:sp>
      <p:sp>
        <p:nvSpPr>
          <p:cNvPr id="5" name="Zástupný symbol päty 4"/>
          <p:cNvSpPr>
            <a:spLocks noGrp="1"/>
          </p:cNvSpPr>
          <p:nvPr>
            <p:ph type="ftr" sz="quarter" idx="11"/>
          </p:nvPr>
        </p:nvSpPr>
        <p:spPr/>
        <p:txBody>
          <a:bodyPr/>
          <a:lstStyle/>
          <a:p>
            <a:r>
              <a:rPr lang="sk-SK"/>
              <a:t>Kurz medicínskeho vzdelávania</a:t>
            </a:r>
            <a:endParaRPr lang="sk-SK" dirty="0"/>
          </a:p>
        </p:txBody>
      </p:sp>
      <p:sp>
        <p:nvSpPr>
          <p:cNvPr id="6" name="Zástupný symbol čísla snímky 5"/>
          <p:cNvSpPr>
            <a:spLocks noGrp="1"/>
          </p:cNvSpPr>
          <p:nvPr>
            <p:ph type="sldNum" sz="quarter" idx="12"/>
          </p:nvPr>
        </p:nvSpPr>
        <p:spPr/>
        <p:txBody>
          <a:bodyPr/>
          <a:lstStyle/>
          <a:p>
            <a:fld id="{BBC973DE-7D39-4BFF-85EF-E7773D09285E}" type="slidenum">
              <a:rPr lang="sk-SK" smtClean="0"/>
              <a:pPr/>
              <a:t>12</a:t>
            </a:fld>
            <a:endParaRPr lang="sk-SK"/>
          </a:p>
        </p:txBody>
      </p:sp>
      <p:sp>
        <p:nvSpPr>
          <p:cNvPr id="7" name="Zástupný symbol dátumu 3">
            <a:extLst>
              <a:ext uri="{FF2B5EF4-FFF2-40B4-BE49-F238E27FC236}">
                <a16:creationId xmlns:a16="http://schemas.microsoft.com/office/drawing/2014/main" id="{56B318B9-C9C3-40CD-91A9-C9550FECC7D7}"/>
              </a:ext>
            </a:extLst>
          </p:cNvPr>
          <p:cNvSpPr>
            <a:spLocks noGrp="1"/>
          </p:cNvSpPr>
          <p:nvPr>
            <p:ph type="dt" sz="half" idx="10"/>
          </p:nvPr>
        </p:nvSpPr>
        <p:spPr>
          <a:xfrm>
            <a:off x="822961" y="6459786"/>
            <a:ext cx="1854203" cy="365125"/>
          </a:xfrm>
        </p:spPr>
        <p:txBody>
          <a:bodyPr/>
          <a:lstStyle/>
          <a:p>
            <a:r>
              <a:rPr lang="sk-SK" dirty="0"/>
              <a:t>03. 02. 2025</a:t>
            </a:r>
          </a:p>
        </p:txBody>
      </p:sp>
    </p:spTree>
    <p:extLst>
      <p:ext uri="{BB962C8B-B14F-4D97-AF65-F5344CB8AC3E}">
        <p14:creationId xmlns:p14="http://schemas.microsoft.com/office/powerpoint/2010/main" val="23862770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dirty="0"/>
              <a:t>Aktivita</a:t>
            </a:r>
          </a:p>
        </p:txBody>
      </p:sp>
      <p:sp>
        <p:nvSpPr>
          <p:cNvPr id="3" name="Zástupný symbol obsahu 2"/>
          <p:cNvSpPr>
            <a:spLocks noGrp="1"/>
          </p:cNvSpPr>
          <p:nvPr>
            <p:ph idx="1"/>
          </p:nvPr>
        </p:nvSpPr>
        <p:spPr/>
        <p:txBody>
          <a:bodyPr>
            <a:normAutofit/>
          </a:bodyPr>
          <a:lstStyle/>
          <a:p>
            <a:pPr>
              <a:spcBef>
                <a:spcPts val="600"/>
              </a:spcBef>
              <a:spcAft>
                <a:spcPts val="600"/>
              </a:spcAft>
            </a:pPr>
            <a:r>
              <a:rPr lang="sk-SK" sz="2400" b="1" dirty="0">
                <a:solidFill>
                  <a:srgbClr val="0070C0"/>
                </a:solidFill>
              </a:rPr>
              <a:t>Otázky</a:t>
            </a:r>
            <a:r>
              <a:rPr lang="sk-SK" sz="2400" dirty="0">
                <a:solidFill>
                  <a:srgbClr val="0070C0"/>
                </a:solidFill>
              </a:rPr>
              <a:t> </a:t>
            </a:r>
            <a:r>
              <a:rPr lang="sk-SK" sz="2400" dirty="0"/>
              <a:t>k študentom aj počas prednášok</a:t>
            </a:r>
          </a:p>
          <a:p>
            <a:pPr>
              <a:spcBef>
                <a:spcPts val="600"/>
              </a:spcBef>
              <a:spcAft>
                <a:spcPts val="600"/>
              </a:spcAft>
            </a:pPr>
            <a:r>
              <a:rPr lang="sk-SK" sz="2400" dirty="0"/>
              <a:t>Semináre by nemali skĺznuť do pasívnej úlohy študenta – učiteľ len ako </a:t>
            </a:r>
            <a:r>
              <a:rPr lang="sk-SK" sz="2400" b="1" dirty="0" err="1">
                <a:solidFill>
                  <a:srgbClr val="7030A0"/>
                </a:solidFill>
              </a:rPr>
              <a:t>facilitátor</a:t>
            </a:r>
            <a:endParaRPr lang="sk-SK" sz="2400" b="1" dirty="0">
              <a:solidFill>
                <a:srgbClr val="7030A0"/>
              </a:solidFill>
            </a:endParaRPr>
          </a:p>
          <a:p>
            <a:pPr>
              <a:spcBef>
                <a:spcPts val="600"/>
              </a:spcBef>
              <a:spcAft>
                <a:spcPts val="600"/>
              </a:spcAft>
            </a:pPr>
            <a:r>
              <a:rPr lang="sk-SK" sz="2400" dirty="0"/>
              <a:t>V klinike nie len pozorovať, ale aspoň v malom rozsahu </a:t>
            </a:r>
            <a:r>
              <a:rPr lang="sk-SK" sz="2400" b="1" dirty="0">
                <a:solidFill>
                  <a:srgbClr val="0070C0"/>
                </a:solidFill>
              </a:rPr>
              <a:t>zapojiť</a:t>
            </a:r>
            <a:r>
              <a:rPr lang="sk-SK" sz="2400" dirty="0">
                <a:solidFill>
                  <a:srgbClr val="0070C0"/>
                </a:solidFill>
              </a:rPr>
              <a:t> </a:t>
            </a:r>
            <a:r>
              <a:rPr lang="sk-SK" sz="2400" dirty="0"/>
              <a:t>študentov do činnosti</a:t>
            </a:r>
          </a:p>
          <a:p>
            <a:pPr>
              <a:spcBef>
                <a:spcPts val="600"/>
              </a:spcBef>
              <a:spcAft>
                <a:spcPts val="600"/>
              </a:spcAft>
            </a:pPr>
            <a:r>
              <a:rPr lang="sk-SK" sz="2400" dirty="0"/>
              <a:t>Odporúčané študijné materiály by mali byť </a:t>
            </a:r>
            <a:r>
              <a:rPr lang="sk-SK" sz="2400" b="1" dirty="0">
                <a:solidFill>
                  <a:srgbClr val="7030A0"/>
                </a:solidFill>
              </a:rPr>
              <a:t>interaktívne</a:t>
            </a:r>
            <a:r>
              <a:rPr lang="sk-SK" sz="2400" dirty="0"/>
              <a:t> </a:t>
            </a:r>
          </a:p>
          <a:p>
            <a:pPr lvl="1">
              <a:spcBef>
                <a:spcPts val="600"/>
              </a:spcBef>
              <a:spcAft>
                <a:spcPts val="600"/>
              </a:spcAft>
            </a:pPr>
            <a:r>
              <a:rPr lang="sk-SK" sz="2000" dirty="0"/>
              <a:t>vsunutie rôznych aktivít do textov a pod.</a:t>
            </a:r>
          </a:p>
          <a:p>
            <a:pPr>
              <a:spcBef>
                <a:spcPts val="600"/>
              </a:spcBef>
              <a:spcAft>
                <a:spcPts val="600"/>
              </a:spcAft>
            </a:pPr>
            <a:r>
              <a:rPr lang="sk-SK" sz="2400" dirty="0"/>
              <a:t>Využívanie modelov, </a:t>
            </a:r>
            <a:r>
              <a:rPr lang="sk-SK" sz="2400" b="1" dirty="0">
                <a:solidFill>
                  <a:srgbClr val="0070C0"/>
                </a:solidFill>
              </a:rPr>
              <a:t>simulácií</a:t>
            </a:r>
            <a:r>
              <a:rPr lang="sk-SK" sz="2400" dirty="0"/>
              <a:t>, softvérov</a:t>
            </a:r>
          </a:p>
          <a:p>
            <a:pPr>
              <a:spcBef>
                <a:spcPts val="600"/>
              </a:spcBef>
              <a:spcAft>
                <a:spcPts val="600"/>
              </a:spcAft>
            </a:pPr>
            <a:r>
              <a:rPr lang="sk-SK" sz="2400" dirty="0"/>
              <a:t>Aktivita aj pri príprave </a:t>
            </a:r>
            <a:r>
              <a:rPr lang="sk-SK" sz="2400" b="1" dirty="0">
                <a:solidFill>
                  <a:srgbClr val="7030A0"/>
                </a:solidFill>
              </a:rPr>
              <a:t>portfólií</a:t>
            </a:r>
          </a:p>
        </p:txBody>
      </p:sp>
      <p:sp>
        <p:nvSpPr>
          <p:cNvPr id="5" name="Zástupný symbol päty 4"/>
          <p:cNvSpPr>
            <a:spLocks noGrp="1"/>
          </p:cNvSpPr>
          <p:nvPr>
            <p:ph type="ftr" sz="quarter" idx="11"/>
          </p:nvPr>
        </p:nvSpPr>
        <p:spPr/>
        <p:txBody>
          <a:bodyPr/>
          <a:lstStyle/>
          <a:p>
            <a:pPr algn="ctr"/>
            <a:r>
              <a:rPr lang="sk-SK" dirty="0"/>
              <a:t>Kurz medicínskeho vzdelávania</a:t>
            </a:r>
          </a:p>
        </p:txBody>
      </p:sp>
      <p:sp>
        <p:nvSpPr>
          <p:cNvPr id="6" name="Zástupný symbol čísla snímky 5"/>
          <p:cNvSpPr>
            <a:spLocks noGrp="1"/>
          </p:cNvSpPr>
          <p:nvPr>
            <p:ph type="sldNum" sz="quarter" idx="12"/>
          </p:nvPr>
        </p:nvSpPr>
        <p:spPr/>
        <p:txBody>
          <a:bodyPr/>
          <a:lstStyle/>
          <a:p>
            <a:fld id="{BBC973DE-7D39-4BFF-85EF-E7773D09285E}" type="slidenum">
              <a:rPr lang="sk-SK" smtClean="0"/>
              <a:pPr/>
              <a:t>13</a:t>
            </a:fld>
            <a:endParaRPr lang="sk-SK"/>
          </a:p>
        </p:txBody>
      </p:sp>
      <p:sp>
        <p:nvSpPr>
          <p:cNvPr id="7" name="Zástupný symbol dátumu 3">
            <a:extLst>
              <a:ext uri="{FF2B5EF4-FFF2-40B4-BE49-F238E27FC236}">
                <a16:creationId xmlns:a16="http://schemas.microsoft.com/office/drawing/2014/main" id="{32CB6E3C-F415-4403-A921-E94E4F812529}"/>
              </a:ext>
            </a:extLst>
          </p:cNvPr>
          <p:cNvSpPr>
            <a:spLocks noGrp="1"/>
          </p:cNvSpPr>
          <p:nvPr>
            <p:ph type="dt" sz="half" idx="10"/>
          </p:nvPr>
        </p:nvSpPr>
        <p:spPr>
          <a:xfrm>
            <a:off x="822961" y="6459786"/>
            <a:ext cx="1854203" cy="365125"/>
          </a:xfrm>
        </p:spPr>
        <p:txBody>
          <a:bodyPr/>
          <a:lstStyle/>
          <a:p>
            <a:r>
              <a:rPr lang="sk-SK" dirty="0"/>
              <a:t>03. 02. 2025</a:t>
            </a:r>
          </a:p>
        </p:txBody>
      </p:sp>
    </p:spTree>
    <p:extLst>
      <p:ext uri="{BB962C8B-B14F-4D97-AF65-F5344CB8AC3E}">
        <p14:creationId xmlns:p14="http://schemas.microsoft.com/office/powerpoint/2010/main" val="6770576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fade">
                                      <p:cBhvr>
                                        <p:cTn id="25" dur="500"/>
                                        <p:tgtEl>
                                          <p:spTgt spid="3">
                                            <p:txEl>
                                              <p:pRg st="4" end="4"/>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3">
                                            <p:txEl>
                                              <p:pRg st="5" end="5"/>
                                            </p:txEl>
                                          </p:spTgt>
                                        </p:tgtEl>
                                        <p:attrNameLst>
                                          <p:attrName>style.visibility</p:attrName>
                                        </p:attrNameLst>
                                      </p:cBhvr>
                                      <p:to>
                                        <p:strVal val="visible"/>
                                      </p:to>
                                    </p:set>
                                    <p:animEffect transition="in" filter="fade">
                                      <p:cBhvr>
                                        <p:cTn id="30" dur="500"/>
                                        <p:tgtEl>
                                          <p:spTgt spid="3">
                                            <p:txEl>
                                              <p:pRg st="5" end="5"/>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Effect transition="in" filter="fade">
                                      <p:cBhvr>
                                        <p:cTn id="35"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dirty="0"/>
              <a:t>Individualizácia</a:t>
            </a:r>
          </a:p>
        </p:txBody>
      </p:sp>
      <p:sp>
        <p:nvSpPr>
          <p:cNvPr id="3" name="Zástupný symbol obsahu 2"/>
          <p:cNvSpPr>
            <a:spLocks noGrp="1"/>
          </p:cNvSpPr>
          <p:nvPr>
            <p:ph idx="1"/>
          </p:nvPr>
        </p:nvSpPr>
        <p:spPr/>
        <p:txBody>
          <a:bodyPr>
            <a:normAutofit/>
          </a:bodyPr>
          <a:lstStyle/>
          <a:p>
            <a:pPr>
              <a:spcAft>
                <a:spcPts val="1200"/>
              </a:spcAft>
            </a:pPr>
            <a:r>
              <a:rPr lang="sk-SK" sz="2800" b="1" dirty="0">
                <a:solidFill>
                  <a:srgbClr val="7030A0"/>
                </a:solidFill>
              </a:rPr>
              <a:t>Osobné schopnosti </a:t>
            </a:r>
            <a:r>
              <a:rPr lang="sk-SK" sz="2800" dirty="0"/>
              <a:t>študenta</a:t>
            </a:r>
          </a:p>
          <a:p>
            <a:pPr>
              <a:spcAft>
                <a:spcPts val="1200"/>
              </a:spcAft>
            </a:pPr>
            <a:r>
              <a:rPr lang="sk-SK" sz="2800" b="1" dirty="0">
                <a:solidFill>
                  <a:srgbClr val="0070C0"/>
                </a:solidFill>
              </a:rPr>
              <a:t>Motivácia</a:t>
            </a:r>
            <a:r>
              <a:rPr lang="sk-SK" sz="2800" dirty="0"/>
              <a:t> a „motor“ ich učenia sa</a:t>
            </a:r>
          </a:p>
          <a:p>
            <a:pPr>
              <a:spcAft>
                <a:spcPts val="1200"/>
              </a:spcAft>
            </a:pPr>
            <a:r>
              <a:rPr lang="sk-SK" sz="2800" dirty="0"/>
              <a:t>Učebné </a:t>
            </a:r>
            <a:r>
              <a:rPr lang="sk-SK" sz="2800" b="1" dirty="0">
                <a:solidFill>
                  <a:srgbClr val="7030A0"/>
                </a:solidFill>
              </a:rPr>
              <a:t>ciele</a:t>
            </a:r>
            <a:r>
              <a:rPr lang="sk-SK" sz="2800" dirty="0">
                <a:solidFill>
                  <a:srgbClr val="7030A0"/>
                </a:solidFill>
              </a:rPr>
              <a:t> </a:t>
            </a:r>
            <a:r>
              <a:rPr lang="sk-SK" sz="2800" dirty="0"/>
              <a:t>a kariérne očakávania</a:t>
            </a:r>
          </a:p>
          <a:p>
            <a:pPr>
              <a:spcAft>
                <a:spcPts val="1200"/>
              </a:spcAft>
            </a:pPr>
            <a:r>
              <a:rPr lang="sk-SK" sz="2800" b="1" dirty="0">
                <a:solidFill>
                  <a:srgbClr val="0070C0"/>
                </a:solidFill>
              </a:rPr>
              <a:t>Spôsoby</a:t>
            </a:r>
            <a:r>
              <a:rPr lang="sk-SK" sz="2800" dirty="0">
                <a:solidFill>
                  <a:srgbClr val="0070C0"/>
                </a:solidFill>
              </a:rPr>
              <a:t> </a:t>
            </a:r>
            <a:r>
              <a:rPr lang="sk-SK" sz="2800" dirty="0"/>
              <a:t>učenia sa</a:t>
            </a:r>
          </a:p>
          <a:p>
            <a:pPr>
              <a:spcAft>
                <a:spcPts val="1200"/>
              </a:spcAft>
            </a:pPr>
            <a:r>
              <a:rPr lang="sk-SK" sz="2800" b="1" dirty="0">
                <a:solidFill>
                  <a:srgbClr val="7030A0"/>
                </a:solidFill>
              </a:rPr>
              <a:t>Miesto</a:t>
            </a:r>
            <a:r>
              <a:rPr lang="sk-SK" sz="2800" dirty="0">
                <a:solidFill>
                  <a:srgbClr val="7030A0"/>
                </a:solidFill>
              </a:rPr>
              <a:t> </a:t>
            </a:r>
            <a:r>
              <a:rPr lang="sk-SK" sz="2800" dirty="0"/>
              <a:t>učenia sa (denne, diaľkovo)</a:t>
            </a:r>
          </a:p>
          <a:p>
            <a:pPr>
              <a:spcAft>
                <a:spcPts val="1200"/>
              </a:spcAft>
            </a:pPr>
            <a:r>
              <a:rPr lang="sk-SK" sz="2800" b="1" dirty="0">
                <a:solidFill>
                  <a:srgbClr val="0070C0"/>
                </a:solidFill>
              </a:rPr>
              <a:t>Čas</a:t>
            </a:r>
            <a:r>
              <a:rPr lang="sk-SK" sz="2800" dirty="0">
                <a:solidFill>
                  <a:srgbClr val="0070C0"/>
                </a:solidFill>
              </a:rPr>
              <a:t> </a:t>
            </a:r>
            <a:r>
              <a:rPr lang="sk-SK" sz="2800" dirty="0"/>
              <a:t>učenia sa</a:t>
            </a:r>
          </a:p>
        </p:txBody>
      </p:sp>
      <p:sp>
        <p:nvSpPr>
          <p:cNvPr id="5" name="Zástupný symbol päty 4"/>
          <p:cNvSpPr>
            <a:spLocks noGrp="1"/>
          </p:cNvSpPr>
          <p:nvPr>
            <p:ph type="ftr" sz="quarter" idx="11"/>
          </p:nvPr>
        </p:nvSpPr>
        <p:spPr/>
        <p:txBody>
          <a:bodyPr/>
          <a:lstStyle/>
          <a:p>
            <a:pPr algn="ctr"/>
            <a:r>
              <a:rPr lang="sk-SK" dirty="0"/>
              <a:t>Kurz medicínskeho vzdelávania</a:t>
            </a:r>
          </a:p>
        </p:txBody>
      </p:sp>
      <p:sp>
        <p:nvSpPr>
          <p:cNvPr id="6" name="Zástupný symbol čísla snímky 5"/>
          <p:cNvSpPr>
            <a:spLocks noGrp="1"/>
          </p:cNvSpPr>
          <p:nvPr>
            <p:ph type="sldNum" sz="quarter" idx="12"/>
          </p:nvPr>
        </p:nvSpPr>
        <p:spPr/>
        <p:txBody>
          <a:bodyPr/>
          <a:lstStyle/>
          <a:p>
            <a:fld id="{BBC973DE-7D39-4BFF-85EF-E7773D09285E}" type="slidenum">
              <a:rPr lang="sk-SK" smtClean="0"/>
              <a:pPr/>
              <a:t>14</a:t>
            </a:fld>
            <a:endParaRPr lang="sk-SK"/>
          </a:p>
        </p:txBody>
      </p:sp>
      <p:sp>
        <p:nvSpPr>
          <p:cNvPr id="7" name="Zástupný symbol dátumu 3">
            <a:extLst>
              <a:ext uri="{FF2B5EF4-FFF2-40B4-BE49-F238E27FC236}">
                <a16:creationId xmlns:a16="http://schemas.microsoft.com/office/drawing/2014/main" id="{45A02FD7-3427-4501-AFA1-9ED746A2B72D}"/>
              </a:ext>
            </a:extLst>
          </p:cNvPr>
          <p:cNvSpPr>
            <a:spLocks noGrp="1"/>
          </p:cNvSpPr>
          <p:nvPr>
            <p:ph type="dt" sz="half" idx="10"/>
          </p:nvPr>
        </p:nvSpPr>
        <p:spPr>
          <a:xfrm>
            <a:off x="822961" y="6459786"/>
            <a:ext cx="1854203" cy="365125"/>
          </a:xfrm>
        </p:spPr>
        <p:txBody>
          <a:bodyPr/>
          <a:lstStyle/>
          <a:p>
            <a:r>
              <a:rPr lang="sk-SK" dirty="0"/>
              <a:t>03. 02. 2025</a:t>
            </a:r>
          </a:p>
        </p:txBody>
      </p:sp>
    </p:spTree>
    <p:extLst>
      <p:ext uri="{BB962C8B-B14F-4D97-AF65-F5344CB8AC3E}">
        <p14:creationId xmlns:p14="http://schemas.microsoft.com/office/powerpoint/2010/main" val="33792210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dirty="0"/>
              <a:t>Individualizácia</a:t>
            </a:r>
          </a:p>
        </p:txBody>
      </p:sp>
      <p:sp>
        <p:nvSpPr>
          <p:cNvPr id="3" name="Zástupný symbol obsahu 2"/>
          <p:cNvSpPr>
            <a:spLocks noGrp="1"/>
          </p:cNvSpPr>
          <p:nvPr>
            <p:ph idx="1"/>
          </p:nvPr>
        </p:nvSpPr>
        <p:spPr/>
        <p:txBody>
          <a:bodyPr>
            <a:normAutofit/>
          </a:bodyPr>
          <a:lstStyle/>
          <a:p>
            <a:pPr>
              <a:spcAft>
                <a:spcPts val="1200"/>
              </a:spcAft>
            </a:pPr>
            <a:r>
              <a:rPr lang="sk-SK" sz="2400" dirty="0"/>
              <a:t>Poskytnutie </a:t>
            </a:r>
            <a:r>
              <a:rPr lang="sk-SK" sz="2400" b="1" dirty="0">
                <a:solidFill>
                  <a:srgbClr val="7030A0"/>
                </a:solidFill>
              </a:rPr>
              <a:t>rôznych spôsobov </a:t>
            </a:r>
            <a:r>
              <a:rPr lang="sk-SK" sz="2400" dirty="0"/>
              <a:t>výučby </a:t>
            </a:r>
          </a:p>
          <a:p>
            <a:pPr>
              <a:spcAft>
                <a:spcPts val="1200"/>
              </a:spcAft>
            </a:pPr>
            <a:r>
              <a:rPr lang="sk-SK" sz="2400" dirty="0"/>
              <a:t>Príprava a prispôsobenie </a:t>
            </a:r>
            <a:r>
              <a:rPr lang="sk-SK" sz="2400" b="1" dirty="0">
                <a:solidFill>
                  <a:srgbClr val="0070C0"/>
                </a:solidFill>
              </a:rPr>
              <a:t>učebných materiálov rôzneho charakteru </a:t>
            </a:r>
            <a:r>
              <a:rPr lang="sk-SK" sz="2400" dirty="0"/>
              <a:t>a s </a:t>
            </a:r>
            <a:r>
              <a:rPr lang="sk-SK" sz="2400" b="1" dirty="0">
                <a:solidFill>
                  <a:srgbClr val="0070C0"/>
                </a:solidFill>
              </a:rPr>
              <a:t>rôznou dostupnosťou</a:t>
            </a:r>
          </a:p>
          <a:p>
            <a:pPr>
              <a:spcAft>
                <a:spcPts val="1200"/>
              </a:spcAft>
            </a:pPr>
            <a:r>
              <a:rPr lang="sk-SK" sz="2400" dirty="0"/>
              <a:t>Zabezpečenie možností </a:t>
            </a:r>
            <a:r>
              <a:rPr lang="sk-SK" sz="2400" b="1" dirty="0">
                <a:solidFill>
                  <a:srgbClr val="7030A0"/>
                </a:solidFill>
              </a:rPr>
              <a:t>dostupnosti simulátorov </a:t>
            </a:r>
            <a:r>
              <a:rPr lang="sk-SK" sz="2400" dirty="0"/>
              <a:t>podľa </a:t>
            </a:r>
            <a:r>
              <a:rPr lang="sk-SK" sz="2400" b="1" dirty="0">
                <a:solidFill>
                  <a:srgbClr val="7030A0"/>
                </a:solidFill>
              </a:rPr>
              <a:t>individuálnych časových potrieb</a:t>
            </a:r>
            <a:r>
              <a:rPr lang="sk-SK" sz="2400" dirty="0"/>
              <a:t>/rozsahu</a:t>
            </a:r>
          </a:p>
          <a:p>
            <a:pPr>
              <a:spcAft>
                <a:spcPts val="1200"/>
              </a:spcAft>
            </a:pPr>
            <a:r>
              <a:rPr lang="sk-SK" sz="2400" dirty="0"/>
              <a:t>Zvýšenie podielu </a:t>
            </a:r>
            <a:r>
              <a:rPr lang="sk-SK" sz="2400" b="1" dirty="0">
                <a:solidFill>
                  <a:srgbClr val="0070C0"/>
                </a:solidFill>
              </a:rPr>
              <a:t>individuálnej voľby predmetov </a:t>
            </a:r>
            <a:r>
              <a:rPr lang="sk-SK" sz="2400" dirty="0"/>
              <a:t>v rámci „</a:t>
            </a:r>
            <a:r>
              <a:rPr lang="sk-SK" sz="2400" dirty="0" err="1"/>
              <a:t>pregraduálnej</a:t>
            </a:r>
            <a:r>
              <a:rPr lang="sk-SK" sz="2400" dirty="0"/>
              <a:t> špecializácie“ </a:t>
            </a:r>
          </a:p>
        </p:txBody>
      </p:sp>
      <p:sp>
        <p:nvSpPr>
          <p:cNvPr id="5" name="Zástupný symbol päty 4"/>
          <p:cNvSpPr>
            <a:spLocks noGrp="1"/>
          </p:cNvSpPr>
          <p:nvPr>
            <p:ph type="ftr" sz="quarter" idx="11"/>
          </p:nvPr>
        </p:nvSpPr>
        <p:spPr/>
        <p:txBody>
          <a:bodyPr/>
          <a:lstStyle/>
          <a:p>
            <a:pPr algn="ctr"/>
            <a:r>
              <a:rPr lang="sk-SK" dirty="0"/>
              <a:t>Kurz medicínskeho vzdelávania</a:t>
            </a:r>
          </a:p>
        </p:txBody>
      </p:sp>
      <p:sp>
        <p:nvSpPr>
          <p:cNvPr id="6" name="Zástupný symbol čísla snímky 5"/>
          <p:cNvSpPr>
            <a:spLocks noGrp="1"/>
          </p:cNvSpPr>
          <p:nvPr>
            <p:ph type="sldNum" sz="quarter" idx="12"/>
          </p:nvPr>
        </p:nvSpPr>
        <p:spPr/>
        <p:txBody>
          <a:bodyPr/>
          <a:lstStyle/>
          <a:p>
            <a:fld id="{BBC973DE-7D39-4BFF-85EF-E7773D09285E}" type="slidenum">
              <a:rPr lang="sk-SK" smtClean="0"/>
              <a:pPr/>
              <a:t>15</a:t>
            </a:fld>
            <a:endParaRPr lang="sk-SK"/>
          </a:p>
        </p:txBody>
      </p:sp>
      <p:sp>
        <p:nvSpPr>
          <p:cNvPr id="7" name="Zástupný symbol dátumu 3">
            <a:extLst>
              <a:ext uri="{FF2B5EF4-FFF2-40B4-BE49-F238E27FC236}">
                <a16:creationId xmlns:a16="http://schemas.microsoft.com/office/drawing/2014/main" id="{59956A7B-EA48-4253-9C8A-0DC64EA4D825}"/>
              </a:ext>
            </a:extLst>
          </p:cNvPr>
          <p:cNvSpPr>
            <a:spLocks noGrp="1"/>
          </p:cNvSpPr>
          <p:nvPr>
            <p:ph type="dt" sz="half" idx="10"/>
          </p:nvPr>
        </p:nvSpPr>
        <p:spPr>
          <a:xfrm>
            <a:off x="822961" y="6459786"/>
            <a:ext cx="1854203" cy="365125"/>
          </a:xfrm>
        </p:spPr>
        <p:txBody>
          <a:bodyPr/>
          <a:lstStyle/>
          <a:p>
            <a:r>
              <a:rPr lang="sk-SK" dirty="0"/>
              <a:t>03. 02. 2025</a:t>
            </a:r>
          </a:p>
        </p:txBody>
      </p:sp>
    </p:spTree>
    <p:extLst>
      <p:ext uri="{BB962C8B-B14F-4D97-AF65-F5344CB8AC3E}">
        <p14:creationId xmlns:p14="http://schemas.microsoft.com/office/powerpoint/2010/main" val="38781720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dirty="0"/>
              <a:t>Relevantnosť</a:t>
            </a:r>
          </a:p>
        </p:txBody>
      </p:sp>
      <p:sp>
        <p:nvSpPr>
          <p:cNvPr id="3" name="Zástupný symbol obsahu 2"/>
          <p:cNvSpPr>
            <a:spLocks noGrp="1"/>
          </p:cNvSpPr>
          <p:nvPr>
            <p:ph idx="1"/>
          </p:nvPr>
        </p:nvSpPr>
        <p:spPr/>
        <p:txBody>
          <a:bodyPr>
            <a:normAutofit/>
          </a:bodyPr>
          <a:lstStyle/>
          <a:p>
            <a:pPr>
              <a:spcAft>
                <a:spcPts val="1200"/>
              </a:spcAft>
            </a:pPr>
            <a:r>
              <a:rPr lang="sk-SK" sz="2800" dirty="0"/>
              <a:t>Pozor na </a:t>
            </a:r>
            <a:r>
              <a:rPr lang="sk-SK" sz="2800" b="1" dirty="0">
                <a:solidFill>
                  <a:srgbClr val="0070C0"/>
                </a:solidFill>
              </a:rPr>
              <a:t>informačnú preťaženosť</a:t>
            </a:r>
          </a:p>
          <a:p>
            <a:pPr>
              <a:spcAft>
                <a:spcPts val="1200"/>
              </a:spcAft>
            </a:pPr>
            <a:r>
              <a:rPr lang="sk-SK" sz="2800" b="1" dirty="0">
                <a:solidFill>
                  <a:srgbClr val="7030A0"/>
                </a:solidFill>
              </a:rPr>
              <a:t>Integrácia nových oblastí medicíny</a:t>
            </a:r>
          </a:p>
          <a:p>
            <a:pPr>
              <a:spcAft>
                <a:spcPts val="1200"/>
              </a:spcAft>
            </a:pPr>
            <a:r>
              <a:rPr lang="sk-SK" sz="2800" b="1" dirty="0">
                <a:solidFill>
                  <a:srgbClr val="0070C0"/>
                </a:solidFill>
              </a:rPr>
              <a:t>Význam učebných cieľov</a:t>
            </a:r>
            <a:r>
              <a:rPr lang="sk-SK" sz="2800" dirty="0"/>
              <a:t>, ktoré boli v minulosti prehliadané</a:t>
            </a:r>
          </a:p>
        </p:txBody>
      </p:sp>
      <p:sp>
        <p:nvSpPr>
          <p:cNvPr id="5" name="Zástupný symbol päty 4"/>
          <p:cNvSpPr>
            <a:spLocks noGrp="1"/>
          </p:cNvSpPr>
          <p:nvPr>
            <p:ph type="ftr" sz="quarter" idx="11"/>
          </p:nvPr>
        </p:nvSpPr>
        <p:spPr/>
        <p:txBody>
          <a:bodyPr/>
          <a:lstStyle/>
          <a:p>
            <a:pPr algn="ctr"/>
            <a:r>
              <a:rPr lang="sk-SK" dirty="0"/>
              <a:t>Kurz medicínskeho vzdelávania</a:t>
            </a:r>
          </a:p>
        </p:txBody>
      </p:sp>
      <p:sp>
        <p:nvSpPr>
          <p:cNvPr id="6" name="Zástupný symbol čísla snímky 5"/>
          <p:cNvSpPr>
            <a:spLocks noGrp="1"/>
          </p:cNvSpPr>
          <p:nvPr>
            <p:ph type="sldNum" sz="quarter" idx="12"/>
          </p:nvPr>
        </p:nvSpPr>
        <p:spPr/>
        <p:txBody>
          <a:bodyPr/>
          <a:lstStyle/>
          <a:p>
            <a:fld id="{BBC973DE-7D39-4BFF-85EF-E7773D09285E}" type="slidenum">
              <a:rPr lang="sk-SK" smtClean="0"/>
              <a:pPr/>
              <a:t>16</a:t>
            </a:fld>
            <a:endParaRPr lang="sk-SK"/>
          </a:p>
        </p:txBody>
      </p:sp>
      <p:sp>
        <p:nvSpPr>
          <p:cNvPr id="7" name="Zástupný symbol dátumu 3">
            <a:extLst>
              <a:ext uri="{FF2B5EF4-FFF2-40B4-BE49-F238E27FC236}">
                <a16:creationId xmlns:a16="http://schemas.microsoft.com/office/drawing/2014/main" id="{9DE3BD19-95CF-4784-9FD1-77A99255C458}"/>
              </a:ext>
            </a:extLst>
          </p:cNvPr>
          <p:cNvSpPr>
            <a:spLocks noGrp="1"/>
          </p:cNvSpPr>
          <p:nvPr>
            <p:ph type="dt" sz="half" idx="10"/>
          </p:nvPr>
        </p:nvSpPr>
        <p:spPr>
          <a:xfrm>
            <a:off x="822961" y="6459786"/>
            <a:ext cx="1854203" cy="365125"/>
          </a:xfrm>
        </p:spPr>
        <p:txBody>
          <a:bodyPr/>
          <a:lstStyle/>
          <a:p>
            <a:r>
              <a:rPr lang="sk-SK" dirty="0"/>
              <a:t>03. 02. 2025</a:t>
            </a:r>
          </a:p>
        </p:txBody>
      </p:sp>
    </p:spTree>
    <p:extLst>
      <p:ext uri="{BB962C8B-B14F-4D97-AF65-F5344CB8AC3E}">
        <p14:creationId xmlns:p14="http://schemas.microsoft.com/office/powerpoint/2010/main" val="1389077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dirty="0"/>
              <a:t>Relevantnosť </a:t>
            </a:r>
          </a:p>
        </p:txBody>
      </p:sp>
      <p:sp>
        <p:nvSpPr>
          <p:cNvPr id="3" name="Zástupný symbol obsahu 2"/>
          <p:cNvSpPr>
            <a:spLocks noGrp="1"/>
          </p:cNvSpPr>
          <p:nvPr>
            <p:ph idx="1"/>
          </p:nvPr>
        </p:nvSpPr>
        <p:spPr/>
        <p:txBody>
          <a:bodyPr>
            <a:normAutofit/>
          </a:bodyPr>
          <a:lstStyle/>
          <a:p>
            <a:pPr>
              <a:spcBef>
                <a:spcPts val="600"/>
              </a:spcBef>
              <a:spcAft>
                <a:spcPts val="600"/>
              </a:spcAft>
            </a:pPr>
            <a:r>
              <a:rPr lang="sk-SK" sz="2800" b="1" dirty="0">
                <a:solidFill>
                  <a:srgbClr val="0070C0"/>
                </a:solidFill>
              </a:rPr>
              <a:t>Vertikálna integrácia </a:t>
            </a:r>
            <a:r>
              <a:rPr lang="sk-SK" sz="2800" b="1" dirty="0" err="1">
                <a:solidFill>
                  <a:srgbClr val="0070C0"/>
                </a:solidFill>
              </a:rPr>
              <a:t>kurikula</a:t>
            </a:r>
            <a:endParaRPr lang="sk-SK" sz="2800" b="1" dirty="0">
              <a:solidFill>
                <a:srgbClr val="0070C0"/>
              </a:solidFill>
            </a:endParaRPr>
          </a:p>
          <a:p>
            <a:pPr>
              <a:spcBef>
                <a:spcPts val="600"/>
              </a:spcBef>
              <a:spcAft>
                <a:spcPts val="600"/>
              </a:spcAft>
            </a:pPr>
            <a:r>
              <a:rPr lang="sk-SK" sz="2800" b="1" dirty="0" err="1">
                <a:solidFill>
                  <a:srgbClr val="7030A0"/>
                </a:solidFill>
              </a:rPr>
              <a:t>Problémovo-orientovaný</a:t>
            </a:r>
            <a:r>
              <a:rPr lang="sk-SK" sz="2800" b="1" dirty="0">
                <a:solidFill>
                  <a:srgbClr val="7030A0"/>
                </a:solidFill>
              </a:rPr>
              <a:t> prístup </a:t>
            </a:r>
            <a:r>
              <a:rPr lang="sk-SK" sz="2800" dirty="0"/>
              <a:t>k výučbe</a:t>
            </a:r>
          </a:p>
          <a:p>
            <a:pPr>
              <a:spcBef>
                <a:spcPts val="600"/>
              </a:spcBef>
              <a:spcAft>
                <a:spcPts val="600"/>
              </a:spcAft>
            </a:pPr>
            <a:r>
              <a:rPr lang="sk-SK" sz="2800" dirty="0"/>
              <a:t>Používanie </a:t>
            </a:r>
            <a:r>
              <a:rPr lang="sk-SK" sz="2800" b="1" dirty="0">
                <a:solidFill>
                  <a:srgbClr val="0070C0"/>
                </a:solidFill>
              </a:rPr>
              <a:t>virtuálnych pacientov</a:t>
            </a:r>
          </a:p>
          <a:p>
            <a:pPr>
              <a:spcBef>
                <a:spcPts val="600"/>
              </a:spcBef>
              <a:spcAft>
                <a:spcPts val="600"/>
              </a:spcAft>
            </a:pPr>
            <a:r>
              <a:rPr lang="sk-SK" sz="2800" dirty="0"/>
              <a:t>Jasné </a:t>
            </a:r>
            <a:r>
              <a:rPr lang="sk-SK" sz="2800" b="1" dirty="0">
                <a:solidFill>
                  <a:srgbClr val="7030A0"/>
                </a:solidFill>
              </a:rPr>
              <a:t>stanovenie učebných cieľov</a:t>
            </a:r>
          </a:p>
          <a:p>
            <a:pPr>
              <a:spcBef>
                <a:spcPts val="600"/>
              </a:spcBef>
              <a:spcAft>
                <a:spcPts val="600"/>
              </a:spcAft>
            </a:pPr>
            <a:r>
              <a:rPr lang="sk-SK" sz="2800" b="1" dirty="0">
                <a:solidFill>
                  <a:srgbClr val="0070C0"/>
                </a:solidFill>
              </a:rPr>
              <a:t>Skúšky</a:t>
            </a:r>
            <a:r>
              <a:rPr lang="sk-SK" sz="2800" dirty="0">
                <a:solidFill>
                  <a:srgbClr val="0070C0"/>
                </a:solidFill>
              </a:rPr>
              <a:t> </a:t>
            </a:r>
            <a:r>
              <a:rPr lang="sk-SK" sz="2800" dirty="0"/>
              <a:t>orientované viac na </a:t>
            </a:r>
            <a:r>
              <a:rPr lang="sk-SK" sz="2800" b="1" dirty="0">
                <a:solidFill>
                  <a:srgbClr val="0070C0"/>
                </a:solidFill>
              </a:rPr>
              <a:t>zvládnutie klinických zručností</a:t>
            </a:r>
          </a:p>
          <a:p>
            <a:pPr>
              <a:spcBef>
                <a:spcPts val="600"/>
              </a:spcBef>
              <a:spcAft>
                <a:spcPts val="600"/>
              </a:spcAft>
            </a:pPr>
            <a:r>
              <a:rPr lang="sk-SK" sz="2800" dirty="0"/>
              <a:t>Využívanie nových technológií (</a:t>
            </a:r>
            <a:r>
              <a:rPr lang="sk-SK" sz="2800" b="1" dirty="0">
                <a:solidFill>
                  <a:srgbClr val="7030A0"/>
                </a:solidFill>
              </a:rPr>
              <a:t>simulátory</a:t>
            </a:r>
            <a:r>
              <a:rPr lang="sk-SK" sz="2800" dirty="0"/>
              <a:t>) </a:t>
            </a:r>
          </a:p>
        </p:txBody>
      </p:sp>
      <p:sp>
        <p:nvSpPr>
          <p:cNvPr id="6" name="Zástupný symbol päty 5"/>
          <p:cNvSpPr>
            <a:spLocks noGrp="1"/>
          </p:cNvSpPr>
          <p:nvPr>
            <p:ph type="ftr" sz="quarter" idx="11"/>
          </p:nvPr>
        </p:nvSpPr>
        <p:spPr/>
        <p:txBody>
          <a:bodyPr/>
          <a:lstStyle/>
          <a:p>
            <a:pPr algn="ctr"/>
            <a:r>
              <a:rPr lang="sk-SK" dirty="0"/>
              <a:t>Kurz medicínskeho vzdelávania</a:t>
            </a:r>
          </a:p>
        </p:txBody>
      </p:sp>
      <p:sp>
        <p:nvSpPr>
          <p:cNvPr id="7" name="Zástupný symbol čísla snímky 6"/>
          <p:cNvSpPr>
            <a:spLocks noGrp="1"/>
          </p:cNvSpPr>
          <p:nvPr>
            <p:ph type="sldNum" sz="quarter" idx="12"/>
          </p:nvPr>
        </p:nvSpPr>
        <p:spPr/>
        <p:txBody>
          <a:bodyPr/>
          <a:lstStyle/>
          <a:p>
            <a:fld id="{BBC973DE-7D39-4BFF-85EF-E7773D09285E}" type="slidenum">
              <a:rPr lang="sk-SK" smtClean="0"/>
              <a:pPr/>
              <a:t>17</a:t>
            </a:fld>
            <a:endParaRPr lang="sk-SK"/>
          </a:p>
        </p:txBody>
      </p:sp>
      <p:sp>
        <p:nvSpPr>
          <p:cNvPr id="8" name="Zástupný symbol dátumu 3">
            <a:extLst>
              <a:ext uri="{FF2B5EF4-FFF2-40B4-BE49-F238E27FC236}">
                <a16:creationId xmlns:a16="http://schemas.microsoft.com/office/drawing/2014/main" id="{F7052850-3592-410A-A28A-4B2458B50F81}"/>
              </a:ext>
            </a:extLst>
          </p:cNvPr>
          <p:cNvSpPr>
            <a:spLocks noGrp="1"/>
          </p:cNvSpPr>
          <p:nvPr>
            <p:ph type="dt" sz="half" idx="10"/>
          </p:nvPr>
        </p:nvSpPr>
        <p:spPr>
          <a:xfrm>
            <a:off x="822961" y="6459786"/>
            <a:ext cx="1854203" cy="365125"/>
          </a:xfrm>
        </p:spPr>
        <p:txBody>
          <a:bodyPr/>
          <a:lstStyle/>
          <a:p>
            <a:r>
              <a:rPr lang="sk-SK" dirty="0"/>
              <a:t>03. 02. 2025</a:t>
            </a:r>
          </a:p>
        </p:txBody>
      </p:sp>
    </p:spTree>
    <p:extLst>
      <p:ext uri="{BB962C8B-B14F-4D97-AF65-F5344CB8AC3E}">
        <p14:creationId xmlns:p14="http://schemas.microsoft.com/office/powerpoint/2010/main" val="6356106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dirty="0"/>
              <a:t>Ako byť považovaný za nadšeného učiteľa</a:t>
            </a:r>
          </a:p>
        </p:txBody>
      </p:sp>
      <p:sp>
        <p:nvSpPr>
          <p:cNvPr id="5" name="Zástupný symbol päty 4"/>
          <p:cNvSpPr>
            <a:spLocks noGrp="1"/>
          </p:cNvSpPr>
          <p:nvPr>
            <p:ph type="ftr" sz="quarter" idx="11"/>
          </p:nvPr>
        </p:nvSpPr>
        <p:spPr/>
        <p:txBody>
          <a:bodyPr/>
          <a:lstStyle/>
          <a:p>
            <a:pPr algn="ctr"/>
            <a:r>
              <a:rPr lang="sk-SK" dirty="0"/>
              <a:t>Kurz medicínskeho vzdelávania</a:t>
            </a:r>
          </a:p>
        </p:txBody>
      </p:sp>
      <p:sp>
        <p:nvSpPr>
          <p:cNvPr id="6" name="Zástupný symbol čísla snímky 5"/>
          <p:cNvSpPr>
            <a:spLocks noGrp="1"/>
          </p:cNvSpPr>
          <p:nvPr>
            <p:ph type="sldNum" sz="quarter" idx="12"/>
          </p:nvPr>
        </p:nvSpPr>
        <p:spPr/>
        <p:txBody>
          <a:bodyPr/>
          <a:lstStyle/>
          <a:p>
            <a:fld id="{BBC973DE-7D39-4BFF-85EF-E7773D09285E}" type="slidenum">
              <a:rPr lang="sk-SK" smtClean="0"/>
              <a:pPr/>
              <a:t>18</a:t>
            </a:fld>
            <a:endParaRPr lang="sk-SK"/>
          </a:p>
        </p:txBody>
      </p:sp>
      <p:pic>
        <p:nvPicPr>
          <p:cNvPr id="7" name="Obrázok 6"/>
          <p:cNvPicPr>
            <a:picLocks noChangeAspect="1"/>
          </p:cNvPicPr>
          <p:nvPr/>
        </p:nvPicPr>
        <p:blipFill>
          <a:blip r:embed="rId2"/>
          <a:stretch>
            <a:fillRect/>
          </a:stretch>
        </p:blipFill>
        <p:spPr>
          <a:xfrm>
            <a:off x="179511" y="1912698"/>
            <a:ext cx="8856985" cy="2489439"/>
          </a:xfrm>
          <a:prstGeom prst="rect">
            <a:avLst/>
          </a:prstGeom>
        </p:spPr>
      </p:pic>
      <p:sp>
        <p:nvSpPr>
          <p:cNvPr id="8" name="BlokTextu 7"/>
          <p:cNvSpPr txBox="1"/>
          <p:nvPr/>
        </p:nvSpPr>
        <p:spPr>
          <a:xfrm>
            <a:off x="7747840" y="5984212"/>
            <a:ext cx="1237839" cy="307777"/>
          </a:xfrm>
          <a:prstGeom prst="rect">
            <a:avLst/>
          </a:prstGeom>
          <a:noFill/>
        </p:spPr>
        <p:txBody>
          <a:bodyPr wrap="none" rtlCol="0">
            <a:spAutoFit/>
          </a:bodyPr>
          <a:lstStyle/>
          <a:p>
            <a:r>
              <a:rPr lang="sk-SK" sz="1400" dirty="0" err="1"/>
              <a:t>Abbas</a:t>
            </a:r>
            <a:r>
              <a:rPr lang="sk-SK" sz="1400" dirty="0"/>
              <a:t> H, 2013</a:t>
            </a:r>
          </a:p>
        </p:txBody>
      </p:sp>
      <p:sp>
        <p:nvSpPr>
          <p:cNvPr id="9" name="Zástupný symbol dátumu 3">
            <a:extLst>
              <a:ext uri="{FF2B5EF4-FFF2-40B4-BE49-F238E27FC236}">
                <a16:creationId xmlns:a16="http://schemas.microsoft.com/office/drawing/2014/main" id="{2CAE8C73-9396-47A6-BBDD-DAE1FDA601FF}"/>
              </a:ext>
            </a:extLst>
          </p:cNvPr>
          <p:cNvSpPr>
            <a:spLocks noGrp="1"/>
          </p:cNvSpPr>
          <p:nvPr>
            <p:ph type="dt" sz="half" idx="10"/>
          </p:nvPr>
        </p:nvSpPr>
        <p:spPr>
          <a:xfrm>
            <a:off x="822961" y="6459786"/>
            <a:ext cx="1854203" cy="365125"/>
          </a:xfrm>
        </p:spPr>
        <p:txBody>
          <a:bodyPr/>
          <a:lstStyle/>
          <a:p>
            <a:r>
              <a:rPr lang="sk-SK" dirty="0"/>
              <a:t>03. 02. 2025</a:t>
            </a:r>
          </a:p>
        </p:txBody>
      </p:sp>
    </p:spTree>
    <p:extLst>
      <p:ext uri="{BB962C8B-B14F-4D97-AF65-F5344CB8AC3E}">
        <p14:creationId xmlns:p14="http://schemas.microsoft.com/office/powerpoint/2010/main" val="37668257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Zástupný symbol obsahu 3" descr="041220135101.jpg"/>
          <p:cNvPicPr>
            <a:picLocks noGrp="1" noChangeAspect="1"/>
          </p:cNvPicPr>
          <p:nvPr>
            <p:ph idx="1"/>
          </p:nvPr>
        </p:nvPicPr>
        <p:blipFill>
          <a:blip r:embed="rId3" cstate="print"/>
          <a:stretch>
            <a:fillRect/>
          </a:stretch>
        </p:blipFill>
        <p:spPr>
          <a:xfrm>
            <a:off x="935027" y="1916832"/>
            <a:ext cx="7131420" cy="3816424"/>
          </a:xfrm>
        </p:spPr>
      </p:pic>
      <p:sp>
        <p:nvSpPr>
          <p:cNvPr id="5" name="Nadpis 1"/>
          <p:cNvSpPr>
            <a:spLocks noGrp="1"/>
          </p:cNvSpPr>
          <p:nvPr>
            <p:ph type="title"/>
          </p:nvPr>
        </p:nvSpPr>
        <p:spPr/>
        <p:txBody>
          <a:bodyPr>
            <a:noAutofit/>
          </a:bodyPr>
          <a:lstStyle/>
          <a:p>
            <a:pPr algn="r"/>
            <a:r>
              <a:rPr lang="sk-SK" sz="2800" i="1" dirty="0"/>
              <a:t>„A </a:t>
            </a:r>
            <a:r>
              <a:rPr lang="sk-SK" sz="2800" i="1" dirty="0" err="1"/>
              <a:t>good</a:t>
            </a:r>
            <a:r>
              <a:rPr lang="sk-SK" sz="2800" i="1" dirty="0"/>
              <a:t> </a:t>
            </a:r>
            <a:r>
              <a:rPr lang="sk-SK" sz="2800" i="1" dirty="0" err="1"/>
              <a:t>teacher</a:t>
            </a:r>
            <a:r>
              <a:rPr lang="sk-SK" sz="2800" i="1" dirty="0"/>
              <a:t> </a:t>
            </a:r>
            <a:r>
              <a:rPr lang="sk-SK" sz="2800" i="1" dirty="0" err="1"/>
              <a:t>is</a:t>
            </a:r>
            <a:r>
              <a:rPr lang="sk-SK" sz="2800" i="1" dirty="0"/>
              <a:t> </a:t>
            </a:r>
            <a:r>
              <a:rPr lang="sk-SK" sz="2800" i="1" dirty="0" err="1"/>
              <a:t>like</a:t>
            </a:r>
            <a:r>
              <a:rPr lang="sk-SK" sz="2800" i="1" dirty="0"/>
              <a:t> a </a:t>
            </a:r>
            <a:r>
              <a:rPr lang="sk-SK" sz="2800" i="1" dirty="0" err="1"/>
              <a:t>candle</a:t>
            </a:r>
            <a:r>
              <a:rPr lang="sk-SK" sz="2800" i="1" dirty="0"/>
              <a:t> –</a:t>
            </a:r>
            <a:br>
              <a:rPr lang="sk-SK" sz="2800" i="1" dirty="0"/>
            </a:br>
            <a:r>
              <a:rPr lang="sk-SK" sz="2800" i="1" dirty="0"/>
              <a:t> </a:t>
            </a:r>
            <a:r>
              <a:rPr lang="sk-SK" sz="2800" i="1" dirty="0" err="1"/>
              <a:t>it</a:t>
            </a:r>
            <a:r>
              <a:rPr lang="sk-SK" sz="2800" i="1" dirty="0"/>
              <a:t> </a:t>
            </a:r>
            <a:r>
              <a:rPr lang="sk-SK" sz="2800" i="1" dirty="0" err="1"/>
              <a:t>consumes</a:t>
            </a:r>
            <a:r>
              <a:rPr lang="sk-SK" sz="2800" i="1" dirty="0"/>
              <a:t> </a:t>
            </a:r>
            <a:r>
              <a:rPr lang="sk-SK" sz="2800" i="1" dirty="0" err="1"/>
              <a:t>itself</a:t>
            </a:r>
            <a:r>
              <a:rPr lang="sk-SK" sz="2800" i="1" dirty="0"/>
              <a:t> to </a:t>
            </a:r>
            <a:r>
              <a:rPr lang="sk-SK" sz="2800" i="1" dirty="0" err="1"/>
              <a:t>light</a:t>
            </a:r>
            <a:r>
              <a:rPr lang="sk-SK" sz="2800" i="1" dirty="0"/>
              <a:t> </a:t>
            </a:r>
            <a:r>
              <a:rPr lang="sk-SK" sz="2800" i="1" dirty="0" err="1"/>
              <a:t>the</a:t>
            </a:r>
            <a:r>
              <a:rPr lang="sk-SK" sz="2800" i="1" dirty="0"/>
              <a:t> </a:t>
            </a:r>
            <a:r>
              <a:rPr lang="sk-SK" sz="2800" i="1" dirty="0" err="1"/>
              <a:t>way</a:t>
            </a:r>
            <a:r>
              <a:rPr lang="sk-SK" sz="2800" i="1" dirty="0"/>
              <a:t> </a:t>
            </a:r>
            <a:r>
              <a:rPr lang="sk-SK" sz="2800" i="1" dirty="0" err="1"/>
              <a:t>for</a:t>
            </a:r>
            <a:r>
              <a:rPr lang="sk-SK" sz="2800" i="1" dirty="0"/>
              <a:t> </a:t>
            </a:r>
            <a:r>
              <a:rPr lang="sk-SK" sz="2800" i="1" dirty="0" err="1"/>
              <a:t>others</a:t>
            </a:r>
            <a:r>
              <a:rPr lang="sk-SK" sz="2800" i="1" dirty="0"/>
              <a:t>“</a:t>
            </a:r>
          </a:p>
        </p:txBody>
      </p:sp>
      <p:sp>
        <p:nvSpPr>
          <p:cNvPr id="3" name="Zástupný symbol päty 2"/>
          <p:cNvSpPr>
            <a:spLocks noGrp="1"/>
          </p:cNvSpPr>
          <p:nvPr>
            <p:ph type="ftr" sz="quarter" idx="11"/>
          </p:nvPr>
        </p:nvSpPr>
        <p:spPr/>
        <p:txBody>
          <a:bodyPr/>
          <a:lstStyle/>
          <a:p>
            <a:pPr algn="ctr"/>
            <a:r>
              <a:rPr lang="sk-SK" dirty="0"/>
              <a:t>Kurz medicínskeho vzdelávania</a:t>
            </a:r>
          </a:p>
        </p:txBody>
      </p:sp>
      <p:sp>
        <p:nvSpPr>
          <p:cNvPr id="6" name="Zástupný symbol čísla snímky 5"/>
          <p:cNvSpPr>
            <a:spLocks noGrp="1"/>
          </p:cNvSpPr>
          <p:nvPr>
            <p:ph type="sldNum" sz="quarter" idx="12"/>
          </p:nvPr>
        </p:nvSpPr>
        <p:spPr/>
        <p:txBody>
          <a:bodyPr/>
          <a:lstStyle/>
          <a:p>
            <a:fld id="{BBC973DE-7D39-4BFF-85EF-E7773D09285E}" type="slidenum">
              <a:rPr lang="sk-SK" smtClean="0"/>
              <a:pPr/>
              <a:t>19</a:t>
            </a:fld>
            <a:endParaRPr lang="sk-SK"/>
          </a:p>
        </p:txBody>
      </p:sp>
      <p:sp>
        <p:nvSpPr>
          <p:cNvPr id="7" name="Zástupný symbol dátumu 3">
            <a:extLst>
              <a:ext uri="{FF2B5EF4-FFF2-40B4-BE49-F238E27FC236}">
                <a16:creationId xmlns:a16="http://schemas.microsoft.com/office/drawing/2014/main" id="{13691B84-C484-48DF-B2AB-94F7AFC93814}"/>
              </a:ext>
            </a:extLst>
          </p:cNvPr>
          <p:cNvSpPr>
            <a:spLocks noGrp="1"/>
          </p:cNvSpPr>
          <p:nvPr>
            <p:ph type="dt" sz="half" idx="10"/>
          </p:nvPr>
        </p:nvSpPr>
        <p:spPr>
          <a:xfrm>
            <a:off x="822961" y="6459786"/>
            <a:ext cx="1854203" cy="365125"/>
          </a:xfrm>
        </p:spPr>
        <p:txBody>
          <a:bodyPr/>
          <a:lstStyle/>
          <a:p>
            <a:r>
              <a:rPr lang="sk-SK" dirty="0"/>
              <a:t>03. 02. 2025</a:t>
            </a:r>
          </a:p>
        </p:txBody>
      </p:sp>
    </p:spTree>
    <p:extLst>
      <p:ext uri="{BB962C8B-B14F-4D97-AF65-F5344CB8AC3E}">
        <p14:creationId xmlns:p14="http://schemas.microsoft.com/office/powerpoint/2010/main" val="17238047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Nadpis 3"/>
          <p:cNvSpPr>
            <a:spLocks noGrp="1"/>
          </p:cNvSpPr>
          <p:nvPr>
            <p:ph type="title"/>
          </p:nvPr>
        </p:nvSpPr>
        <p:spPr/>
        <p:txBody>
          <a:bodyPr/>
          <a:lstStyle/>
          <a:p>
            <a:r>
              <a:rPr lang="sk-SK" dirty="0"/>
              <a:t>Pedagogické vzdelávanie</a:t>
            </a:r>
          </a:p>
        </p:txBody>
      </p:sp>
      <p:sp>
        <p:nvSpPr>
          <p:cNvPr id="3" name="Zástupný symbol obsahu 2"/>
          <p:cNvSpPr>
            <a:spLocks noGrp="1"/>
          </p:cNvSpPr>
          <p:nvPr>
            <p:ph idx="4294967295"/>
          </p:nvPr>
        </p:nvSpPr>
        <p:spPr>
          <a:xfrm>
            <a:off x="2868613" y="2420938"/>
            <a:ext cx="5807843" cy="2447925"/>
          </a:xfrm>
        </p:spPr>
        <p:txBody>
          <a:bodyPr>
            <a:normAutofit/>
          </a:bodyPr>
          <a:lstStyle/>
          <a:p>
            <a:pPr>
              <a:buNone/>
            </a:pPr>
            <a:r>
              <a:rPr lang="sk-SK" sz="2800" b="1" i="1" dirty="0" err="1"/>
              <a:t>It</a:t>
            </a:r>
            <a:r>
              <a:rPr lang="sk-SK" sz="2800" b="1" i="1" dirty="0"/>
              <a:t> </a:t>
            </a:r>
            <a:r>
              <a:rPr lang="sk-SK" sz="2800" b="1" i="1" dirty="0" err="1"/>
              <a:t>goes</a:t>
            </a:r>
            <a:r>
              <a:rPr lang="sk-SK" sz="2800" b="1" i="1" dirty="0"/>
              <a:t> </a:t>
            </a:r>
            <a:r>
              <a:rPr lang="sk-SK" sz="2800" b="1" i="1" dirty="0" err="1"/>
              <a:t>without</a:t>
            </a:r>
            <a:r>
              <a:rPr lang="sk-SK" sz="2800" b="1" i="1" dirty="0"/>
              <a:t> </a:t>
            </a:r>
            <a:r>
              <a:rPr lang="sk-SK" sz="2800" b="1" i="1" dirty="0" err="1"/>
              <a:t>saying</a:t>
            </a:r>
            <a:r>
              <a:rPr lang="sk-SK" sz="2800" b="1" i="1" dirty="0"/>
              <a:t> </a:t>
            </a:r>
          </a:p>
          <a:p>
            <a:pPr>
              <a:buNone/>
            </a:pPr>
            <a:r>
              <a:rPr lang="sk-SK" sz="2800" b="1" i="1" dirty="0" err="1"/>
              <a:t>that</a:t>
            </a:r>
            <a:r>
              <a:rPr lang="sk-SK" sz="2800" b="1" i="1" dirty="0"/>
              <a:t> no man </a:t>
            </a:r>
            <a:r>
              <a:rPr lang="sk-SK" sz="2800" b="1" i="1" dirty="0" err="1"/>
              <a:t>can</a:t>
            </a:r>
            <a:r>
              <a:rPr lang="sk-SK" sz="2800" b="1" i="1" dirty="0"/>
              <a:t> </a:t>
            </a:r>
            <a:r>
              <a:rPr lang="sk-SK" sz="2800" b="1" i="1" dirty="0" err="1"/>
              <a:t>teach</a:t>
            </a:r>
            <a:r>
              <a:rPr lang="sk-SK" sz="2800" b="1" i="1" dirty="0"/>
              <a:t> </a:t>
            </a:r>
            <a:r>
              <a:rPr lang="sk-SK" sz="2800" b="1" i="1" dirty="0" err="1"/>
              <a:t>successfully</a:t>
            </a:r>
            <a:r>
              <a:rPr lang="sk-SK" sz="2800" b="1" i="1" dirty="0"/>
              <a:t> </a:t>
            </a:r>
          </a:p>
          <a:p>
            <a:pPr>
              <a:buNone/>
            </a:pPr>
            <a:r>
              <a:rPr lang="sk-SK" sz="2800" b="1" i="1" dirty="0" err="1"/>
              <a:t>who</a:t>
            </a:r>
            <a:r>
              <a:rPr lang="sk-SK" sz="2800" b="1" i="1" dirty="0"/>
              <a:t> </a:t>
            </a:r>
            <a:r>
              <a:rPr lang="sk-SK" sz="2800" b="1" i="1" dirty="0" err="1"/>
              <a:t>is</a:t>
            </a:r>
            <a:r>
              <a:rPr lang="sk-SK" sz="2800" b="1" i="1" dirty="0"/>
              <a:t> </a:t>
            </a:r>
            <a:r>
              <a:rPr lang="sk-SK" sz="2800" b="1" i="1" dirty="0" err="1"/>
              <a:t>not</a:t>
            </a:r>
            <a:r>
              <a:rPr lang="sk-SK" sz="2800" b="1" i="1" dirty="0"/>
              <a:t> at </a:t>
            </a:r>
            <a:r>
              <a:rPr lang="sk-SK" sz="2800" b="1" i="1" dirty="0" err="1"/>
              <a:t>the</a:t>
            </a:r>
            <a:r>
              <a:rPr lang="sk-SK" sz="2800" b="1" i="1" dirty="0"/>
              <a:t> </a:t>
            </a:r>
            <a:r>
              <a:rPr lang="sk-SK" sz="2800" b="1" i="1" dirty="0" err="1"/>
              <a:t>same</a:t>
            </a:r>
            <a:r>
              <a:rPr lang="sk-SK" sz="2800" b="1" i="1" dirty="0"/>
              <a:t> </a:t>
            </a:r>
            <a:r>
              <a:rPr lang="sk-SK" sz="2800" b="1" i="1" dirty="0" err="1"/>
              <a:t>time</a:t>
            </a:r>
            <a:r>
              <a:rPr lang="sk-SK" sz="2800" b="1" i="1" dirty="0"/>
              <a:t> a </a:t>
            </a:r>
            <a:r>
              <a:rPr lang="sk-SK" sz="2800" b="1" i="1" dirty="0" err="1"/>
              <a:t>student</a:t>
            </a:r>
            <a:r>
              <a:rPr lang="sk-SK" sz="2800" b="1" i="1" dirty="0"/>
              <a:t>.</a:t>
            </a:r>
          </a:p>
        </p:txBody>
      </p:sp>
      <p:pic>
        <p:nvPicPr>
          <p:cNvPr id="1027" name="Picture 3" descr="Sir William Osler.jpg">
            <a:hlinkClick r:id="rId2"/>
          </p:cNvPr>
          <p:cNvPicPr>
            <a:picLocks noChangeAspect="1" noChangeArrowheads="1"/>
          </p:cNvPicPr>
          <p:nvPr/>
        </p:nvPicPr>
        <p:blipFill>
          <a:blip r:embed="rId3" cstate="print"/>
          <a:srcRect/>
          <a:stretch>
            <a:fillRect/>
          </a:stretch>
        </p:blipFill>
        <p:spPr bwMode="auto">
          <a:xfrm>
            <a:off x="251520" y="2132856"/>
            <a:ext cx="2095500" cy="2895601"/>
          </a:xfrm>
          <a:prstGeom prst="rect">
            <a:avLst/>
          </a:prstGeom>
          <a:noFill/>
        </p:spPr>
      </p:pic>
      <p:sp>
        <p:nvSpPr>
          <p:cNvPr id="2" name="Obdĺžnik 1"/>
          <p:cNvSpPr/>
          <p:nvPr/>
        </p:nvSpPr>
        <p:spPr>
          <a:xfrm>
            <a:off x="433488" y="5036774"/>
            <a:ext cx="1731563" cy="369332"/>
          </a:xfrm>
          <a:prstGeom prst="rect">
            <a:avLst/>
          </a:prstGeom>
        </p:spPr>
        <p:txBody>
          <a:bodyPr wrap="none">
            <a:spAutoFit/>
          </a:bodyPr>
          <a:lstStyle/>
          <a:p>
            <a:pPr algn="r">
              <a:buNone/>
            </a:pPr>
            <a:r>
              <a:rPr lang="sk-SK" dirty="0"/>
              <a:t>Sir </a:t>
            </a:r>
            <a:r>
              <a:rPr lang="sk-SK" dirty="0" err="1"/>
              <a:t>William</a:t>
            </a:r>
            <a:r>
              <a:rPr lang="sk-SK" dirty="0"/>
              <a:t> </a:t>
            </a:r>
            <a:r>
              <a:rPr lang="sk-SK" dirty="0" err="1"/>
              <a:t>Osler</a:t>
            </a:r>
            <a:endParaRPr lang="sk-SK" dirty="0"/>
          </a:p>
        </p:txBody>
      </p:sp>
      <p:sp>
        <p:nvSpPr>
          <p:cNvPr id="6" name="Zástupný symbol päty 5"/>
          <p:cNvSpPr>
            <a:spLocks noGrp="1"/>
          </p:cNvSpPr>
          <p:nvPr>
            <p:ph type="ftr" sz="quarter" idx="11"/>
          </p:nvPr>
        </p:nvSpPr>
        <p:spPr/>
        <p:txBody>
          <a:bodyPr/>
          <a:lstStyle/>
          <a:p>
            <a:r>
              <a:rPr lang="sk-SK"/>
              <a:t>Kurz medicínskeho vzdelávania</a:t>
            </a:r>
            <a:endParaRPr lang="sk-SK" dirty="0"/>
          </a:p>
        </p:txBody>
      </p:sp>
      <p:sp>
        <p:nvSpPr>
          <p:cNvPr id="7" name="Zástupný symbol čísla snímky 6"/>
          <p:cNvSpPr>
            <a:spLocks noGrp="1"/>
          </p:cNvSpPr>
          <p:nvPr>
            <p:ph type="sldNum" sz="quarter" idx="12"/>
          </p:nvPr>
        </p:nvSpPr>
        <p:spPr/>
        <p:txBody>
          <a:bodyPr/>
          <a:lstStyle/>
          <a:p>
            <a:fld id="{BBC973DE-7D39-4BFF-85EF-E7773D09285E}" type="slidenum">
              <a:rPr lang="sk-SK" smtClean="0"/>
              <a:pPr/>
              <a:t>20</a:t>
            </a:fld>
            <a:endParaRPr lang="sk-SK"/>
          </a:p>
        </p:txBody>
      </p:sp>
      <p:sp>
        <p:nvSpPr>
          <p:cNvPr id="9" name="Zástupný symbol dátumu 3">
            <a:extLst>
              <a:ext uri="{FF2B5EF4-FFF2-40B4-BE49-F238E27FC236}">
                <a16:creationId xmlns:a16="http://schemas.microsoft.com/office/drawing/2014/main" id="{FC05BC2A-6936-48BE-95E5-C4015B6B0D9F}"/>
              </a:ext>
            </a:extLst>
          </p:cNvPr>
          <p:cNvSpPr>
            <a:spLocks noGrp="1"/>
          </p:cNvSpPr>
          <p:nvPr>
            <p:ph type="dt" sz="half" idx="10"/>
          </p:nvPr>
        </p:nvSpPr>
        <p:spPr>
          <a:xfrm>
            <a:off x="822961" y="6459786"/>
            <a:ext cx="1854203" cy="365125"/>
          </a:xfrm>
        </p:spPr>
        <p:txBody>
          <a:bodyPr/>
          <a:lstStyle/>
          <a:p>
            <a:r>
              <a:rPr lang="sk-SK" dirty="0"/>
              <a:t>03. 02. 2025</a:t>
            </a:r>
          </a:p>
        </p:txBody>
      </p:sp>
    </p:spTree>
    <p:extLst>
      <p:ext uri="{BB962C8B-B14F-4D97-AF65-F5344CB8AC3E}">
        <p14:creationId xmlns:p14="http://schemas.microsoft.com/office/powerpoint/2010/main" val="18045667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dirty="0"/>
              <a:t>Takto to asi nepôjde...</a:t>
            </a:r>
          </a:p>
        </p:txBody>
      </p:sp>
      <p:pic>
        <p:nvPicPr>
          <p:cNvPr id="4" name="Zástupný symbol obsahu 3" descr="2120308401_8a448a0004.jpg"/>
          <p:cNvPicPr>
            <a:picLocks noGrp="1" noChangeAspect="1"/>
          </p:cNvPicPr>
          <p:nvPr>
            <p:ph idx="1"/>
          </p:nvPr>
        </p:nvPicPr>
        <p:blipFill>
          <a:blip r:embed="rId2" cstate="print"/>
          <a:stretch>
            <a:fillRect/>
          </a:stretch>
        </p:blipFill>
        <p:spPr>
          <a:xfrm>
            <a:off x="1475656" y="1899097"/>
            <a:ext cx="6552728" cy="4377222"/>
          </a:xfrm>
        </p:spPr>
      </p:pic>
      <p:sp>
        <p:nvSpPr>
          <p:cNvPr id="5" name="Zástupný symbol päty 4"/>
          <p:cNvSpPr>
            <a:spLocks noGrp="1"/>
          </p:cNvSpPr>
          <p:nvPr>
            <p:ph type="ftr" sz="quarter" idx="11"/>
          </p:nvPr>
        </p:nvSpPr>
        <p:spPr/>
        <p:txBody>
          <a:bodyPr/>
          <a:lstStyle/>
          <a:p>
            <a:pPr algn="ctr"/>
            <a:r>
              <a:rPr lang="sk-SK" dirty="0"/>
              <a:t>Kurz medicínskeho vzdelávania</a:t>
            </a:r>
          </a:p>
        </p:txBody>
      </p:sp>
      <p:sp>
        <p:nvSpPr>
          <p:cNvPr id="6" name="Zástupný symbol čísla snímky 5"/>
          <p:cNvSpPr>
            <a:spLocks noGrp="1"/>
          </p:cNvSpPr>
          <p:nvPr>
            <p:ph type="sldNum" sz="quarter" idx="12"/>
          </p:nvPr>
        </p:nvSpPr>
        <p:spPr/>
        <p:txBody>
          <a:bodyPr/>
          <a:lstStyle/>
          <a:p>
            <a:fld id="{BBC973DE-7D39-4BFF-85EF-E7773D09285E}" type="slidenum">
              <a:rPr lang="sk-SK" smtClean="0"/>
              <a:pPr/>
              <a:t>21</a:t>
            </a:fld>
            <a:endParaRPr lang="sk-SK"/>
          </a:p>
        </p:txBody>
      </p:sp>
      <p:sp>
        <p:nvSpPr>
          <p:cNvPr id="7" name="Zástupný symbol dátumu 3">
            <a:extLst>
              <a:ext uri="{FF2B5EF4-FFF2-40B4-BE49-F238E27FC236}">
                <a16:creationId xmlns:a16="http://schemas.microsoft.com/office/drawing/2014/main" id="{849AD680-282A-4061-AEB1-87CDB949A81E}"/>
              </a:ext>
            </a:extLst>
          </p:cNvPr>
          <p:cNvSpPr>
            <a:spLocks noGrp="1"/>
          </p:cNvSpPr>
          <p:nvPr>
            <p:ph type="dt" sz="half" idx="10"/>
          </p:nvPr>
        </p:nvSpPr>
        <p:spPr>
          <a:xfrm>
            <a:off x="822961" y="6459786"/>
            <a:ext cx="1854203" cy="365125"/>
          </a:xfrm>
        </p:spPr>
        <p:txBody>
          <a:bodyPr/>
          <a:lstStyle/>
          <a:p>
            <a:r>
              <a:rPr lang="sk-SK" dirty="0"/>
              <a:t>03. 02. 2025</a:t>
            </a:r>
          </a:p>
        </p:txBody>
      </p:sp>
    </p:spTree>
    <p:extLst>
      <p:ext uri="{BB962C8B-B14F-4D97-AF65-F5344CB8AC3E}">
        <p14:creationId xmlns:p14="http://schemas.microsoft.com/office/powerpoint/2010/main" val="370802189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a:bodyPr>
          <a:lstStyle/>
          <a:p>
            <a:r>
              <a:rPr lang="sk-SK" dirty="0"/>
              <a:t>Vzdelávacie formáty</a:t>
            </a:r>
          </a:p>
        </p:txBody>
      </p:sp>
      <p:sp>
        <p:nvSpPr>
          <p:cNvPr id="3" name="Zástupný symbol obsahu 2"/>
          <p:cNvSpPr>
            <a:spLocks noGrp="1"/>
          </p:cNvSpPr>
          <p:nvPr>
            <p:ph sz="half" idx="1"/>
          </p:nvPr>
        </p:nvSpPr>
        <p:spPr/>
        <p:txBody>
          <a:bodyPr/>
          <a:lstStyle/>
          <a:p>
            <a:r>
              <a:rPr lang="sk-SK" b="1" dirty="0">
                <a:solidFill>
                  <a:srgbClr val="7030A0"/>
                </a:solidFill>
              </a:rPr>
              <a:t>Dlhodobé kurzy - </a:t>
            </a:r>
            <a:r>
              <a:rPr lang="sk-SK" dirty="0"/>
              <a:t>10-20 % pracovného času počas 1-2 rokov</a:t>
            </a:r>
          </a:p>
          <a:p>
            <a:r>
              <a:rPr lang="sk-SK" b="1" dirty="0">
                <a:solidFill>
                  <a:srgbClr val="0070C0"/>
                </a:solidFill>
              </a:rPr>
              <a:t>Zachované </a:t>
            </a:r>
            <a:r>
              <a:rPr lang="sk-SK" dirty="0"/>
              <a:t>pedagogické, klinické, vedecké a administratívne </a:t>
            </a:r>
            <a:r>
              <a:rPr lang="sk-SK" b="1" dirty="0">
                <a:solidFill>
                  <a:srgbClr val="0070C0"/>
                </a:solidFill>
              </a:rPr>
              <a:t>povinnosti</a:t>
            </a:r>
          </a:p>
          <a:p>
            <a:r>
              <a:rPr lang="sk-SK" b="1" dirty="0">
                <a:solidFill>
                  <a:srgbClr val="C00000"/>
                </a:solidFill>
              </a:rPr>
              <a:t>Univerzitné/fakultné kurzy</a:t>
            </a:r>
          </a:p>
          <a:p>
            <a:r>
              <a:rPr lang="sk-SK" dirty="0"/>
              <a:t>Každomesačné </a:t>
            </a:r>
            <a:r>
              <a:rPr lang="sk-SK" b="1" dirty="0">
                <a:solidFill>
                  <a:srgbClr val="0070C0"/>
                </a:solidFill>
              </a:rPr>
              <a:t>semináre</a:t>
            </a:r>
          </a:p>
          <a:p>
            <a:r>
              <a:rPr lang="sk-SK" dirty="0"/>
              <a:t>Nezávislé </a:t>
            </a:r>
            <a:r>
              <a:rPr lang="sk-SK" b="1" dirty="0">
                <a:solidFill>
                  <a:srgbClr val="0070C0"/>
                </a:solidFill>
              </a:rPr>
              <a:t>výskumné projekty</a:t>
            </a:r>
          </a:p>
          <a:p>
            <a:endParaRPr lang="sk-SK" dirty="0"/>
          </a:p>
        </p:txBody>
      </p:sp>
      <p:sp>
        <p:nvSpPr>
          <p:cNvPr id="4" name="Zástupný symbol obsahu 3"/>
          <p:cNvSpPr>
            <a:spLocks noGrp="1"/>
          </p:cNvSpPr>
          <p:nvPr>
            <p:ph sz="half" idx="2"/>
          </p:nvPr>
        </p:nvSpPr>
        <p:spPr/>
        <p:txBody>
          <a:bodyPr/>
          <a:lstStyle/>
          <a:p>
            <a:r>
              <a:rPr lang="sk-SK" b="1" dirty="0">
                <a:solidFill>
                  <a:srgbClr val="0070C0"/>
                </a:solidFill>
              </a:rPr>
              <a:t>Workshopy</a:t>
            </a:r>
          </a:p>
          <a:p>
            <a:pPr lvl="1"/>
            <a:r>
              <a:rPr lang="sk-SK" dirty="0"/>
              <a:t>Interaktívne prednášky</a:t>
            </a:r>
          </a:p>
          <a:p>
            <a:pPr lvl="1"/>
            <a:r>
              <a:rPr lang="sk-SK" dirty="0"/>
              <a:t>Diskusie v malých skupinách</a:t>
            </a:r>
          </a:p>
          <a:p>
            <a:pPr lvl="1"/>
            <a:r>
              <a:rPr lang="sk-SK" dirty="0"/>
              <a:t>Cvičenia </a:t>
            </a:r>
          </a:p>
          <a:p>
            <a:pPr lvl="1"/>
            <a:r>
              <a:rPr lang="sk-SK" dirty="0"/>
              <a:t>Hranie úloh a simulácie</a:t>
            </a:r>
          </a:p>
          <a:p>
            <a:pPr lvl="1"/>
            <a:r>
              <a:rPr lang="sk-SK" dirty="0"/>
              <a:t>Zážitkové učenie</a:t>
            </a:r>
          </a:p>
          <a:p>
            <a:r>
              <a:rPr lang="sk-SK" b="1" dirty="0">
                <a:solidFill>
                  <a:srgbClr val="7030A0"/>
                </a:solidFill>
              </a:rPr>
              <a:t>Semináre </a:t>
            </a:r>
          </a:p>
          <a:p>
            <a:r>
              <a:rPr lang="sk-SK" b="1" dirty="0">
                <a:solidFill>
                  <a:srgbClr val="C00000"/>
                </a:solidFill>
              </a:rPr>
              <a:t>Krátke kurzy</a:t>
            </a:r>
          </a:p>
          <a:p>
            <a:r>
              <a:rPr lang="sk-SK" b="1" dirty="0">
                <a:solidFill>
                  <a:srgbClr val="7030A0"/>
                </a:solidFill>
              </a:rPr>
              <a:t>Stretnutia spolkov</a:t>
            </a:r>
          </a:p>
          <a:p>
            <a:endParaRPr lang="sk-SK" dirty="0"/>
          </a:p>
        </p:txBody>
      </p:sp>
      <p:sp>
        <p:nvSpPr>
          <p:cNvPr id="6" name="Zástupný symbol päty 5"/>
          <p:cNvSpPr>
            <a:spLocks noGrp="1"/>
          </p:cNvSpPr>
          <p:nvPr>
            <p:ph type="ftr" sz="quarter" idx="11"/>
          </p:nvPr>
        </p:nvSpPr>
        <p:spPr/>
        <p:txBody>
          <a:bodyPr/>
          <a:lstStyle/>
          <a:p>
            <a:pPr algn="ctr"/>
            <a:r>
              <a:rPr lang="sk-SK" dirty="0"/>
              <a:t>Kurz medicínskeho vzdelávania</a:t>
            </a:r>
          </a:p>
        </p:txBody>
      </p:sp>
      <p:sp>
        <p:nvSpPr>
          <p:cNvPr id="7" name="Zástupný symbol čísla snímky 6"/>
          <p:cNvSpPr>
            <a:spLocks noGrp="1"/>
          </p:cNvSpPr>
          <p:nvPr>
            <p:ph type="sldNum" sz="quarter" idx="12"/>
          </p:nvPr>
        </p:nvSpPr>
        <p:spPr/>
        <p:txBody>
          <a:bodyPr/>
          <a:lstStyle/>
          <a:p>
            <a:fld id="{BBC973DE-7D39-4BFF-85EF-E7773D09285E}" type="slidenum">
              <a:rPr lang="sk-SK" smtClean="0"/>
              <a:pPr/>
              <a:t>22</a:t>
            </a:fld>
            <a:endParaRPr lang="sk-SK"/>
          </a:p>
        </p:txBody>
      </p:sp>
      <p:sp>
        <p:nvSpPr>
          <p:cNvPr id="8" name="Zástupný symbol dátumu 3">
            <a:extLst>
              <a:ext uri="{FF2B5EF4-FFF2-40B4-BE49-F238E27FC236}">
                <a16:creationId xmlns:a16="http://schemas.microsoft.com/office/drawing/2014/main" id="{F0A392A8-9CFB-4BB2-B3AE-FA86766FED89}"/>
              </a:ext>
            </a:extLst>
          </p:cNvPr>
          <p:cNvSpPr>
            <a:spLocks noGrp="1"/>
          </p:cNvSpPr>
          <p:nvPr>
            <p:ph type="dt" sz="half" idx="10"/>
          </p:nvPr>
        </p:nvSpPr>
        <p:spPr>
          <a:xfrm>
            <a:off x="822961" y="6459786"/>
            <a:ext cx="1854203" cy="365125"/>
          </a:xfrm>
        </p:spPr>
        <p:txBody>
          <a:bodyPr/>
          <a:lstStyle/>
          <a:p>
            <a:r>
              <a:rPr lang="sk-SK" dirty="0"/>
              <a:t>03. 02. 2025</a:t>
            </a:r>
          </a:p>
        </p:txBody>
      </p:sp>
    </p:spTree>
    <p:extLst>
      <p:ext uri="{BB962C8B-B14F-4D97-AF65-F5344CB8AC3E}">
        <p14:creationId xmlns:p14="http://schemas.microsoft.com/office/powerpoint/2010/main" val="340333869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a:bodyPr>
          <a:lstStyle/>
          <a:p>
            <a:r>
              <a:rPr lang="sk-SK" dirty="0"/>
              <a:t>Vzájomný </a:t>
            </a:r>
            <a:r>
              <a:rPr lang="sk-SK" dirty="0" err="1"/>
              <a:t>koučing</a:t>
            </a:r>
            <a:r>
              <a:rPr lang="sk-SK" dirty="0"/>
              <a:t> - „</a:t>
            </a:r>
            <a:r>
              <a:rPr lang="sk-SK" i="1" dirty="0" err="1"/>
              <a:t>peer</a:t>
            </a:r>
            <a:r>
              <a:rPr lang="sk-SK" i="1" dirty="0"/>
              <a:t> </a:t>
            </a:r>
            <a:r>
              <a:rPr lang="sk-SK" i="1" dirty="0" err="1"/>
              <a:t>coaching</a:t>
            </a:r>
            <a:r>
              <a:rPr lang="sk-SK" dirty="0"/>
              <a:t>“</a:t>
            </a:r>
          </a:p>
        </p:txBody>
      </p:sp>
      <p:sp>
        <p:nvSpPr>
          <p:cNvPr id="3" name="Zástupný symbol obsahu 2"/>
          <p:cNvSpPr>
            <a:spLocks noGrp="1"/>
          </p:cNvSpPr>
          <p:nvPr>
            <p:ph idx="1"/>
          </p:nvPr>
        </p:nvSpPr>
        <p:spPr/>
        <p:txBody>
          <a:bodyPr>
            <a:normAutofit fontScale="92500" lnSpcReduction="10000"/>
          </a:bodyPr>
          <a:lstStyle/>
          <a:p>
            <a:r>
              <a:rPr lang="sk-SK" b="1" dirty="0">
                <a:solidFill>
                  <a:srgbClr val="7030A0"/>
                </a:solidFill>
              </a:rPr>
              <a:t>Identifikácia individuálnych učebných cieľov </a:t>
            </a:r>
          </a:p>
          <a:p>
            <a:pPr lvl="1"/>
            <a:r>
              <a:rPr lang="sk-SK" dirty="0"/>
              <a:t>napr. zdokonalenie sa v špecifických vyučovacích technikách</a:t>
            </a:r>
          </a:p>
          <a:p>
            <a:r>
              <a:rPr lang="sk-SK" b="1" dirty="0">
                <a:solidFill>
                  <a:srgbClr val="0070C0"/>
                </a:solidFill>
              </a:rPr>
              <a:t>Cielené pozorovanie výučbového procesu kolegom</a:t>
            </a:r>
          </a:p>
          <a:p>
            <a:r>
              <a:rPr lang="sk-SK" b="1" dirty="0">
                <a:solidFill>
                  <a:srgbClr val="7030A0"/>
                </a:solidFill>
              </a:rPr>
              <a:t>Poskytovane spätnej väzby, analýza, podpora</a:t>
            </a:r>
          </a:p>
          <a:p>
            <a:r>
              <a:rPr lang="sk-SK" b="1" dirty="0">
                <a:solidFill>
                  <a:srgbClr val="0070C0"/>
                </a:solidFill>
              </a:rPr>
              <a:t>Podmienky vlastné pre učiteľa</a:t>
            </a:r>
          </a:p>
          <a:p>
            <a:pPr lvl="1"/>
            <a:r>
              <a:rPr lang="sk-SK" dirty="0"/>
              <a:t>„domáce“ prostredie</a:t>
            </a:r>
          </a:p>
          <a:p>
            <a:r>
              <a:rPr lang="sk-SK" b="1" dirty="0">
                <a:solidFill>
                  <a:srgbClr val="7030A0"/>
                </a:solidFill>
              </a:rPr>
              <a:t>Individualizácia učenia sa</a:t>
            </a:r>
          </a:p>
          <a:p>
            <a:r>
              <a:rPr lang="sk-SK" b="1" dirty="0">
                <a:solidFill>
                  <a:srgbClr val="0070C0"/>
                </a:solidFill>
              </a:rPr>
              <a:t>Podpora spolupráce</a:t>
            </a:r>
          </a:p>
          <a:p>
            <a:endParaRPr lang="sk-SK" b="1" dirty="0">
              <a:solidFill>
                <a:srgbClr val="0070C0"/>
              </a:solidFill>
            </a:endParaRPr>
          </a:p>
          <a:p>
            <a:pPr marL="0" indent="0" algn="r">
              <a:buNone/>
            </a:pPr>
            <a:r>
              <a:rPr lang="sk-SK" sz="2400" b="1" i="1" dirty="0" err="1">
                <a:solidFill>
                  <a:srgbClr val="C00000"/>
                </a:solidFill>
              </a:rPr>
              <a:t>Koučing</a:t>
            </a:r>
            <a:r>
              <a:rPr lang="sk-SK" sz="2400" i="1" dirty="0">
                <a:solidFill>
                  <a:srgbClr val="C00000"/>
                </a:solidFill>
              </a:rPr>
              <a:t> - definovanie spôsobov, ako zvládať rôzne situácie</a:t>
            </a:r>
            <a:endParaRPr lang="sk-SK" sz="2400" b="1" i="1" dirty="0">
              <a:solidFill>
                <a:srgbClr val="C00000"/>
              </a:solidFill>
            </a:endParaRPr>
          </a:p>
        </p:txBody>
      </p:sp>
      <p:sp>
        <p:nvSpPr>
          <p:cNvPr id="5" name="Zástupný symbol päty 4"/>
          <p:cNvSpPr>
            <a:spLocks noGrp="1"/>
          </p:cNvSpPr>
          <p:nvPr>
            <p:ph type="ftr" sz="quarter" idx="11"/>
          </p:nvPr>
        </p:nvSpPr>
        <p:spPr/>
        <p:txBody>
          <a:bodyPr/>
          <a:lstStyle/>
          <a:p>
            <a:r>
              <a:rPr lang="sk-SK"/>
              <a:t>Kurz medicínskeho vzdelávania</a:t>
            </a:r>
            <a:endParaRPr lang="sk-SK" dirty="0"/>
          </a:p>
        </p:txBody>
      </p:sp>
      <p:sp>
        <p:nvSpPr>
          <p:cNvPr id="6" name="Zástupný symbol čísla snímky 5"/>
          <p:cNvSpPr>
            <a:spLocks noGrp="1"/>
          </p:cNvSpPr>
          <p:nvPr>
            <p:ph type="sldNum" sz="quarter" idx="12"/>
          </p:nvPr>
        </p:nvSpPr>
        <p:spPr/>
        <p:txBody>
          <a:bodyPr/>
          <a:lstStyle/>
          <a:p>
            <a:fld id="{BBC973DE-7D39-4BFF-85EF-E7773D09285E}" type="slidenum">
              <a:rPr lang="sk-SK" smtClean="0"/>
              <a:pPr/>
              <a:t>23</a:t>
            </a:fld>
            <a:endParaRPr lang="sk-SK"/>
          </a:p>
        </p:txBody>
      </p:sp>
      <p:sp>
        <p:nvSpPr>
          <p:cNvPr id="7" name="Zástupný symbol dátumu 3">
            <a:extLst>
              <a:ext uri="{FF2B5EF4-FFF2-40B4-BE49-F238E27FC236}">
                <a16:creationId xmlns:a16="http://schemas.microsoft.com/office/drawing/2014/main" id="{2D76A6E1-F7CC-489E-810A-8FC7AFCAE70B}"/>
              </a:ext>
            </a:extLst>
          </p:cNvPr>
          <p:cNvSpPr>
            <a:spLocks noGrp="1"/>
          </p:cNvSpPr>
          <p:nvPr>
            <p:ph type="dt" sz="half" idx="10"/>
          </p:nvPr>
        </p:nvSpPr>
        <p:spPr>
          <a:xfrm>
            <a:off x="822961" y="6459786"/>
            <a:ext cx="1854203" cy="365125"/>
          </a:xfrm>
        </p:spPr>
        <p:txBody>
          <a:bodyPr/>
          <a:lstStyle/>
          <a:p>
            <a:r>
              <a:rPr lang="sk-SK" dirty="0"/>
              <a:t>03. 02. 2025</a:t>
            </a:r>
          </a:p>
        </p:txBody>
      </p:sp>
    </p:spTree>
    <p:extLst>
      <p:ext uri="{BB962C8B-B14F-4D97-AF65-F5344CB8AC3E}">
        <p14:creationId xmlns:p14="http://schemas.microsoft.com/office/powerpoint/2010/main" val="15660752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fade">
                                      <p:cBhvr>
                                        <p:cTn id="20" dur="500"/>
                                        <p:tgtEl>
                                          <p:spTgt spid="3">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fade">
                                      <p:cBhvr>
                                        <p:cTn id="25" dur="500"/>
                                        <p:tgtEl>
                                          <p:spTgt spid="3">
                                            <p:txEl>
                                              <p:pRg st="4" end="4"/>
                                            </p:txEl>
                                          </p:spTgt>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fade">
                                      <p:cBhvr>
                                        <p:cTn id="28" dur="500"/>
                                        <p:tgtEl>
                                          <p:spTgt spid="3">
                                            <p:txEl>
                                              <p:pRg st="5" end="5"/>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3">
                                            <p:txEl>
                                              <p:pRg st="6" end="6"/>
                                            </p:txEl>
                                          </p:spTgt>
                                        </p:tgtEl>
                                        <p:attrNameLst>
                                          <p:attrName>style.visibility</p:attrName>
                                        </p:attrNameLst>
                                      </p:cBhvr>
                                      <p:to>
                                        <p:strVal val="visible"/>
                                      </p:to>
                                    </p:set>
                                    <p:animEffect transition="in" filter="fade">
                                      <p:cBhvr>
                                        <p:cTn id="33" dur="500"/>
                                        <p:tgtEl>
                                          <p:spTgt spid="3">
                                            <p:txEl>
                                              <p:pRg st="6" end="6"/>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3">
                                            <p:txEl>
                                              <p:pRg st="7" end="7"/>
                                            </p:txEl>
                                          </p:spTgt>
                                        </p:tgtEl>
                                        <p:attrNameLst>
                                          <p:attrName>style.visibility</p:attrName>
                                        </p:attrNameLst>
                                      </p:cBhvr>
                                      <p:to>
                                        <p:strVal val="visible"/>
                                      </p:to>
                                    </p:set>
                                    <p:animEffect transition="in" filter="fade">
                                      <p:cBhvr>
                                        <p:cTn id="38" dur="500"/>
                                        <p:tgtEl>
                                          <p:spTgt spid="3">
                                            <p:txEl>
                                              <p:pRg st="7" end="7"/>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animEffect transition="in" filter="fade">
                                      <p:cBhvr>
                                        <p:cTn id="43"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a:bodyPr>
          <a:lstStyle/>
          <a:p>
            <a:r>
              <a:rPr lang="sk-SK" dirty="0" err="1"/>
              <a:t>Mentoring</a:t>
            </a:r>
            <a:endParaRPr lang="sk-SK" dirty="0"/>
          </a:p>
        </p:txBody>
      </p:sp>
      <p:sp>
        <p:nvSpPr>
          <p:cNvPr id="3" name="Zástupný symbol obsahu 2"/>
          <p:cNvSpPr>
            <a:spLocks noGrp="1"/>
          </p:cNvSpPr>
          <p:nvPr>
            <p:ph idx="1"/>
          </p:nvPr>
        </p:nvSpPr>
        <p:spPr/>
        <p:txBody>
          <a:bodyPr>
            <a:normAutofit/>
          </a:bodyPr>
          <a:lstStyle/>
          <a:p>
            <a:r>
              <a:rPr lang="sk-SK" sz="2400" dirty="0">
                <a:solidFill>
                  <a:schemeClr val="tx1"/>
                </a:solidFill>
              </a:rPr>
              <a:t>Podpora socializácie, rozvoja a vyzrievania pedagogického zboru</a:t>
            </a:r>
          </a:p>
          <a:p>
            <a:r>
              <a:rPr lang="sk-SK" sz="2400" dirty="0">
                <a:solidFill>
                  <a:schemeClr val="tx1"/>
                </a:solidFill>
              </a:rPr>
              <a:t>Podpora, výzvy a vízie individuálnej budúcej kariéry jednotlivých učiteľov</a:t>
            </a:r>
          </a:p>
          <a:p>
            <a:endParaRPr lang="sk-SK" sz="2400" b="1" i="1" dirty="0">
              <a:solidFill>
                <a:schemeClr val="tx1"/>
              </a:solidFill>
            </a:endParaRPr>
          </a:p>
          <a:p>
            <a:pPr algn="r"/>
            <a:r>
              <a:rPr lang="sk-SK" sz="2400" b="1" i="1" dirty="0" err="1">
                <a:solidFill>
                  <a:srgbClr val="C00000"/>
                </a:solidFill>
              </a:rPr>
              <a:t>Mentoring</a:t>
            </a:r>
            <a:r>
              <a:rPr lang="sk-SK" sz="2400" i="1" dirty="0">
                <a:solidFill>
                  <a:srgbClr val="C00000"/>
                </a:solidFill>
              </a:rPr>
              <a:t> - poúčanie ako sa stať úspešnejším, </a:t>
            </a:r>
          </a:p>
          <a:p>
            <a:pPr algn="r"/>
            <a:r>
              <a:rPr lang="sk-SK" sz="2400" i="1" dirty="0">
                <a:solidFill>
                  <a:srgbClr val="C00000"/>
                </a:solidFill>
              </a:rPr>
              <a:t>poskytovanie rád a vzorového správania</a:t>
            </a:r>
          </a:p>
        </p:txBody>
      </p:sp>
      <p:sp>
        <p:nvSpPr>
          <p:cNvPr id="5" name="Zástupný symbol päty 4"/>
          <p:cNvSpPr>
            <a:spLocks noGrp="1"/>
          </p:cNvSpPr>
          <p:nvPr>
            <p:ph type="ftr" sz="quarter" idx="11"/>
          </p:nvPr>
        </p:nvSpPr>
        <p:spPr/>
        <p:txBody>
          <a:bodyPr/>
          <a:lstStyle/>
          <a:p>
            <a:pPr algn="ctr"/>
            <a:r>
              <a:rPr lang="sk-SK" dirty="0"/>
              <a:t>Kurz medicínskeho vzdelávania</a:t>
            </a:r>
          </a:p>
        </p:txBody>
      </p:sp>
      <p:sp>
        <p:nvSpPr>
          <p:cNvPr id="6" name="Zástupný symbol čísla snímky 5"/>
          <p:cNvSpPr>
            <a:spLocks noGrp="1"/>
          </p:cNvSpPr>
          <p:nvPr>
            <p:ph type="sldNum" sz="quarter" idx="12"/>
          </p:nvPr>
        </p:nvSpPr>
        <p:spPr/>
        <p:txBody>
          <a:bodyPr/>
          <a:lstStyle/>
          <a:p>
            <a:fld id="{BBC973DE-7D39-4BFF-85EF-E7773D09285E}" type="slidenum">
              <a:rPr lang="sk-SK" smtClean="0"/>
              <a:pPr/>
              <a:t>24</a:t>
            </a:fld>
            <a:endParaRPr lang="sk-SK"/>
          </a:p>
        </p:txBody>
      </p:sp>
      <p:sp>
        <p:nvSpPr>
          <p:cNvPr id="7" name="Zástupný symbol dátumu 3">
            <a:extLst>
              <a:ext uri="{FF2B5EF4-FFF2-40B4-BE49-F238E27FC236}">
                <a16:creationId xmlns:a16="http://schemas.microsoft.com/office/drawing/2014/main" id="{E507E748-4C2D-4438-88D7-A697BAA59902}"/>
              </a:ext>
            </a:extLst>
          </p:cNvPr>
          <p:cNvSpPr>
            <a:spLocks noGrp="1"/>
          </p:cNvSpPr>
          <p:nvPr>
            <p:ph type="dt" sz="half" idx="10"/>
          </p:nvPr>
        </p:nvSpPr>
        <p:spPr>
          <a:xfrm>
            <a:off x="822961" y="6459786"/>
            <a:ext cx="1854203" cy="365125"/>
          </a:xfrm>
        </p:spPr>
        <p:txBody>
          <a:bodyPr/>
          <a:lstStyle/>
          <a:p>
            <a:r>
              <a:rPr lang="sk-SK" dirty="0"/>
              <a:t>03. 02. 2025</a:t>
            </a:r>
          </a:p>
        </p:txBody>
      </p:sp>
    </p:spTree>
    <p:extLst>
      <p:ext uri="{BB962C8B-B14F-4D97-AF65-F5344CB8AC3E}">
        <p14:creationId xmlns:p14="http://schemas.microsoft.com/office/powerpoint/2010/main" val="39327140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a:bodyPr>
          <a:lstStyle/>
          <a:p>
            <a:r>
              <a:rPr lang="sk-SK" dirty="0"/>
              <a:t>Samostatné vzdelávanie</a:t>
            </a:r>
          </a:p>
        </p:txBody>
      </p:sp>
      <p:sp>
        <p:nvSpPr>
          <p:cNvPr id="3" name="Zástupný symbol obsahu 2"/>
          <p:cNvSpPr>
            <a:spLocks noGrp="1"/>
          </p:cNvSpPr>
          <p:nvPr>
            <p:ph idx="1"/>
          </p:nvPr>
        </p:nvSpPr>
        <p:spPr/>
        <p:txBody>
          <a:bodyPr>
            <a:normAutofit fontScale="92500" lnSpcReduction="20000"/>
          </a:bodyPr>
          <a:lstStyle/>
          <a:p>
            <a:r>
              <a:rPr lang="sk-SK" b="1" dirty="0">
                <a:solidFill>
                  <a:srgbClr val="7030A0"/>
                </a:solidFill>
              </a:rPr>
              <a:t>CME</a:t>
            </a:r>
          </a:p>
          <a:p>
            <a:r>
              <a:rPr lang="sk-SK" dirty="0"/>
              <a:t>„</a:t>
            </a:r>
            <a:r>
              <a:rPr lang="sk-SK" i="1" dirty="0" err="1"/>
              <a:t>Reflection</a:t>
            </a:r>
            <a:r>
              <a:rPr lang="sk-SK" i="1" dirty="0"/>
              <a:t> </a:t>
            </a:r>
            <a:r>
              <a:rPr lang="sk-SK" b="1" i="1" dirty="0"/>
              <a:t>in</a:t>
            </a:r>
            <a:r>
              <a:rPr lang="sk-SK" i="1" dirty="0"/>
              <a:t> </a:t>
            </a:r>
            <a:r>
              <a:rPr lang="sk-SK" i="1" dirty="0" err="1"/>
              <a:t>action</a:t>
            </a:r>
            <a:r>
              <a:rPr lang="sk-SK" dirty="0"/>
              <a:t>“</a:t>
            </a:r>
          </a:p>
          <a:p>
            <a:r>
              <a:rPr lang="sk-SK" dirty="0"/>
              <a:t>„</a:t>
            </a:r>
            <a:r>
              <a:rPr lang="sk-SK" i="1" dirty="0" err="1"/>
              <a:t>Reflection</a:t>
            </a:r>
            <a:r>
              <a:rPr lang="sk-SK" i="1" dirty="0"/>
              <a:t> </a:t>
            </a:r>
            <a:r>
              <a:rPr lang="sk-SK" b="1" i="1" dirty="0"/>
              <a:t>on</a:t>
            </a:r>
            <a:r>
              <a:rPr lang="sk-SK" i="1" dirty="0"/>
              <a:t> </a:t>
            </a:r>
            <a:r>
              <a:rPr lang="sk-SK" i="1" dirty="0" err="1"/>
              <a:t>action</a:t>
            </a:r>
            <a:r>
              <a:rPr lang="sk-SK" dirty="0"/>
              <a:t>“</a:t>
            </a:r>
          </a:p>
          <a:p>
            <a:r>
              <a:rPr lang="sk-SK" b="1" dirty="0">
                <a:solidFill>
                  <a:srgbClr val="0070C0"/>
                </a:solidFill>
              </a:rPr>
              <a:t>Určenie vlastných potrieb učiteľa</a:t>
            </a:r>
          </a:p>
          <a:p>
            <a:pPr lvl="1"/>
            <a:r>
              <a:rPr lang="sk-SK" dirty="0"/>
              <a:t>cestou </a:t>
            </a:r>
            <a:r>
              <a:rPr lang="sk-SK" dirty="0" err="1"/>
              <a:t>seba-reflexie</a:t>
            </a:r>
            <a:r>
              <a:rPr lang="sk-SK" dirty="0"/>
              <a:t>, hodnotením študentmi, alebo spätnou väzbou od kolegov</a:t>
            </a:r>
          </a:p>
          <a:p>
            <a:pPr lvl="2"/>
            <a:r>
              <a:rPr lang="sk-SK" dirty="0"/>
              <a:t>Vytváranie svojich vlastných rozvojových aktivít</a:t>
            </a:r>
          </a:p>
          <a:p>
            <a:r>
              <a:rPr lang="sk-SK" b="1" dirty="0">
                <a:solidFill>
                  <a:srgbClr val="7030A0"/>
                </a:solidFill>
              </a:rPr>
              <a:t>Nové technológie</a:t>
            </a:r>
          </a:p>
          <a:p>
            <a:r>
              <a:rPr lang="sk-SK" b="1" dirty="0"/>
              <a:t>Interaktívne inštruktážne programy</a:t>
            </a:r>
          </a:p>
          <a:p>
            <a:r>
              <a:rPr lang="sk-SK" b="1" dirty="0">
                <a:solidFill>
                  <a:srgbClr val="0070C0"/>
                </a:solidFill>
              </a:rPr>
              <a:t>Vzdelávanie pomocou internetu</a:t>
            </a:r>
          </a:p>
          <a:p>
            <a:pPr lvl="1"/>
            <a:r>
              <a:rPr lang="sk-SK" dirty="0"/>
              <a:t>Individualizácia programov</a:t>
            </a:r>
          </a:p>
          <a:p>
            <a:pPr lvl="1"/>
            <a:r>
              <a:rPr lang="sk-SK" dirty="0"/>
              <a:t>Špecifické potreby</a:t>
            </a:r>
          </a:p>
          <a:p>
            <a:pPr lvl="1"/>
            <a:r>
              <a:rPr lang="sk-SK" dirty="0"/>
              <a:t>Zdieľanie zdrojov a materiálov</a:t>
            </a:r>
          </a:p>
        </p:txBody>
      </p:sp>
      <p:sp>
        <p:nvSpPr>
          <p:cNvPr id="4" name="Obdĺžnik 3"/>
          <p:cNvSpPr/>
          <p:nvPr/>
        </p:nvSpPr>
        <p:spPr>
          <a:xfrm>
            <a:off x="7764672" y="5977467"/>
            <a:ext cx="1204176" cy="338554"/>
          </a:xfrm>
          <a:prstGeom prst="rect">
            <a:avLst/>
          </a:prstGeom>
        </p:spPr>
        <p:txBody>
          <a:bodyPr wrap="none">
            <a:spAutoFit/>
          </a:bodyPr>
          <a:lstStyle/>
          <a:p>
            <a:r>
              <a:rPr lang="en-US" sz="1600" dirty="0" err="1"/>
              <a:t>Schön</a:t>
            </a:r>
            <a:r>
              <a:rPr lang="en-US" sz="1600" dirty="0"/>
              <a:t>, 1983</a:t>
            </a:r>
            <a:endParaRPr lang="sk-SK" sz="1600" dirty="0"/>
          </a:p>
        </p:txBody>
      </p:sp>
      <p:sp>
        <p:nvSpPr>
          <p:cNvPr id="6" name="Zástupný symbol päty 5"/>
          <p:cNvSpPr>
            <a:spLocks noGrp="1"/>
          </p:cNvSpPr>
          <p:nvPr>
            <p:ph type="ftr" sz="quarter" idx="11"/>
          </p:nvPr>
        </p:nvSpPr>
        <p:spPr/>
        <p:txBody>
          <a:bodyPr/>
          <a:lstStyle/>
          <a:p>
            <a:pPr algn="ctr"/>
            <a:r>
              <a:rPr lang="sk-SK" dirty="0"/>
              <a:t>Kurz medicínskeho vzdelávania</a:t>
            </a:r>
          </a:p>
        </p:txBody>
      </p:sp>
      <p:sp>
        <p:nvSpPr>
          <p:cNvPr id="7" name="Zástupný symbol čísla snímky 6"/>
          <p:cNvSpPr>
            <a:spLocks noGrp="1"/>
          </p:cNvSpPr>
          <p:nvPr>
            <p:ph type="sldNum" sz="quarter" idx="12"/>
          </p:nvPr>
        </p:nvSpPr>
        <p:spPr/>
        <p:txBody>
          <a:bodyPr/>
          <a:lstStyle/>
          <a:p>
            <a:fld id="{BBC973DE-7D39-4BFF-85EF-E7773D09285E}" type="slidenum">
              <a:rPr lang="sk-SK" smtClean="0"/>
              <a:pPr/>
              <a:t>25</a:t>
            </a:fld>
            <a:endParaRPr lang="sk-SK"/>
          </a:p>
        </p:txBody>
      </p:sp>
      <p:sp>
        <p:nvSpPr>
          <p:cNvPr id="8" name="Zástupný symbol dátumu 3">
            <a:extLst>
              <a:ext uri="{FF2B5EF4-FFF2-40B4-BE49-F238E27FC236}">
                <a16:creationId xmlns:a16="http://schemas.microsoft.com/office/drawing/2014/main" id="{B52A652C-2053-4A8C-8083-4BC832910111}"/>
              </a:ext>
            </a:extLst>
          </p:cNvPr>
          <p:cNvSpPr>
            <a:spLocks noGrp="1"/>
          </p:cNvSpPr>
          <p:nvPr>
            <p:ph type="dt" sz="half" idx="10"/>
          </p:nvPr>
        </p:nvSpPr>
        <p:spPr>
          <a:xfrm>
            <a:off x="822961" y="6459786"/>
            <a:ext cx="1854203" cy="365125"/>
          </a:xfrm>
        </p:spPr>
        <p:txBody>
          <a:bodyPr/>
          <a:lstStyle/>
          <a:p>
            <a:r>
              <a:rPr lang="sk-SK" dirty="0"/>
              <a:t>03. 02. 2025</a:t>
            </a:r>
          </a:p>
        </p:txBody>
      </p:sp>
    </p:spTree>
    <p:extLst>
      <p:ext uri="{BB962C8B-B14F-4D97-AF65-F5344CB8AC3E}">
        <p14:creationId xmlns:p14="http://schemas.microsoft.com/office/powerpoint/2010/main" val="403985515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obsahu 2"/>
          <p:cNvSpPr>
            <a:spLocks noGrp="1"/>
          </p:cNvSpPr>
          <p:nvPr>
            <p:ph idx="1"/>
          </p:nvPr>
        </p:nvSpPr>
        <p:spPr/>
        <p:txBody>
          <a:bodyPr>
            <a:normAutofit fontScale="55000" lnSpcReduction="20000"/>
          </a:bodyPr>
          <a:lstStyle/>
          <a:p>
            <a:pPr>
              <a:buNone/>
            </a:pPr>
            <a:r>
              <a:rPr lang="en-US" b="1" dirty="0"/>
              <a:t>FACE-TO-FACE COURSES</a:t>
            </a:r>
            <a:endParaRPr lang="en-US" dirty="0"/>
          </a:p>
          <a:p>
            <a:r>
              <a:rPr lang="en-US" dirty="0">
                <a:hlinkClick r:id="rId2" action="ppaction://hlinkfile"/>
              </a:rPr>
              <a:t>ESME - Essential Skills in Medical Education</a:t>
            </a:r>
            <a:r>
              <a:rPr lang="en-US" dirty="0"/>
              <a:t>: This introductory ESME course provides an overview of the competencies required of medical and healthcare professions teachers in their role as information provider, facilitator of learning, role model, curriculum planner, and assessor. The course has been designed to run in conjunction with AMEE and other medical education conferences </a:t>
            </a:r>
          </a:p>
          <a:p>
            <a:r>
              <a:rPr lang="en-US" dirty="0">
                <a:hlinkClick r:id="rId3" action="ppaction://hlinkfile"/>
              </a:rPr>
              <a:t>ESMEA - Essential Skills in Medical Education Assessment</a:t>
            </a:r>
            <a:r>
              <a:rPr lang="en-US" dirty="0"/>
              <a:t>: The ESMEA course provides an introduction to the fundamental principles of assessment and is aimed at people new to assessment who wish to gain a thorough foundation in the subject. </a:t>
            </a:r>
          </a:p>
          <a:p>
            <a:r>
              <a:rPr lang="en-US" dirty="0">
                <a:hlinkClick r:id="rId4" action="ppaction://hlinkfile"/>
              </a:rPr>
              <a:t>ESCEL – Essential Skills in Computer-Enhanced Learning</a:t>
            </a:r>
            <a:r>
              <a:rPr lang="en-US" dirty="0"/>
              <a:t>: The ESCEL course prepares participants to develop, deliver, and evaluate computer-enhanced learning activities using sound educational principles and a range of creative technologies. </a:t>
            </a:r>
          </a:p>
          <a:p>
            <a:r>
              <a:rPr lang="en-US" dirty="0">
                <a:hlinkClick r:id="rId5" action="ppaction://hlinkfile"/>
              </a:rPr>
              <a:t>ESCEPD – Essential Skills for Continuing Education and Professional Development</a:t>
            </a:r>
            <a:r>
              <a:rPr lang="en-US" dirty="0"/>
              <a:t>: The ESCEPD provides an introduction to those who are currently involved in the planning, organization and/or implementation of medical (health) education at the continuing professional development level. </a:t>
            </a:r>
          </a:p>
          <a:p>
            <a:r>
              <a:rPr lang="en-US" dirty="0" err="1">
                <a:hlinkClick r:id="rId6" action="ppaction://hlinkfile"/>
              </a:rPr>
              <a:t>ESMESim</a:t>
            </a:r>
            <a:r>
              <a:rPr lang="en-US" dirty="0">
                <a:hlinkClick r:id="rId6" action="ppaction://hlinkfile"/>
              </a:rPr>
              <a:t> – Essential Skills in Medical Education Simulation</a:t>
            </a:r>
            <a:r>
              <a:rPr lang="en-US" dirty="0"/>
              <a:t>: The </a:t>
            </a:r>
            <a:r>
              <a:rPr lang="en-US" dirty="0" err="1"/>
              <a:t>ESMESim</a:t>
            </a:r>
            <a:r>
              <a:rPr lang="en-US" dirty="0"/>
              <a:t> course provides an introduction to essential skills for delivering simulation-based healthcare education through a variety of techniques and technologies. </a:t>
            </a:r>
          </a:p>
          <a:p>
            <a:r>
              <a:rPr lang="en-US" dirty="0">
                <a:hlinkClick r:id="rId7" action="ppaction://hlinkfile"/>
              </a:rPr>
              <a:t>RESME</a:t>
            </a:r>
            <a:r>
              <a:rPr lang="en-US" dirty="0"/>
              <a:t> – Research Essential Skills in Medical Education: The RESME course provides an introduction to the essential principles and methods of conducting research in medical education: formulating research questions, choosing a research approach, selecting an appropriate methodology, and constructing a research plan. </a:t>
            </a:r>
          </a:p>
          <a:p>
            <a:endParaRPr lang="sk-SK" dirty="0"/>
          </a:p>
        </p:txBody>
      </p:sp>
      <p:pic>
        <p:nvPicPr>
          <p:cNvPr id="1025" name="Picture 1" descr="about-ameeesme-courses"/>
          <p:cNvPicPr>
            <a:picLocks noChangeAspect="1" noChangeArrowheads="1"/>
          </p:cNvPicPr>
          <p:nvPr/>
        </p:nvPicPr>
        <p:blipFill>
          <a:blip r:embed="rId8" cstate="print"/>
          <a:srcRect/>
          <a:stretch>
            <a:fillRect/>
          </a:stretch>
        </p:blipFill>
        <p:spPr bwMode="auto">
          <a:xfrm>
            <a:off x="323528" y="1"/>
            <a:ext cx="3067372" cy="1542302"/>
          </a:xfrm>
          <a:prstGeom prst="rect">
            <a:avLst/>
          </a:prstGeom>
          <a:noFill/>
        </p:spPr>
      </p:pic>
      <p:sp>
        <p:nvSpPr>
          <p:cNvPr id="5" name="Obdĺžnik 4"/>
          <p:cNvSpPr/>
          <p:nvPr/>
        </p:nvSpPr>
        <p:spPr>
          <a:xfrm>
            <a:off x="22859" y="6008179"/>
            <a:ext cx="9144000" cy="276999"/>
          </a:xfrm>
          <a:prstGeom prst="rect">
            <a:avLst/>
          </a:prstGeom>
        </p:spPr>
        <p:txBody>
          <a:bodyPr wrap="square">
            <a:spAutoFit/>
          </a:bodyPr>
          <a:lstStyle/>
          <a:p>
            <a:r>
              <a:rPr lang="sk-SK" sz="1200" dirty="0"/>
              <a:t>Správy z kurzov </a:t>
            </a:r>
            <a:r>
              <a:rPr lang="sk-SK" sz="1200" b="1" dirty="0"/>
              <a:t>ESME</a:t>
            </a:r>
            <a:r>
              <a:rPr lang="sk-SK" sz="1200" dirty="0"/>
              <a:t>, </a:t>
            </a:r>
            <a:r>
              <a:rPr lang="sk-SK" sz="1200" b="1" dirty="0"/>
              <a:t>ESMEA</a:t>
            </a:r>
            <a:r>
              <a:rPr lang="sk-SK" sz="1200" dirty="0"/>
              <a:t> a </a:t>
            </a:r>
            <a:r>
              <a:rPr lang="sk-SK" sz="1200" b="1" dirty="0"/>
              <a:t>ESCEL</a:t>
            </a:r>
            <a:r>
              <a:rPr lang="sk-SK" sz="1200" dirty="0"/>
              <a:t> a podrobnejšie informácie o nich nájdete na </a:t>
            </a:r>
            <a:r>
              <a:rPr lang="sk-SK" sz="1200" dirty="0">
                <a:hlinkClick r:id="rId9"/>
              </a:rPr>
              <a:t>http://pedagogika.jfmed.uniba.sk/index.php/download</a:t>
            </a:r>
            <a:r>
              <a:rPr lang="sk-SK" sz="1200" dirty="0"/>
              <a:t>  </a:t>
            </a:r>
          </a:p>
        </p:txBody>
      </p:sp>
      <p:sp>
        <p:nvSpPr>
          <p:cNvPr id="4" name="Zástupný symbol päty 3"/>
          <p:cNvSpPr>
            <a:spLocks noGrp="1"/>
          </p:cNvSpPr>
          <p:nvPr>
            <p:ph type="ftr" sz="quarter" idx="11"/>
          </p:nvPr>
        </p:nvSpPr>
        <p:spPr/>
        <p:txBody>
          <a:bodyPr/>
          <a:lstStyle/>
          <a:p>
            <a:pPr algn="ctr"/>
            <a:r>
              <a:rPr lang="sk-SK" dirty="0"/>
              <a:t>Kurz medicínskeho vzdelávania</a:t>
            </a:r>
          </a:p>
        </p:txBody>
      </p:sp>
      <p:sp>
        <p:nvSpPr>
          <p:cNvPr id="6" name="Zástupný symbol čísla snímky 5"/>
          <p:cNvSpPr>
            <a:spLocks noGrp="1"/>
          </p:cNvSpPr>
          <p:nvPr>
            <p:ph type="sldNum" sz="quarter" idx="12"/>
          </p:nvPr>
        </p:nvSpPr>
        <p:spPr/>
        <p:txBody>
          <a:bodyPr/>
          <a:lstStyle/>
          <a:p>
            <a:fld id="{BBC973DE-7D39-4BFF-85EF-E7773D09285E}" type="slidenum">
              <a:rPr lang="sk-SK" smtClean="0"/>
              <a:pPr/>
              <a:t>26</a:t>
            </a:fld>
            <a:endParaRPr lang="sk-SK"/>
          </a:p>
        </p:txBody>
      </p:sp>
      <p:sp>
        <p:nvSpPr>
          <p:cNvPr id="8" name="Zástupný symbol dátumu 3">
            <a:extLst>
              <a:ext uri="{FF2B5EF4-FFF2-40B4-BE49-F238E27FC236}">
                <a16:creationId xmlns:a16="http://schemas.microsoft.com/office/drawing/2014/main" id="{7834F17E-6022-42DC-A644-F6F2B397CAFF}"/>
              </a:ext>
            </a:extLst>
          </p:cNvPr>
          <p:cNvSpPr>
            <a:spLocks noGrp="1"/>
          </p:cNvSpPr>
          <p:nvPr>
            <p:ph type="dt" sz="half" idx="10"/>
          </p:nvPr>
        </p:nvSpPr>
        <p:spPr>
          <a:xfrm>
            <a:off x="822961" y="6459786"/>
            <a:ext cx="1854203" cy="365125"/>
          </a:xfrm>
        </p:spPr>
        <p:txBody>
          <a:bodyPr/>
          <a:lstStyle/>
          <a:p>
            <a:r>
              <a:rPr lang="sk-SK" dirty="0"/>
              <a:t>03. 02. 2025</a:t>
            </a:r>
          </a:p>
        </p:txBody>
      </p:sp>
    </p:spTree>
    <p:extLst>
      <p:ext uri="{BB962C8B-B14F-4D97-AF65-F5344CB8AC3E}">
        <p14:creationId xmlns:p14="http://schemas.microsoft.com/office/powerpoint/2010/main" val="88936345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obsahu 2"/>
          <p:cNvSpPr>
            <a:spLocks noGrp="1"/>
          </p:cNvSpPr>
          <p:nvPr>
            <p:ph idx="1"/>
          </p:nvPr>
        </p:nvSpPr>
        <p:spPr/>
        <p:txBody>
          <a:bodyPr>
            <a:normAutofit fontScale="92500" lnSpcReduction="20000"/>
          </a:bodyPr>
          <a:lstStyle/>
          <a:p>
            <a:pPr>
              <a:buNone/>
            </a:pPr>
            <a:r>
              <a:rPr lang="en-US" b="1" dirty="0"/>
              <a:t>ONLINE COURSES</a:t>
            </a:r>
            <a:endParaRPr lang="en-US" dirty="0"/>
          </a:p>
          <a:p>
            <a:r>
              <a:rPr lang="en-US" b="1" i="1" dirty="0" err="1">
                <a:hlinkClick r:id="rId2" action="ppaction://hlinkfile"/>
              </a:rPr>
              <a:t>ESMEOnline</a:t>
            </a:r>
            <a:r>
              <a:rPr lang="en-US" b="1" i="1" dirty="0">
                <a:hlinkClick r:id="rId2" action="ppaction://hlinkfile"/>
              </a:rPr>
              <a:t> - Essential Skills in Medical Education</a:t>
            </a:r>
            <a:r>
              <a:rPr lang="en-US" dirty="0"/>
              <a:t> - A high quality online course for teachers in the healthcare professions: This 12 week course is aimed at those new to teaching and at teachers with years of experience who would like a greater understanding of the basic principles and an update on current best practice. The course </a:t>
            </a:r>
            <a:r>
              <a:rPr lang="en-US" dirty="0" err="1"/>
              <a:t>recognises</a:t>
            </a:r>
            <a:r>
              <a:rPr lang="en-US" dirty="0"/>
              <a:t> that, with appropriate help, all, even those with considerable experience, can improve their skills in teaching. </a:t>
            </a:r>
            <a:r>
              <a:rPr lang="en-US" dirty="0">
                <a:hlinkClick r:id="rId3" action="ppaction://hlinkfile"/>
              </a:rPr>
              <a:t>Download the ESME Online Flyer</a:t>
            </a:r>
            <a:r>
              <a:rPr lang="en-US" dirty="0"/>
              <a:t> for more details. </a:t>
            </a:r>
          </a:p>
          <a:p>
            <a:r>
              <a:rPr lang="en-US" b="1" i="1" dirty="0">
                <a:hlinkClick r:id="rId4" action="ppaction://hlinkfile"/>
              </a:rPr>
              <a:t>ESME Leadership Online – Essential Skills in Medical Education Leadership Online</a:t>
            </a:r>
            <a:r>
              <a:rPr lang="en-US" dirty="0"/>
              <a:t>: This 8 week online course focuses on leadership skills and the abilities necessary to sustain and adapt graduate and postgraduate health professions education </a:t>
            </a:r>
            <a:r>
              <a:rPr lang="en-US" dirty="0" err="1"/>
              <a:t>programmes</a:t>
            </a:r>
            <a:r>
              <a:rPr lang="en-US" dirty="0"/>
              <a:t> in a rapidly changing and uncertain world. Four essential themes will be interwoven during the eight-week course: adaptive leadership; practical approaches to working with </a:t>
            </a:r>
            <a:r>
              <a:rPr lang="en-US" dirty="0" err="1"/>
              <a:t>stability~instability</a:t>
            </a:r>
            <a:r>
              <a:rPr lang="en-US" dirty="0"/>
              <a:t>; sustainability and negotiation skills. Download the</a:t>
            </a:r>
            <a:r>
              <a:rPr lang="en-US" dirty="0">
                <a:hlinkClick r:id="rId5" action="ppaction://hlinkfile"/>
              </a:rPr>
              <a:t> ESME Leadership Online Flyer</a:t>
            </a:r>
            <a:r>
              <a:rPr lang="en-US" dirty="0"/>
              <a:t> for more details. </a:t>
            </a:r>
          </a:p>
          <a:p>
            <a:endParaRPr lang="sk-SK" dirty="0"/>
          </a:p>
        </p:txBody>
      </p:sp>
      <p:pic>
        <p:nvPicPr>
          <p:cNvPr id="4" name="Picture 1" descr="about-ameeesme-courses"/>
          <p:cNvPicPr>
            <a:picLocks noChangeAspect="1" noChangeArrowheads="1"/>
          </p:cNvPicPr>
          <p:nvPr/>
        </p:nvPicPr>
        <p:blipFill>
          <a:blip r:embed="rId6" cstate="print"/>
          <a:srcRect/>
          <a:stretch>
            <a:fillRect/>
          </a:stretch>
        </p:blipFill>
        <p:spPr bwMode="auto">
          <a:xfrm>
            <a:off x="323528" y="1"/>
            <a:ext cx="3067372" cy="1542302"/>
          </a:xfrm>
          <a:prstGeom prst="rect">
            <a:avLst/>
          </a:prstGeom>
          <a:noFill/>
        </p:spPr>
      </p:pic>
      <p:pic>
        <p:nvPicPr>
          <p:cNvPr id="17409" name="Picture 1" descr="http://www.amee.org/AMEE/media/About-AMEE-Images/ESME-Online.gif?ext=.gif"/>
          <p:cNvPicPr>
            <a:picLocks noChangeAspect="1" noChangeArrowheads="1"/>
          </p:cNvPicPr>
          <p:nvPr/>
        </p:nvPicPr>
        <p:blipFill>
          <a:blip r:embed="rId7" cstate="print"/>
          <a:srcRect/>
          <a:stretch>
            <a:fillRect/>
          </a:stretch>
        </p:blipFill>
        <p:spPr bwMode="auto">
          <a:xfrm>
            <a:off x="3563888" y="548680"/>
            <a:ext cx="1428750" cy="771525"/>
          </a:xfrm>
          <a:prstGeom prst="rect">
            <a:avLst/>
          </a:prstGeom>
          <a:noFill/>
        </p:spPr>
      </p:pic>
      <p:sp>
        <p:nvSpPr>
          <p:cNvPr id="5" name="Zástupný symbol päty 4"/>
          <p:cNvSpPr>
            <a:spLocks noGrp="1"/>
          </p:cNvSpPr>
          <p:nvPr>
            <p:ph type="ftr" sz="quarter" idx="11"/>
          </p:nvPr>
        </p:nvSpPr>
        <p:spPr/>
        <p:txBody>
          <a:bodyPr/>
          <a:lstStyle/>
          <a:p>
            <a:pPr algn="ctr"/>
            <a:r>
              <a:rPr lang="sk-SK" dirty="0"/>
              <a:t>Kurz medicínskeho vzdelávania</a:t>
            </a:r>
          </a:p>
        </p:txBody>
      </p:sp>
      <p:sp>
        <p:nvSpPr>
          <p:cNvPr id="6" name="Zástupný symbol čísla snímky 5"/>
          <p:cNvSpPr>
            <a:spLocks noGrp="1"/>
          </p:cNvSpPr>
          <p:nvPr>
            <p:ph type="sldNum" sz="quarter" idx="12"/>
          </p:nvPr>
        </p:nvSpPr>
        <p:spPr/>
        <p:txBody>
          <a:bodyPr/>
          <a:lstStyle/>
          <a:p>
            <a:fld id="{BBC973DE-7D39-4BFF-85EF-E7773D09285E}" type="slidenum">
              <a:rPr lang="sk-SK" smtClean="0"/>
              <a:pPr/>
              <a:t>27</a:t>
            </a:fld>
            <a:endParaRPr lang="sk-SK"/>
          </a:p>
        </p:txBody>
      </p:sp>
      <p:sp>
        <p:nvSpPr>
          <p:cNvPr id="8" name="Zástupný symbol dátumu 3">
            <a:extLst>
              <a:ext uri="{FF2B5EF4-FFF2-40B4-BE49-F238E27FC236}">
                <a16:creationId xmlns:a16="http://schemas.microsoft.com/office/drawing/2014/main" id="{739687AA-FE47-438D-B855-D05365B3C611}"/>
              </a:ext>
            </a:extLst>
          </p:cNvPr>
          <p:cNvSpPr>
            <a:spLocks noGrp="1"/>
          </p:cNvSpPr>
          <p:nvPr>
            <p:ph type="dt" sz="half" idx="10"/>
          </p:nvPr>
        </p:nvSpPr>
        <p:spPr>
          <a:xfrm>
            <a:off x="822961" y="6459786"/>
            <a:ext cx="1854203" cy="365125"/>
          </a:xfrm>
        </p:spPr>
        <p:txBody>
          <a:bodyPr/>
          <a:lstStyle/>
          <a:p>
            <a:r>
              <a:rPr lang="sk-SK" dirty="0"/>
              <a:t>03. 02. 2025</a:t>
            </a:r>
          </a:p>
        </p:txBody>
      </p:sp>
    </p:spTree>
    <p:extLst>
      <p:ext uri="{BB962C8B-B14F-4D97-AF65-F5344CB8AC3E}">
        <p14:creationId xmlns:p14="http://schemas.microsoft.com/office/powerpoint/2010/main" val="23699193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a:bodyPr>
          <a:lstStyle/>
          <a:p>
            <a:r>
              <a:rPr lang="sk-SK" dirty="0"/>
              <a:t>Magisterský program</a:t>
            </a:r>
          </a:p>
        </p:txBody>
      </p:sp>
      <p:sp>
        <p:nvSpPr>
          <p:cNvPr id="3" name="Zástupný symbol obsahu 2"/>
          <p:cNvSpPr>
            <a:spLocks noGrp="1"/>
          </p:cNvSpPr>
          <p:nvPr>
            <p:ph idx="1"/>
          </p:nvPr>
        </p:nvSpPr>
        <p:spPr/>
        <p:txBody>
          <a:bodyPr>
            <a:normAutofit fontScale="92500" lnSpcReduction="10000"/>
          </a:bodyPr>
          <a:lstStyle/>
          <a:p>
            <a:r>
              <a:rPr lang="sk-SK" dirty="0" err="1"/>
              <a:t>MMEd</a:t>
            </a:r>
            <a:r>
              <a:rPr lang="sk-SK" dirty="0"/>
              <a:t>, MEHP, </a:t>
            </a:r>
            <a:r>
              <a:rPr lang="sk-SK" dirty="0" err="1"/>
              <a:t>MScMEd</a:t>
            </a:r>
            <a:r>
              <a:rPr lang="sk-SK" dirty="0"/>
              <a:t>, MEHSP, MHPE, </a:t>
            </a:r>
            <a:r>
              <a:rPr lang="sk-SK" dirty="0" err="1"/>
              <a:t>MAMed</a:t>
            </a:r>
            <a:r>
              <a:rPr lang="sk-SK" dirty="0"/>
              <a:t>, </a:t>
            </a:r>
            <a:r>
              <a:rPr lang="sk-SK" dirty="0" err="1"/>
              <a:t>MMedPed</a:t>
            </a:r>
            <a:r>
              <a:rPr lang="sk-SK" dirty="0"/>
              <a:t>, </a:t>
            </a:r>
            <a:r>
              <a:rPr lang="sk-SK" dirty="0" err="1"/>
              <a:t>MClinEd</a:t>
            </a:r>
            <a:endParaRPr lang="sk-SK" dirty="0"/>
          </a:p>
          <a:p>
            <a:r>
              <a:rPr lang="sk-SK" dirty="0"/>
              <a:t>Rôzne univerzity v Európe a vo svete</a:t>
            </a:r>
          </a:p>
          <a:p>
            <a:r>
              <a:rPr lang="sk-SK" dirty="0"/>
              <a:t>Finančne náročné, zväčša </a:t>
            </a:r>
            <a:r>
              <a:rPr lang="sk-SK" b="1" dirty="0">
                <a:solidFill>
                  <a:srgbClr val="7030A0"/>
                </a:solidFill>
              </a:rPr>
              <a:t>trojročné</a:t>
            </a:r>
          </a:p>
          <a:p>
            <a:r>
              <a:rPr lang="sk-SK" dirty="0"/>
              <a:t>Denné aj diaľkové (</a:t>
            </a:r>
            <a:r>
              <a:rPr lang="sk-SK" b="1" dirty="0" err="1">
                <a:solidFill>
                  <a:srgbClr val="0070C0"/>
                </a:solidFill>
              </a:rPr>
              <a:t>online</a:t>
            </a:r>
            <a:r>
              <a:rPr lang="sk-SK" dirty="0"/>
              <a:t>) štúdium</a:t>
            </a:r>
          </a:p>
          <a:p>
            <a:endParaRPr lang="sk-SK" dirty="0"/>
          </a:p>
          <a:p>
            <a:r>
              <a:rPr lang="sk-SK" dirty="0"/>
              <a:t>ARG (1), AUS (4), BAN (1), BRA (1), CAN (8), CHI (2), EGY (1), GER (2), IND (1), INN (1), IRI (7), IRL (2), ITA (1), MAL (2), MEX (1), NED (1), PAK (3), PER (1), PHI (2), POR (1), SAU (2), JAR (2), ESP (2), SWE (1), SUI (1), THA (1), TUR (4), UK (25), USA (28)</a:t>
            </a:r>
          </a:p>
          <a:p>
            <a:r>
              <a:rPr lang="sk-SK" b="1" dirty="0">
                <a:solidFill>
                  <a:srgbClr val="7030A0"/>
                </a:solidFill>
              </a:rPr>
              <a:t>Najznámejšie v Európe: </a:t>
            </a:r>
            <a:r>
              <a:rPr lang="sk-SK" dirty="0"/>
              <a:t>Berlín, Bern, </a:t>
            </a:r>
            <a:r>
              <a:rPr lang="sk-SK" dirty="0" err="1"/>
              <a:t>Dundee</a:t>
            </a:r>
            <a:r>
              <a:rPr lang="sk-SK" dirty="0"/>
              <a:t>, </a:t>
            </a:r>
            <a:r>
              <a:rPr lang="sk-SK" dirty="0" err="1"/>
              <a:t>Heidelberg</a:t>
            </a:r>
            <a:r>
              <a:rPr lang="sk-SK" dirty="0"/>
              <a:t>, Maastricht, </a:t>
            </a:r>
            <a:r>
              <a:rPr lang="sk-SK" dirty="0" err="1"/>
              <a:t>Stockholm</a:t>
            </a:r>
            <a:endParaRPr lang="sk-SK" dirty="0"/>
          </a:p>
        </p:txBody>
      </p:sp>
      <p:sp>
        <p:nvSpPr>
          <p:cNvPr id="4" name="Obdĺžnik 3"/>
          <p:cNvSpPr/>
          <p:nvPr/>
        </p:nvSpPr>
        <p:spPr>
          <a:xfrm>
            <a:off x="0" y="5928080"/>
            <a:ext cx="9144000" cy="430887"/>
          </a:xfrm>
          <a:prstGeom prst="rect">
            <a:avLst/>
          </a:prstGeom>
        </p:spPr>
        <p:txBody>
          <a:bodyPr wrap="square">
            <a:spAutoFit/>
          </a:bodyPr>
          <a:lstStyle/>
          <a:p>
            <a:r>
              <a:rPr lang="sk-SK" sz="1100" dirty="0">
                <a:hlinkClick r:id="rId2"/>
              </a:rPr>
              <a:t>http://www.faimer.org/resources/mastersmeded.html</a:t>
            </a:r>
            <a:r>
              <a:rPr lang="sk-SK" sz="1100" dirty="0"/>
              <a:t> </a:t>
            </a:r>
          </a:p>
          <a:p>
            <a:r>
              <a:rPr lang="en-US" sz="1100" dirty="0" err="1"/>
              <a:t>Tekian</a:t>
            </a:r>
            <a:r>
              <a:rPr lang="en-US" sz="1100" dirty="0"/>
              <a:t> A, Harris I. </a:t>
            </a:r>
            <a:r>
              <a:rPr lang="en-US" sz="1100" dirty="0">
                <a:hlinkClick r:id="rId3"/>
              </a:rPr>
              <a:t>Preparing health professions education leaders worldwide: A description of masters-level programs</a:t>
            </a:r>
            <a:r>
              <a:rPr lang="en-US" sz="1100" dirty="0"/>
              <a:t>. Medical Teacher. 2012;34(1):52-58.</a:t>
            </a:r>
            <a:endParaRPr lang="sk-SK" sz="1100" dirty="0"/>
          </a:p>
        </p:txBody>
      </p:sp>
      <p:sp>
        <p:nvSpPr>
          <p:cNvPr id="6" name="Zástupný symbol päty 5"/>
          <p:cNvSpPr>
            <a:spLocks noGrp="1"/>
          </p:cNvSpPr>
          <p:nvPr>
            <p:ph type="ftr" sz="quarter" idx="11"/>
          </p:nvPr>
        </p:nvSpPr>
        <p:spPr/>
        <p:txBody>
          <a:bodyPr/>
          <a:lstStyle/>
          <a:p>
            <a:pPr algn="ctr"/>
            <a:r>
              <a:rPr lang="sk-SK" dirty="0"/>
              <a:t>Kurz medicínskeho vzdelávania</a:t>
            </a:r>
          </a:p>
        </p:txBody>
      </p:sp>
      <p:sp>
        <p:nvSpPr>
          <p:cNvPr id="7" name="Zástupný symbol čísla snímky 6"/>
          <p:cNvSpPr>
            <a:spLocks noGrp="1"/>
          </p:cNvSpPr>
          <p:nvPr>
            <p:ph type="sldNum" sz="quarter" idx="12"/>
          </p:nvPr>
        </p:nvSpPr>
        <p:spPr/>
        <p:txBody>
          <a:bodyPr/>
          <a:lstStyle/>
          <a:p>
            <a:fld id="{BBC973DE-7D39-4BFF-85EF-E7773D09285E}" type="slidenum">
              <a:rPr lang="sk-SK" smtClean="0"/>
              <a:pPr/>
              <a:t>28</a:t>
            </a:fld>
            <a:endParaRPr lang="sk-SK"/>
          </a:p>
        </p:txBody>
      </p:sp>
      <p:sp>
        <p:nvSpPr>
          <p:cNvPr id="8" name="Zástupný symbol dátumu 3">
            <a:extLst>
              <a:ext uri="{FF2B5EF4-FFF2-40B4-BE49-F238E27FC236}">
                <a16:creationId xmlns:a16="http://schemas.microsoft.com/office/drawing/2014/main" id="{5FE31054-485F-48D3-9822-DC717A0C8469}"/>
              </a:ext>
            </a:extLst>
          </p:cNvPr>
          <p:cNvSpPr>
            <a:spLocks noGrp="1"/>
          </p:cNvSpPr>
          <p:nvPr>
            <p:ph type="dt" sz="half" idx="10"/>
          </p:nvPr>
        </p:nvSpPr>
        <p:spPr>
          <a:xfrm>
            <a:off x="822961" y="6459786"/>
            <a:ext cx="1854203" cy="365125"/>
          </a:xfrm>
        </p:spPr>
        <p:txBody>
          <a:bodyPr/>
          <a:lstStyle/>
          <a:p>
            <a:r>
              <a:rPr lang="sk-SK" dirty="0"/>
              <a:t>03. 02. 2025</a:t>
            </a:r>
          </a:p>
        </p:txBody>
      </p:sp>
    </p:spTree>
    <p:extLst>
      <p:ext uri="{BB962C8B-B14F-4D97-AF65-F5344CB8AC3E}">
        <p14:creationId xmlns:p14="http://schemas.microsoft.com/office/powerpoint/2010/main" val="112247546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dirty="0"/>
              <a:t>Odporúčaná literatúra</a:t>
            </a:r>
          </a:p>
        </p:txBody>
      </p:sp>
      <p:sp>
        <p:nvSpPr>
          <p:cNvPr id="3" name="Zástupný symbol obsahu 2"/>
          <p:cNvSpPr>
            <a:spLocks noGrp="1"/>
          </p:cNvSpPr>
          <p:nvPr>
            <p:ph idx="1"/>
          </p:nvPr>
        </p:nvSpPr>
        <p:spPr/>
        <p:txBody>
          <a:bodyPr>
            <a:normAutofit/>
          </a:bodyPr>
          <a:lstStyle/>
          <a:p>
            <a:pPr>
              <a:spcBef>
                <a:spcPts val="1200"/>
              </a:spcBef>
              <a:spcAft>
                <a:spcPts val="1200"/>
              </a:spcAft>
            </a:pPr>
            <a:r>
              <a:rPr lang="sk-SK" sz="2400" dirty="0" err="1"/>
              <a:t>Hanáček</a:t>
            </a:r>
            <a:r>
              <a:rPr lang="sk-SK" sz="2400" dirty="0"/>
              <a:t> J, Mokrý J et al. Trendy v medicínskom vzdelávaní a hodnotení jeho výsledkov. Osveta, 2018.</a:t>
            </a:r>
          </a:p>
          <a:p>
            <a:pPr>
              <a:spcBef>
                <a:spcPts val="1200"/>
              </a:spcBef>
              <a:spcAft>
                <a:spcPts val="1200"/>
              </a:spcAft>
            </a:pPr>
            <a:r>
              <a:rPr lang="sk-SK" sz="2400" dirty="0" err="1"/>
              <a:t>Harden</a:t>
            </a:r>
            <a:r>
              <a:rPr lang="sk-SK" sz="2400" dirty="0"/>
              <a:t> RM, </a:t>
            </a:r>
            <a:r>
              <a:rPr lang="sk-SK" sz="2400" dirty="0" err="1"/>
              <a:t>Laidlaw</a:t>
            </a:r>
            <a:r>
              <a:rPr lang="sk-SK" sz="2400" dirty="0"/>
              <a:t> JM. </a:t>
            </a:r>
            <a:r>
              <a:rPr lang="sk-SK" sz="2400" dirty="0" err="1"/>
              <a:t>Essential</a:t>
            </a:r>
            <a:r>
              <a:rPr lang="sk-SK" sz="2400" dirty="0"/>
              <a:t> </a:t>
            </a:r>
            <a:r>
              <a:rPr lang="sk-SK" sz="2400" dirty="0" err="1"/>
              <a:t>Skills</a:t>
            </a:r>
            <a:r>
              <a:rPr lang="sk-SK" sz="2400" dirty="0"/>
              <a:t> </a:t>
            </a:r>
            <a:r>
              <a:rPr lang="sk-SK" sz="2400" dirty="0" err="1"/>
              <a:t>for</a:t>
            </a:r>
            <a:r>
              <a:rPr lang="sk-SK" sz="2400" dirty="0"/>
              <a:t> a </a:t>
            </a:r>
            <a:r>
              <a:rPr lang="sk-SK" sz="2400" dirty="0" err="1"/>
              <a:t>Medical</a:t>
            </a:r>
            <a:r>
              <a:rPr lang="sk-SK" sz="2400" dirty="0"/>
              <a:t> </a:t>
            </a:r>
            <a:r>
              <a:rPr lang="sk-SK" sz="2400" dirty="0" err="1"/>
              <a:t>Teacher</a:t>
            </a:r>
            <a:r>
              <a:rPr lang="sk-SK" sz="2400" dirty="0"/>
              <a:t>. </a:t>
            </a:r>
            <a:r>
              <a:rPr lang="sk-SK" sz="2400" dirty="0" err="1"/>
              <a:t>An</a:t>
            </a:r>
            <a:r>
              <a:rPr lang="sk-SK" sz="2400" dirty="0"/>
              <a:t> </a:t>
            </a:r>
            <a:r>
              <a:rPr lang="sk-SK" sz="2400" dirty="0" err="1"/>
              <a:t>Introduction</a:t>
            </a:r>
            <a:r>
              <a:rPr lang="sk-SK" sz="2400" dirty="0"/>
              <a:t> to </a:t>
            </a:r>
            <a:r>
              <a:rPr lang="sk-SK" sz="2400" dirty="0" err="1"/>
              <a:t>Teaching</a:t>
            </a:r>
            <a:r>
              <a:rPr lang="sk-SK" sz="2400" dirty="0"/>
              <a:t> and </a:t>
            </a:r>
            <a:r>
              <a:rPr lang="sk-SK" sz="2400" dirty="0" err="1"/>
              <a:t>Learning</a:t>
            </a:r>
            <a:r>
              <a:rPr lang="sk-SK" sz="2400" dirty="0"/>
              <a:t> in </a:t>
            </a:r>
            <a:r>
              <a:rPr lang="sk-SK" sz="2400" dirty="0" err="1"/>
              <a:t>Medicine</a:t>
            </a:r>
            <a:r>
              <a:rPr lang="sk-SK" sz="2400" dirty="0"/>
              <a:t>. </a:t>
            </a:r>
            <a:r>
              <a:rPr lang="sk-SK" sz="2400" dirty="0" err="1"/>
              <a:t>Churchill</a:t>
            </a:r>
            <a:r>
              <a:rPr lang="sk-SK" sz="2400" dirty="0"/>
              <a:t> </a:t>
            </a:r>
            <a:r>
              <a:rPr lang="sk-SK" sz="2400" dirty="0" err="1"/>
              <a:t>Livingstone</a:t>
            </a:r>
            <a:r>
              <a:rPr lang="sk-SK" sz="2400" dirty="0"/>
              <a:t> </a:t>
            </a:r>
            <a:r>
              <a:rPr lang="sk-SK" sz="2400" dirty="0" err="1"/>
              <a:t>Elsevier</a:t>
            </a:r>
            <a:r>
              <a:rPr lang="sk-SK" sz="2400" dirty="0"/>
              <a:t>, 2012</a:t>
            </a:r>
          </a:p>
          <a:p>
            <a:pPr>
              <a:spcBef>
                <a:spcPts val="1200"/>
              </a:spcBef>
              <a:spcAft>
                <a:spcPts val="1200"/>
              </a:spcAft>
            </a:pPr>
            <a:r>
              <a:rPr lang="sk-SK" sz="2400" dirty="0" err="1"/>
              <a:t>Jeffries</a:t>
            </a:r>
            <a:r>
              <a:rPr lang="sk-SK" sz="2400" dirty="0"/>
              <a:t> WB, </a:t>
            </a:r>
            <a:r>
              <a:rPr lang="sk-SK" sz="2400" dirty="0" err="1"/>
              <a:t>Huggett</a:t>
            </a:r>
            <a:r>
              <a:rPr lang="sk-SK" sz="2400" dirty="0"/>
              <a:t> KN </a:t>
            </a:r>
            <a:r>
              <a:rPr lang="sk-SK" sz="2400" dirty="0" err="1"/>
              <a:t>eds</a:t>
            </a:r>
            <a:r>
              <a:rPr lang="sk-SK" sz="2400" dirty="0"/>
              <a:t>. </a:t>
            </a:r>
            <a:r>
              <a:rPr lang="sk-SK" sz="2400" dirty="0" err="1"/>
              <a:t>An</a:t>
            </a:r>
            <a:r>
              <a:rPr lang="sk-SK" sz="2400" dirty="0"/>
              <a:t> </a:t>
            </a:r>
            <a:r>
              <a:rPr lang="sk-SK" sz="2400" dirty="0" err="1"/>
              <a:t>Introduction</a:t>
            </a:r>
            <a:r>
              <a:rPr lang="sk-SK" sz="2400" dirty="0"/>
              <a:t> to </a:t>
            </a:r>
            <a:r>
              <a:rPr lang="sk-SK" sz="2400" dirty="0" err="1"/>
              <a:t>Medical</a:t>
            </a:r>
            <a:r>
              <a:rPr lang="sk-SK" sz="2400" dirty="0"/>
              <a:t> </a:t>
            </a:r>
            <a:r>
              <a:rPr lang="sk-SK" sz="2400" dirty="0" err="1"/>
              <a:t>teaching</a:t>
            </a:r>
            <a:r>
              <a:rPr lang="sk-SK" sz="2400" dirty="0"/>
              <a:t>. </a:t>
            </a:r>
            <a:r>
              <a:rPr lang="sk-SK" sz="2400" dirty="0" err="1"/>
              <a:t>Springer</a:t>
            </a:r>
            <a:r>
              <a:rPr lang="sk-SK" sz="2400" dirty="0"/>
              <a:t>, 2010</a:t>
            </a:r>
          </a:p>
          <a:p>
            <a:pPr>
              <a:spcBef>
                <a:spcPts val="1200"/>
              </a:spcBef>
              <a:spcAft>
                <a:spcPts val="1200"/>
              </a:spcAft>
            </a:pPr>
            <a:r>
              <a:rPr lang="sk-SK" sz="2400" dirty="0" err="1"/>
              <a:t>Dent</a:t>
            </a:r>
            <a:r>
              <a:rPr lang="sk-SK" sz="2400" dirty="0"/>
              <a:t> JA, </a:t>
            </a:r>
            <a:r>
              <a:rPr lang="sk-SK" sz="2400" dirty="0" err="1"/>
              <a:t>Harden</a:t>
            </a:r>
            <a:r>
              <a:rPr lang="sk-SK" sz="2400" dirty="0"/>
              <a:t> RM. A </a:t>
            </a:r>
            <a:r>
              <a:rPr lang="sk-SK" sz="2400" dirty="0" err="1"/>
              <a:t>Practical</a:t>
            </a:r>
            <a:r>
              <a:rPr lang="sk-SK" sz="2400" dirty="0"/>
              <a:t> </a:t>
            </a:r>
            <a:r>
              <a:rPr lang="sk-SK" sz="2400" dirty="0" err="1"/>
              <a:t>Guide</a:t>
            </a:r>
            <a:r>
              <a:rPr lang="sk-SK" sz="2400" dirty="0"/>
              <a:t> </a:t>
            </a:r>
            <a:r>
              <a:rPr lang="sk-SK" sz="2400" dirty="0" err="1"/>
              <a:t>for</a:t>
            </a:r>
            <a:r>
              <a:rPr lang="sk-SK" sz="2400" dirty="0"/>
              <a:t> </a:t>
            </a:r>
            <a:r>
              <a:rPr lang="sk-SK" sz="2400" dirty="0" err="1"/>
              <a:t>Medical</a:t>
            </a:r>
            <a:r>
              <a:rPr lang="sk-SK" sz="2400" dirty="0"/>
              <a:t> </a:t>
            </a:r>
            <a:r>
              <a:rPr lang="sk-SK" sz="2400" dirty="0" err="1"/>
              <a:t>Teachers</a:t>
            </a:r>
            <a:r>
              <a:rPr lang="sk-SK" sz="2400" dirty="0"/>
              <a:t>. </a:t>
            </a:r>
            <a:r>
              <a:rPr lang="sk-SK" sz="2400" dirty="0" err="1"/>
              <a:t>Churchill</a:t>
            </a:r>
            <a:r>
              <a:rPr lang="sk-SK" sz="2400" dirty="0"/>
              <a:t> </a:t>
            </a:r>
            <a:r>
              <a:rPr lang="sk-SK" sz="2400" dirty="0" err="1"/>
              <a:t>Livingstone</a:t>
            </a:r>
            <a:r>
              <a:rPr lang="sk-SK" sz="2400" dirty="0"/>
              <a:t> </a:t>
            </a:r>
            <a:r>
              <a:rPr lang="sk-SK" sz="2400" dirty="0" err="1"/>
              <a:t>Elsevier</a:t>
            </a:r>
            <a:r>
              <a:rPr lang="sk-SK" sz="2400" dirty="0"/>
              <a:t>, 2009</a:t>
            </a:r>
          </a:p>
        </p:txBody>
      </p:sp>
      <p:sp>
        <p:nvSpPr>
          <p:cNvPr id="5" name="Zástupný symbol päty 4"/>
          <p:cNvSpPr>
            <a:spLocks noGrp="1"/>
          </p:cNvSpPr>
          <p:nvPr>
            <p:ph type="ftr" sz="quarter" idx="11"/>
          </p:nvPr>
        </p:nvSpPr>
        <p:spPr/>
        <p:txBody>
          <a:bodyPr/>
          <a:lstStyle/>
          <a:p>
            <a:pPr algn="ctr"/>
            <a:r>
              <a:rPr lang="sk-SK" dirty="0"/>
              <a:t>Kurz medicínskeho vzdelávania</a:t>
            </a:r>
          </a:p>
        </p:txBody>
      </p:sp>
      <p:sp>
        <p:nvSpPr>
          <p:cNvPr id="6" name="Zástupný symbol čísla snímky 5"/>
          <p:cNvSpPr>
            <a:spLocks noGrp="1"/>
          </p:cNvSpPr>
          <p:nvPr>
            <p:ph type="sldNum" sz="quarter" idx="12"/>
          </p:nvPr>
        </p:nvSpPr>
        <p:spPr/>
        <p:txBody>
          <a:bodyPr/>
          <a:lstStyle/>
          <a:p>
            <a:fld id="{BBC973DE-7D39-4BFF-85EF-E7773D09285E}" type="slidenum">
              <a:rPr lang="sk-SK" smtClean="0"/>
              <a:pPr/>
              <a:t>29</a:t>
            </a:fld>
            <a:endParaRPr lang="sk-SK"/>
          </a:p>
        </p:txBody>
      </p:sp>
      <p:sp>
        <p:nvSpPr>
          <p:cNvPr id="7" name="Zástupný symbol dátumu 3">
            <a:extLst>
              <a:ext uri="{FF2B5EF4-FFF2-40B4-BE49-F238E27FC236}">
                <a16:creationId xmlns:a16="http://schemas.microsoft.com/office/drawing/2014/main" id="{1BDCCA4C-A51D-4212-888E-535B3E6980F1}"/>
              </a:ext>
            </a:extLst>
          </p:cNvPr>
          <p:cNvSpPr>
            <a:spLocks noGrp="1"/>
          </p:cNvSpPr>
          <p:nvPr>
            <p:ph type="dt" sz="half" idx="10"/>
          </p:nvPr>
        </p:nvSpPr>
        <p:spPr>
          <a:xfrm>
            <a:off x="822961" y="6459786"/>
            <a:ext cx="1854203" cy="365125"/>
          </a:xfrm>
        </p:spPr>
        <p:txBody>
          <a:bodyPr/>
          <a:lstStyle/>
          <a:p>
            <a:r>
              <a:rPr lang="sk-SK" dirty="0"/>
              <a:t>03. 02. 2025</a:t>
            </a:r>
          </a:p>
        </p:txBody>
      </p:sp>
    </p:spTree>
    <p:extLst>
      <p:ext uri="{BB962C8B-B14F-4D97-AF65-F5344CB8AC3E}">
        <p14:creationId xmlns:p14="http://schemas.microsoft.com/office/powerpoint/2010/main" val="1538849028"/>
      </p:ext>
    </p:extLst>
  </p:cSld>
  <p:clrMapOvr>
    <a:masterClrMapping/>
  </p:clrMapOvr>
</p:sld>
</file>

<file path=ppt/theme/theme1.xml><?xml version="1.0" encoding="utf-8"?>
<a:theme xmlns:a="http://schemas.openxmlformats.org/drawingml/2006/main" name="Retrospektíva">
  <a:themeElements>
    <a:clrScheme name="Retrospektíva">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ktíva">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ktíva">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Motív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Retrospect</Template>
  <TotalTime>997</TotalTime>
  <Words>1756</Words>
  <Application>Microsoft Office PowerPoint</Application>
  <PresentationFormat>Prezentácia na obrazovke (4:3)</PresentationFormat>
  <Paragraphs>251</Paragraphs>
  <Slides>29</Slides>
  <Notes>4</Notes>
  <HiddenSlides>1</HiddenSlides>
  <MMClips>0</MMClips>
  <ScaleCrop>false</ScaleCrop>
  <HeadingPairs>
    <vt:vector size="6" baseType="variant">
      <vt:variant>
        <vt:lpstr>Použité písma</vt:lpstr>
      </vt:variant>
      <vt:variant>
        <vt:i4>4</vt:i4>
      </vt:variant>
      <vt:variant>
        <vt:lpstr>Motív</vt:lpstr>
      </vt:variant>
      <vt:variant>
        <vt:i4>1</vt:i4>
      </vt:variant>
      <vt:variant>
        <vt:lpstr>Nadpisy snímok</vt:lpstr>
      </vt:variant>
      <vt:variant>
        <vt:i4>29</vt:i4>
      </vt:variant>
    </vt:vector>
  </HeadingPairs>
  <TitlesOfParts>
    <vt:vector size="34" baseType="lpstr">
      <vt:lpstr>Calibri</vt:lpstr>
      <vt:lpstr>Calibri Light</vt:lpstr>
      <vt:lpstr>Corbel</vt:lpstr>
      <vt:lpstr>Wingdings</vt:lpstr>
      <vt:lpstr>Retrospektíva</vt:lpstr>
      <vt:lpstr>Učiteľ v medicínskom vzdelávaní</vt:lpstr>
      <vt:lpstr>Učiteľ v medicínskom vzdelávaní</vt:lpstr>
      <vt:lpstr>Prezentácia programu PowerPoint</vt:lpstr>
      <vt:lpstr>Čo to znamená „dobrý“ učiteľ?</vt:lpstr>
      <vt:lpstr>Kvalitný učiteľ</vt:lpstr>
      <vt:lpstr>Nadšený/zanietený učiteľ</vt:lpstr>
      <vt:lpstr>Úlohy/roly učiteľa</vt:lpstr>
      <vt:lpstr>Učiteľ ako...</vt:lpstr>
      <vt:lpstr>Prezentácia programu PowerPoint</vt:lpstr>
      <vt:lpstr>Byť voči študentom FAIR...</vt:lpstr>
      <vt:lpstr>Koncept „FAIR“</vt:lpstr>
      <vt:lpstr>Spätná väzba</vt:lpstr>
      <vt:lpstr>Aktivita</vt:lpstr>
      <vt:lpstr>Individualizácia</vt:lpstr>
      <vt:lpstr>Individualizácia</vt:lpstr>
      <vt:lpstr>Relevantnosť</vt:lpstr>
      <vt:lpstr>Relevantnosť </vt:lpstr>
      <vt:lpstr>Ako byť považovaný za nadšeného učiteľa</vt:lpstr>
      <vt:lpstr>„A good teacher is like a candle –  it consumes itself to light the way for others“</vt:lpstr>
      <vt:lpstr>Pedagogické vzdelávanie</vt:lpstr>
      <vt:lpstr>Takto to asi nepôjde...</vt:lpstr>
      <vt:lpstr>Vzdelávacie formáty</vt:lpstr>
      <vt:lpstr>Vzájomný koučing - „peer coaching“</vt:lpstr>
      <vt:lpstr>Mentoring</vt:lpstr>
      <vt:lpstr>Samostatné vzdelávanie</vt:lpstr>
      <vt:lpstr>Prezentácia programu PowerPoint</vt:lpstr>
      <vt:lpstr>Prezentácia programu PowerPoint</vt:lpstr>
      <vt:lpstr>Magisterský program</vt:lpstr>
      <vt:lpstr>Odporúčaná literatúra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Prezentácia programu PowerPoint</dc:title>
  <dc:creator>Studijne oddelenie JLF</dc:creator>
  <cp:lastModifiedBy>Mokrý Juraj</cp:lastModifiedBy>
  <cp:revision>144</cp:revision>
  <cp:lastPrinted>2017-01-31T13:29:18Z</cp:lastPrinted>
  <dcterms:created xsi:type="dcterms:W3CDTF">2011-10-05T08:05:19Z</dcterms:created>
  <dcterms:modified xsi:type="dcterms:W3CDTF">2025-02-02T09:31:55Z</dcterms:modified>
</cp:coreProperties>
</file>