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9"/>
  </p:notesMasterIdLst>
  <p:sldIdLst>
    <p:sldId id="264" r:id="rId2"/>
    <p:sldId id="265" r:id="rId3"/>
    <p:sldId id="309" r:id="rId4"/>
    <p:sldId id="329" r:id="rId5"/>
    <p:sldId id="330" r:id="rId6"/>
    <p:sldId id="331" r:id="rId7"/>
    <p:sldId id="332" r:id="rId8"/>
    <p:sldId id="335" r:id="rId9"/>
    <p:sldId id="336" r:id="rId10"/>
    <p:sldId id="310" r:id="rId11"/>
    <p:sldId id="318" r:id="rId12"/>
    <p:sldId id="319" r:id="rId13"/>
    <p:sldId id="320" r:id="rId14"/>
    <p:sldId id="322" r:id="rId15"/>
    <p:sldId id="323" r:id="rId16"/>
    <p:sldId id="321" r:id="rId17"/>
    <p:sldId id="338" r:id="rId18"/>
    <p:sldId id="337" r:id="rId19"/>
    <p:sldId id="324" r:id="rId20"/>
    <p:sldId id="328" r:id="rId21"/>
    <p:sldId id="311" r:id="rId22"/>
    <p:sldId id="340" r:id="rId23"/>
    <p:sldId id="316" r:id="rId24"/>
    <p:sldId id="317" r:id="rId25"/>
    <p:sldId id="341" r:id="rId26"/>
    <p:sldId id="325" r:id="rId27"/>
    <p:sldId id="312" r:id="rId28"/>
    <p:sldId id="313" r:id="rId29"/>
    <p:sldId id="327" r:id="rId30"/>
    <p:sldId id="326" r:id="rId31"/>
    <p:sldId id="314" r:id="rId32"/>
    <p:sldId id="315" r:id="rId33"/>
    <p:sldId id="339" r:id="rId34"/>
    <p:sldId id="333" r:id="rId35"/>
    <p:sldId id="308" r:id="rId36"/>
    <p:sldId id="334" r:id="rId37"/>
    <p:sldId id="342" r:id="rId38"/>
  </p:sldIdLst>
  <p:sldSz cx="9144000" cy="6858000" type="screen4x3"/>
  <p:notesSz cx="6761163" cy="9942513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36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redný štýl 3 - zvýrazneni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vetlý štýl 1 - zvýrazneni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29" autoAdjust="0"/>
    <p:restoredTop sz="94692" autoAdjust="0"/>
  </p:normalViewPr>
  <p:slideViewPr>
    <p:cSldViewPr>
      <p:cViewPr varScale="1">
        <p:scale>
          <a:sx n="104" d="100"/>
          <a:sy n="104" d="100"/>
        </p:scale>
        <p:origin x="924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434AF-9A8F-45CB-98D5-ADE740C477B4}" type="datetimeFigureOut">
              <a:rPr lang="sk-SK" smtClean="0"/>
              <a:t>26. 1. 2023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FDFBF6-8ECF-497D-8087-5EBD3E63D1A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64278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DFBF6-8ECF-497D-8087-5EBD3E63D1A5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1506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DFBF6-8ECF-497D-8087-5EBD3E63D1A5}" type="slidenum">
              <a:rPr lang="sk-SK" smtClean="0"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2557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7164" y="1101873"/>
            <a:ext cx="7543800" cy="2192256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lang="sk-SK" sz="6000" b="1" i="0" kern="1200" spc="-50" baseline="0" dirty="0" smtClean="0">
                <a:solidFill>
                  <a:srgbClr val="E03643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sk-SK" dirty="0"/>
              <a:t>Upravte štýly predlohy textu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dirty="0"/>
              <a:t>31. 01. 2022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 dirty="0"/>
              <a:t>Kurz medicínskeho vzdelávania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‹#›</a:t>
            </a:fld>
            <a:endParaRPr lang="sk-SK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4290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9">
            <a:extLst>
              <a:ext uri="{FF2B5EF4-FFF2-40B4-BE49-F238E27FC236}">
                <a16:creationId xmlns:a16="http://schemas.microsoft.com/office/drawing/2014/main" id="{7830770D-2FAB-C847-9788-7146D654B1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72453" y="4005064"/>
            <a:ext cx="1196735" cy="1196735"/>
          </a:xfrm>
          <a:prstGeom prst="rect">
            <a:avLst/>
          </a:prstGeom>
        </p:spPr>
      </p:pic>
      <p:sp>
        <p:nvSpPr>
          <p:cNvPr id="12" name="Rectangle 15">
            <a:extLst>
              <a:ext uri="{FF2B5EF4-FFF2-40B4-BE49-F238E27FC236}">
                <a16:creationId xmlns:a16="http://schemas.microsoft.com/office/drawing/2014/main" id="{EFB2C7B5-17C7-724F-854D-D86D62AAC30D}"/>
              </a:ext>
            </a:extLst>
          </p:cNvPr>
          <p:cNvSpPr/>
          <p:nvPr userDrawn="1"/>
        </p:nvSpPr>
        <p:spPr>
          <a:xfrm>
            <a:off x="0" y="6381328"/>
            <a:ext cx="9144000" cy="78458"/>
          </a:xfrm>
          <a:prstGeom prst="rect">
            <a:avLst/>
          </a:prstGeom>
          <a:solidFill>
            <a:srgbClr val="E03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601634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5736" y="286604"/>
            <a:ext cx="6171024" cy="1450757"/>
          </a:xfrm>
        </p:spPr>
        <p:txBody>
          <a:bodyPr anchor="ctr"/>
          <a:lstStyle>
            <a:lvl1pPr>
              <a:defRPr lang="sk-SK" sz="4000" b="1" i="0" kern="1200" spc="-50" baseline="0" dirty="0" smtClean="0">
                <a:solidFill>
                  <a:srgbClr val="E03643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sk-SK" dirty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dirty="0"/>
              <a:t>01. 02. 2022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 dirty="0"/>
              <a:t>Kurz medicínskeho vzdelávania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‹#›</a:t>
            </a:fld>
            <a:endParaRPr lang="sk-SK"/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7830770D-2FAB-C847-9788-7146D654B1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53337" y="401165"/>
            <a:ext cx="1196735" cy="119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862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dirty="0"/>
              <a:t>31. 01. 2022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/>
              <a:t>Kurz medicínskeho vzdelávania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‹#›</a:t>
            </a:fld>
            <a:endParaRPr lang="sk-SK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9430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195736" y="286604"/>
            <a:ext cx="6171024" cy="1450757"/>
          </a:xfrm>
        </p:spPr>
        <p:txBody>
          <a:bodyPr anchor="ctr"/>
          <a:lstStyle>
            <a:lvl1pPr>
              <a:defRPr lang="sk-SK" sz="4000" b="1" i="0" kern="1200" spc="-50" baseline="0" dirty="0" smtClean="0">
                <a:solidFill>
                  <a:srgbClr val="E03643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sk-SK" dirty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dirty="0"/>
              <a:t>31. 01. 2022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 dirty="0"/>
              <a:t>Kurz medicínskeho vzdelávania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57771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195736" y="286604"/>
            <a:ext cx="6171024" cy="145075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dirty="0"/>
              <a:t>31. 01. 2022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 dirty="0"/>
              <a:t>Kurz medicínskeho vzdelávania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8648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dirty="0"/>
              <a:t>31. 01. 2022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 dirty="0"/>
              <a:t>Kurz medicínskeho vzdelávania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8522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10.2.2020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sk-SK" dirty="0"/>
              <a:t>Kurz medicínskeho vzdelávania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69419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sk-SK"/>
              <a:t>10.2.2020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sk-SK"/>
              <a:t>Kurz medicínskeho vzdelávania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C973DE-7D39-4BFF-85EF-E7773D09285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88698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10.2.2020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/>
              <a:t>Kurz medicínskeho vzdelávania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1444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10.2.2020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/>
              <a:t>Kurz medicínskeho vzdelávania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03829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10.2.2020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dirty="0"/>
              <a:t>Kurz medicínskeho vzdelávania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12963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5736" y="286604"/>
            <a:ext cx="6171024" cy="1450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sk-SK" sz="1600" b="1" i="0" kern="1200" spc="-50" baseline="0" smtClean="0">
                <a:solidFill>
                  <a:srgbClr val="E03643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r>
              <a:rPr lang="sk-SK" dirty="0"/>
              <a:t>31. 01. 2022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sk-SK" sz="1600" b="1" i="0" spc="-50" baseline="0" smtClean="0">
                <a:solidFill>
                  <a:srgbClr val="E03643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85000"/>
              </a:lnSpc>
              <a:spcBef>
                <a:spcPct val="0"/>
              </a:spcBef>
            </a:pPr>
            <a:r>
              <a:rPr lang="sk-SK" dirty="0"/>
              <a:t>Kurz medicínskeho vzdelávania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sk-SK" sz="1600" b="1" i="0" kern="1200" spc="-50" baseline="0" smtClean="0">
                <a:solidFill>
                  <a:srgbClr val="E03643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fld id="{BBC973DE-7D39-4BFF-85EF-E7773D09285E}" type="slidenum">
              <a:rPr lang="sk-SK" smtClean="0"/>
              <a:pPr/>
              <a:t>‹#›</a:t>
            </a:fld>
            <a:endParaRPr lang="sk-SK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9">
            <a:extLst>
              <a:ext uri="{FF2B5EF4-FFF2-40B4-BE49-F238E27FC236}">
                <a16:creationId xmlns:a16="http://schemas.microsoft.com/office/drawing/2014/main" id="{7830770D-2FAB-C847-9788-7146D654B17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853337" y="401165"/>
            <a:ext cx="1196735" cy="1196735"/>
          </a:xfrm>
          <a:prstGeom prst="rect">
            <a:avLst/>
          </a:prstGeom>
        </p:spPr>
      </p:pic>
      <p:sp>
        <p:nvSpPr>
          <p:cNvPr id="13" name="Rectangle 15">
            <a:extLst>
              <a:ext uri="{FF2B5EF4-FFF2-40B4-BE49-F238E27FC236}">
                <a16:creationId xmlns:a16="http://schemas.microsoft.com/office/drawing/2014/main" id="{EFB2C7B5-17C7-724F-854D-D86D62AAC30D}"/>
              </a:ext>
            </a:extLst>
          </p:cNvPr>
          <p:cNvSpPr/>
          <p:nvPr userDrawn="1"/>
        </p:nvSpPr>
        <p:spPr>
          <a:xfrm>
            <a:off x="0" y="6381328"/>
            <a:ext cx="9144000" cy="78458"/>
          </a:xfrm>
          <a:prstGeom prst="rect">
            <a:avLst/>
          </a:prstGeom>
          <a:solidFill>
            <a:srgbClr val="E03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92589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sk-SK" sz="4000" b="1" i="0" kern="1200" spc="-50" baseline="0" dirty="0" smtClean="0">
          <a:solidFill>
            <a:srgbClr val="E03643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url?sa=t&amp;source=web&amp;cd=&amp;ved=2ahUKEwilxMjI0dn1AhW9wAIHHe6hCrAQFnoECAQQAQ&amp;url=https%3A%2F%2Fi-med.sk%2Fsites%2Fdefault%2Ffiles%2FPrincipy_pripravy_testov.pdf&amp;usg=AOvVaw28mJpvEZ3RyKTJbkfwGCi1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mailto:juraj.mokry@uniba.sk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k-SK" sz="5400" dirty="0"/>
              <a:t>Efektívne testovanie</a:t>
            </a:r>
            <a:br>
              <a:rPr lang="sk-SK" sz="5400" dirty="0"/>
            </a:br>
            <a:r>
              <a:rPr lang="sk-SK" sz="4000" dirty="0"/>
              <a:t>obsah a forma, tvorba testov</a:t>
            </a:r>
            <a:endParaRPr lang="sk-SK" sz="5400" dirty="0">
              <a:solidFill>
                <a:srgbClr val="0070C0"/>
              </a:solidFill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2522755" y="5877272"/>
            <a:ext cx="4172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Juraj Mokrý, Eva </a:t>
            </a:r>
            <a:r>
              <a:rPr lang="sk-SK" dirty="0" err="1"/>
              <a:t>Kvaltínyová</a:t>
            </a:r>
            <a:r>
              <a:rPr lang="sk-SK" dirty="0"/>
              <a:t>, Dušan </a:t>
            </a:r>
            <a:r>
              <a:rPr lang="sk-SK" dirty="0" err="1"/>
              <a:t>Meško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dirty="0"/>
              <a:t>31. 01. 2023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 dirty="0"/>
              <a:t>Kurz medicínskeho vzdelávania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19983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Harmonogram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Clr>
                <a:srgbClr val="E03643"/>
              </a:buClr>
              <a:buFont typeface="+mj-lt"/>
              <a:buAutoNum type="arabicPeriod"/>
            </a:pPr>
            <a:r>
              <a:rPr lang="sk-SK" sz="2400" b="1" dirty="0">
                <a:solidFill>
                  <a:schemeClr val="tx1"/>
                </a:solidFill>
              </a:rPr>
              <a:t>úvod do testovania</a:t>
            </a:r>
            <a:endParaRPr lang="sk-SK" sz="2400" dirty="0">
              <a:solidFill>
                <a:schemeClr val="tx1"/>
              </a:solidFill>
            </a:endParaRPr>
          </a:p>
          <a:p>
            <a:pPr marL="457200" indent="-457200">
              <a:buClr>
                <a:srgbClr val="E03643"/>
              </a:buClr>
              <a:buFont typeface="+mj-lt"/>
              <a:buAutoNum type="arabicPeriod"/>
            </a:pPr>
            <a:r>
              <a:rPr lang="sk-SK" sz="2400" b="1" dirty="0">
                <a:solidFill>
                  <a:schemeClr val="tx1"/>
                </a:solidFill>
              </a:rPr>
              <a:t>nácvik vytvárania testových otázok</a:t>
            </a:r>
            <a:endParaRPr lang="sk-SK" sz="2400" dirty="0">
              <a:solidFill>
                <a:schemeClr val="tx1"/>
              </a:solidFill>
            </a:endParaRPr>
          </a:p>
          <a:p>
            <a:pPr marL="457200" indent="-457200">
              <a:buClr>
                <a:srgbClr val="E03643"/>
              </a:buClr>
              <a:buFont typeface="+mj-lt"/>
              <a:buAutoNum type="arabicPeriod"/>
            </a:pPr>
            <a:r>
              <a:rPr lang="sk-SK" sz="2400" b="1" dirty="0">
                <a:solidFill>
                  <a:schemeClr val="tx1"/>
                </a:solidFill>
              </a:rPr>
              <a:t>softvérové nástroje na tvorbu testov</a:t>
            </a:r>
            <a:endParaRPr lang="sk-SK" sz="2400" dirty="0">
              <a:solidFill>
                <a:schemeClr val="tx1"/>
              </a:solidFill>
            </a:endParaRP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dirty="0"/>
              <a:t>01. 02. 2022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 dirty="0"/>
              <a:t>Kurz medicínskeho vzdelávania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86304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151E25-192E-4A70-945D-49242554D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Testy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7675B52-9935-4D36-ADC6-54B4BD172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>
                <a:solidFill>
                  <a:srgbClr val="E03643"/>
                </a:solidFill>
              </a:rPr>
              <a:t>Objektívne</a:t>
            </a:r>
          </a:p>
          <a:p>
            <a:pPr lvl="1"/>
            <a:r>
              <a:rPr lang="sk-SK" dirty="0"/>
              <a:t>Výber správnej odpovede z viacerých alternatív</a:t>
            </a:r>
          </a:p>
          <a:p>
            <a:pPr lvl="1"/>
            <a:r>
              <a:rPr lang="sk-SK" dirty="0"/>
              <a:t>Doplnenie slova alebo slovného spojenia (ako odpoveď na otázku alebo doplnenie výroku)</a:t>
            </a:r>
          </a:p>
          <a:p>
            <a:pPr lvl="1"/>
            <a:endParaRPr lang="sk-SK" dirty="0"/>
          </a:p>
          <a:p>
            <a:pPr lvl="1"/>
            <a:r>
              <a:rPr lang="sk-SK" dirty="0" err="1"/>
              <a:t>MCQs</a:t>
            </a:r>
            <a:r>
              <a:rPr lang="sk-SK" dirty="0"/>
              <a:t>, pravda/nepravda (T/F), priraďovanie, doplňovanie</a:t>
            </a:r>
          </a:p>
          <a:p>
            <a:endParaRPr lang="sk-SK" b="1" dirty="0"/>
          </a:p>
          <a:p>
            <a:r>
              <a:rPr lang="sk-SK" b="1" dirty="0">
                <a:solidFill>
                  <a:srgbClr val="E03643"/>
                </a:solidFill>
              </a:rPr>
              <a:t>Subjektívne</a:t>
            </a:r>
          </a:p>
          <a:p>
            <a:pPr lvl="1"/>
            <a:r>
              <a:rPr lang="sk-SK" dirty="0"/>
              <a:t>Príprava a prezentovanie originálnej odpovede študenta</a:t>
            </a:r>
          </a:p>
          <a:p>
            <a:pPr lvl="1"/>
            <a:endParaRPr lang="sk-SK" dirty="0"/>
          </a:p>
          <a:p>
            <a:pPr lvl="1"/>
            <a:r>
              <a:rPr lang="sk-SK" dirty="0"/>
              <a:t>krátke eseje, rozšírené eseje, riešenie problémov, predvedenie výkonu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ECAF71E-EA01-455D-9442-9F706DC0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86356FA-7854-44AB-97C1-0F7BAC8B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D24F8E7-0E67-4C10-A655-98BF1DB86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55530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A1676B-9570-4ECB-844D-DFAE115EB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Najčastejšie typy objektívnych testov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EC8B128-3C28-412B-8110-F85F9E228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562" y="1828207"/>
            <a:ext cx="7543801" cy="4023360"/>
          </a:xfrm>
        </p:spPr>
        <p:txBody>
          <a:bodyPr/>
          <a:lstStyle/>
          <a:p>
            <a:r>
              <a:rPr lang="sk-SK" b="1" dirty="0">
                <a:solidFill>
                  <a:srgbClr val="E03643"/>
                </a:solidFill>
              </a:rPr>
              <a:t>           MCQ		      </a:t>
            </a:r>
            <a:r>
              <a:rPr lang="sk-SK" b="1" dirty="0" err="1">
                <a:solidFill>
                  <a:srgbClr val="E03643"/>
                </a:solidFill>
              </a:rPr>
              <a:t>True-False</a:t>
            </a:r>
            <a:r>
              <a:rPr lang="sk-SK" b="1" dirty="0">
                <a:solidFill>
                  <a:srgbClr val="E03643"/>
                </a:solidFill>
              </a:rPr>
              <a:t>		       </a:t>
            </a:r>
            <a:r>
              <a:rPr lang="sk-SK" b="1" dirty="0" err="1">
                <a:solidFill>
                  <a:srgbClr val="E03643"/>
                </a:solidFill>
              </a:rPr>
              <a:t>Matching</a:t>
            </a:r>
            <a:r>
              <a:rPr lang="sk-SK" b="1" dirty="0">
                <a:solidFill>
                  <a:srgbClr val="E03643"/>
                </a:solidFill>
              </a:rPr>
              <a:t> 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3896A2C-B241-4CEB-AB60-3009C2600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3834C3D-74B4-492F-950C-5E0AA221E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339E55C-582C-4A5D-BA4D-9656DE3C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4</a:t>
            </a:fld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F10E585E-366C-42F9-AAC4-5F093E4D4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960" y="2190566"/>
            <a:ext cx="2112079" cy="4125714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972E5DAD-A602-4F05-8517-5D42D55F5D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94"/>
          <a:stretch/>
        </p:blipFill>
        <p:spPr>
          <a:xfrm>
            <a:off x="865562" y="2190566"/>
            <a:ext cx="1956785" cy="4095751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33BBCD51-4D7C-4815-ABF7-4DD04D8C8A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63" y="2187142"/>
            <a:ext cx="2209800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607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A1676B-9570-4ECB-844D-DFAE115EB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Najčastejšie typy objektívnych testov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EC8B128-3C28-412B-8110-F85F9E228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562" y="1828207"/>
            <a:ext cx="7543801" cy="4023360"/>
          </a:xfrm>
        </p:spPr>
        <p:txBody>
          <a:bodyPr/>
          <a:lstStyle/>
          <a:p>
            <a:r>
              <a:rPr lang="sk-SK" b="1" dirty="0">
                <a:solidFill>
                  <a:srgbClr val="E03643"/>
                </a:solidFill>
              </a:rPr>
              <a:t>           MCQ		      </a:t>
            </a:r>
            <a:r>
              <a:rPr lang="sk-SK" b="1" dirty="0" err="1">
                <a:solidFill>
                  <a:srgbClr val="E03643"/>
                </a:solidFill>
              </a:rPr>
              <a:t>True-False</a:t>
            </a:r>
            <a:r>
              <a:rPr lang="sk-SK" b="1" dirty="0">
                <a:solidFill>
                  <a:srgbClr val="E03643"/>
                </a:solidFill>
              </a:rPr>
              <a:t>		       </a:t>
            </a:r>
            <a:r>
              <a:rPr lang="sk-SK" b="1" dirty="0" err="1">
                <a:solidFill>
                  <a:srgbClr val="E03643"/>
                </a:solidFill>
              </a:rPr>
              <a:t>Matching</a:t>
            </a:r>
            <a:r>
              <a:rPr lang="sk-SK" b="1" dirty="0">
                <a:solidFill>
                  <a:srgbClr val="E03643"/>
                </a:solidFill>
              </a:rPr>
              <a:t> 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3896A2C-B241-4CEB-AB60-3009C2600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3834C3D-74B4-492F-950C-5E0AA221E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339E55C-582C-4A5D-BA4D-9656DE3C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5</a:t>
            </a:fld>
            <a:endParaRPr lang="sk-SK"/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C818DCE5-DB02-4CD9-ACAE-727141486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716" y="2204865"/>
            <a:ext cx="3053928" cy="1944216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745023FC-17E3-4BFC-85C3-F4A7BCCD8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4639" y="2231704"/>
            <a:ext cx="3175513" cy="3035418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07D5892B-B0F3-4FCE-861A-DA53E075B3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145" y="2320281"/>
            <a:ext cx="2362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08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A1676B-9570-4ECB-844D-DFAE115EB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Najčastejšie typy objektívnych testov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EC8B128-3C28-412B-8110-F85F9E228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563" y="1828207"/>
            <a:ext cx="2266278" cy="4023360"/>
          </a:xfrm>
        </p:spPr>
        <p:txBody>
          <a:bodyPr/>
          <a:lstStyle/>
          <a:p>
            <a:r>
              <a:rPr lang="sk-SK" b="1" dirty="0">
                <a:solidFill>
                  <a:srgbClr val="E03643"/>
                </a:solidFill>
              </a:rPr>
              <a:t>Doplňovanie krátkych odpovedí (</a:t>
            </a:r>
            <a:r>
              <a:rPr lang="sk-SK" b="1" dirty="0" err="1">
                <a:solidFill>
                  <a:srgbClr val="E03643"/>
                </a:solidFill>
              </a:rPr>
              <a:t>Fill</a:t>
            </a:r>
            <a:r>
              <a:rPr lang="sk-SK" b="1" dirty="0">
                <a:solidFill>
                  <a:srgbClr val="E03643"/>
                </a:solidFill>
              </a:rPr>
              <a:t>-in-</a:t>
            </a:r>
            <a:r>
              <a:rPr lang="sk-SK" b="1" dirty="0" err="1">
                <a:solidFill>
                  <a:srgbClr val="E03643"/>
                </a:solidFill>
              </a:rPr>
              <a:t>the</a:t>
            </a:r>
            <a:r>
              <a:rPr lang="sk-SK" b="1" dirty="0">
                <a:solidFill>
                  <a:srgbClr val="E03643"/>
                </a:solidFill>
              </a:rPr>
              <a:t>-</a:t>
            </a:r>
            <a:r>
              <a:rPr lang="sk-SK" b="1" dirty="0" err="1">
                <a:solidFill>
                  <a:srgbClr val="E03643"/>
                </a:solidFill>
              </a:rPr>
              <a:t>Blank</a:t>
            </a:r>
            <a:r>
              <a:rPr lang="sk-SK" b="1" dirty="0">
                <a:solidFill>
                  <a:srgbClr val="E03643"/>
                </a:solidFill>
              </a:rPr>
              <a:t> Test)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3896A2C-B241-4CEB-AB60-3009C2600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3834C3D-74B4-492F-950C-5E0AA221E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339E55C-582C-4A5D-BA4D-9656DE3C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6</a:t>
            </a:fld>
            <a:endParaRPr lang="sk-SK"/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0B080C16-BC4C-4DBB-BB1E-A1662F81A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286604"/>
            <a:ext cx="2209800" cy="6029325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BD11E687-5D58-4E2D-BED3-08863708A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1783014"/>
            <a:ext cx="3105886" cy="4532915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BB6ED326-DD9E-47C9-997F-80AD3B78A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35497" y="6003255"/>
            <a:ext cx="3240359" cy="29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041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A1676B-9570-4ECB-844D-DFAE115EB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Najčastejšie typy subjektívnych testov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EC8B128-3C28-412B-8110-F85F9E228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563" y="1828207"/>
            <a:ext cx="2266278" cy="4023360"/>
          </a:xfrm>
        </p:spPr>
        <p:txBody>
          <a:bodyPr/>
          <a:lstStyle/>
          <a:p>
            <a:r>
              <a:rPr lang="sk-SK" b="1" dirty="0">
                <a:solidFill>
                  <a:srgbClr val="E03643"/>
                </a:solidFill>
              </a:rPr>
              <a:t>Esej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3896A2C-B241-4CEB-AB60-3009C2600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3834C3D-74B4-492F-950C-5E0AA221E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339E55C-582C-4A5D-BA4D-9656DE3C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7</a:t>
            </a:fld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5FDE1E25-2EBE-4EDE-83CE-C0B47A67D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608" y="1737361"/>
            <a:ext cx="2059880" cy="4652798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C905D903-8A56-4082-BF1D-F51D17BE7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67" y="2208043"/>
            <a:ext cx="4124038" cy="1806924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D3C9C364-BA04-423B-A584-3C58BE2A0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735" y="0"/>
            <a:ext cx="1956839" cy="632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331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D90C4B-60B8-48CA-83C6-5F5925174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Výhody a nevýhody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67E0F6A-0033-4B4F-82CE-B5DD3CEDE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91D1C42-E676-4B7D-8288-C0A032147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AD2ACA3-94B9-4992-A9C7-7808B035D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749F2DB-724D-4504-B988-4886F9AE0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8</a:t>
            </a:fld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5B72A878-398F-490E-8B79-7B20F6817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59" y="1768233"/>
            <a:ext cx="78486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769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D90C4B-60B8-48CA-83C6-5F5925174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Výhody a nevýhody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91D1C42-E676-4B7D-8288-C0A032147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AD2ACA3-94B9-4992-A9C7-7808B035D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749F2DB-724D-4504-B988-4886F9AE0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9</a:t>
            </a:fld>
            <a:endParaRPr lang="sk-SK"/>
          </a:p>
        </p:txBody>
      </p: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A46203EC-D88B-42A7-870A-9A2F1DD4A113}"/>
              </a:ext>
            </a:extLst>
          </p:cNvPr>
          <p:cNvGrpSpPr/>
          <p:nvPr/>
        </p:nvGrpSpPr>
        <p:grpSpPr>
          <a:xfrm>
            <a:off x="670559" y="1737361"/>
            <a:ext cx="7789873" cy="4642450"/>
            <a:chOff x="670559" y="1379009"/>
            <a:chExt cx="7848600" cy="5000802"/>
          </a:xfrm>
        </p:grpSpPr>
        <p:pic>
          <p:nvPicPr>
            <p:cNvPr id="8" name="Obrázok 7">
              <a:extLst>
                <a:ext uri="{FF2B5EF4-FFF2-40B4-BE49-F238E27FC236}">
                  <a16:creationId xmlns:a16="http://schemas.microsoft.com/office/drawing/2014/main" id="{A3F4A9DB-D972-4C31-A002-1E2F1A714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0559" y="1817336"/>
              <a:ext cx="7848600" cy="4562475"/>
            </a:xfrm>
            <a:prstGeom prst="rect">
              <a:avLst/>
            </a:prstGeom>
          </p:spPr>
        </p:pic>
        <p:pic>
          <p:nvPicPr>
            <p:cNvPr id="9" name="Obrázok 8">
              <a:extLst>
                <a:ext uri="{FF2B5EF4-FFF2-40B4-BE49-F238E27FC236}">
                  <a16:creationId xmlns:a16="http://schemas.microsoft.com/office/drawing/2014/main" id="{28D12B34-48A5-425C-B8D3-07DE031B0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559" y="1379009"/>
              <a:ext cx="7848600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8314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B7C909-937B-44E5-8890-664439436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Všeobecné tipy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7E9DA18-4079-4AEC-8130-030AB2B02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Dĺžka testu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Jasné inštrukcie k testu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Možnosť miešať rôzne typy otázok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Včasnosť testovania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Častosť testovania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Kontrola správnosti/vhodnosti/primeranosti testovania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Korektúra testov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Pozor na sekvenciu viacerých  otázok pri jednej nesprávnej odpovedi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Špeciálne potreby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Trochu vtipu nezaškodí (najmä na začiatku skôr ľahšie otázky)...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D92F9E0-D38D-4450-B0D4-EBBDF859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BDC652C-3157-4937-B562-219A76B71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6AEAC5F-C44E-43A6-8B7F-F5DFC3E4D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10</a:t>
            </a:fld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BCF05A0C-999C-43B6-AF35-A0D771C91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290" y="1886129"/>
            <a:ext cx="216217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7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A47B82-BD14-40D7-9445-73EFEF019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Esej alebo objektívny test?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0E32D6C-B3E4-42AE-B369-76C86BAAA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63586"/>
          </a:xfrm>
        </p:spPr>
        <p:txBody>
          <a:bodyPr>
            <a:normAutofit fontScale="92500" lnSpcReduction="10000"/>
          </a:bodyPr>
          <a:lstStyle/>
          <a:p>
            <a:r>
              <a:rPr lang="sk-SK" b="1" dirty="0">
                <a:solidFill>
                  <a:srgbClr val="E03643"/>
                </a:solidFill>
              </a:rPr>
              <a:t>Eseje</a:t>
            </a:r>
          </a:p>
          <a:p>
            <a:pPr lvl="1"/>
            <a:r>
              <a:rPr lang="sk-SK" dirty="0"/>
              <a:t>Malá skupina</a:t>
            </a:r>
          </a:p>
          <a:p>
            <a:pPr lvl="1"/>
            <a:r>
              <a:rPr lang="sk-SK" dirty="0"/>
              <a:t>Testovanie aj zručnosti v písaní</a:t>
            </a:r>
          </a:p>
          <a:p>
            <a:pPr lvl="1"/>
            <a:r>
              <a:rPr lang="sk-SK" dirty="0"/>
              <a:t>Prístup študenta je dôležitejší ako meranie jeho dosiahnutých výsledkov</a:t>
            </a:r>
          </a:p>
          <a:p>
            <a:r>
              <a:rPr lang="sk-SK" b="1" dirty="0">
                <a:solidFill>
                  <a:srgbClr val="E03643"/>
                </a:solidFill>
              </a:rPr>
              <a:t>Objektívne testy</a:t>
            </a:r>
          </a:p>
          <a:p>
            <a:pPr lvl="1"/>
            <a:r>
              <a:rPr lang="sk-SK" dirty="0"/>
              <a:t>Veľká testovaná skupina, opakované použitie testových otázok z databázy</a:t>
            </a:r>
          </a:p>
          <a:p>
            <a:pPr lvl="1"/>
            <a:r>
              <a:rPr lang="sk-SK" dirty="0"/>
              <a:t>Potreba efektívneho získania spoľahlivých výsledkov</a:t>
            </a:r>
          </a:p>
          <a:p>
            <a:pPr lvl="1"/>
            <a:r>
              <a:rPr lang="sk-SK" dirty="0"/>
              <a:t>Nevyhnutnosť nestrannosti hodnotenia, spravodlivosti, absencie možných vplyvov na hodnotenie</a:t>
            </a:r>
          </a:p>
          <a:p>
            <a:r>
              <a:rPr lang="sk-SK" b="1" dirty="0">
                <a:solidFill>
                  <a:srgbClr val="E03643"/>
                </a:solidFill>
              </a:rPr>
              <a:t>Oba spôsoby</a:t>
            </a:r>
          </a:p>
          <a:p>
            <a:pPr lvl="1"/>
            <a:r>
              <a:rPr lang="sk-SK" dirty="0"/>
              <a:t>Meranie dosiahnutia akýchkoľvek vzdelávacích cieľov, ktoré písomný test môže merať</a:t>
            </a:r>
          </a:p>
          <a:p>
            <a:pPr lvl="1"/>
            <a:r>
              <a:rPr lang="sk-SK" dirty="0"/>
              <a:t>Testovanie porozumenia a schopnosti uplatňovať princípy</a:t>
            </a:r>
          </a:p>
          <a:p>
            <a:pPr lvl="1"/>
            <a:r>
              <a:rPr lang="sk-SK" dirty="0"/>
              <a:t>Testovanie schopnosti kritického myslenia</a:t>
            </a:r>
          </a:p>
          <a:p>
            <a:pPr lvl="1"/>
            <a:r>
              <a:rPr lang="sk-SK" dirty="0"/>
              <a:t>Testovanie schopnosti riešiť problém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0A4F6BE-C65F-4623-A6B6-78F9E2AC3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DB3A6A2-8A15-4613-B4FA-8FA617ADC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344199F-83A9-4512-B46C-7A8B70A5C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73336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634CEE-9FE9-4C5E-9B98-8EC7DFCB5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Technické vlastnosti testu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0D84A08-47BB-4E79-B86E-896F5FAC6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Kognitívna komplexnosť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2DAC9D2-E7FF-4B6B-B4E7-FC2064E0C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A359C5E-B5F8-4343-BB3B-777386DA0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5EE839E-7451-4169-887A-226C0D0D2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12</a:t>
            </a:fld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1286B236-EDE0-48C8-87BD-9FCC9E713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8" y="2267643"/>
            <a:ext cx="4477542" cy="3642308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E059C20F-E668-42A8-86D0-CCE673B46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176" y="2297173"/>
            <a:ext cx="4773896" cy="350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556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634CEE-9FE9-4C5E-9B98-8EC7DFCB5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Technické vlastnosti testu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0D84A08-47BB-4E79-B86E-896F5FAC6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Kvalita obsahu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Zmysluplnosť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Vhodnosť použitého jazyka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Prenosnosť a zovšeobecnenie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Spravodlivosť 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Spoľahlivosť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2DAC9D2-E7FF-4B6B-B4E7-FC2064E0C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A359C5E-B5F8-4343-BB3B-777386DA0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5EE839E-7451-4169-887A-226C0D0D2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13</a:t>
            </a:fld>
            <a:endParaRPr lang="sk-SK"/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7A471E5F-C331-485A-9476-E34B20EB4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3857414"/>
            <a:ext cx="1905000" cy="2181225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BCB37D3D-C87A-4A42-B305-198819B6E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363" y="1899815"/>
            <a:ext cx="228600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24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310A4A-BBEC-49F9-9198-90196E3F8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Hľadanie/hádanie správnych odpovedí študentmi</a:t>
            </a:r>
          </a:p>
        </p:txBody>
      </p:sp>
      <p:sp>
        <p:nvSpPr>
          <p:cNvPr id="7" name="Zástupný objekt pre text 6">
            <a:extLst>
              <a:ext uri="{FF2B5EF4-FFF2-40B4-BE49-F238E27FC236}">
                <a16:creationId xmlns:a16="http://schemas.microsoft.com/office/drawing/2014/main" id="{261D280D-FD00-4DE9-A94D-5367335D13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>
                <a:solidFill>
                  <a:srgbClr val="E03643"/>
                </a:solidFill>
              </a:rPr>
              <a:t>Študent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C249E2E-6D54-4F98-9D05-8CF9F403C0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/>
              <a:t>Vyber najdlhšiu možnosť</a:t>
            </a:r>
          </a:p>
          <a:p>
            <a:endParaRPr lang="sk-SK" dirty="0"/>
          </a:p>
          <a:p>
            <a:r>
              <a:rPr lang="sk-SK" dirty="0"/>
              <a:t>Vyber odpoveď „b“</a:t>
            </a:r>
          </a:p>
          <a:p>
            <a:endParaRPr lang="sk-SK" dirty="0"/>
          </a:p>
          <a:p>
            <a:r>
              <a:rPr lang="sk-SK" dirty="0"/>
              <a:t>Nikdy nevyber ako správnu možnosť s „nikdy“, alebo „vždy“</a:t>
            </a:r>
          </a:p>
          <a:p>
            <a:endParaRPr lang="sk-SK" dirty="0"/>
          </a:p>
          <a:p>
            <a:r>
              <a:rPr lang="sk-SK" dirty="0"/>
              <a:t>Ak sú dve možnosti protichodné, vyber jednu z nich bez ohľadu na ďalšie dve možnosti</a:t>
            </a:r>
          </a:p>
        </p:txBody>
      </p:sp>
      <p:sp>
        <p:nvSpPr>
          <p:cNvPr id="8" name="Zástupný objekt pre text 7">
            <a:extLst>
              <a:ext uri="{FF2B5EF4-FFF2-40B4-BE49-F238E27FC236}">
                <a16:creationId xmlns:a16="http://schemas.microsoft.com/office/drawing/2014/main" id="{DA7E580B-1BF6-47C3-8668-824AA4ACBE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>
                <a:solidFill>
                  <a:srgbClr val="E03643"/>
                </a:solidFill>
              </a:rPr>
              <a:t>Učiteľ</a:t>
            </a:r>
          </a:p>
        </p:txBody>
      </p:sp>
      <p:sp>
        <p:nvSpPr>
          <p:cNvPr id="9" name="Zástupný objekt pre obsah 8">
            <a:extLst>
              <a:ext uri="{FF2B5EF4-FFF2-40B4-BE49-F238E27FC236}">
                <a16:creationId xmlns:a16="http://schemas.microsoft.com/office/drawing/2014/main" id="{60639AD7-690B-4149-8025-9189D4311B1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dirty="0"/>
              <a:t>Nechaj najdlhšiu možnosť ako správnu v štvrtine otázok (ak so 4 možnosťami)</a:t>
            </a:r>
          </a:p>
          <a:p>
            <a:r>
              <a:rPr lang="sk-SK" dirty="0"/>
              <a:t>Primerané a náhodné rozloženie poradia správnych možností</a:t>
            </a:r>
          </a:p>
          <a:p>
            <a:r>
              <a:rPr lang="sk-SK" dirty="0"/>
              <a:t>Takéto možnosti by mali byť správne v štvrtine otázok</a:t>
            </a:r>
          </a:p>
          <a:p>
            <a:endParaRPr lang="sk-SK" dirty="0"/>
          </a:p>
          <a:p>
            <a:r>
              <a:rPr lang="sk-SK" dirty="0"/>
              <a:t>Občas zaraď protichodné možnosti ako obe nesprávne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DF73286-4BDA-4C28-9197-60F479A7E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CE46BF6-BB34-44FA-9A83-887833980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B6795DC-04B0-4FC6-8C61-0A4884BF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06173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310A4A-BBEC-49F9-9198-90196E3F8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Hľadanie/hádanie správnych odpovedí študentmi</a:t>
            </a:r>
          </a:p>
        </p:txBody>
      </p:sp>
      <p:sp>
        <p:nvSpPr>
          <p:cNvPr id="7" name="Zástupný objekt pre text 6">
            <a:extLst>
              <a:ext uri="{FF2B5EF4-FFF2-40B4-BE49-F238E27FC236}">
                <a16:creationId xmlns:a16="http://schemas.microsoft.com/office/drawing/2014/main" id="{261D280D-FD00-4DE9-A94D-5367335D13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>
                <a:solidFill>
                  <a:srgbClr val="E03643"/>
                </a:solidFill>
              </a:rPr>
              <a:t>Študent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C249E2E-6D54-4F98-9D05-8CF9F403C0C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/>
              <a:t>Ak pochybuješ, </a:t>
            </a:r>
            <a:r>
              <a:rPr lang="sk-SK" dirty="0" err="1"/>
              <a:t>tipni</a:t>
            </a:r>
            <a:r>
              <a:rPr lang="sk-SK" dirty="0"/>
              <a:t> si</a:t>
            </a:r>
          </a:p>
          <a:p>
            <a:endParaRPr lang="sk-SK" dirty="0"/>
          </a:p>
          <a:p>
            <a:r>
              <a:rPr lang="sk-SK" dirty="0"/>
              <a:t>Vyber najvedeckejšie znejúcu možnosť</a:t>
            </a:r>
          </a:p>
          <a:p>
            <a:endParaRPr lang="sk-SK" dirty="0"/>
          </a:p>
          <a:p>
            <a:r>
              <a:rPr lang="sk-SK" dirty="0"/>
              <a:t>Nevyber príliš jednoduchú alebo úplne zrejmú možnosť</a:t>
            </a:r>
          </a:p>
          <a:p>
            <a:endParaRPr lang="sk-SK" dirty="0"/>
          </a:p>
          <a:p>
            <a:r>
              <a:rPr lang="sk-SK" dirty="0"/>
              <a:t>Vyber ako správnu odpoveď obsahujúcu slovo, ktoré si si zapamätal k téme</a:t>
            </a:r>
          </a:p>
        </p:txBody>
      </p:sp>
      <p:sp>
        <p:nvSpPr>
          <p:cNvPr id="8" name="Zástupný objekt pre text 7">
            <a:extLst>
              <a:ext uri="{FF2B5EF4-FFF2-40B4-BE49-F238E27FC236}">
                <a16:creationId xmlns:a16="http://schemas.microsoft.com/office/drawing/2014/main" id="{DA7E580B-1BF6-47C3-8668-824AA4ACBE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>
                <a:solidFill>
                  <a:srgbClr val="E03643"/>
                </a:solidFill>
              </a:rPr>
              <a:t>Učiteľ</a:t>
            </a:r>
          </a:p>
        </p:txBody>
      </p:sp>
      <p:sp>
        <p:nvSpPr>
          <p:cNvPr id="9" name="Zástupný objekt pre obsah 8">
            <a:extLst>
              <a:ext uri="{FF2B5EF4-FFF2-40B4-BE49-F238E27FC236}">
                <a16:creationId xmlns:a16="http://schemas.microsoft.com/office/drawing/2014/main" id="{60639AD7-690B-4149-8025-9189D4311B1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dirty="0"/>
              <a:t>Použi viac možností ako dve alebo tri, šanca na náhodné správne označenie sa zníži</a:t>
            </a:r>
          </a:p>
          <a:p>
            <a:r>
              <a:rPr lang="sk-SK" dirty="0"/>
              <a:t>Použi vedecký žargón aj v </a:t>
            </a:r>
            <a:r>
              <a:rPr lang="sk-SK" dirty="0" err="1"/>
              <a:t>distraktoroch</a:t>
            </a:r>
            <a:endParaRPr lang="sk-SK" dirty="0"/>
          </a:p>
          <a:p>
            <a:endParaRPr lang="sk-SK" dirty="0"/>
          </a:p>
          <a:p>
            <a:r>
              <a:rPr lang="sk-SK" dirty="0"/>
              <a:t>Vytvor občas jednoduchú a zrejmú možnosť ako správnu</a:t>
            </a:r>
          </a:p>
          <a:p>
            <a:endParaRPr lang="sk-SK" dirty="0"/>
          </a:p>
          <a:p>
            <a:r>
              <a:rPr lang="sk-SK" dirty="0"/>
              <a:t>Pri tvorbe </a:t>
            </a:r>
            <a:r>
              <a:rPr lang="sk-SK" dirty="0" err="1"/>
              <a:t>distraktorov</a:t>
            </a:r>
            <a:r>
              <a:rPr lang="sk-SK" dirty="0"/>
              <a:t> použi terminológiu z danej témy ako aj pri správnej možnosti, avšak tak, aby boli </a:t>
            </a:r>
            <a:r>
              <a:rPr lang="sk-SK" dirty="0" err="1"/>
              <a:t>distraktory</a:t>
            </a:r>
            <a:r>
              <a:rPr lang="sk-SK" dirty="0"/>
              <a:t> jednoznačne nesprávne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DF73286-4BDA-4C28-9197-60F479A7E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CE46BF6-BB34-44FA-9A83-887833980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B6795DC-04B0-4FC6-8C61-0A4884BF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76054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203D2B-9611-4D42-BC15-CAA0B3310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pomôcť študentom?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98FA91-3FA2-421D-B2D5-540BB56D3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Odporučiť im najskôr si test prelistovať – lepšie rozvrhnutie času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Nebáť sa podčiarknuť si dôležité slová v zadaní, aby vedeli, na čo odpovedajú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Odporučiť im zamerať sa najskôr na jednoduchšie otázky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Pri rozvrhnutí času im vopred prirovnať čas na test s počtom otázok a upozorniť, že niektoré si môžu vyžiadať viac času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Odporučiť označiť si otázky, ktoré nezodpovedali a musia sa k nim vrátiť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Odporučiť im pred odovzdaním testu si ho ešte raz pozorne skontrolovať</a:t>
            </a:r>
          </a:p>
          <a:p>
            <a:endParaRPr lang="sk-SK" dirty="0"/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A47D0BA-8FAD-4EC1-B047-9450770E0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73A437A-E932-4907-9753-FF59C78FD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FDBE5E46-D9BD-4ED3-9ED7-9DEE82087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16</a:t>
            </a:fld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1C715220-1ED4-4FD3-AF88-65BA6DBFD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5464281"/>
            <a:ext cx="209550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42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a TF testy</a:t>
            </a:r>
          </a:p>
        </p:txBody>
      </p:sp>
      <p:sp>
        <p:nvSpPr>
          <p:cNvPr id="9" name="Zástupný objekt pre obsah 8">
            <a:extLst>
              <a:ext uri="{FF2B5EF4-FFF2-40B4-BE49-F238E27FC236}">
                <a16:creationId xmlns:a16="http://schemas.microsoft.com/office/drawing/2014/main" id="{96A3DCCC-D42E-4F78-B5DC-4286F9B07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rgbClr val="00B050"/>
                </a:solidFill>
              </a:rPr>
              <a:t>Test s jedinou správnou odpoveďou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>
                <a:solidFill>
                  <a:srgbClr val="FF0000"/>
                </a:solidFill>
              </a:rPr>
              <a:t>Test s viacerými správnymi odpoveďami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rgbClr val="00B050"/>
                </a:solidFill>
              </a:rPr>
              <a:t>Test s najlepšou správnou odpoveďou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rgbClr val="00B050"/>
                </a:solidFill>
              </a:rPr>
              <a:t>Test s vynechaním slov (</a:t>
            </a:r>
            <a:r>
              <a:rPr lang="sk-SK" b="1" i="1" dirty="0" err="1">
                <a:solidFill>
                  <a:srgbClr val="00B050"/>
                </a:solidFill>
              </a:rPr>
              <a:t>matching</a:t>
            </a:r>
            <a:r>
              <a:rPr lang="sk-SK" b="1" i="1" dirty="0">
                <a:solidFill>
                  <a:srgbClr val="00B050"/>
                </a:solidFill>
              </a:rPr>
              <a:t> </a:t>
            </a:r>
            <a:r>
              <a:rPr lang="sk-SK" b="1" dirty="0">
                <a:solidFill>
                  <a:srgbClr val="00B050"/>
                </a:solidFill>
              </a:rPr>
              <a:t>– dopĺňanie)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>
                <a:solidFill>
                  <a:srgbClr val="FF0000"/>
                </a:solidFill>
              </a:rPr>
              <a:t>Test s priraďovacími možnosťami odpovedí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>
                <a:solidFill>
                  <a:srgbClr val="FF0000"/>
                </a:solidFill>
              </a:rPr>
              <a:t>Test s výberom nesprávnej odpovede (pozor na dva zápory)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rgbClr val="FFC000"/>
                </a:solidFill>
              </a:rPr>
              <a:t>Test pravda/nepravda (T/F test)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17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88902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výhody a nevýhody</a:t>
            </a:r>
          </a:p>
        </p:txBody>
      </p:sp>
      <p:sp>
        <p:nvSpPr>
          <p:cNvPr id="8" name="Zástupný objekt pre text 7">
            <a:extLst>
              <a:ext uri="{FF2B5EF4-FFF2-40B4-BE49-F238E27FC236}">
                <a16:creationId xmlns:a16="http://schemas.microsoft.com/office/drawing/2014/main" id="{C35D5580-9538-4C6B-8DA7-9BAD9672BB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1" dirty="0">
                <a:solidFill>
                  <a:srgbClr val="00B050"/>
                </a:solidFill>
              </a:rPr>
              <a:t>Výhody</a:t>
            </a:r>
          </a:p>
        </p:txBody>
      </p:sp>
      <p:sp>
        <p:nvSpPr>
          <p:cNvPr id="9" name="Zástupný objekt pre obsah 8">
            <a:extLst>
              <a:ext uri="{FF2B5EF4-FFF2-40B4-BE49-F238E27FC236}">
                <a16:creationId xmlns:a16="http://schemas.microsoft.com/office/drawing/2014/main" id="{96A3DCCC-D42E-4F78-B5DC-4286F9B07F8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k-SK" dirty="0"/>
              <a:t>1/ umožňujú analyzovať problém</a:t>
            </a:r>
          </a:p>
          <a:p>
            <a:r>
              <a:rPr lang="sk-SK" dirty="0"/>
              <a:t>2/ aplikujú rôzne princípy na nové klinické situácie</a:t>
            </a:r>
          </a:p>
          <a:p>
            <a:r>
              <a:rPr lang="sk-SK" dirty="0"/>
              <a:t>3/ združujú koncepty a princípy</a:t>
            </a:r>
          </a:p>
          <a:p>
            <a:r>
              <a:rPr lang="sk-SK" dirty="0"/>
              <a:t>4/ umožňujú rozlišovať medzi faktmi a názormi</a:t>
            </a:r>
          </a:p>
          <a:p>
            <a:r>
              <a:rPr lang="sk-SK" dirty="0"/>
              <a:t>5/ umožňujú interpretovať grafy a tabuľky</a:t>
            </a:r>
          </a:p>
          <a:p>
            <a:r>
              <a:rPr lang="sk-SK" dirty="0"/>
              <a:t>6/ umožňujú hodnotiť relevanciu informácií</a:t>
            </a:r>
          </a:p>
          <a:p>
            <a:r>
              <a:rPr lang="sk-SK" dirty="0"/>
              <a:t>7/ umožňujú riešiť problémy</a:t>
            </a:r>
          </a:p>
          <a:p>
            <a:r>
              <a:rPr lang="sk-SK" dirty="0"/>
              <a:t>8/ sú menej citlivé na domýšľanie si</a:t>
            </a:r>
          </a:p>
          <a:p>
            <a:r>
              <a:rPr lang="sk-SK" dirty="0"/>
              <a:t>9/ sú spoľahlivé a efektívne</a:t>
            </a:r>
          </a:p>
        </p:txBody>
      </p:sp>
      <p:sp>
        <p:nvSpPr>
          <p:cNvPr id="10" name="Zástupný objekt pre text 9">
            <a:extLst>
              <a:ext uri="{FF2B5EF4-FFF2-40B4-BE49-F238E27FC236}">
                <a16:creationId xmlns:a16="http://schemas.microsoft.com/office/drawing/2014/main" id="{AECF8291-7C6E-4D7E-97C8-2036805686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b="1" dirty="0">
                <a:solidFill>
                  <a:srgbClr val="E03643"/>
                </a:solidFill>
              </a:rPr>
              <a:t>Nevýhody</a:t>
            </a:r>
          </a:p>
        </p:txBody>
      </p:sp>
      <p:sp>
        <p:nvSpPr>
          <p:cNvPr id="11" name="Zástupný objekt pre obsah 10">
            <a:extLst>
              <a:ext uri="{FF2B5EF4-FFF2-40B4-BE49-F238E27FC236}">
                <a16:creationId xmlns:a16="http://schemas.microsoft.com/office/drawing/2014/main" id="{CA018777-8DF1-4A17-B030-19219EC68FE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k-SK" dirty="0"/>
              <a:t>Nemožnosť použiť na meranie niektorých výstupov procesu učenia sa, ako napríklad schopnosť študujúceho:</a:t>
            </a:r>
          </a:p>
          <a:p>
            <a:r>
              <a:rPr lang="sk-SK" dirty="0"/>
              <a:t>1/ artikulovať vysvetlenia pojmov, stavov, situácií</a:t>
            </a:r>
          </a:p>
          <a:p>
            <a:r>
              <a:rPr lang="pl-PL" dirty="0"/>
              <a:t>2/ prezentovať myšlienkový proces a postupy</a:t>
            </a:r>
          </a:p>
          <a:p>
            <a:r>
              <a:rPr lang="sk-SK" dirty="0"/>
              <a:t>3/ získavať informácie</a:t>
            </a:r>
          </a:p>
          <a:p>
            <a:r>
              <a:rPr lang="sk-SK" dirty="0"/>
              <a:t>4/ organizovať vlastné myšlienky</a:t>
            </a:r>
          </a:p>
          <a:p>
            <a:r>
              <a:rPr lang="sk-SK" dirty="0"/>
              <a:t>5/ vykonať špecifické úlohy/úkony</a:t>
            </a:r>
          </a:p>
          <a:p>
            <a:r>
              <a:rPr lang="sk-SK" dirty="0"/>
              <a:t>6/ vytvárať originálne idey</a:t>
            </a:r>
          </a:p>
          <a:p>
            <a:r>
              <a:rPr lang="sk-SK" dirty="0"/>
              <a:t>7/ definovať príklady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18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41297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odporúčania k tvorbe</a:t>
            </a:r>
          </a:p>
        </p:txBody>
      </p:sp>
      <p:sp>
        <p:nvSpPr>
          <p:cNvPr id="13" name="Zástupný objekt pre obsah 12">
            <a:extLst>
              <a:ext uri="{FF2B5EF4-FFF2-40B4-BE49-F238E27FC236}">
                <a16:creationId xmlns:a16="http://schemas.microsoft.com/office/drawing/2014/main" id="{F301ABCE-ACC2-4E83-A475-936AE13DE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952" y="2313331"/>
            <a:ext cx="4226808" cy="2231338"/>
          </a:xfrm>
        </p:spPr>
        <p:txBody>
          <a:bodyPr/>
          <a:lstStyle/>
          <a:p>
            <a:r>
              <a:rPr lang="sk-SK" b="1" dirty="0"/>
              <a:t>Rozdiel medzi testom a dotazníkom - </a:t>
            </a:r>
            <a:r>
              <a:rPr lang="sk-SK" b="1" dirty="0">
                <a:solidFill>
                  <a:srgbClr val="E03643"/>
                </a:solidFill>
              </a:rPr>
              <a:t>netestujeme názory, ale vedomosti!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 dirty="0"/>
              <a:t>Kurz medicínskeho vzdelávania</a:t>
            </a:r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19</a:t>
            </a:fld>
            <a:endParaRPr lang="sk-SK"/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840B5D60-BFD3-4E29-860E-C50994657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845734"/>
            <a:ext cx="3030066" cy="402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46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odporúčania k tvorbe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F0B5C6-A0DC-451A-81A5-56C0D9EA5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63586"/>
          </a:xfrm>
        </p:spPr>
        <p:txBody>
          <a:bodyPr>
            <a:normAutofit/>
          </a:bodyPr>
          <a:lstStyle/>
          <a:p>
            <a:r>
              <a:rPr lang="sk-SK" dirty="0"/>
              <a:t>Podporujte myslenie na vyššej úrovni</a:t>
            </a:r>
          </a:p>
          <a:p>
            <a:pPr lvl="1"/>
            <a:r>
              <a:rPr lang="sk-SK" dirty="0"/>
              <a:t>Aplikácia princípov, pravidiel a faktov do skutočného kontextu</a:t>
            </a:r>
          </a:p>
          <a:p>
            <a:pPr lvl="1"/>
            <a:r>
              <a:rPr lang="sk-SK" dirty="0"/>
              <a:t>Najskôr spomenúť si a následne použiť (nielen si spomenúť na fakt)</a:t>
            </a:r>
          </a:p>
          <a:p>
            <a:pPr lvl="1"/>
            <a:r>
              <a:rPr lang="sk-SK" dirty="0"/>
              <a:t>Nebáť sa požiadať o pomoc pri tvorbe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20</a:t>
            </a:fld>
            <a:endParaRPr lang="sk-SK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FDCD53B3-7F7C-4EEC-815B-FCFFA54D4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32" y="3212976"/>
            <a:ext cx="7696200" cy="3048000"/>
          </a:xfrm>
          <a:prstGeom prst="rect">
            <a:avLst/>
          </a:prstGeom>
          <a:ln w="38100">
            <a:solidFill>
              <a:srgbClr val="E03643"/>
            </a:solidFill>
          </a:ln>
        </p:spPr>
      </p:pic>
    </p:spTree>
    <p:extLst>
      <p:ext uri="{BB962C8B-B14F-4D97-AF65-F5344CB8AC3E}">
        <p14:creationId xmlns:p14="http://schemas.microsoft.com/office/powerpoint/2010/main" val="1455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odporúčania k tvorbe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F0B5C6-A0DC-451A-81A5-56C0D9EA5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2231793"/>
          </a:xfrm>
        </p:spPr>
        <p:txBody>
          <a:bodyPr>
            <a:normAutofit/>
          </a:bodyPr>
          <a:lstStyle/>
          <a:p>
            <a:r>
              <a:rPr lang="sk-SK" dirty="0"/>
              <a:t>Pýtajte sa otázkou, nie ako doplnenie výroku</a:t>
            </a:r>
          </a:p>
          <a:p>
            <a:r>
              <a:rPr lang="sk-SK" dirty="0"/>
              <a:t>Čo najviac slov do zadania/otázky, kratšie možnosti</a:t>
            </a:r>
          </a:p>
          <a:p>
            <a:pPr lvl="1"/>
            <a:r>
              <a:rPr lang="sk-SK" dirty="0"/>
              <a:t>Menej opakujúcich sa slov vo všetkých možnostiach</a:t>
            </a:r>
          </a:p>
          <a:p>
            <a:r>
              <a:rPr lang="sk-SK" dirty="0"/>
              <a:t>Zadanie otázky bez irelevantných faktov</a:t>
            </a:r>
          </a:p>
          <a:p>
            <a:pPr lvl="1"/>
            <a:r>
              <a:rPr lang="sk-SK" dirty="0"/>
              <a:t>týkať by sa malo len ponúknutých možností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21</a:t>
            </a:fld>
            <a:endParaRPr lang="sk-SK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98585897-CB33-444C-94EF-AC79AB6C8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53" y="4018039"/>
            <a:ext cx="3810000" cy="666750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CE895E3C-3C2B-45AC-B14B-E8E0A5636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4776950"/>
            <a:ext cx="3962400" cy="923925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67DE5FE1-B9F6-4973-8AE9-1D47293D6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2086" y="4017013"/>
            <a:ext cx="4000500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0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odporúčania k tvorbe</a:t>
            </a:r>
          </a:p>
        </p:txBody>
      </p:sp>
      <p:sp>
        <p:nvSpPr>
          <p:cNvPr id="7" name="Zástupný objekt pre obsah 6">
            <a:extLst>
              <a:ext uri="{FF2B5EF4-FFF2-40B4-BE49-F238E27FC236}">
                <a16:creationId xmlns:a16="http://schemas.microsoft.com/office/drawing/2014/main" id="{04788172-A02B-41FC-A975-B0006791C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391578"/>
          </a:xfrm>
        </p:spPr>
        <p:txBody>
          <a:bodyPr>
            <a:normAutofit/>
          </a:bodyPr>
          <a:lstStyle/>
          <a:p>
            <a:r>
              <a:rPr lang="sk-SK" b="1" dirty="0"/>
              <a:t>Zadanie</a:t>
            </a:r>
            <a:r>
              <a:rPr lang="sk-SK" dirty="0"/>
              <a:t> (jadro)</a:t>
            </a:r>
          </a:p>
          <a:p>
            <a:pPr lvl="1"/>
            <a:r>
              <a:rPr lang="sk-SK" dirty="0"/>
              <a:t>Vhodná je </a:t>
            </a:r>
            <a:r>
              <a:rPr lang="sk-SK" dirty="0" err="1"/>
              <a:t>mikrokauzistická</a:t>
            </a:r>
            <a:r>
              <a:rPr lang="sk-SK" dirty="0"/>
              <a:t> forma otázky/problému</a:t>
            </a:r>
          </a:p>
          <a:p>
            <a:pPr lvl="2"/>
            <a:r>
              <a:rPr lang="sk-SK" sz="1600" dirty="0"/>
              <a:t>Výhody :</a:t>
            </a:r>
          </a:p>
          <a:p>
            <a:pPr lvl="3"/>
            <a:r>
              <a:rPr lang="sk-SK" sz="1600" dirty="0"/>
              <a:t>vyžadujú od skúšaného „riešiť klinický problém“</a:t>
            </a:r>
          </a:p>
          <a:p>
            <a:pPr lvl="3"/>
            <a:r>
              <a:rPr lang="sk-SK" sz="1600" dirty="0"/>
              <a:t>otázky sa viac sústreďujú na dôležité a nie triviálne informácie</a:t>
            </a:r>
          </a:p>
          <a:p>
            <a:pPr lvl="3"/>
            <a:r>
              <a:rPr lang="sk-SK" sz="1600" dirty="0"/>
              <a:t>umožňujú identifikovať (a odlíšiť) skúšaných (memorovanie </a:t>
            </a:r>
            <a:r>
              <a:rPr lang="sk-SK" sz="1600" dirty="0" err="1"/>
              <a:t>vs</a:t>
            </a:r>
            <a:r>
              <a:rPr lang="sk-SK" sz="1600" dirty="0"/>
              <a:t> aplikácia v praxi)</a:t>
            </a:r>
          </a:p>
          <a:p>
            <a:r>
              <a:rPr lang="sk-SK" dirty="0"/>
              <a:t>Je potrebné správne koncipovať otázku a možnosti odpovedí na ňu. </a:t>
            </a:r>
          </a:p>
          <a:p>
            <a:r>
              <a:rPr lang="sk-SK" dirty="0"/>
              <a:t>Správne zostavená otázka zahrňuje všetky potrebné fakty/údaje vo svojom jadre otázky (ale nič navyše). </a:t>
            </a:r>
          </a:p>
          <a:p>
            <a:r>
              <a:rPr lang="sk-SK" dirty="0"/>
              <a:t>Konštrukcia otázky a odpovede má rešpektovať zásadné informácie z príspevku a hodnotenie vedomostí, NIE spoznanie správneho termínu, alebo vyhľadanie izolovaného faktu.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22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320166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odporúčania k tvorbe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F0B5C6-A0DC-451A-81A5-56C0D9EA5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845734"/>
            <a:ext cx="7586404" cy="4463586"/>
          </a:xfrm>
        </p:spPr>
        <p:txBody>
          <a:bodyPr>
            <a:normAutofit/>
          </a:bodyPr>
          <a:lstStyle/>
          <a:p>
            <a:r>
              <a:rPr lang="sk-SK" dirty="0" err="1"/>
              <a:t>Distraktory</a:t>
            </a:r>
            <a:r>
              <a:rPr lang="sk-SK" dirty="0"/>
              <a:t> (nesprávne možnosti, „rozptyľovače“) by mali byť realistické </a:t>
            </a:r>
          </a:p>
          <a:p>
            <a:pPr lvl="1"/>
            <a:r>
              <a:rPr lang="sk-SK" dirty="0"/>
              <a:t>Vyhýbať sa možnostiam, ktoré sú úplne jasne nesprávne/nelogické</a:t>
            </a:r>
          </a:p>
          <a:p>
            <a:pPr lvl="1"/>
            <a:r>
              <a:rPr lang="sk-SK" dirty="0"/>
              <a:t>Aj za cenu, že v otázke bude menej možností na výber</a:t>
            </a:r>
          </a:p>
          <a:p>
            <a:pPr lvl="1"/>
            <a:r>
              <a:rPr lang="sk-SK" dirty="0"/>
              <a:t>Obsah </a:t>
            </a:r>
            <a:r>
              <a:rPr lang="sk-SK" dirty="0" err="1"/>
              <a:t>distraktorov</a:t>
            </a:r>
            <a:r>
              <a:rPr lang="sk-SK" dirty="0"/>
              <a:t> by mal byť homogénny</a:t>
            </a:r>
          </a:p>
          <a:p>
            <a:pPr lvl="1"/>
            <a:r>
              <a:rPr lang="sk-SK" dirty="0"/>
              <a:t>Používať realistické odpovede, ktoré sa v minulosti objavili v otvorených otázkach</a:t>
            </a:r>
          </a:p>
          <a:p>
            <a:r>
              <a:rPr lang="sk-SK" dirty="0"/>
              <a:t>Možnosti (odpovede) by mali mať rovnakú dĺžku</a:t>
            </a:r>
          </a:p>
          <a:p>
            <a:pPr lvl="1"/>
            <a:r>
              <a:rPr lang="sk-SK" dirty="0"/>
              <a:t>Správna odpoveď by nemala byť kratšia ani dlhšia ako ostatné </a:t>
            </a:r>
            <a:r>
              <a:rPr lang="sk-SK" dirty="0" err="1"/>
              <a:t>distraktory</a:t>
            </a:r>
            <a:endParaRPr lang="sk-SK" dirty="0"/>
          </a:p>
          <a:p>
            <a:r>
              <a:rPr lang="sk-SK" dirty="0"/>
              <a:t>Vyvážené poradie správnej odpovede</a:t>
            </a:r>
          </a:p>
          <a:p>
            <a:pPr lvl="1"/>
            <a:r>
              <a:rPr lang="sk-SK" dirty="0"/>
              <a:t>Zvyčajne bývajú druhé alebo tretie v poradí</a:t>
            </a:r>
          </a:p>
          <a:p>
            <a:pPr lvl="1"/>
            <a:endParaRPr lang="sk-SK" dirty="0"/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23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47108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odporúčania k tvorbe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F0B5C6-A0DC-451A-81A5-56C0D9EA5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63586"/>
          </a:xfrm>
        </p:spPr>
        <p:txBody>
          <a:bodyPr>
            <a:normAutofit/>
          </a:bodyPr>
          <a:lstStyle/>
          <a:p>
            <a:r>
              <a:rPr lang="sk-SK" dirty="0" err="1"/>
              <a:t>Distraktory</a:t>
            </a:r>
            <a:r>
              <a:rPr lang="sk-SK" dirty="0"/>
              <a:t> (nesprávne možnosti, rozptyľovače)</a:t>
            </a:r>
          </a:p>
          <a:p>
            <a:pPr lvl="1"/>
            <a:r>
              <a:rPr lang="sk-SK" dirty="0"/>
              <a:t>Silné </a:t>
            </a:r>
            <a:r>
              <a:rPr lang="sk-SK" dirty="0" err="1"/>
              <a:t>distraktory</a:t>
            </a:r>
            <a:r>
              <a:rPr lang="sk-SK" dirty="0"/>
              <a:t> – ak vychádzajú z častých chýb študentov</a:t>
            </a:r>
          </a:p>
          <a:p>
            <a:pPr lvl="1"/>
            <a:r>
              <a:rPr lang="sk-SK" dirty="0"/>
              <a:t>Pravdivé tvrdenia, ktoré však neodpovedajú na otázku</a:t>
            </a:r>
          </a:p>
          <a:p>
            <a:pPr lvl="1"/>
            <a:r>
              <a:rPr lang="sk-SK" dirty="0"/>
              <a:t>Vyhýbajte sa extrémom (nikdy, vždy, len) – študenti majú tendenciu to vďaka tomu rýchlo vylúčiť</a:t>
            </a:r>
          </a:p>
          <a:p>
            <a:pPr lvl="1"/>
            <a:r>
              <a:rPr lang="sk-SK" dirty="0"/>
              <a:t>Vyhýbajte sa slovám a výrokom, ktoré nemajú zmysel, sú absurdné, vtipné</a:t>
            </a:r>
          </a:p>
          <a:p>
            <a:pPr lvl="1"/>
            <a:r>
              <a:rPr lang="sk-SK" dirty="0"/>
              <a:t>Musia byť gramaticky správne a konzistentné so zadaním</a:t>
            </a:r>
          </a:p>
          <a:p>
            <a:pPr lvl="1"/>
            <a:r>
              <a:rPr lang="sk-SK" dirty="0"/>
              <a:t>Musia byť nezávislé a navzájom odlišné</a:t>
            </a:r>
          </a:p>
          <a:p>
            <a:pPr lvl="1"/>
            <a:r>
              <a:rPr lang="sk-SK" dirty="0"/>
              <a:t>Mali by byť dostatočne odlišné od správnej možnosti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24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32991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E9993C-8E07-4A41-A21C-01FEF9AED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odporúčania k tvorbe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FB71351-D985-4F99-AF90-3DED5A498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768A690-49A2-4D7C-B5A5-9E955B3A3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5BDB990-16DA-496E-9A46-5B7C9BDE1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25</a:t>
            </a:fld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864D3050-D8F6-4CF2-A3EC-0882CFEF2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46229"/>
            <a:ext cx="9144000" cy="1411574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E118DF7B-7547-40E9-BBC2-6C4F61B10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85780"/>
            <a:ext cx="9144000" cy="1230443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98D9F208-BDD8-4201-8FD2-9ED4797A3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93988"/>
            <a:ext cx="9144000" cy="186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676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odporúčania k tvorbe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F0B5C6-A0DC-451A-81A5-56C0D9EA5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63586"/>
          </a:xfrm>
        </p:spPr>
        <p:txBody>
          <a:bodyPr>
            <a:normAutofit/>
          </a:bodyPr>
          <a:lstStyle/>
          <a:p>
            <a:r>
              <a:rPr lang="sk-SK" dirty="0"/>
              <a:t>Správna možnosť	</a:t>
            </a:r>
          </a:p>
          <a:p>
            <a:pPr lvl="1"/>
            <a:r>
              <a:rPr lang="sk-SK" dirty="0"/>
              <a:t>Nemusí to byť absolútna pravda – je možné žiadať o označenie najpravdepodobnejšie správnej odpovede</a:t>
            </a:r>
          </a:p>
          <a:p>
            <a:pPr lvl="1"/>
            <a:r>
              <a:rPr lang="sk-SK" dirty="0"/>
              <a:t>Nemala by byť jasne odlišná svojou stavbou od ostatných </a:t>
            </a:r>
          </a:p>
          <a:p>
            <a:pPr lvl="2"/>
            <a:r>
              <a:rPr lang="sk-SK" sz="1600" b="1" dirty="0"/>
              <a:t>dĺžkou</a:t>
            </a:r>
          </a:p>
          <a:p>
            <a:pPr lvl="2"/>
            <a:r>
              <a:rPr lang="sk-SK" sz="1600" dirty="0"/>
              <a:t>úrovňou použitého jazyka/gramatiky</a:t>
            </a:r>
          </a:p>
          <a:p>
            <a:pPr lvl="2"/>
            <a:r>
              <a:rPr lang="sk-SK" sz="1600" dirty="0"/>
              <a:t> jedinou, ktorá odpovedá na všetky požadované faktory v zadaní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26</a:t>
            </a:fld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43BE5017-8F86-47CE-B7D6-30D723A23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509" y="3933056"/>
            <a:ext cx="4708524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75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odporúčania k tvorbe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F0B5C6-A0DC-451A-81A5-56C0D9EA5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Dbajte na gramatickú správnosť</a:t>
            </a:r>
          </a:p>
          <a:p>
            <a:pPr lvl="1"/>
            <a:r>
              <a:rPr lang="sk-SK" dirty="0"/>
              <a:t>Používajte jednoduché, presné a nezavádzajúce výrazy</a:t>
            </a:r>
          </a:p>
          <a:p>
            <a:pPr lvl="1"/>
            <a:r>
              <a:rPr lang="sk-SK" dirty="0"/>
              <a:t>Študenti majú tendenciu označiť gramaticky správne odpovede za správne možnosti</a:t>
            </a:r>
          </a:p>
          <a:p>
            <a:r>
              <a:rPr lang="sk-SK" dirty="0"/>
              <a:t>Vyhýbajte sa v zadaní </a:t>
            </a:r>
            <a:r>
              <a:rPr lang="sk-SK" dirty="0" err="1"/>
              <a:t>nápovedám</a:t>
            </a:r>
            <a:r>
              <a:rPr lang="sk-SK" dirty="0"/>
              <a:t> k správnej odpovedi</a:t>
            </a:r>
          </a:p>
          <a:p>
            <a:pPr lvl="1"/>
            <a:r>
              <a:rPr lang="sk-SK" dirty="0"/>
              <a:t>Odpoveď na otázku by nemala byť predtým v inej testovej otázke</a:t>
            </a:r>
          </a:p>
          <a:p>
            <a:pPr lvl="1"/>
            <a:r>
              <a:rPr lang="sk-SK" dirty="0"/>
              <a:t>Test by si mal pred použitím pozrieť/odskúšať niekto iný (odhalí obsahové a gramatické chyby, </a:t>
            </a:r>
            <a:r>
              <a:rPr lang="sk-SK" dirty="0" err="1"/>
              <a:t>nápovedy</a:t>
            </a:r>
            <a:r>
              <a:rPr lang="sk-SK" dirty="0"/>
              <a:t>)</a:t>
            </a:r>
          </a:p>
          <a:p>
            <a:r>
              <a:rPr lang="sk-SK" dirty="0"/>
              <a:t>Možnosti by mali byť zoradené logicky (napr. podľa veľkosti čísla, podľa abecedy a pod.)</a:t>
            </a:r>
          </a:p>
          <a:p>
            <a:pPr lvl="1"/>
            <a:endParaRPr lang="sk-SK" dirty="0"/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27</a:t>
            </a:fld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720BD1D5-25D9-44EB-B0A0-0D22DB6E0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3888" y="5013176"/>
            <a:ext cx="6480112" cy="113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48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odporúčania k tvorbe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F0B5C6-A0DC-451A-81A5-56C0D9EA5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Vyhýbajte sa negatívnym otázkam</a:t>
            </a:r>
          </a:p>
          <a:p>
            <a:pPr lvl="1"/>
            <a:r>
              <a:rPr lang="sk-SK" dirty="0"/>
              <a:t>Študenti môžu nájsť nesprávnu odpoveď bez poznania správnej odpovede</a:t>
            </a:r>
          </a:p>
          <a:p>
            <a:pPr lvl="1"/>
            <a:r>
              <a:rPr lang="sk-SK" dirty="0"/>
              <a:t>Ak zápor v otázke, vhodné to zvýrazniť (netestujeme pozornosť či logiku, ale získané vedomosti a schopnosť ich aplikovať)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28</a:t>
            </a:fld>
            <a:endParaRPr lang="sk-SK"/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84B6C990-76B5-4BF1-8F9A-0132D1478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31" y="3212976"/>
            <a:ext cx="4571671" cy="936104"/>
          </a:xfrm>
          <a:prstGeom prst="rect">
            <a:avLst/>
          </a:prstGeom>
        </p:spPr>
      </p:pic>
      <p:sp>
        <p:nvSpPr>
          <p:cNvPr id="11" name="BlokTextu 10">
            <a:extLst>
              <a:ext uri="{FF2B5EF4-FFF2-40B4-BE49-F238E27FC236}">
                <a16:creationId xmlns:a16="http://schemas.microsoft.com/office/drawing/2014/main" id="{75570BC6-60EB-4AC5-A3CE-4AA2312B9621}"/>
              </a:ext>
            </a:extLst>
          </p:cNvPr>
          <p:cNvSpPr txBox="1"/>
          <p:nvPr/>
        </p:nvSpPr>
        <p:spPr>
          <a:xfrm>
            <a:off x="4747702" y="3212976"/>
            <a:ext cx="37261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rgbClr val="0070C0"/>
                </a:solidFill>
              </a:rPr>
              <a:t>Ktoré z uvedených liečiv sa nikdy nepoužívajú na liečbu druhého typu DM ako perorálne </a:t>
            </a:r>
            <a:r>
              <a:rPr lang="sk-SK" b="1" dirty="0" err="1">
                <a:solidFill>
                  <a:srgbClr val="0070C0"/>
                </a:solidFill>
              </a:rPr>
              <a:t>antidiabetikum</a:t>
            </a:r>
            <a:r>
              <a:rPr lang="sk-SK" b="1" dirty="0">
                <a:solidFill>
                  <a:srgbClr val="0070C0"/>
                </a:solidFill>
              </a:rPr>
              <a:t>?</a:t>
            </a:r>
          </a:p>
          <a:p>
            <a:r>
              <a:rPr lang="sk-SK" dirty="0">
                <a:solidFill>
                  <a:srgbClr val="0070C0"/>
                </a:solidFill>
              </a:rPr>
              <a:t>A. </a:t>
            </a:r>
            <a:r>
              <a:rPr lang="sk-SK" dirty="0" err="1">
                <a:solidFill>
                  <a:srgbClr val="0070C0"/>
                </a:solidFill>
              </a:rPr>
              <a:t>glibenklamid</a:t>
            </a:r>
            <a:r>
              <a:rPr lang="sk-SK" dirty="0">
                <a:solidFill>
                  <a:srgbClr val="0070C0"/>
                </a:solidFill>
              </a:rPr>
              <a:t> a </a:t>
            </a:r>
            <a:r>
              <a:rPr lang="sk-SK" dirty="0" err="1">
                <a:solidFill>
                  <a:srgbClr val="0070C0"/>
                </a:solidFill>
              </a:rPr>
              <a:t>glipizid</a:t>
            </a:r>
            <a:endParaRPr lang="sk-SK" dirty="0">
              <a:solidFill>
                <a:srgbClr val="0070C0"/>
              </a:solidFill>
            </a:endParaRPr>
          </a:p>
          <a:p>
            <a:r>
              <a:rPr lang="sk-SK" dirty="0">
                <a:solidFill>
                  <a:srgbClr val="0070C0"/>
                </a:solidFill>
              </a:rPr>
              <a:t>B. </a:t>
            </a:r>
            <a:r>
              <a:rPr lang="sk-SK" dirty="0" err="1">
                <a:solidFill>
                  <a:srgbClr val="0070C0"/>
                </a:solidFill>
              </a:rPr>
              <a:t>kanagliflozín</a:t>
            </a:r>
            <a:r>
              <a:rPr lang="sk-SK" dirty="0">
                <a:solidFill>
                  <a:srgbClr val="0070C0"/>
                </a:solidFill>
              </a:rPr>
              <a:t> ani </a:t>
            </a:r>
            <a:r>
              <a:rPr lang="sk-SK" dirty="0" err="1">
                <a:solidFill>
                  <a:srgbClr val="0070C0"/>
                </a:solidFill>
              </a:rPr>
              <a:t>dapagliflozín</a:t>
            </a:r>
            <a:endParaRPr lang="sk-SK" dirty="0">
              <a:solidFill>
                <a:srgbClr val="0070C0"/>
              </a:solidFill>
            </a:endParaRPr>
          </a:p>
          <a:p>
            <a:r>
              <a:rPr lang="sk-SK" dirty="0">
                <a:solidFill>
                  <a:srgbClr val="0070C0"/>
                </a:solidFill>
              </a:rPr>
              <a:t>C. </a:t>
            </a:r>
            <a:r>
              <a:rPr lang="sk-SK" dirty="0" err="1">
                <a:solidFill>
                  <a:srgbClr val="0070C0"/>
                </a:solidFill>
              </a:rPr>
              <a:t>sitagliptín</a:t>
            </a:r>
            <a:r>
              <a:rPr lang="sk-SK" dirty="0">
                <a:solidFill>
                  <a:srgbClr val="0070C0"/>
                </a:solidFill>
              </a:rPr>
              <a:t>, ale aj </a:t>
            </a:r>
            <a:r>
              <a:rPr lang="sk-SK" dirty="0" err="1">
                <a:solidFill>
                  <a:srgbClr val="0070C0"/>
                </a:solidFill>
              </a:rPr>
              <a:t>vildagliptín</a:t>
            </a:r>
            <a:endParaRPr lang="sk-SK" dirty="0">
              <a:solidFill>
                <a:srgbClr val="0070C0"/>
              </a:solidFill>
            </a:endParaRPr>
          </a:p>
          <a:p>
            <a:r>
              <a:rPr lang="sk-SK" dirty="0">
                <a:solidFill>
                  <a:srgbClr val="0070C0"/>
                </a:solidFill>
              </a:rPr>
              <a:t>D. </a:t>
            </a:r>
            <a:r>
              <a:rPr lang="sk-SK" dirty="0" err="1">
                <a:solidFill>
                  <a:srgbClr val="0070C0"/>
                </a:solidFill>
              </a:rPr>
              <a:t>liraglutid</a:t>
            </a:r>
            <a:r>
              <a:rPr lang="sk-SK" dirty="0">
                <a:solidFill>
                  <a:srgbClr val="0070C0"/>
                </a:solidFill>
              </a:rPr>
              <a:t>, ale nie </a:t>
            </a:r>
            <a:r>
              <a:rPr lang="sk-SK" dirty="0" err="1">
                <a:solidFill>
                  <a:srgbClr val="0070C0"/>
                </a:solidFill>
              </a:rPr>
              <a:t>semaglutid</a:t>
            </a:r>
            <a:endParaRPr lang="sk-SK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8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odporúčania k tvorbe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F0B5C6-A0DC-451A-81A5-56C0D9EA5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Uprednostňujte používanie len jednej správnej možnosti</a:t>
            </a:r>
          </a:p>
          <a:p>
            <a:pPr lvl="1"/>
            <a:r>
              <a:rPr lang="sk-SK" dirty="0"/>
              <a:t>správna možnosť musí byť jediná správna alebo jednoznačne najlepšia</a:t>
            </a:r>
          </a:p>
          <a:p>
            <a:pPr lvl="1"/>
            <a:r>
              <a:rPr lang="sk-SK" dirty="0"/>
              <a:t>Pri použití jednej správnej možnosti by ostatné </a:t>
            </a:r>
            <a:r>
              <a:rPr lang="sk-SK" dirty="0" err="1"/>
              <a:t>distraktory</a:t>
            </a:r>
            <a:r>
              <a:rPr lang="sk-SK" dirty="0"/>
              <a:t> mali byť jasne vymedzené a  nemali by sa prekrývať s inou nesprávnou odpoveďou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29</a:t>
            </a:fld>
            <a:endParaRPr lang="sk-SK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FE3E8E6D-350B-48C2-BD16-E1495F921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018" y="3420992"/>
            <a:ext cx="5229963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3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odporúčania k tvorbe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F0B5C6-A0DC-451A-81A5-56C0D9EA5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Zadanie otázky musí byť jasné</a:t>
            </a:r>
          </a:p>
          <a:p>
            <a:pPr lvl="1"/>
            <a:endParaRPr lang="sk-SK" dirty="0"/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30</a:t>
            </a:fld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A537B40F-B7E1-4D4E-9A32-F6BADB6B6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357732"/>
            <a:ext cx="7048518" cy="3087491"/>
          </a:xfrm>
          <a:prstGeom prst="rect">
            <a:avLst/>
          </a:prstGeom>
          <a:ln w="28575">
            <a:solidFill>
              <a:srgbClr val="E03643"/>
            </a:solidFill>
          </a:ln>
        </p:spPr>
      </p:pic>
    </p:spTree>
    <p:extLst>
      <p:ext uri="{BB962C8B-B14F-4D97-AF65-F5344CB8AC3E}">
        <p14:creationId xmlns:p14="http://schemas.microsoft.com/office/powerpoint/2010/main" val="20092602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odporúčania k tvorbe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F0B5C6-A0DC-451A-81A5-56C0D9EA5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Používajte vždy len jeden jasne definovaný problém a hlavnú myšlienku otázky</a:t>
            </a:r>
          </a:p>
          <a:p>
            <a:pPr lvl="1"/>
            <a:r>
              <a:rPr lang="sk-SK" dirty="0"/>
              <a:t>Študenti by mali pochopiť, o čo ide v otázke, bez prečítania možností odpovede</a:t>
            </a:r>
          </a:p>
          <a:p>
            <a:pPr lvl="1"/>
            <a:endParaRPr lang="sk-SK" dirty="0"/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31</a:t>
            </a:fld>
            <a:endParaRPr lang="sk-SK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F3B31A04-23C8-4936-861C-39736FAF7AA6}"/>
              </a:ext>
            </a:extLst>
          </p:cNvPr>
          <p:cNvSpPr txBox="1"/>
          <p:nvPr/>
        </p:nvSpPr>
        <p:spPr>
          <a:xfrm>
            <a:off x="834439" y="3118750"/>
            <a:ext cx="3240360" cy="1477328"/>
          </a:xfrm>
          <a:prstGeom prst="rect">
            <a:avLst/>
          </a:prstGeom>
          <a:noFill/>
          <a:ln w="38100">
            <a:solidFill>
              <a:srgbClr val="E03643"/>
            </a:solidFill>
          </a:ln>
        </p:spPr>
        <p:txBody>
          <a:bodyPr wrap="square" rtlCol="0">
            <a:spAutoFit/>
          </a:bodyPr>
          <a:lstStyle/>
          <a:p>
            <a:r>
              <a:rPr lang="sk-SK" dirty="0"/>
              <a:t>A. Taliansko je:</a:t>
            </a:r>
          </a:p>
          <a:p>
            <a:pPr marL="342900" indent="-342900">
              <a:buAutoNum type="alphaLcParenR"/>
            </a:pPr>
            <a:r>
              <a:rPr lang="sk-SK" dirty="0"/>
              <a:t>na východ od Slovenska</a:t>
            </a:r>
          </a:p>
          <a:p>
            <a:pPr marL="342900" indent="-342900">
              <a:buAutoNum type="alphaLcParenR"/>
            </a:pPr>
            <a:r>
              <a:rPr lang="sk-SK" dirty="0"/>
              <a:t>na juh od Slovenska</a:t>
            </a:r>
          </a:p>
          <a:p>
            <a:pPr marL="342900" indent="-342900">
              <a:buAutoNum type="alphaLcParenR"/>
            </a:pPr>
            <a:r>
              <a:rPr lang="sk-SK" dirty="0"/>
              <a:t>na západ od Slovenska</a:t>
            </a:r>
          </a:p>
          <a:p>
            <a:pPr marL="342900" indent="-342900">
              <a:buAutoNum type="alphaLcParenR"/>
            </a:pPr>
            <a:r>
              <a:rPr lang="sk-SK" dirty="0"/>
              <a:t>na sever od Slovenska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4CACAC6F-1A7F-464A-951C-7E3FB3206028}"/>
              </a:ext>
            </a:extLst>
          </p:cNvPr>
          <p:cNvSpPr txBox="1"/>
          <p:nvPr/>
        </p:nvSpPr>
        <p:spPr>
          <a:xfrm>
            <a:off x="4214065" y="3118750"/>
            <a:ext cx="4530920" cy="1477328"/>
          </a:xfrm>
          <a:prstGeom prst="rect">
            <a:avLst/>
          </a:prstGeom>
          <a:noFill/>
          <a:ln w="38100">
            <a:solidFill>
              <a:srgbClr val="E03643"/>
            </a:solidFill>
          </a:ln>
        </p:spPr>
        <p:txBody>
          <a:bodyPr wrap="none" rtlCol="0">
            <a:spAutoFit/>
          </a:bodyPr>
          <a:lstStyle/>
          <a:p>
            <a:r>
              <a:rPr lang="sk-SK" dirty="0"/>
              <a:t>B. Ktorým smerom od Slovenska leží Taliansko?</a:t>
            </a:r>
          </a:p>
          <a:p>
            <a:pPr marL="342900" indent="-342900">
              <a:buAutoNum type="alphaLcParenR"/>
            </a:pPr>
            <a:r>
              <a:rPr lang="sk-SK" dirty="0"/>
              <a:t>na východ</a:t>
            </a:r>
          </a:p>
          <a:p>
            <a:pPr marL="342900" indent="-342900">
              <a:buAutoNum type="alphaLcParenR"/>
            </a:pPr>
            <a:r>
              <a:rPr lang="sk-SK" dirty="0"/>
              <a:t>na juh</a:t>
            </a:r>
          </a:p>
          <a:p>
            <a:pPr marL="342900" indent="-342900">
              <a:buAutoNum type="alphaLcParenR"/>
            </a:pPr>
            <a:r>
              <a:rPr lang="sk-SK" dirty="0"/>
              <a:t>na západ</a:t>
            </a:r>
          </a:p>
          <a:p>
            <a:pPr marL="342900" indent="-342900">
              <a:buAutoNum type="alphaLcParenR"/>
            </a:pPr>
            <a:r>
              <a:rPr lang="sk-SK" dirty="0"/>
              <a:t>na sever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78244D68-6471-43AA-9C9E-2BF2740CFF72}"/>
              </a:ext>
            </a:extLst>
          </p:cNvPr>
          <p:cNvSpPr txBox="1"/>
          <p:nvPr/>
        </p:nvSpPr>
        <p:spPr>
          <a:xfrm>
            <a:off x="1835696" y="4687112"/>
            <a:ext cx="5709383" cy="1477328"/>
          </a:xfrm>
          <a:prstGeom prst="rect">
            <a:avLst/>
          </a:prstGeom>
          <a:noFill/>
          <a:ln w="38100">
            <a:solidFill>
              <a:srgbClr val="E03643"/>
            </a:solidFill>
          </a:ln>
        </p:spPr>
        <p:txBody>
          <a:bodyPr wrap="none" rtlCol="0">
            <a:spAutoFit/>
          </a:bodyPr>
          <a:lstStyle/>
          <a:p>
            <a:r>
              <a:rPr lang="sk-SK" dirty="0"/>
              <a:t>C. Taliansko je:</a:t>
            </a:r>
          </a:p>
          <a:p>
            <a:pPr marL="342900" indent="-342900">
              <a:buAutoNum type="alphaLcParenR"/>
            </a:pPr>
            <a:r>
              <a:rPr lang="sk-SK" dirty="0"/>
              <a:t>na východ od Slovenska</a:t>
            </a:r>
          </a:p>
          <a:p>
            <a:pPr marL="342900" indent="-342900">
              <a:buAutoNum type="alphaLcParenR"/>
            </a:pPr>
            <a:r>
              <a:rPr lang="sk-SK" dirty="0"/>
              <a:t>južnejšie ako Slovensko</a:t>
            </a:r>
          </a:p>
          <a:p>
            <a:pPr marL="342900" indent="-342900">
              <a:buAutoNum type="alphaLcParenR"/>
            </a:pPr>
            <a:r>
              <a:rPr lang="sk-SK" dirty="0"/>
              <a:t>obmývané Baltickým morom</a:t>
            </a:r>
          </a:p>
          <a:p>
            <a:pPr marL="342900" indent="-342900">
              <a:buAutoNum type="alphaLcParenR"/>
            </a:pPr>
            <a:r>
              <a:rPr lang="sk-SK" dirty="0"/>
              <a:t>jednoznačne najchudobnejšou krajinou Európskej únie</a:t>
            </a:r>
          </a:p>
        </p:txBody>
      </p:sp>
    </p:spTree>
    <p:extLst>
      <p:ext uri="{BB962C8B-B14F-4D97-AF65-F5344CB8AC3E}">
        <p14:creationId xmlns:p14="http://schemas.microsoft.com/office/powerpoint/2010/main" val="120179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1A2BD2-612E-4BC3-96C4-E334601A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MCQ – odporúčania k tvorbe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5F0B5C6-A0DC-451A-81A5-56C0D9EA5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dirty="0"/>
              <a:t>Vyhýbajte sa možnosti „Platí všetko uvedené“</a:t>
            </a:r>
          </a:p>
          <a:p>
            <a:pPr lvl="1"/>
            <a:r>
              <a:rPr lang="sk-SK" dirty="0"/>
              <a:t>Študentovi stačí spoznať dve správne možnosti</a:t>
            </a:r>
          </a:p>
          <a:p>
            <a:r>
              <a:rPr lang="sk-SK" dirty="0"/>
              <a:t>Vyhýbajte sa možnosti „Ani jedna z odpovedí nie je správna“</a:t>
            </a:r>
          </a:p>
          <a:p>
            <a:pPr lvl="1"/>
            <a:r>
              <a:rPr lang="sk-SK" dirty="0"/>
              <a:t>Nezistíte, či študent pozná správnu odpoveď</a:t>
            </a:r>
          </a:p>
          <a:p>
            <a:r>
              <a:rPr lang="sk-SK" dirty="0"/>
              <a:t>Nepoužívajte MCQ, ak sú vhodnejšie iné typy otázok</a:t>
            </a:r>
          </a:p>
          <a:p>
            <a:pPr lvl="1"/>
            <a:r>
              <a:rPr lang="sk-SK" dirty="0"/>
              <a:t>Málo použiteľných </a:t>
            </a:r>
            <a:r>
              <a:rPr lang="sk-SK" dirty="0" err="1"/>
              <a:t>distraktorov</a:t>
            </a:r>
            <a:r>
              <a:rPr lang="sk-SK" dirty="0"/>
              <a:t>, hodnotenie riešenia problémov, kreativity</a:t>
            </a:r>
          </a:p>
          <a:p>
            <a:pPr lvl="1"/>
            <a:endParaRPr lang="sk-SK" dirty="0"/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0758C6-24D7-4B69-8672-A85836A7C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BC793C1-AB7B-4F81-A17A-A3CF048E3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7D852E56-5A9F-4553-B973-267B60655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32</a:t>
            </a:fld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F6B21624-E23D-4D8E-9DDE-1FEDCE026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9950" y="4221088"/>
            <a:ext cx="2324100" cy="1905000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ABA71994-1CC0-4F89-96A6-DCDAC73B1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96" y="4221088"/>
            <a:ext cx="2362200" cy="1219200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036B491A-A314-4E0B-AF6A-0E743CBF3A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4011" y="4134399"/>
            <a:ext cx="236220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35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D8C497-C574-4A6C-A09A-940C32927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T/F testy – odporúčania k tvorbe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78B44F-0769-41B1-A5A7-7F6AA0C68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Jadro otázky/problému musí byť jasné, nedvojzmyselné. 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Nepoužívať pri tvorbe otázok slovné spojenia „býva spojený s“, „je dôležité“, „môže byť“, alebo vágne pojmy typu „zvyčajne“, „často“. 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Možnosti odpovedí musia byť „absolútna pravda“, alebo „absolútna nepravda“, nepripúšťajú sa žiadne „odtiene sivej“. </a:t>
            </a:r>
          </a:p>
          <a:p>
            <a:pPr>
              <a:buClr>
                <a:srgbClr val="E03643"/>
              </a:buClr>
              <a:buFont typeface="Wingdings" panose="05000000000000000000" pitchFamily="2" charset="2"/>
              <a:buChar char="Ø"/>
            </a:pPr>
            <a:r>
              <a:rPr lang="sk-SK" dirty="0"/>
              <a:t>Nepoužívať vyššie uvedené slovné spojenia ani pri tvorbe otázok.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1FF4856-FC2E-4E1D-88F6-681B70F1A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F4105F4-079D-4354-B614-873681ACD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A27043E-3340-44EC-BE58-37ACD2A4A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33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50421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FF9057-E402-4B8C-9903-6FF0E2460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Ďalšie typy testov</a:t>
            </a:r>
          </a:p>
        </p:txBody>
      </p:sp>
      <p:sp>
        <p:nvSpPr>
          <p:cNvPr id="7" name="Zástupný objekt pre text 6">
            <a:extLst>
              <a:ext uri="{FF2B5EF4-FFF2-40B4-BE49-F238E27FC236}">
                <a16:creationId xmlns:a16="http://schemas.microsoft.com/office/drawing/2014/main" id="{99916127-4D67-48E2-973B-91378E5DA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2960" y="1737361"/>
            <a:ext cx="3703320" cy="736282"/>
          </a:xfrm>
        </p:spPr>
        <p:txBody>
          <a:bodyPr/>
          <a:lstStyle/>
          <a:p>
            <a:r>
              <a:rPr lang="sk-SK" b="1" dirty="0" err="1">
                <a:solidFill>
                  <a:srgbClr val="E03643"/>
                </a:solidFill>
              </a:rPr>
              <a:t>Take</a:t>
            </a:r>
            <a:r>
              <a:rPr lang="sk-SK" b="1" dirty="0">
                <a:solidFill>
                  <a:srgbClr val="E03643"/>
                </a:solidFill>
              </a:rPr>
              <a:t>-Home test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EAE436F-50B8-467C-94B7-372341208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60" y="2350067"/>
            <a:ext cx="3703320" cy="3286760"/>
          </a:xfrm>
        </p:spPr>
        <p:txBody>
          <a:bodyPr>
            <a:noAutofit/>
          </a:bodyPr>
          <a:lstStyle/>
          <a:p>
            <a:r>
              <a:rPr lang="sk-SK" sz="1600" dirty="0"/>
              <a:t>Vlastné tempo</a:t>
            </a:r>
          </a:p>
          <a:p>
            <a:r>
              <a:rPr lang="sk-SK" sz="1600" dirty="0"/>
              <a:t>Prístup k študijným materiálom</a:t>
            </a:r>
          </a:p>
          <a:p>
            <a:r>
              <a:rPr lang="sk-SK" sz="1600" dirty="0"/>
              <a:t>Otázky môžu byť dlhšie</a:t>
            </a:r>
          </a:p>
          <a:p>
            <a:r>
              <a:rPr lang="sk-SK" sz="1600" dirty="0"/>
              <a:t>Najvhodnejšie zadanie problému, krátke odpovede, ale aj eseje</a:t>
            </a:r>
          </a:p>
          <a:p>
            <a:r>
              <a:rPr lang="sk-SK" sz="1600" dirty="0"/>
              <a:t>Mal by byť limitovaný počet slov alebo čas</a:t>
            </a:r>
          </a:p>
          <a:p>
            <a:r>
              <a:rPr lang="sk-SK" sz="1600" dirty="0"/>
              <a:t>Jasné inštrukcie, napr. či môžu komunikovať s inými študentmi</a:t>
            </a:r>
          </a:p>
          <a:p>
            <a:r>
              <a:rPr lang="sk-SK" sz="1600" dirty="0"/>
              <a:t>Alternatíva – dať tému vopred, prípadne aj s 10-12 otázkami, následne 3-4 odpovede vybrať, ktoré sa budú písať na hodine</a:t>
            </a:r>
          </a:p>
        </p:txBody>
      </p:sp>
      <p:sp>
        <p:nvSpPr>
          <p:cNvPr id="8" name="Zástupný objekt pre text 7">
            <a:extLst>
              <a:ext uri="{FF2B5EF4-FFF2-40B4-BE49-F238E27FC236}">
                <a16:creationId xmlns:a16="http://schemas.microsoft.com/office/drawing/2014/main" id="{666FF983-90E6-496A-98B7-0EDA5BABA3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73720" y="1737361"/>
            <a:ext cx="3703320" cy="736282"/>
          </a:xfrm>
        </p:spPr>
        <p:txBody>
          <a:bodyPr/>
          <a:lstStyle/>
          <a:p>
            <a:r>
              <a:rPr lang="sk-SK" b="1" dirty="0" err="1">
                <a:solidFill>
                  <a:srgbClr val="E03643"/>
                </a:solidFill>
              </a:rPr>
              <a:t>Open-Book</a:t>
            </a:r>
            <a:r>
              <a:rPr lang="sk-SK" b="1" dirty="0">
                <a:solidFill>
                  <a:srgbClr val="E03643"/>
                </a:solidFill>
              </a:rPr>
              <a:t> test</a:t>
            </a:r>
          </a:p>
        </p:txBody>
      </p:sp>
      <p:sp>
        <p:nvSpPr>
          <p:cNvPr id="9" name="Zástupný objekt pre obsah 8">
            <a:extLst>
              <a:ext uri="{FF2B5EF4-FFF2-40B4-BE49-F238E27FC236}">
                <a16:creationId xmlns:a16="http://schemas.microsoft.com/office/drawing/2014/main" id="{4AD09412-CBD4-4AD2-A1F3-026A2DE8B7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73720" y="2350067"/>
            <a:ext cx="3703320" cy="3286760"/>
          </a:xfrm>
        </p:spPr>
        <p:txBody>
          <a:bodyPr>
            <a:noAutofit/>
          </a:bodyPr>
          <a:lstStyle/>
          <a:p>
            <a:r>
              <a:rPr lang="sk-SK" sz="1600" dirty="0"/>
              <a:t>Simulácia každodenných situácií – používanie zdrojov pri príprave reportov, riešení problémov a pod.</a:t>
            </a:r>
          </a:p>
          <a:p>
            <a:r>
              <a:rPr lang="sk-SK" sz="1600" dirty="0"/>
              <a:t>Nevhodné na začiatku, kde si treba najskôr osvojiť fakty a zručnosti</a:t>
            </a:r>
          </a:p>
          <a:p>
            <a:r>
              <a:rPr lang="sk-SK" sz="1600" dirty="0"/>
              <a:t>Ak chýbajú základné znalosti, stráca študent veľa času pri hľadaní relevantných zdrojov na úkor písania testu</a:t>
            </a:r>
          </a:p>
          <a:p>
            <a:r>
              <a:rPr lang="sk-SK" sz="1600" dirty="0"/>
              <a:t>Znižujú stres, ale nie vždy je lepší výsledok</a:t>
            </a:r>
          </a:p>
          <a:p>
            <a:r>
              <a:rPr lang="sk-SK" sz="1600" dirty="0"/>
              <a:t>Znižujú motiváciu k štúdiu</a:t>
            </a:r>
          </a:p>
          <a:p>
            <a:r>
              <a:rPr lang="sk-SK" sz="1600" dirty="0"/>
              <a:t>Alternatíva – umožniť priniesť na test jeden list s vlastnými poznámkami, rozdať materiál ako napr. tabuľky, vzorce, rovnice a pod.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4B38F11-5739-4A21-9CE2-8BCC87A8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B63D72F-22D8-4AF1-8D65-A700693E4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CB3F2AB-EB37-4549-8781-70EF42B92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34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711493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Odporúčaná literatúra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sz="1400" dirty="0" err="1"/>
              <a:t>Hanáček</a:t>
            </a:r>
            <a:r>
              <a:rPr lang="sk-SK" sz="1400" dirty="0"/>
              <a:t> J, Mokrý J et al. Trendy v medicínskom vzdelávaní a hodnotení jeho výsledkov. Osveta, 2018.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sz="1400" dirty="0" err="1"/>
              <a:t>Harden</a:t>
            </a:r>
            <a:r>
              <a:rPr lang="sk-SK" sz="1400" dirty="0"/>
              <a:t> RM, </a:t>
            </a:r>
            <a:r>
              <a:rPr lang="sk-SK" sz="1400" dirty="0" err="1"/>
              <a:t>Laidlaw</a:t>
            </a:r>
            <a:r>
              <a:rPr lang="sk-SK" sz="1400" dirty="0"/>
              <a:t> JM. </a:t>
            </a:r>
            <a:r>
              <a:rPr lang="sk-SK" sz="1400" dirty="0" err="1"/>
              <a:t>Essential</a:t>
            </a:r>
            <a:r>
              <a:rPr lang="sk-SK" sz="1400" dirty="0"/>
              <a:t> </a:t>
            </a:r>
            <a:r>
              <a:rPr lang="sk-SK" sz="1400" dirty="0" err="1"/>
              <a:t>Skills</a:t>
            </a:r>
            <a:r>
              <a:rPr lang="sk-SK" sz="1400" dirty="0"/>
              <a:t> </a:t>
            </a:r>
            <a:r>
              <a:rPr lang="sk-SK" sz="1400" dirty="0" err="1"/>
              <a:t>for</a:t>
            </a:r>
            <a:r>
              <a:rPr lang="sk-SK" sz="1400" dirty="0"/>
              <a:t> a </a:t>
            </a:r>
            <a:r>
              <a:rPr lang="sk-SK" sz="1400" dirty="0" err="1"/>
              <a:t>Medical</a:t>
            </a:r>
            <a:r>
              <a:rPr lang="sk-SK" sz="1400" dirty="0"/>
              <a:t> </a:t>
            </a:r>
            <a:r>
              <a:rPr lang="sk-SK" sz="1400" dirty="0" err="1"/>
              <a:t>Teacher</a:t>
            </a:r>
            <a:r>
              <a:rPr lang="sk-SK" sz="1400" dirty="0"/>
              <a:t>. </a:t>
            </a:r>
            <a:r>
              <a:rPr lang="sk-SK" sz="1400" dirty="0" err="1"/>
              <a:t>An</a:t>
            </a:r>
            <a:r>
              <a:rPr lang="sk-SK" sz="1400" dirty="0"/>
              <a:t> </a:t>
            </a:r>
            <a:r>
              <a:rPr lang="sk-SK" sz="1400" dirty="0" err="1"/>
              <a:t>Introduction</a:t>
            </a:r>
            <a:r>
              <a:rPr lang="sk-SK" sz="1400" dirty="0"/>
              <a:t> to </a:t>
            </a:r>
            <a:r>
              <a:rPr lang="sk-SK" sz="1400" dirty="0" err="1"/>
              <a:t>Teaching</a:t>
            </a:r>
            <a:r>
              <a:rPr lang="sk-SK" sz="1400" dirty="0"/>
              <a:t> and </a:t>
            </a:r>
            <a:r>
              <a:rPr lang="sk-SK" sz="1400" dirty="0" err="1"/>
              <a:t>Learning</a:t>
            </a:r>
            <a:r>
              <a:rPr lang="sk-SK" sz="1400" dirty="0"/>
              <a:t> in </a:t>
            </a:r>
            <a:r>
              <a:rPr lang="sk-SK" sz="1400" dirty="0" err="1"/>
              <a:t>Medicine</a:t>
            </a:r>
            <a:r>
              <a:rPr lang="sk-SK" sz="1400" dirty="0"/>
              <a:t>. </a:t>
            </a:r>
            <a:r>
              <a:rPr lang="sk-SK" sz="1400" dirty="0" err="1"/>
              <a:t>Churchill</a:t>
            </a:r>
            <a:r>
              <a:rPr lang="sk-SK" sz="1400" dirty="0"/>
              <a:t> </a:t>
            </a:r>
            <a:r>
              <a:rPr lang="sk-SK" sz="1400" dirty="0" err="1"/>
              <a:t>Livingstone</a:t>
            </a:r>
            <a:r>
              <a:rPr lang="sk-SK" sz="1400" dirty="0"/>
              <a:t> </a:t>
            </a:r>
            <a:r>
              <a:rPr lang="sk-SK" sz="1400" dirty="0" err="1"/>
              <a:t>Elsevier</a:t>
            </a:r>
            <a:r>
              <a:rPr lang="sk-SK" sz="1400" dirty="0"/>
              <a:t>, 2012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sz="1400" dirty="0" err="1"/>
              <a:t>Meško</a:t>
            </a:r>
            <a:r>
              <a:rPr lang="sk-SK" sz="1400" dirty="0"/>
              <a:t> D. Niektoré z princípov prípravy testov. Portál iMED,2010 </a:t>
            </a:r>
            <a:r>
              <a:rPr lang="sk-SK" sz="1400" dirty="0">
                <a:hlinkClick r:id="rId2"/>
              </a:rPr>
              <a:t>https://www.google.com/url?sa=t&amp;source=web&amp;cd=&amp;ved=2ahUKEwilxMjI0dn1AhW9wAIHHe6hCrAQFnoECAQQAQ&amp;url=https%3A%2F%2Fi-med.sk%2Fsites%2Fdefault%2Ffiles%2FPrincipy_pripravy_testov.pdf&amp;usg=AOvVaw28mJpvEZ3RyKTJbkfwGCi1</a:t>
            </a:r>
            <a:r>
              <a:rPr lang="sk-SK" sz="1400" dirty="0"/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sz="1400" dirty="0" err="1"/>
              <a:t>Clay</a:t>
            </a:r>
            <a:r>
              <a:rPr lang="sk-SK" sz="1400" dirty="0"/>
              <a:t> B. </a:t>
            </a:r>
            <a:r>
              <a:rPr lang="sk-SK" sz="1400" dirty="0" err="1"/>
              <a:t>Is</a:t>
            </a:r>
            <a:r>
              <a:rPr lang="sk-SK" sz="1400" dirty="0"/>
              <a:t> </a:t>
            </a:r>
            <a:r>
              <a:rPr lang="sk-SK" sz="1400" dirty="0" err="1"/>
              <a:t>this</a:t>
            </a:r>
            <a:r>
              <a:rPr lang="sk-SK" sz="1400" dirty="0"/>
              <a:t> a </a:t>
            </a:r>
            <a:r>
              <a:rPr lang="sk-SK" sz="1400" dirty="0" err="1"/>
              <a:t>trick</a:t>
            </a:r>
            <a:r>
              <a:rPr lang="sk-SK" sz="1400" dirty="0"/>
              <a:t> </a:t>
            </a:r>
            <a:r>
              <a:rPr lang="sk-SK" sz="1400" dirty="0" err="1"/>
              <a:t>question</a:t>
            </a:r>
            <a:r>
              <a:rPr lang="sk-SK" sz="1400" dirty="0"/>
              <a:t>? A </a:t>
            </a:r>
            <a:r>
              <a:rPr lang="sk-SK" sz="1400" dirty="0" err="1"/>
              <a:t>short</a:t>
            </a:r>
            <a:r>
              <a:rPr lang="sk-SK" sz="1400" dirty="0"/>
              <a:t> </a:t>
            </a:r>
            <a:r>
              <a:rPr lang="sk-SK" sz="1400" dirty="0" err="1"/>
              <a:t>guide</a:t>
            </a:r>
            <a:r>
              <a:rPr lang="sk-SK" sz="1400" dirty="0"/>
              <a:t> to </a:t>
            </a:r>
            <a:r>
              <a:rPr lang="sk-SK" sz="1400" dirty="0" err="1"/>
              <a:t>writing</a:t>
            </a:r>
            <a:r>
              <a:rPr lang="sk-SK" sz="1400" dirty="0"/>
              <a:t> </a:t>
            </a:r>
            <a:r>
              <a:rPr lang="sk-SK" sz="1400" dirty="0" err="1"/>
              <a:t>effective</a:t>
            </a:r>
            <a:r>
              <a:rPr lang="sk-SK" sz="1400" dirty="0"/>
              <a:t> test </a:t>
            </a:r>
            <a:r>
              <a:rPr lang="sk-SK" sz="1400" dirty="0" err="1"/>
              <a:t>questions</a:t>
            </a:r>
            <a:r>
              <a:rPr lang="sk-SK" sz="1400" dirty="0"/>
              <a:t>. Kansas State Department of </a:t>
            </a:r>
            <a:r>
              <a:rPr lang="sk-SK" sz="1400" dirty="0" err="1"/>
              <a:t>Education</a:t>
            </a:r>
            <a:r>
              <a:rPr lang="sk-SK" sz="1400" dirty="0"/>
              <a:t>, 2001.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sz="1400" dirty="0" err="1"/>
              <a:t>Jackson</a:t>
            </a:r>
            <a:r>
              <a:rPr lang="sk-SK" sz="1400" dirty="0"/>
              <a:t> K. </a:t>
            </a:r>
            <a:r>
              <a:rPr lang="en-US" sz="1400" dirty="0"/>
              <a:t>Guidelines for writing multiple choice questions</a:t>
            </a:r>
            <a:r>
              <a:rPr lang="sk-SK" sz="1400" dirty="0"/>
              <a:t>. </a:t>
            </a:r>
            <a:r>
              <a:rPr lang="sk-SK" sz="1400" dirty="0" err="1"/>
              <a:t>Flexible</a:t>
            </a:r>
            <a:r>
              <a:rPr lang="sk-SK" sz="1400" dirty="0"/>
              <a:t> </a:t>
            </a:r>
            <a:r>
              <a:rPr lang="sk-SK" sz="1400" dirty="0" err="1"/>
              <a:t>education</a:t>
            </a:r>
            <a:r>
              <a:rPr lang="sk-SK" sz="1400" dirty="0"/>
              <a:t> </a:t>
            </a:r>
            <a:r>
              <a:rPr lang="sk-SK" sz="1400" dirty="0" err="1"/>
              <a:t>unit</a:t>
            </a:r>
            <a:r>
              <a:rPr lang="sk-SK" sz="1400" dirty="0"/>
              <a:t>, </a:t>
            </a:r>
            <a:r>
              <a:rPr lang="sk-SK" sz="1400" dirty="0" err="1"/>
              <a:t>University</a:t>
            </a:r>
            <a:r>
              <a:rPr lang="sk-SK" sz="1400" dirty="0"/>
              <a:t> of </a:t>
            </a:r>
            <a:r>
              <a:rPr lang="sk-SK" sz="1400" dirty="0" err="1"/>
              <a:t>Tasmania</a:t>
            </a:r>
            <a:r>
              <a:rPr lang="sk-SK" sz="1400" dirty="0"/>
              <a:t>, 2003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sz="1400" dirty="0" err="1"/>
              <a:t>Przymuszala</a:t>
            </a:r>
            <a:r>
              <a:rPr lang="sk-SK" sz="1400" dirty="0"/>
              <a:t> P et al. </a:t>
            </a:r>
            <a:r>
              <a:rPr lang="en-US" sz="1400" dirty="0"/>
              <a:t>Guidelines on Writing Multiple Choice</a:t>
            </a:r>
            <a:r>
              <a:rPr lang="sk-SK" sz="1400" dirty="0"/>
              <a:t> </a:t>
            </a:r>
            <a:r>
              <a:rPr lang="en-US" sz="1400" dirty="0"/>
              <a:t>Questions: A Well-Received and Effective</a:t>
            </a:r>
            <a:r>
              <a:rPr lang="sk-SK" sz="1400" dirty="0"/>
              <a:t> </a:t>
            </a:r>
            <a:r>
              <a:rPr lang="en-US" sz="1400" dirty="0"/>
              <a:t>Faculty Development Intervention</a:t>
            </a:r>
            <a:r>
              <a:rPr lang="sk-SK" sz="1400" dirty="0"/>
              <a:t>. </a:t>
            </a:r>
            <a:r>
              <a:rPr lang="en-US" sz="1400" dirty="0"/>
              <a:t>SAGE Open</a:t>
            </a:r>
            <a:r>
              <a:rPr lang="sk-SK" sz="1400" dirty="0"/>
              <a:t> </a:t>
            </a:r>
            <a:r>
              <a:rPr lang="en-US" sz="1400" dirty="0"/>
              <a:t>2020: 1–12</a:t>
            </a:r>
            <a:r>
              <a:rPr lang="sk-SK" sz="1400" dirty="0"/>
              <a:t> </a:t>
            </a:r>
            <a:r>
              <a:rPr lang="en-US" sz="1400" dirty="0"/>
              <a:t>DOI: 10.1177/2158244020947432</a:t>
            </a:r>
            <a:endParaRPr lang="sk-SK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sz="1400" dirty="0" err="1"/>
              <a:t>Bothel</a:t>
            </a:r>
            <a:r>
              <a:rPr lang="sk-SK" sz="1400" dirty="0"/>
              <a:t> TW., </a:t>
            </a:r>
            <a:r>
              <a:rPr lang="sk-SK" sz="1400" dirty="0" err="1"/>
              <a:t>Annual</a:t>
            </a:r>
            <a:r>
              <a:rPr lang="sk-SK" sz="1400" dirty="0"/>
              <a:t> </a:t>
            </a:r>
            <a:r>
              <a:rPr lang="sk-SK" sz="1400" dirty="0" err="1"/>
              <a:t>University</a:t>
            </a:r>
            <a:r>
              <a:rPr lang="sk-SK" sz="1400" dirty="0"/>
              <a:t> </a:t>
            </a:r>
            <a:r>
              <a:rPr lang="sk-SK" sz="1400" dirty="0" err="1"/>
              <a:t>Conference</a:t>
            </a:r>
            <a:r>
              <a:rPr lang="sk-SK" sz="1400" dirty="0"/>
              <a:t>, 2001</a:t>
            </a:r>
            <a:r>
              <a:rPr lang="en-US" sz="1400" dirty="0"/>
              <a:t>Rules For Writing Multiple-choice Questions</a:t>
            </a:r>
            <a:r>
              <a:rPr lang="sk-SK" sz="1400" dirty="0"/>
              <a:t>. </a:t>
            </a:r>
            <a:r>
              <a:rPr lang="sk-SK" sz="1400" dirty="0" err="1"/>
              <a:t>Brigham</a:t>
            </a:r>
            <a:r>
              <a:rPr lang="sk-SK" sz="1400" dirty="0"/>
              <a:t> </a:t>
            </a:r>
            <a:r>
              <a:rPr lang="sk-SK" sz="1400" dirty="0" err="1"/>
              <a:t>Young</a:t>
            </a:r>
            <a:r>
              <a:rPr lang="sk-SK" sz="1400" dirty="0"/>
              <a:t> </a:t>
            </a:r>
            <a:r>
              <a:rPr lang="sk-SK" sz="1400" dirty="0" err="1"/>
              <a:t>University</a:t>
            </a:r>
            <a:endParaRPr lang="sk-SK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sz="1400" dirty="0" err="1"/>
              <a:t>Writing</a:t>
            </a:r>
            <a:r>
              <a:rPr lang="sk-SK" sz="1400" dirty="0"/>
              <a:t> </a:t>
            </a:r>
            <a:r>
              <a:rPr lang="sk-SK" sz="1400" dirty="0" err="1"/>
              <a:t>Effective</a:t>
            </a:r>
            <a:r>
              <a:rPr lang="sk-SK" sz="1400" dirty="0"/>
              <a:t> test </a:t>
            </a:r>
            <a:r>
              <a:rPr lang="sk-SK" sz="1400" dirty="0" err="1"/>
              <a:t>questions</a:t>
            </a:r>
            <a:r>
              <a:rPr lang="sk-SK" sz="1400" dirty="0"/>
              <a:t>. </a:t>
            </a:r>
            <a:r>
              <a:rPr lang="sk-SK" sz="1400" dirty="0" err="1"/>
              <a:t>University</a:t>
            </a:r>
            <a:r>
              <a:rPr lang="sk-SK" sz="1400" dirty="0"/>
              <a:t> of </a:t>
            </a:r>
            <a:r>
              <a:rPr lang="sk-SK" sz="1400" dirty="0" err="1"/>
              <a:t>California</a:t>
            </a:r>
            <a:r>
              <a:rPr lang="sk-SK" sz="1400" dirty="0"/>
              <a:t>, </a:t>
            </a:r>
            <a:r>
              <a:rPr lang="sk-SK" sz="1400" dirty="0" err="1"/>
              <a:t>Riverside</a:t>
            </a:r>
            <a:r>
              <a:rPr lang="sk-SK" sz="1400" dirty="0"/>
              <a:t> </a:t>
            </a:r>
            <a:r>
              <a:rPr lang="sk-SK" sz="1400" dirty="0" err="1"/>
              <a:t>School</a:t>
            </a:r>
            <a:r>
              <a:rPr lang="sk-SK" sz="1400" dirty="0"/>
              <a:t> of </a:t>
            </a:r>
            <a:r>
              <a:rPr lang="sk-SK" sz="1400" dirty="0" err="1"/>
              <a:t>Medicine</a:t>
            </a:r>
            <a:r>
              <a:rPr lang="sk-SK" sz="1400" dirty="0"/>
              <a:t>, 2021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 dirty="0"/>
              <a:t>01. 02. 2022</a:t>
            </a:r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 dirty="0"/>
              <a:t>Kurz medicínskeho vzdelávania</a:t>
            </a:r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35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388490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4853C8-66A9-4427-AD88-320AF74A0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Aktivita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608C400-64B2-43C0-8048-27BCC8C01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dirty="0"/>
              <a:t>1. Vytvorte 3 MCQ testových otázok z oblasti, ktorej sa venujete (cca 10 min.)</a:t>
            </a:r>
          </a:p>
          <a:p>
            <a:pPr lvl="1"/>
            <a:r>
              <a:rPr lang="sk-SK" dirty="0"/>
              <a:t>1 otázku s jednou jednoznačne správnou odpoveďou</a:t>
            </a:r>
          </a:p>
          <a:p>
            <a:pPr lvl="1"/>
            <a:r>
              <a:rPr lang="sk-SK" dirty="0"/>
              <a:t>1 otázku s možnými  viacerými alebo žiadnou správnou odpoveďou</a:t>
            </a:r>
          </a:p>
          <a:p>
            <a:pPr lvl="1"/>
            <a:r>
              <a:rPr lang="sk-SK"/>
              <a:t>1 otázku </a:t>
            </a:r>
            <a:r>
              <a:rPr lang="sk-SK" dirty="0"/>
              <a:t>s jednou najsprávnejšou odpoveďou </a:t>
            </a:r>
          </a:p>
          <a:p>
            <a:r>
              <a:rPr lang="sk-SK" dirty="0"/>
              <a:t>Správne odpovede nevyznačujte priamo v otázke, ale nakoniec pod všetkými otázkami.</a:t>
            </a:r>
          </a:p>
          <a:p>
            <a:pPr marL="0" indent="0">
              <a:buNone/>
            </a:pPr>
            <a:r>
              <a:rPr lang="sk-SK" dirty="0"/>
              <a:t>2. Pošlite ich mejlom na </a:t>
            </a:r>
            <a:r>
              <a:rPr lang="sk-SK" dirty="0">
                <a:hlinkClick r:id="rId2"/>
              </a:rPr>
              <a:t>juraj.mokry@uniba.sk</a:t>
            </a:r>
            <a:r>
              <a:rPr lang="sk-SK" dirty="0"/>
              <a:t> (priamo do mejlovej správy alebo ako </a:t>
            </a:r>
            <a:r>
              <a:rPr lang="sk-SK" dirty="0">
                <a:solidFill>
                  <a:srgbClr val="E03643"/>
                </a:solidFill>
              </a:rPr>
              <a:t>priezvisko.docx </a:t>
            </a:r>
            <a:r>
              <a:rPr lang="sk-SK" dirty="0"/>
              <a:t>súbor).</a:t>
            </a:r>
          </a:p>
          <a:p>
            <a:pPr marL="0" indent="0">
              <a:buNone/>
            </a:pPr>
            <a:r>
              <a:rPr lang="sk-SK" dirty="0"/>
              <a:t>3. Následne ich zobrazíme na interaktívnej tabuli pre všetkých a spoločne zanalyzujeme ich správnosť, resp. prípadné nedostatky a návrhy na zlepšenie.</a:t>
            </a:r>
          </a:p>
          <a:p>
            <a:pPr marL="0" indent="0">
              <a:buNone/>
            </a:pPr>
            <a:r>
              <a:rPr lang="sk-SK" dirty="0"/>
              <a:t>4. Po skončení analýzy využije každý účastník svoje otázky pri tvorbe vlastného testu v testovacom prostredí.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F87E891-6D02-46E8-B7C8-703178F4A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6F81F2B-EF30-471A-BF08-C9480D0FA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1BBDC69-4D46-45F2-84C0-8A075AF3D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36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417371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5D819090-65CF-41A5-8F44-C90E28D40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sk-SK"/>
              <a:t>01. 02. 2022</a:t>
            </a:r>
            <a:endParaRPr lang="sk-SK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528B452-02F6-4D5E-ABDA-65C667F19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sk-SK"/>
              <a:t>Kurz medicínskeho vzdelávania</a:t>
            </a:r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DB5D9A4-1A7E-4C09-9ECF-213AE407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C973DE-7D39-4BFF-85EF-E7773D09285E}" type="slidenum">
              <a:rPr lang="sk-SK" smtClean="0"/>
              <a:pPr/>
              <a:t>37</a:t>
            </a:fld>
            <a:endParaRPr lang="sk-SK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23115E9B-488A-4D7B-9DFB-0A13C8FAC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3803"/>
            <a:ext cx="9144000" cy="4509541"/>
          </a:xfrm>
          <a:prstGeom prst="rect">
            <a:avLst/>
          </a:prstGeom>
        </p:spPr>
      </p:pic>
      <p:sp>
        <p:nvSpPr>
          <p:cNvPr id="8" name="Nadpis 7">
            <a:extLst>
              <a:ext uri="{FF2B5EF4-FFF2-40B4-BE49-F238E27FC236}">
                <a16:creationId xmlns:a16="http://schemas.microsoft.com/office/drawing/2014/main" id="{B4B0C6CA-F404-4776-B99E-C12F221F8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Posudzovanie MCQ</a:t>
            </a:r>
          </a:p>
        </p:txBody>
      </p:sp>
    </p:spTree>
    <p:extLst>
      <p:ext uri="{BB962C8B-B14F-4D97-AF65-F5344CB8AC3E}">
        <p14:creationId xmlns:p14="http://schemas.microsoft.com/office/powerpoint/2010/main" val="207492182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íva">
  <a:themeElements>
    <a:clrScheme name="Retrospektív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í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í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1360</TotalTime>
  <Words>2401</Words>
  <Application>Microsoft Office PowerPoint</Application>
  <PresentationFormat>Prezentácia na obrazovke (4:3)</PresentationFormat>
  <Paragraphs>378</Paragraphs>
  <Slides>37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37</vt:i4>
      </vt:variant>
    </vt:vector>
  </HeadingPairs>
  <TitlesOfParts>
    <vt:vector size="42" baseType="lpstr">
      <vt:lpstr>Calibri</vt:lpstr>
      <vt:lpstr>Calibri Light</vt:lpstr>
      <vt:lpstr>Corbel</vt:lpstr>
      <vt:lpstr>Wingdings</vt:lpstr>
      <vt:lpstr>Retrospektíva</vt:lpstr>
      <vt:lpstr>Efektívne testovanie obsah a forma, tvorba testov</vt:lpstr>
      <vt:lpstr>Harmonogram</vt:lpstr>
      <vt:lpstr>Testy </vt:lpstr>
      <vt:lpstr>Najčastejšie typy objektívnych testov</vt:lpstr>
      <vt:lpstr>Najčastejšie typy objektívnych testov</vt:lpstr>
      <vt:lpstr>Najčastejšie typy objektívnych testov</vt:lpstr>
      <vt:lpstr>Najčastejšie typy subjektívnych testov</vt:lpstr>
      <vt:lpstr>Výhody a nevýhody</vt:lpstr>
      <vt:lpstr>Výhody a nevýhody</vt:lpstr>
      <vt:lpstr>Všeobecné tipy</vt:lpstr>
      <vt:lpstr>Esej alebo objektívny test?</vt:lpstr>
      <vt:lpstr>Technické vlastnosti testu</vt:lpstr>
      <vt:lpstr>Technické vlastnosti testu</vt:lpstr>
      <vt:lpstr>Hľadanie/hádanie správnych odpovedí študentmi</vt:lpstr>
      <vt:lpstr>Hľadanie/hádanie správnych odpovedí študentmi</vt:lpstr>
      <vt:lpstr>Ako pomôcť študentom?</vt:lpstr>
      <vt:lpstr>MCQ a TF testy</vt:lpstr>
      <vt:lpstr>MCQ – výhody a nevýhody</vt:lpstr>
      <vt:lpstr>MCQ – odporúčania k tvorbe</vt:lpstr>
      <vt:lpstr>MCQ – odporúčania k tvorbe</vt:lpstr>
      <vt:lpstr>MCQ – odporúčania k tvorbe</vt:lpstr>
      <vt:lpstr>MCQ – odporúčania k tvorbe</vt:lpstr>
      <vt:lpstr>MCQ – odporúčania k tvorbe</vt:lpstr>
      <vt:lpstr>MCQ – odporúčania k tvorbe</vt:lpstr>
      <vt:lpstr>MCQ – odporúčania k tvorbe</vt:lpstr>
      <vt:lpstr>MCQ – odporúčania k tvorbe</vt:lpstr>
      <vt:lpstr>MCQ – odporúčania k tvorbe</vt:lpstr>
      <vt:lpstr>MCQ – odporúčania k tvorbe</vt:lpstr>
      <vt:lpstr>MCQ – odporúčania k tvorbe</vt:lpstr>
      <vt:lpstr>MCQ – odporúčania k tvorbe</vt:lpstr>
      <vt:lpstr>MCQ – odporúčania k tvorbe</vt:lpstr>
      <vt:lpstr>MCQ – odporúčania k tvorbe</vt:lpstr>
      <vt:lpstr>T/F testy – odporúčania k tvorbe</vt:lpstr>
      <vt:lpstr>Ďalšie typy testov</vt:lpstr>
      <vt:lpstr>Odporúčaná literatúra</vt:lpstr>
      <vt:lpstr>Aktivita</vt:lpstr>
      <vt:lpstr>Posudzovanie MCQ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Studijne oddelenie JLF</dc:creator>
  <cp:lastModifiedBy>Juraj Mokry</cp:lastModifiedBy>
  <cp:revision>175</cp:revision>
  <cp:lastPrinted>2017-01-31T13:29:18Z</cp:lastPrinted>
  <dcterms:created xsi:type="dcterms:W3CDTF">2011-10-05T08:05:19Z</dcterms:created>
  <dcterms:modified xsi:type="dcterms:W3CDTF">2023-01-26T16:13:06Z</dcterms:modified>
</cp:coreProperties>
</file>