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0"/>
  </p:notesMasterIdLst>
  <p:sldIdLst>
    <p:sldId id="256" r:id="rId5"/>
    <p:sldId id="266" r:id="rId6"/>
    <p:sldId id="259" r:id="rId7"/>
    <p:sldId id="258" r:id="rId8"/>
    <p:sldId id="260" r:id="rId9"/>
    <p:sldId id="261" r:id="rId10"/>
    <p:sldId id="262" r:id="rId11"/>
    <p:sldId id="263" r:id="rId12"/>
    <p:sldId id="264" r:id="rId13"/>
    <p:sldId id="265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928" r:id="rId25"/>
    <p:sldId id="929" r:id="rId26"/>
    <p:sldId id="930" r:id="rId27"/>
    <p:sldId id="277" r:id="rId28"/>
    <p:sldId id="278" r:id="rId29"/>
    <p:sldId id="279" r:id="rId30"/>
    <p:sldId id="280" r:id="rId31"/>
    <p:sldId id="281" r:id="rId32"/>
    <p:sldId id="282" r:id="rId33"/>
    <p:sldId id="297" r:id="rId34"/>
    <p:sldId id="300" r:id="rId35"/>
    <p:sldId id="285" r:id="rId36"/>
    <p:sldId id="284" r:id="rId37"/>
    <p:sldId id="301" r:id="rId38"/>
    <p:sldId id="283" r:id="rId39"/>
    <p:sldId id="287" r:id="rId40"/>
    <p:sldId id="302" r:id="rId41"/>
    <p:sldId id="288" r:id="rId42"/>
    <p:sldId id="286" r:id="rId43"/>
    <p:sldId id="289" r:id="rId44"/>
    <p:sldId id="290" r:id="rId45"/>
    <p:sldId id="291" r:id="rId46"/>
    <p:sldId id="292" r:id="rId47"/>
    <p:sldId id="294" r:id="rId48"/>
    <p:sldId id="293" r:id="rId49"/>
  </p:sldIdLst>
  <p:sldSz cx="12192000" cy="6858000"/>
  <p:notesSz cx="6858000" cy="9144000"/>
  <p:defaultTextStyle>
    <a:defPPr>
      <a:defRPr lang="en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3643"/>
    <a:srgbClr val="FDCD00"/>
    <a:srgbClr val="24B56F"/>
    <a:srgbClr val="8C4BAF"/>
    <a:srgbClr val="9DE7D7"/>
    <a:srgbClr val="2C41DB"/>
    <a:srgbClr val="F0609F"/>
    <a:srgbClr val="9E2B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1294" autoAdjust="0"/>
  </p:normalViewPr>
  <p:slideViewPr>
    <p:cSldViewPr snapToGrid="0" snapToObjects="1">
      <p:cViewPr varScale="1">
        <p:scale>
          <a:sx n="78" d="100"/>
          <a:sy n="78" d="100"/>
        </p:scale>
        <p:origin x="78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1C4F3B-2BC9-4C96-97A7-A3C0192F061C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ECC13E8-779E-4C9B-9E02-5F940FB76FDE}">
      <dgm:prSet/>
      <dgm:spPr/>
      <dgm:t>
        <a:bodyPr/>
        <a:lstStyle/>
        <a:p>
          <a:r>
            <a:rPr lang="sk-SK" dirty="0" err="1"/>
            <a:t>Formatívne</a:t>
          </a:r>
          <a:endParaRPr lang="en-US" dirty="0"/>
        </a:p>
      </dgm:t>
    </dgm:pt>
    <dgm:pt modelId="{B673997D-5B8C-402D-92FD-AAE027B04E3C}" type="parTrans" cxnId="{2B9E26C1-9F6F-415B-9C4C-94DBB862030D}">
      <dgm:prSet/>
      <dgm:spPr/>
      <dgm:t>
        <a:bodyPr/>
        <a:lstStyle/>
        <a:p>
          <a:endParaRPr lang="en-US"/>
        </a:p>
      </dgm:t>
    </dgm:pt>
    <dgm:pt modelId="{7FB3F91D-90DB-42E8-8DE1-8520D96859C5}" type="sibTrans" cxnId="{2B9E26C1-9F6F-415B-9C4C-94DBB862030D}">
      <dgm:prSet/>
      <dgm:spPr/>
      <dgm:t>
        <a:bodyPr/>
        <a:lstStyle/>
        <a:p>
          <a:endParaRPr lang="en-US"/>
        </a:p>
      </dgm:t>
    </dgm:pt>
    <dgm:pt modelId="{9205D15E-8CF4-45BF-92A7-6162F8C70346}">
      <dgm:prSet/>
      <dgm:spPr/>
      <dgm:t>
        <a:bodyPr/>
        <a:lstStyle/>
        <a:p>
          <a:r>
            <a:rPr lang="sk-SK" dirty="0"/>
            <a:t>Individuálne</a:t>
          </a:r>
          <a:endParaRPr lang="en-US" dirty="0"/>
        </a:p>
      </dgm:t>
    </dgm:pt>
    <dgm:pt modelId="{EE60B89F-86A7-4876-B065-FD53C723ED53}" type="parTrans" cxnId="{3760F612-149E-47B2-AA9B-1255E470A1B6}">
      <dgm:prSet/>
      <dgm:spPr/>
      <dgm:t>
        <a:bodyPr/>
        <a:lstStyle/>
        <a:p>
          <a:endParaRPr lang="en-US"/>
        </a:p>
      </dgm:t>
    </dgm:pt>
    <dgm:pt modelId="{F278C945-859C-49C9-9B91-C2C3F332D1E9}" type="sibTrans" cxnId="{3760F612-149E-47B2-AA9B-1255E470A1B6}">
      <dgm:prSet/>
      <dgm:spPr/>
      <dgm:t>
        <a:bodyPr/>
        <a:lstStyle/>
        <a:p>
          <a:endParaRPr lang="en-US"/>
        </a:p>
      </dgm:t>
    </dgm:pt>
    <dgm:pt modelId="{5D5D7C98-DD01-42D2-98AB-881D60BF17E7}">
      <dgm:prSet/>
      <dgm:spPr/>
      <dgm:t>
        <a:bodyPr/>
        <a:lstStyle/>
        <a:p>
          <a:r>
            <a:rPr lang="sk-SK" dirty="0"/>
            <a:t>Priebežné</a:t>
          </a:r>
          <a:endParaRPr lang="en-US" dirty="0"/>
        </a:p>
      </dgm:t>
    </dgm:pt>
    <dgm:pt modelId="{7ECFE5F0-1B03-4FC8-AE1E-848DB34B12E9}" type="parTrans" cxnId="{D5942714-25F5-460A-AE84-2E7C019C24A0}">
      <dgm:prSet/>
      <dgm:spPr/>
      <dgm:t>
        <a:bodyPr/>
        <a:lstStyle/>
        <a:p>
          <a:endParaRPr lang="en-US"/>
        </a:p>
      </dgm:t>
    </dgm:pt>
    <dgm:pt modelId="{9536A0D4-1744-4B97-ACB4-EA0FE409B2EA}" type="sibTrans" cxnId="{D5942714-25F5-460A-AE84-2E7C019C24A0}">
      <dgm:prSet/>
      <dgm:spPr/>
      <dgm:t>
        <a:bodyPr/>
        <a:lstStyle/>
        <a:p>
          <a:endParaRPr lang="en-US"/>
        </a:p>
      </dgm:t>
    </dgm:pt>
    <dgm:pt modelId="{830F849E-A4C5-436B-806D-3D42DDC30194}">
      <dgm:prSet/>
      <dgm:spPr/>
      <dgm:t>
        <a:bodyPr/>
        <a:lstStyle/>
        <a:p>
          <a:r>
            <a:rPr lang="sk-SK" dirty="0"/>
            <a:t>Predmetu</a:t>
          </a:r>
          <a:endParaRPr lang="en-US" dirty="0"/>
        </a:p>
      </dgm:t>
    </dgm:pt>
    <dgm:pt modelId="{46F62B96-9393-48F5-AAAE-376AFB6C99C5}" type="parTrans" cxnId="{95C14754-FFF7-4484-9CF3-541487E12B96}">
      <dgm:prSet/>
      <dgm:spPr/>
      <dgm:t>
        <a:bodyPr/>
        <a:lstStyle/>
        <a:p>
          <a:endParaRPr lang="en-US"/>
        </a:p>
      </dgm:t>
    </dgm:pt>
    <dgm:pt modelId="{3643B775-9080-48D6-8773-D9B14F0BA6BE}" type="sibTrans" cxnId="{95C14754-FFF7-4484-9CF3-541487E12B96}">
      <dgm:prSet/>
      <dgm:spPr/>
      <dgm:t>
        <a:bodyPr/>
        <a:lstStyle/>
        <a:p>
          <a:endParaRPr lang="en-US"/>
        </a:p>
      </dgm:t>
    </dgm:pt>
    <dgm:pt modelId="{8713F707-2DB3-4ADB-9749-EAE23E335C19}">
      <dgm:prSet/>
      <dgm:spPr/>
      <dgm:t>
        <a:bodyPr/>
        <a:lstStyle/>
        <a:p>
          <a:r>
            <a:rPr lang="sk-SK" dirty="0" err="1"/>
            <a:t>Sumatívne</a:t>
          </a:r>
          <a:endParaRPr lang="en-US" dirty="0"/>
        </a:p>
      </dgm:t>
    </dgm:pt>
    <dgm:pt modelId="{42791671-44A0-4AC2-BCAA-EB0F7FFFC876}" type="parTrans" cxnId="{DD332596-B628-4D35-80BA-AD24B2A0FA41}">
      <dgm:prSet/>
      <dgm:spPr/>
      <dgm:t>
        <a:bodyPr/>
        <a:lstStyle/>
        <a:p>
          <a:endParaRPr lang="en-US"/>
        </a:p>
      </dgm:t>
    </dgm:pt>
    <dgm:pt modelId="{BF8AB689-FF9D-49CA-91FC-DAEA1CAFA2C0}" type="sibTrans" cxnId="{DD332596-B628-4D35-80BA-AD24B2A0FA41}">
      <dgm:prSet/>
      <dgm:spPr/>
      <dgm:t>
        <a:bodyPr/>
        <a:lstStyle/>
        <a:p>
          <a:endParaRPr lang="en-US"/>
        </a:p>
      </dgm:t>
    </dgm:pt>
    <dgm:pt modelId="{ED86A242-249F-4661-89EF-8ADA4C501F3D}">
      <dgm:prSet/>
      <dgm:spPr/>
      <dgm:t>
        <a:bodyPr/>
        <a:lstStyle/>
        <a:p>
          <a:r>
            <a:rPr lang="sk-SK" dirty="0"/>
            <a:t>Kurikula</a:t>
          </a:r>
          <a:endParaRPr lang="en-US" dirty="0"/>
        </a:p>
      </dgm:t>
    </dgm:pt>
    <dgm:pt modelId="{292ED035-4FA2-4D6E-A149-CE2CA1229BC0}" type="parTrans" cxnId="{4C5E825C-33E6-4D2A-A7BE-B4911ABE33DA}">
      <dgm:prSet/>
      <dgm:spPr/>
      <dgm:t>
        <a:bodyPr/>
        <a:lstStyle/>
        <a:p>
          <a:endParaRPr lang="sk-SK"/>
        </a:p>
      </dgm:t>
    </dgm:pt>
    <dgm:pt modelId="{B3D0550C-099E-45E5-892F-6135CECB89A4}" type="sibTrans" cxnId="{4C5E825C-33E6-4D2A-A7BE-B4911ABE33DA}">
      <dgm:prSet/>
      <dgm:spPr/>
      <dgm:t>
        <a:bodyPr/>
        <a:lstStyle/>
        <a:p>
          <a:endParaRPr lang="sk-SK"/>
        </a:p>
      </dgm:t>
    </dgm:pt>
    <dgm:pt modelId="{A697D982-B117-4ECA-9711-525510580CC0}">
      <dgm:prSet/>
      <dgm:spPr/>
      <dgm:t>
        <a:bodyPr/>
        <a:lstStyle/>
        <a:p>
          <a:r>
            <a:rPr lang="sk-SK" dirty="0"/>
            <a:t>Kolektívne</a:t>
          </a:r>
          <a:endParaRPr lang="en-US" dirty="0"/>
        </a:p>
      </dgm:t>
    </dgm:pt>
    <dgm:pt modelId="{3B0E56AF-C0E8-45D2-AC16-253FA5FBAAC4}" type="parTrans" cxnId="{32721909-B15D-4DA1-8316-BE39E03A0EB7}">
      <dgm:prSet/>
      <dgm:spPr/>
      <dgm:t>
        <a:bodyPr/>
        <a:lstStyle/>
        <a:p>
          <a:endParaRPr lang="sk-SK"/>
        </a:p>
      </dgm:t>
    </dgm:pt>
    <dgm:pt modelId="{BBE95711-95E5-4457-B075-9CB1E57D676B}" type="sibTrans" cxnId="{32721909-B15D-4DA1-8316-BE39E03A0EB7}">
      <dgm:prSet/>
      <dgm:spPr/>
      <dgm:t>
        <a:bodyPr/>
        <a:lstStyle/>
        <a:p>
          <a:endParaRPr lang="sk-SK"/>
        </a:p>
      </dgm:t>
    </dgm:pt>
    <dgm:pt modelId="{C485555B-31BB-41F9-B1E5-A6E3055F1321}">
      <dgm:prSet/>
      <dgm:spPr/>
      <dgm:t>
        <a:bodyPr/>
        <a:lstStyle/>
        <a:p>
          <a:r>
            <a:rPr lang="sk-SK" dirty="0"/>
            <a:t>Záverečné</a:t>
          </a:r>
          <a:endParaRPr lang="en-US" dirty="0"/>
        </a:p>
      </dgm:t>
    </dgm:pt>
    <dgm:pt modelId="{66BBABB2-796C-468E-B528-012E8E38F77B}" type="parTrans" cxnId="{5B7619C0-FC85-437F-9D24-E25890B279DE}">
      <dgm:prSet/>
      <dgm:spPr/>
      <dgm:t>
        <a:bodyPr/>
        <a:lstStyle/>
        <a:p>
          <a:endParaRPr lang="sk-SK"/>
        </a:p>
      </dgm:t>
    </dgm:pt>
    <dgm:pt modelId="{5CBF7566-98E5-4FAB-962A-2E9D8F880978}" type="sibTrans" cxnId="{5B7619C0-FC85-437F-9D24-E25890B279DE}">
      <dgm:prSet/>
      <dgm:spPr/>
      <dgm:t>
        <a:bodyPr/>
        <a:lstStyle/>
        <a:p>
          <a:endParaRPr lang="sk-SK"/>
        </a:p>
      </dgm:t>
    </dgm:pt>
    <dgm:pt modelId="{4F09AD75-294D-49B3-B81C-DDFBD2B2F3F9}" type="pres">
      <dgm:prSet presAssocID="{D51C4F3B-2BC9-4C96-97A7-A3C0192F061C}" presName="diagram" presStyleCnt="0">
        <dgm:presLayoutVars>
          <dgm:dir/>
          <dgm:resizeHandles val="exact"/>
        </dgm:presLayoutVars>
      </dgm:prSet>
      <dgm:spPr/>
    </dgm:pt>
    <dgm:pt modelId="{A16354A8-2E03-464A-B8CA-C5CF8AFA35C5}" type="pres">
      <dgm:prSet presAssocID="{CECC13E8-779E-4C9B-9E02-5F940FB76FDE}" presName="node" presStyleLbl="node1" presStyleIdx="0" presStyleCnt="8">
        <dgm:presLayoutVars>
          <dgm:bulletEnabled val="1"/>
        </dgm:presLayoutVars>
      </dgm:prSet>
      <dgm:spPr/>
    </dgm:pt>
    <dgm:pt modelId="{CF86E325-7DCF-4747-9315-600A10F33C93}" type="pres">
      <dgm:prSet presAssocID="{7FB3F91D-90DB-42E8-8DE1-8520D96859C5}" presName="sibTrans" presStyleCnt="0"/>
      <dgm:spPr/>
    </dgm:pt>
    <dgm:pt modelId="{44DB8F10-F950-48D5-9C3E-258044AE0963}" type="pres">
      <dgm:prSet presAssocID="{9205D15E-8CF4-45BF-92A7-6162F8C70346}" presName="node" presStyleLbl="node1" presStyleIdx="1" presStyleCnt="8">
        <dgm:presLayoutVars>
          <dgm:bulletEnabled val="1"/>
        </dgm:presLayoutVars>
      </dgm:prSet>
      <dgm:spPr/>
    </dgm:pt>
    <dgm:pt modelId="{8BA1DDDB-3C50-45D5-A435-683865795FF6}" type="pres">
      <dgm:prSet presAssocID="{F278C945-859C-49C9-9B91-C2C3F332D1E9}" presName="sibTrans" presStyleCnt="0"/>
      <dgm:spPr/>
    </dgm:pt>
    <dgm:pt modelId="{7C23229A-31B5-41DA-8663-26C3C2CFF5EC}" type="pres">
      <dgm:prSet presAssocID="{5D5D7C98-DD01-42D2-98AB-881D60BF17E7}" presName="node" presStyleLbl="node1" presStyleIdx="2" presStyleCnt="8">
        <dgm:presLayoutVars>
          <dgm:bulletEnabled val="1"/>
        </dgm:presLayoutVars>
      </dgm:prSet>
      <dgm:spPr/>
    </dgm:pt>
    <dgm:pt modelId="{32F46833-138D-4EAD-AA57-0D5C31B311F7}" type="pres">
      <dgm:prSet presAssocID="{9536A0D4-1744-4B97-ACB4-EA0FE409B2EA}" presName="sibTrans" presStyleCnt="0"/>
      <dgm:spPr/>
    </dgm:pt>
    <dgm:pt modelId="{8AD5DAF4-0272-47E2-AFF4-D23E22AE6B9B}" type="pres">
      <dgm:prSet presAssocID="{830F849E-A4C5-436B-806D-3D42DDC30194}" presName="node" presStyleLbl="node1" presStyleIdx="3" presStyleCnt="8">
        <dgm:presLayoutVars>
          <dgm:bulletEnabled val="1"/>
        </dgm:presLayoutVars>
      </dgm:prSet>
      <dgm:spPr/>
    </dgm:pt>
    <dgm:pt modelId="{58F39CA5-E1EA-43AC-9B98-2AB613DBAFC1}" type="pres">
      <dgm:prSet presAssocID="{3643B775-9080-48D6-8773-D9B14F0BA6BE}" presName="sibTrans" presStyleCnt="0"/>
      <dgm:spPr/>
    </dgm:pt>
    <dgm:pt modelId="{B5B300CA-981C-4F4A-A8A6-37DF10B93180}" type="pres">
      <dgm:prSet presAssocID="{8713F707-2DB3-4ADB-9749-EAE23E335C19}" presName="node" presStyleLbl="node1" presStyleIdx="4" presStyleCnt="8">
        <dgm:presLayoutVars>
          <dgm:bulletEnabled val="1"/>
        </dgm:presLayoutVars>
      </dgm:prSet>
      <dgm:spPr/>
    </dgm:pt>
    <dgm:pt modelId="{0188E60F-98B7-44FA-80E7-D89B312B947C}" type="pres">
      <dgm:prSet presAssocID="{BF8AB689-FF9D-49CA-91FC-DAEA1CAFA2C0}" presName="sibTrans" presStyleCnt="0"/>
      <dgm:spPr/>
    </dgm:pt>
    <dgm:pt modelId="{089C2403-12F9-476A-9576-7AC429A00ED0}" type="pres">
      <dgm:prSet presAssocID="{A697D982-B117-4ECA-9711-525510580CC0}" presName="node" presStyleLbl="node1" presStyleIdx="5" presStyleCnt="8">
        <dgm:presLayoutVars>
          <dgm:bulletEnabled val="1"/>
        </dgm:presLayoutVars>
      </dgm:prSet>
      <dgm:spPr/>
    </dgm:pt>
    <dgm:pt modelId="{D06741BA-2579-42A2-A386-2E3BCDFC1D44}" type="pres">
      <dgm:prSet presAssocID="{BBE95711-95E5-4457-B075-9CB1E57D676B}" presName="sibTrans" presStyleCnt="0"/>
      <dgm:spPr/>
    </dgm:pt>
    <dgm:pt modelId="{F5171326-4B36-4CE6-B355-F35A30A3DB5B}" type="pres">
      <dgm:prSet presAssocID="{C485555B-31BB-41F9-B1E5-A6E3055F1321}" presName="node" presStyleLbl="node1" presStyleIdx="6" presStyleCnt="8">
        <dgm:presLayoutVars>
          <dgm:bulletEnabled val="1"/>
        </dgm:presLayoutVars>
      </dgm:prSet>
      <dgm:spPr/>
    </dgm:pt>
    <dgm:pt modelId="{4200C515-9FDB-4D74-801C-8FF9D4417D4A}" type="pres">
      <dgm:prSet presAssocID="{5CBF7566-98E5-4FAB-962A-2E9D8F880978}" presName="sibTrans" presStyleCnt="0"/>
      <dgm:spPr/>
    </dgm:pt>
    <dgm:pt modelId="{700989B8-55DA-4620-99FB-F9AC18454D14}" type="pres">
      <dgm:prSet presAssocID="{ED86A242-249F-4661-89EF-8ADA4C501F3D}" presName="node" presStyleLbl="node1" presStyleIdx="7" presStyleCnt="8">
        <dgm:presLayoutVars>
          <dgm:bulletEnabled val="1"/>
        </dgm:presLayoutVars>
      </dgm:prSet>
      <dgm:spPr/>
    </dgm:pt>
  </dgm:ptLst>
  <dgm:cxnLst>
    <dgm:cxn modelId="{32721909-B15D-4DA1-8316-BE39E03A0EB7}" srcId="{D51C4F3B-2BC9-4C96-97A7-A3C0192F061C}" destId="{A697D982-B117-4ECA-9711-525510580CC0}" srcOrd="5" destOrd="0" parTransId="{3B0E56AF-C0E8-45D2-AC16-253FA5FBAAC4}" sibTransId="{BBE95711-95E5-4457-B075-9CB1E57D676B}"/>
    <dgm:cxn modelId="{D38FD612-4958-47F9-92CC-DD14F41CC7DC}" type="presOf" srcId="{5D5D7C98-DD01-42D2-98AB-881D60BF17E7}" destId="{7C23229A-31B5-41DA-8663-26C3C2CFF5EC}" srcOrd="0" destOrd="0" presId="urn:microsoft.com/office/officeart/2005/8/layout/default"/>
    <dgm:cxn modelId="{3760F612-149E-47B2-AA9B-1255E470A1B6}" srcId="{D51C4F3B-2BC9-4C96-97A7-A3C0192F061C}" destId="{9205D15E-8CF4-45BF-92A7-6162F8C70346}" srcOrd="1" destOrd="0" parTransId="{EE60B89F-86A7-4876-B065-FD53C723ED53}" sibTransId="{F278C945-859C-49C9-9B91-C2C3F332D1E9}"/>
    <dgm:cxn modelId="{D5942714-25F5-460A-AE84-2E7C019C24A0}" srcId="{D51C4F3B-2BC9-4C96-97A7-A3C0192F061C}" destId="{5D5D7C98-DD01-42D2-98AB-881D60BF17E7}" srcOrd="2" destOrd="0" parTransId="{7ECFE5F0-1B03-4FC8-AE1E-848DB34B12E9}" sibTransId="{9536A0D4-1744-4B97-ACB4-EA0FE409B2EA}"/>
    <dgm:cxn modelId="{5EA42D1E-B93F-48BF-974F-A264D3D24107}" type="presOf" srcId="{CECC13E8-779E-4C9B-9E02-5F940FB76FDE}" destId="{A16354A8-2E03-464A-B8CA-C5CF8AFA35C5}" srcOrd="0" destOrd="0" presId="urn:microsoft.com/office/officeart/2005/8/layout/default"/>
    <dgm:cxn modelId="{7718BA2C-F9B8-4D58-8D9B-FBBCA7C43847}" type="presOf" srcId="{D51C4F3B-2BC9-4C96-97A7-A3C0192F061C}" destId="{4F09AD75-294D-49B3-B81C-DDFBD2B2F3F9}" srcOrd="0" destOrd="0" presId="urn:microsoft.com/office/officeart/2005/8/layout/default"/>
    <dgm:cxn modelId="{4C5E825C-33E6-4D2A-A7BE-B4911ABE33DA}" srcId="{D51C4F3B-2BC9-4C96-97A7-A3C0192F061C}" destId="{ED86A242-249F-4661-89EF-8ADA4C501F3D}" srcOrd="7" destOrd="0" parTransId="{292ED035-4FA2-4D6E-A149-CE2CA1229BC0}" sibTransId="{B3D0550C-099E-45E5-892F-6135CECB89A4}"/>
    <dgm:cxn modelId="{60E5C45E-C59B-470D-99D0-FACB451F9343}" type="presOf" srcId="{ED86A242-249F-4661-89EF-8ADA4C501F3D}" destId="{700989B8-55DA-4620-99FB-F9AC18454D14}" srcOrd="0" destOrd="0" presId="urn:microsoft.com/office/officeart/2005/8/layout/default"/>
    <dgm:cxn modelId="{5CDCE44D-144A-42D0-8EB1-15D19AC27E2F}" type="presOf" srcId="{830F849E-A4C5-436B-806D-3D42DDC30194}" destId="{8AD5DAF4-0272-47E2-AFF4-D23E22AE6B9B}" srcOrd="0" destOrd="0" presId="urn:microsoft.com/office/officeart/2005/8/layout/default"/>
    <dgm:cxn modelId="{95C14754-FFF7-4484-9CF3-541487E12B96}" srcId="{D51C4F3B-2BC9-4C96-97A7-A3C0192F061C}" destId="{830F849E-A4C5-436B-806D-3D42DDC30194}" srcOrd="3" destOrd="0" parTransId="{46F62B96-9393-48F5-AAAE-376AFB6C99C5}" sibTransId="{3643B775-9080-48D6-8773-D9B14F0BA6BE}"/>
    <dgm:cxn modelId="{7B083594-92CE-42B3-B15A-3769AF895DF9}" type="presOf" srcId="{A697D982-B117-4ECA-9711-525510580CC0}" destId="{089C2403-12F9-476A-9576-7AC429A00ED0}" srcOrd="0" destOrd="0" presId="urn:microsoft.com/office/officeart/2005/8/layout/default"/>
    <dgm:cxn modelId="{DD332596-B628-4D35-80BA-AD24B2A0FA41}" srcId="{D51C4F3B-2BC9-4C96-97A7-A3C0192F061C}" destId="{8713F707-2DB3-4ADB-9749-EAE23E335C19}" srcOrd="4" destOrd="0" parTransId="{42791671-44A0-4AC2-BCAA-EB0F7FFFC876}" sibTransId="{BF8AB689-FF9D-49CA-91FC-DAEA1CAFA2C0}"/>
    <dgm:cxn modelId="{1273589C-484B-47E2-BE08-233FA2FF60E3}" type="presOf" srcId="{9205D15E-8CF4-45BF-92A7-6162F8C70346}" destId="{44DB8F10-F950-48D5-9C3E-258044AE0963}" srcOrd="0" destOrd="0" presId="urn:microsoft.com/office/officeart/2005/8/layout/default"/>
    <dgm:cxn modelId="{5B7619C0-FC85-437F-9D24-E25890B279DE}" srcId="{D51C4F3B-2BC9-4C96-97A7-A3C0192F061C}" destId="{C485555B-31BB-41F9-B1E5-A6E3055F1321}" srcOrd="6" destOrd="0" parTransId="{66BBABB2-796C-468E-B528-012E8E38F77B}" sibTransId="{5CBF7566-98E5-4FAB-962A-2E9D8F880978}"/>
    <dgm:cxn modelId="{2B9E26C1-9F6F-415B-9C4C-94DBB862030D}" srcId="{D51C4F3B-2BC9-4C96-97A7-A3C0192F061C}" destId="{CECC13E8-779E-4C9B-9E02-5F940FB76FDE}" srcOrd="0" destOrd="0" parTransId="{B673997D-5B8C-402D-92FD-AAE027B04E3C}" sibTransId="{7FB3F91D-90DB-42E8-8DE1-8520D96859C5}"/>
    <dgm:cxn modelId="{E8799CE7-75A4-47D3-B882-115DB5604D50}" type="presOf" srcId="{C485555B-31BB-41F9-B1E5-A6E3055F1321}" destId="{F5171326-4B36-4CE6-B355-F35A30A3DB5B}" srcOrd="0" destOrd="0" presId="urn:microsoft.com/office/officeart/2005/8/layout/default"/>
    <dgm:cxn modelId="{BD25DBEE-E7A5-4FF4-BE01-C4415E33F74C}" type="presOf" srcId="{8713F707-2DB3-4ADB-9749-EAE23E335C19}" destId="{B5B300CA-981C-4F4A-A8A6-37DF10B93180}" srcOrd="0" destOrd="0" presId="urn:microsoft.com/office/officeart/2005/8/layout/default"/>
    <dgm:cxn modelId="{AE0BB5B5-7E31-47E6-AE90-AD512104D89F}" type="presParOf" srcId="{4F09AD75-294D-49B3-B81C-DDFBD2B2F3F9}" destId="{A16354A8-2E03-464A-B8CA-C5CF8AFA35C5}" srcOrd="0" destOrd="0" presId="urn:microsoft.com/office/officeart/2005/8/layout/default"/>
    <dgm:cxn modelId="{494FC09E-B017-4B57-890E-98929FA3F802}" type="presParOf" srcId="{4F09AD75-294D-49B3-B81C-DDFBD2B2F3F9}" destId="{CF86E325-7DCF-4747-9315-600A10F33C93}" srcOrd="1" destOrd="0" presId="urn:microsoft.com/office/officeart/2005/8/layout/default"/>
    <dgm:cxn modelId="{FFD8DC43-C408-4189-810E-1404286E2329}" type="presParOf" srcId="{4F09AD75-294D-49B3-B81C-DDFBD2B2F3F9}" destId="{44DB8F10-F950-48D5-9C3E-258044AE0963}" srcOrd="2" destOrd="0" presId="urn:microsoft.com/office/officeart/2005/8/layout/default"/>
    <dgm:cxn modelId="{85547EE9-96B6-4534-BF43-75A79204F2C7}" type="presParOf" srcId="{4F09AD75-294D-49B3-B81C-DDFBD2B2F3F9}" destId="{8BA1DDDB-3C50-45D5-A435-683865795FF6}" srcOrd="3" destOrd="0" presId="urn:microsoft.com/office/officeart/2005/8/layout/default"/>
    <dgm:cxn modelId="{C84539F8-57E9-45BC-A353-F447EDD0A89B}" type="presParOf" srcId="{4F09AD75-294D-49B3-B81C-DDFBD2B2F3F9}" destId="{7C23229A-31B5-41DA-8663-26C3C2CFF5EC}" srcOrd="4" destOrd="0" presId="urn:microsoft.com/office/officeart/2005/8/layout/default"/>
    <dgm:cxn modelId="{5F321E16-90AA-4371-AB41-34C37A9C5F37}" type="presParOf" srcId="{4F09AD75-294D-49B3-B81C-DDFBD2B2F3F9}" destId="{32F46833-138D-4EAD-AA57-0D5C31B311F7}" srcOrd="5" destOrd="0" presId="urn:microsoft.com/office/officeart/2005/8/layout/default"/>
    <dgm:cxn modelId="{82E35266-03EF-48A6-AA35-1D87C681323B}" type="presParOf" srcId="{4F09AD75-294D-49B3-B81C-DDFBD2B2F3F9}" destId="{8AD5DAF4-0272-47E2-AFF4-D23E22AE6B9B}" srcOrd="6" destOrd="0" presId="urn:microsoft.com/office/officeart/2005/8/layout/default"/>
    <dgm:cxn modelId="{045B0EE8-1AB3-4770-A3EC-89EB5283BEA5}" type="presParOf" srcId="{4F09AD75-294D-49B3-B81C-DDFBD2B2F3F9}" destId="{58F39CA5-E1EA-43AC-9B98-2AB613DBAFC1}" srcOrd="7" destOrd="0" presId="urn:microsoft.com/office/officeart/2005/8/layout/default"/>
    <dgm:cxn modelId="{4067ED06-3840-4FF1-9C22-D25BDBC9A9B3}" type="presParOf" srcId="{4F09AD75-294D-49B3-B81C-DDFBD2B2F3F9}" destId="{B5B300CA-981C-4F4A-A8A6-37DF10B93180}" srcOrd="8" destOrd="0" presId="urn:microsoft.com/office/officeart/2005/8/layout/default"/>
    <dgm:cxn modelId="{415A1C47-44DE-4BAF-8FE3-CCC87A0A6B8A}" type="presParOf" srcId="{4F09AD75-294D-49B3-B81C-DDFBD2B2F3F9}" destId="{0188E60F-98B7-44FA-80E7-D89B312B947C}" srcOrd="9" destOrd="0" presId="urn:microsoft.com/office/officeart/2005/8/layout/default"/>
    <dgm:cxn modelId="{28F6217B-0C45-4A9F-8980-6229B06B2D57}" type="presParOf" srcId="{4F09AD75-294D-49B3-B81C-DDFBD2B2F3F9}" destId="{089C2403-12F9-476A-9576-7AC429A00ED0}" srcOrd="10" destOrd="0" presId="urn:microsoft.com/office/officeart/2005/8/layout/default"/>
    <dgm:cxn modelId="{A11F1008-931A-4E95-8EFA-16EF9DAAE3DE}" type="presParOf" srcId="{4F09AD75-294D-49B3-B81C-DDFBD2B2F3F9}" destId="{D06741BA-2579-42A2-A386-2E3BCDFC1D44}" srcOrd="11" destOrd="0" presId="urn:microsoft.com/office/officeart/2005/8/layout/default"/>
    <dgm:cxn modelId="{30268828-729A-4F10-88D7-91EFE02E604E}" type="presParOf" srcId="{4F09AD75-294D-49B3-B81C-DDFBD2B2F3F9}" destId="{F5171326-4B36-4CE6-B355-F35A30A3DB5B}" srcOrd="12" destOrd="0" presId="urn:microsoft.com/office/officeart/2005/8/layout/default"/>
    <dgm:cxn modelId="{B1E93B02-955F-4AE2-AEEC-2FD6FEB055EF}" type="presParOf" srcId="{4F09AD75-294D-49B3-B81C-DDFBD2B2F3F9}" destId="{4200C515-9FDB-4D74-801C-8FF9D4417D4A}" srcOrd="13" destOrd="0" presId="urn:microsoft.com/office/officeart/2005/8/layout/default"/>
    <dgm:cxn modelId="{873C009F-421B-4F3D-8C08-51B8F17A6246}" type="presParOf" srcId="{4F09AD75-294D-49B3-B81C-DDFBD2B2F3F9}" destId="{700989B8-55DA-4620-99FB-F9AC18454D14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354A8-2E03-464A-B8CA-C5CF8AFA35C5}">
      <dsp:nvSpPr>
        <dsp:cNvPr id="0" name=""/>
        <dsp:cNvSpPr/>
      </dsp:nvSpPr>
      <dsp:spPr>
        <a:xfrm>
          <a:off x="2819" y="707633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 err="1"/>
            <a:t>Formatívne</a:t>
          </a:r>
          <a:endParaRPr lang="en-US" sz="3100" kern="1200" dirty="0"/>
        </a:p>
      </dsp:txBody>
      <dsp:txXfrm>
        <a:off x="2819" y="707633"/>
        <a:ext cx="2236886" cy="1342131"/>
      </dsp:txXfrm>
    </dsp:sp>
    <dsp:sp modelId="{44DB8F10-F950-48D5-9C3E-258044AE0963}">
      <dsp:nvSpPr>
        <dsp:cNvPr id="0" name=""/>
        <dsp:cNvSpPr/>
      </dsp:nvSpPr>
      <dsp:spPr>
        <a:xfrm>
          <a:off x="2463394" y="707633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/>
            <a:t>Individuálne</a:t>
          </a:r>
          <a:endParaRPr lang="en-US" sz="3100" kern="1200" dirty="0"/>
        </a:p>
      </dsp:txBody>
      <dsp:txXfrm>
        <a:off x="2463394" y="707633"/>
        <a:ext cx="2236886" cy="1342131"/>
      </dsp:txXfrm>
    </dsp:sp>
    <dsp:sp modelId="{7C23229A-31B5-41DA-8663-26C3C2CFF5EC}">
      <dsp:nvSpPr>
        <dsp:cNvPr id="0" name=""/>
        <dsp:cNvSpPr/>
      </dsp:nvSpPr>
      <dsp:spPr>
        <a:xfrm>
          <a:off x="4923969" y="707633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/>
            <a:t>Priebežné</a:t>
          </a:r>
          <a:endParaRPr lang="en-US" sz="3100" kern="1200" dirty="0"/>
        </a:p>
      </dsp:txBody>
      <dsp:txXfrm>
        <a:off x="4923969" y="707633"/>
        <a:ext cx="2236886" cy="1342131"/>
      </dsp:txXfrm>
    </dsp:sp>
    <dsp:sp modelId="{8AD5DAF4-0272-47E2-AFF4-D23E22AE6B9B}">
      <dsp:nvSpPr>
        <dsp:cNvPr id="0" name=""/>
        <dsp:cNvSpPr/>
      </dsp:nvSpPr>
      <dsp:spPr>
        <a:xfrm>
          <a:off x="7384544" y="707633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/>
            <a:t>Predmetu</a:t>
          </a:r>
          <a:endParaRPr lang="en-US" sz="3100" kern="1200" dirty="0"/>
        </a:p>
      </dsp:txBody>
      <dsp:txXfrm>
        <a:off x="7384544" y="707633"/>
        <a:ext cx="2236886" cy="1342131"/>
      </dsp:txXfrm>
    </dsp:sp>
    <dsp:sp modelId="{B5B300CA-981C-4F4A-A8A6-37DF10B93180}">
      <dsp:nvSpPr>
        <dsp:cNvPr id="0" name=""/>
        <dsp:cNvSpPr/>
      </dsp:nvSpPr>
      <dsp:spPr>
        <a:xfrm>
          <a:off x="2819" y="2273454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 err="1"/>
            <a:t>Sumatívne</a:t>
          </a:r>
          <a:endParaRPr lang="en-US" sz="3100" kern="1200" dirty="0"/>
        </a:p>
      </dsp:txBody>
      <dsp:txXfrm>
        <a:off x="2819" y="2273454"/>
        <a:ext cx="2236886" cy="1342131"/>
      </dsp:txXfrm>
    </dsp:sp>
    <dsp:sp modelId="{089C2403-12F9-476A-9576-7AC429A00ED0}">
      <dsp:nvSpPr>
        <dsp:cNvPr id="0" name=""/>
        <dsp:cNvSpPr/>
      </dsp:nvSpPr>
      <dsp:spPr>
        <a:xfrm>
          <a:off x="2463394" y="2273454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/>
            <a:t>Kolektívne</a:t>
          </a:r>
          <a:endParaRPr lang="en-US" sz="3100" kern="1200" dirty="0"/>
        </a:p>
      </dsp:txBody>
      <dsp:txXfrm>
        <a:off x="2463394" y="2273454"/>
        <a:ext cx="2236886" cy="1342131"/>
      </dsp:txXfrm>
    </dsp:sp>
    <dsp:sp modelId="{F5171326-4B36-4CE6-B355-F35A30A3DB5B}">
      <dsp:nvSpPr>
        <dsp:cNvPr id="0" name=""/>
        <dsp:cNvSpPr/>
      </dsp:nvSpPr>
      <dsp:spPr>
        <a:xfrm>
          <a:off x="4923969" y="2273454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/>
            <a:t>Záverečné</a:t>
          </a:r>
          <a:endParaRPr lang="en-US" sz="3100" kern="1200" dirty="0"/>
        </a:p>
      </dsp:txBody>
      <dsp:txXfrm>
        <a:off x="4923969" y="2273454"/>
        <a:ext cx="2236886" cy="1342131"/>
      </dsp:txXfrm>
    </dsp:sp>
    <dsp:sp modelId="{700989B8-55DA-4620-99FB-F9AC18454D14}">
      <dsp:nvSpPr>
        <dsp:cNvPr id="0" name=""/>
        <dsp:cNvSpPr/>
      </dsp:nvSpPr>
      <dsp:spPr>
        <a:xfrm>
          <a:off x="7384544" y="2273454"/>
          <a:ext cx="2236886" cy="134213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3100" kern="1200" dirty="0"/>
            <a:t>Kurikula</a:t>
          </a:r>
          <a:endParaRPr lang="en-US" sz="3100" kern="1200" dirty="0"/>
        </a:p>
      </dsp:txBody>
      <dsp:txXfrm>
        <a:off x="7384544" y="2273454"/>
        <a:ext cx="2236886" cy="1342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F8781-2383-F545-A14E-F2FABCFD74C1}" type="datetimeFigureOut">
              <a:rPr lang="en-SK" smtClean="0"/>
              <a:t>02/03/2025</a:t>
            </a:fld>
            <a:endParaRPr lang="en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9155B-5C4D-4042-BB6D-C92EFF5F8223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52902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dirty="0"/>
              <a:t>Ak sa pri použitom hodnotení nepreukáže lepšie poznanie úrovne vedomostí/zručností študenta ako pri predchádzajúcom spôsobe hodnotenia, potom je jeho edukačný vplyv nulový/zanedbateľne malý a treba ho buď upraviť alebo vyradiť</a:t>
            </a:r>
          </a:p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10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864143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11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74631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12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704189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13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747272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14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2430824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15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656029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16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659703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17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65826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18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608233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19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36791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99155B-5C4D-4042-BB6D-C92EFF5F8223}" type="slidenum">
              <a:rPr lang="en-SK" smtClean="0"/>
              <a:t>20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971122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E036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C9867D-4C45-6548-A461-B49DF7A66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450" y="5238748"/>
            <a:ext cx="911106" cy="9111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92CAE9-DD82-DA4D-A64C-17AC036D4A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18445" y="743313"/>
            <a:ext cx="2676536" cy="8784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CE0655A-A125-E142-9955-8573BBF30EA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8445" y="2139020"/>
            <a:ext cx="9144000" cy="2579961"/>
          </a:xfrm>
          <a:prstGeom prst="rect">
            <a:avLst/>
          </a:prstGeom>
        </p:spPr>
        <p:txBody>
          <a:bodyPr wrap="square" lIns="0" rIns="0" anchor="ctr"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pPr algn="l"/>
            <a:r>
              <a:rPr lang="en-GB" sz="7200" b="1" dirty="0" err="1">
                <a:solidFill>
                  <a:schemeClr val="bg1"/>
                </a:solidFill>
                <a:latin typeface="Corbel" panose="020B0503020204020204" pitchFamily="34" charset="0"/>
              </a:rPr>
              <a:t>Názov</a:t>
            </a:r>
            <a:r>
              <a:rPr lang="en-GB" sz="7200" b="1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7200" b="1" dirty="0" err="1">
                <a:solidFill>
                  <a:schemeClr val="bg1"/>
                </a:solidFill>
                <a:latin typeface="Corbel" panose="020B0503020204020204" pitchFamily="34" charset="0"/>
              </a:rPr>
              <a:t>prezentácie</a:t>
            </a:r>
            <a:endParaRPr lang="en-SK" sz="72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FA32EA95-E73F-2346-8A6B-3A1D41E8E5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445" y="5199222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SK" dirty="0"/>
              <a:t>Meno Priezvisko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0795D925-C564-064F-83E8-FF5E9F26BC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445" y="5646905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800" b="0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sk-SK" dirty="0"/>
              <a:t>Pozícia</a:t>
            </a:r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2540080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78F646-39CC-8346-B04E-16FDAE3B00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62450" y="743315"/>
            <a:ext cx="911106" cy="91110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E46BC22-BA89-7F4E-8B99-B12739CD52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1347" y="5231793"/>
            <a:ext cx="946681" cy="946681"/>
          </a:xfrm>
          <a:prstGeom prst="rect">
            <a:avLst/>
          </a:prstGeom>
        </p:spPr>
      </p:pic>
      <p:sp>
        <p:nvSpPr>
          <p:cNvPr id="8" name="Title Placeholder 15">
            <a:extLst>
              <a:ext uri="{FF2B5EF4-FFF2-40B4-BE49-F238E27FC236}">
                <a16:creationId xmlns:a16="http://schemas.microsoft.com/office/drawing/2014/main" id="{9DBB4832-C763-8945-8A8E-618CEE3D02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defRPr sz="96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01</a:t>
            </a:r>
            <a:endParaRPr lang="en-SK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827FA333-5255-2543-B7EB-9C05C6709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149" y="2154065"/>
            <a:ext cx="10554405" cy="2652712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7200" b="1" i="0">
                <a:solidFill>
                  <a:srgbClr val="E03643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Názov</a:t>
            </a:r>
            <a:r>
              <a:rPr lang="en-GB" dirty="0"/>
              <a:t> </a:t>
            </a:r>
            <a:r>
              <a:rPr lang="en-GB" dirty="0" err="1"/>
              <a:t>sekcie</a:t>
            </a:r>
            <a:endParaRPr lang="en-SK" dirty="0"/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96EF2459-B2AC-0A4A-96E5-40D29732DF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445" y="5199222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3600" b="1" i="0">
                <a:solidFill>
                  <a:srgbClr val="E03643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SK" dirty="0"/>
              <a:t>Meno Priezvisko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484D06B9-F1D9-D140-A02C-84910493AE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445" y="5646905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800" b="0" i="0">
                <a:solidFill>
                  <a:srgbClr val="E03643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SK" dirty="0"/>
              <a:t>Pozícia</a:t>
            </a:r>
          </a:p>
        </p:txBody>
      </p:sp>
    </p:spTree>
    <p:extLst>
      <p:ext uri="{BB962C8B-B14F-4D97-AF65-F5344CB8AC3E}">
        <p14:creationId xmlns:p14="http://schemas.microsoft.com/office/powerpoint/2010/main" val="365911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830770D-2FAB-C847-9788-7146D654B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62450" y="743315"/>
            <a:ext cx="911106" cy="911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4E6A45-D62B-7F46-B132-B0B1ECA9D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1347" y="5231793"/>
            <a:ext cx="946681" cy="946681"/>
          </a:xfrm>
          <a:prstGeom prst="rect">
            <a:avLst/>
          </a:prstGeom>
        </p:spPr>
      </p:pic>
      <p:sp>
        <p:nvSpPr>
          <p:cNvPr id="7" name="Title Placeholder 15">
            <a:extLst>
              <a:ext uri="{FF2B5EF4-FFF2-40B4-BE49-F238E27FC236}">
                <a16:creationId xmlns:a16="http://schemas.microsoft.com/office/drawing/2014/main" id="{58926A10-1913-0E40-AD31-4081FE3C3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sk-SK"/>
              <a:t>Kliknutím upravte štýl predlohy nadpisu</a:t>
            </a:r>
            <a:endParaRPr lang="en-SK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E4A9027-D0C1-4F4F-B97F-8429F5B06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9624250" cy="4323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222924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FB2C7B5-17C7-724F-854D-D86D62AAC30D}"/>
              </a:ext>
            </a:extLst>
          </p:cNvPr>
          <p:cNvSpPr/>
          <p:nvPr userDrawn="1"/>
        </p:nvSpPr>
        <p:spPr>
          <a:xfrm>
            <a:off x="9630888" y="0"/>
            <a:ext cx="2561112" cy="6858000"/>
          </a:xfrm>
          <a:prstGeom prst="rect">
            <a:avLst/>
          </a:prstGeom>
          <a:solidFill>
            <a:srgbClr val="E03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K" dirty="0"/>
          </a:p>
        </p:txBody>
      </p:sp>
      <p:sp>
        <p:nvSpPr>
          <p:cNvPr id="17" name="Title Placeholder 15">
            <a:extLst>
              <a:ext uri="{FF2B5EF4-FFF2-40B4-BE49-F238E27FC236}">
                <a16:creationId xmlns:a16="http://schemas.microsoft.com/office/drawing/2014/main" id="{290E6BB1-8E49-8D4E-AB98-2EFDF3A5E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8115794" cy="98254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SK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7A17151B-3633-4945-9E4D-8C9842753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8115795" cy="4323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S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AFAA1B-3397-BE43-8147-13653693B8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62449" y="743314"/>
            <a:ext cx="911106" cy="911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77106E-7752-784E-9EC4-291ADA0EAB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2450" y="5238748"/>
            <a:ext cx="911106" cy="91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769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k-SK" noProof="0"/>
              <a:t>Kliknite sem a upravte štýl predlohy nadpisov</a:t>
            </a:r>
          </a:p>
        </p:txBody>
      </p:sp>
      <p:sp>
        <p:nvSpPr>
          <p:cNvPr id="3" name="Zástupný objekt obsahu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sk-SK" noProof="0"/>
              <a:t>Upraviť štýly predlohy textu</a:t>
            </a:r>
          </a:p>
          <a:p>
            <a:pPr lvl="1" rtl="0"/>
            <a:r>
              <a:rPr lang="sk-SK" noProof="0"/>
              <a:t>Druhá úroveň</a:t>
            </a:r>
          </a:p>
          <a:p>
            <a:pPr lvl="2" rtl="0"/>
            <a:r>
              <a:rPr lang="sk-SK" noProof="0"/>
              <a:t>Tretia úroveň</a:t>
            </a:r>
          </a:p>
          <a:p>
            <a:pPr lvl="3" rtl="0"/>
            <a:r>
              <a:rPr lang="sk-SK" noProof="0"/>
              <a:t>Štvrtá úroveň</a:t>
            </a:r>
          </a:p>
          <a:p>
            <a:pPr lvl="4" rtl="0"/>
            <a:r>
              <a:rPr lang="sk-SK" noProof="0"/>
              <a:t>Piata úroveň</a:t>
            </a:r>
          </a:p>
        </p:txBody>
      </p:sp>
      <p:sp>
        <p:nvSpPr>
          <p:cNvPr id="4" name="Zástupný dá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A22781-4601-4B79-B114-5F645E0DAB19}" type="datetime1">
              <a:rPr lang="sk-SK" noProof="0" smtClean="0"/>
              <a:t>3. 2. 2025</a:t>
            </a:fld>
            <a:endParaRPr lang="sk-SK" noProof="0"/>
          </a:p>
        </p:txBody>
      </p:sp>
      <p:sp>
        <p:nvSpPr>
          <p:cNvPr id="5" name="Zástupná pät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k-SK" noProof="0"/>
          </a:p>
        </p:txBody>
      </p:sp>
      <p:sp>
        <p:nvSpPr>
          <p:cNvPr id="6" name="Zástupný objekt čísla snímk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sk-SK" noProof="0" smtClean="0"/>
              <a:t>‹#›</a:t>
            </a:fld>
            <a:endParaRPr lang="sk-SK" noProof="0"/>
          </a:p>
        </p:txBody>
      </p:sp>
    </p:spTree>
    <p:extLst>
      <p:ext uri="{BB962C8B-B14F-4D97-AF65-F5344CB8AC3E}">
        <p14:creationId xmlns:p14="http://schemas.microsoft.com/office/powerpoint/2010/main" val="332669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5">
            <a:extLst>
              <a:ext uri="{FF2B5EF4-FFF2-40B4-BE49-F238E27FC236}">
                <a16:creationId xmlns:a16="http://schemas.microsoft.com/office/drawing/2014/main" id="{285BE03A-F9B3-9143-AA81-0B5B0EB0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SK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AB105FE-080F-0143-98EB-EB70D2D88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3840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SK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3E85164-97B8-BD49-B20A-1BE96B80A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5783721"/>
            <a:ext cx="1051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rgbClr val="E03643"/>
                </a:solidFill>
                <a:latin typeface="Corbel" panose="020B0503020204020204" pitchFamily="34" charset="0"/>
              </a:defRPr>
            </a:lvl1pPr>
          </a:lstStyle>
          <a:p>
            <a:r>
              <a:rPr lang="en-SK" dirty="0">
                <a:ea typeface="Verdana" panose="020B0604030504040204" pitchFamily="34" charset="0"/>
                <a:cs typeface="Verdana" panose="020B0604030504040204" pitchFamily="34" charset="0"/>
              </a:rPr>
              <a:t>01 / Názov sekcie</a:t>
            </a:r>
            <a:endParaRPr lang="en-SK" dirty="0">
              <a:solidFill>
                <a:srgbClr val="E03643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3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E03643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E0364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E0364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E0364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E0364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E0364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portal.jfmed.uniba.sk/clanky.php?aid=309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C6D10-C582-8E42-ACF7-37D1E24BFC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5400" dirty="0"/>
              <a:t>Hodnotenie v medicínskom vzdelávaní na základe </a:t>
            </a:r>
            <a:r>
              <a:rPr lang="sk-SK" sz="5400" dirty="0" err="1"/>
              <a:t>ILOs</a:t>
            </a:r>
            <a:r>
              <a:rPr lang="sk-SK" sz="5400" dirty="0"/>
              <a:t> – </a:t>
            </a:r>
            <a:r>
              <a:rPr lang="sk-SK" sz="3200" dirty="0"/>
              <a:t>princípy, plánovanie, štandardy, formy, metódy</a:t>
            </a:r>
            <a:endParaRPr lang="en-SK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ED349-7516-A04F-819E-548D672AD9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8444" y="5199222"/>
            <a:ext cx="8892484" cy="430212"/>
          </a:xfrm>
        </p:spPr>
        <p:txBody>
          <a:bodyPr/>
          <a:lstStyle/>
          <a:p>
            <a:r>
              <a:rPr lang="sk-SK" sz="2800" dirty="0"/>
              <a:t>Juraj Mokrý, Jana </a:t>
            </a:r>
            <a:r>
              <a:rPr lang="sk-SK" sz="2800" dirty="0" err="1"/>
              <a:t>Plevková</a:t>
            </a:r>
            <a:r>
              <a:rPr lang="sk-SK" sz="2800" dirty="0"/>
              <a:t>, Ivan Farský, Ján </a:t>
            </a:r>
            <a:r>
              <a:rPr lang="sk-SK" sz="2800" dirty="0" err="1"/>
              <a:t>Hanáček</a:t>
            </a:r>
            <a:endParaRPr lang="en-SK" sz="2800" dirty="0"/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FB1137F-F7C9-D62E-9EC7-0C6161F3A4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4207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CB353EA6-C05A-00DB-DFD2-451A71C29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</p:spPr>
        <p:txBody>
          <a:bodyPr anchor="ctr">
            <a:normAutofit/>
          </a:bodyPr>
          <a:lstStyle/>
          <a:p>
            <a:r>
              <a:rPr lang="sk-SK" dirty="0"/>
              <a:t>Druhy hodnotenia</a:t>
            </a:r>
          </a:p>
        </p:txBody>
      </p:sp>
      <p:graphicFrame>
        <p:nvGraphicFramePr>
          <p:cNvPr id="9" name="Zástupný objekt pre obsah 6">
            <a:extLst>
              <a:ext uri="{FF2B5EF4-FFF2-40B4-BE49-F238E27FC236}">
                <a16:creationId xmlns:a16="http://schemas.microsoft.com/office/drawing/2014/main" id="{4F7D0DC7-7F54-BF0D-E533-6022EEABA5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0232627"/>
              </p:ext>
            </p:extLst>
          </p:nvPr>
        </p:nvGraphicFramePr>
        <p:xfrm>
          <a:off x="838200" y="1825626"/>
          <a:ext cx="9624250" cy="43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3400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A0B43-0002-D02E-0B11-F2507FD7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hodnotenia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0CF62DCE-1DCA-27F3-7535-E14F774C9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sk-SK" b="1" i="0" dirty="0">
                <a:solidFill>
                  <a:srgbClr val="E03643"/>
                </a:solidFill>
                <a:effectLst/>
                <a:latin typeface="Open Sans" panose="020B0606030504020204" pitchFamily="34" charset="0"/>
              </a:rPr>
              <a:t>PREČO CHCEM USKUTOČNIŤ HODNOTENIE? </a:t>
            </a:r>
          </a:p>
          <a:p>
            <a:pPr algn="l"/>
            <a:endParaRPr lang="sk-SK" b="1" i="0" dirty="0">
              <a:solidFill>
                <a:srgbClr val="FF0000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sk-SK" i="0" dirty="0">
                <a:effectLst/>
                <a:latin typeface="Open Sans" panose="020B0606030504020204" pitchFamily="34" charset="0"/>
              </a:rPr>
              <a:t>vyžaduje to nejaký predpis?</a:t>
            </a:r>
          </a:p>
          <a:p>
            <a:pPr algn="l"/>
            <a:r>
              <a:rPr lang="sk-SK" i="0" dirty="0">
                <a:effectLst/>
                <a:latin typeface="Open Sans" panose="020B0606030504020204" pitchFamily="34" charset="0"/>
              </a:rPr>
              <a:t>nástroj, ako študentov prinútiť / motivovať učiť sa?</a:t>
            </a:r>
          </a:p>
          <a:p>
            <a:pPr algn="l"/>
            <a:r>
              <a:rPr lang="sk-SK" dirty="0">
                <a:latin typeface="Open Sans" panose="020B0606030504020204" pitchFamily="34" charset="0"/>
              </a:rPr>
              <a:t>nástroj na zistenie, čo sa naučili?</a:t>
            </a:r>
          </a:p>
          <a:p>
            <a:pPr algn="l"/>
            <a:r>
              <a:rPr lang="sk-SK" b="1" i="0" dirty="0">
                <a:effectLst/>
                <a:latin typeface="Open Sans" panose="020B0606030504020204" pitchFamily="34" charset="0"/>
              </a:rPr>
              <a:t>nástroj na zistenie, či je výučba skutočne efektívna</a:t>
            </a:r>
          </a:p>
          <a:p>
            <a:pPr lvl="1"/>
            <a:r>
              <a:rPr lang="sk-SK" dirty="0">
                <a:latin typeface="Open Sans" panose="020B0606030504020204" pitchFamily="34" charset="0"/>
              </a:rPr>
              <a:t>ak nie, prečo?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73648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2807-8722-BF48-BEF4-257C62F9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b="1" dirty="0"/>
              <a:t>Princípy hodnotenia</a:t>
            </a:r>
            <a:endParaRPr lang="en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5F390-CB9E-6E4E-A25C-AAE3DB978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/>
              <a:t>SPÄTNÁ VÄZBA</a:t>
            </a:r>
          </a:p>
          <a:p>
            <a:r>
              <a:rPr lang="sk-SK" b="1" dirty="0"/>
              <a:t>Hodnotenie</a:t>
            </a:r>
            <a:r>
              <a:rPr lang="sk-SK" dirty="0"/>
              <a:t> - neoddeliteľná súčasť vyučovacieho procesu, možnosti rozšíriť a zdokonaliť vedomosti získané študentom</a:t>
            </a:r>
          </a:p>
          <a:p>
            <a:r>
              <a:rPr lang="sk-SK" dirty="0"/>
              <a:t>počas celého priebehu vzdelávania – poskytuje informácie, nie súdenie</a:t>
            </a:r>
          </a:p>
          <a:p>
            <a:r>
              <a:rPr lang="sk-SK" dirty="0"/>
              <a:t>slúži na rozvoj zručností a zlepšenie výkonu študenta prostredníctvom interakcií s jeho školiteľom/mi (namiesto sudcov)</a:t>
            </a:r>
          </a:p>
          <a:p>
            <a:r>
              <a:rPr lang="sk-SK" dirty="0"/>
              <a:t>záujem o pokrok a rozvoj študenta ako osobnosti, namiesto toho, aby sa zaoberal iba jeho známkami alebo dosiahnutým skóre</a:t>
            </a:r>
          </a:p>
        </p:txBody>
      </p:sp>
    </p:spTree>
    <p:extLst>
      <p:ext uri="{BB962C8B-B14F-4D97-AF65-F5344CB8AC3E}">
        <p14:creationId xmlns:p14="http://schemas.microsoft.com/office/powerpoint/2010/main" val="4203198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2807-8722-BF48-BEF4-257C62F9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b="1" dirty="0"/>
              <a:t>Princípy hodnotenia</a:t>
            </a:r>
            <a:endParaRPr lang="en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5F390-CB9E-6E4E-A25C-AAE3DB978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7136"/>
            <a:ext cx="9624250" cy="4552808"/>
          </a:xfrm>
        </p:spPr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E03643"/>
                </a:solidFill>
              </a:rPr>
              <a:t>ČO CHCEM HODNOTIŤ?</a:t>
            </a:r>
          </a:p>
          <a:p>
            <a:endParaRPr lang="sk-SK" b="1" dirty="0"/>
          </a:p>
          <a:p>
            <a:r>
              <a:rPr lang="sk-SK" dirty="0"/>
              <a:t>obsah hodnotenia = ciele výučby príslušného predmetu – ILP </a:t>
            </a:r>
          </a:p>
          <a:p>
            <a:r>
              <a:rPr lang="sk-SK" dirty="0"/>
              <a:t>akú úroveň vedomostí, zručností chceme zisťovať?</a:t>
            </a:r>
          </a:p>
          <a:p>
            <a:r>
              <a:rPr lang="sk-SK" dirty="0"/>
              <a:t>obsah nástroja môže byť zameraný na zistenie úrovne </a:t>
            </a:r>
          </a:p>
          <a:p>
            <a:pPr lvl="1"/>
            <a:r>
              <a:rPr lang="sk-SK" dirty="0"/>
              <a:t>vedomostí študenta (</a:t>
            </a:r>
            <a:r>
              <a:rPr lang="sk-SK" i="1" dirty="0" err="1"/>
              <a:t>knowledge</a:t>
            </a:r>
            <a:r>
              <a:rPr lang="sk-SK" dirty="0"/>
              <a:t>), </a:t>
            </a:r>
          </a:p>
          <a:p>
            <a:pPr lvl="1"/>
            <a:r>
              <a:rPr lang="sk-SK" dirty="0"/>
              <a:t>schopnosti porozumenia (</a:t>
            </a:r>
            <a:r>
              <a:rPr lang="sk-SK" i="1" dirty="0" err="1"/>
              <a:t>competence</a:t>
            </a:r>
            <a:r>
              <a:rPr lang="sk-SK" i="1" dirty="0"/>
              <a:t>, </a:t>
            </a:r>
            <a:r>
              <a:rPr lang="sk-SK" i="1" dirty="0" err="1"/>
              <a:t>know</a:t>
            </a:r>
            <a:r>
              <a:rPr lang="sk-SK" i="1" dirty="0"/>
              <a:t> </a:t>
            </a:r>
            <a:r>
              <a:rPr lang="sk-SK" i="1" dirty="0" err="1"/>
              <a:t>how</a:t>
            </a:r>
            <a:r>
              <a:rPr lang="sk-SK" dirty="0"/>
              <a:t>), </a:t>
            </a:r>
          </a:p>
          <a:p>
            <a:pPr lvl="1"/>
            <a:r>
              <a:rPr lang="sk-SK" dirty="0"/>
              <a:t>schopnosti ukázať, ako sa určité diagnostické/terapeutické výkony robia (</a:t>
            </a:r>
            <a:r>
              <a:rPr lang="sk-SK" i="1" dirty="0" err="1"/>
              <a:t>performance</a:t>
            </a:r>
            <a:r>
              <a:rPr lang="sk-SK" i="1" dirty="0"/>
              <a:t>, show </a:t>
            </a:r>
            <a:r>
              <a:rPr lang="sk-SK" i="1" dirty="0" err="1"/>
              <a:t>how</a:t>
            </a:r>
            <a:r>
              <a:rPr lang="sk-SK" dirty="0"/>
              <a:t>), </a:t>
            </a:r>
          </a:p>
          <a:p>
            <a:pPr lvl="1"/>
            <a:r>
              <a:rPr lang="sk-SK" dirty="0"/>
              <a:t>schopnosti určitý výkon sám urobiť (</a:t>
            </a:r>
            <a:r>
              <a:rPr lang="sk-SK" i="1" dirty="0" err="1"/>
              <a:t>action</a:t>
            </a:r>
            <a:r>
              <a:rPr lang="sk-SK" i="1" dirty="0"/>
              <a:t>, </a:t>
            </a:r>
            <a:r>
              <a:rPr lang="sk-SK" i="1" dirty="0" err="1"/>
              <a:t>does</a:t>
            </a:r>
            <a:r>
              <a:rPr lang="sk-SK" dirty="0"/>
              <a:t>)                </a:t>
            </a:r>
          </a:p>
          <a:p>
            <a:pPr lvl="2"/>
            <a:r>
              <a:rPr lang="sk-SK" b="1" dirty="0">
                <a:solidFill>
                  <a:srgbClr val="E03643"/>
                </a:solidFill>
              </a:rPr>
              <a:t>Nevyhnutné vybrať vhodnú metódu hodnotenia</a:t>
            </a:r>
          </a:p>
        </p:txBody>
      </p:sp>
    </p:spTree>
    <p:extLst>
      <p:ext uri="{BB962C8B-B14F-4D97-AF65-F5344CB8AC3E}">
        <p14:creationId xmlns:p14="http://schemas.microsoft.com/office/powerpoint/2010/main" val="193011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2807-8722-BF48-BEF4-257C62F9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b="1" dirty="0"/>
              <a:t>Princípy hodnotenia</a:t>
            </a:r>
            <a:endParaRPr lang="en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5F390-CB9E-6E4E-A25C-AAE3DB978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7136"/>
            <a:ext cx="9624250" cy="4552808"/>
          </a:xfrm>
        </p:spPr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E03643"/>
                </a:solidFill>
              </a:rPr>
              <a:t>AKO CHCEM HODNOTENIE USKUTOČNIŤ?</a:t>
            </a:r>
          </a:p>
          <a:p>
            <a:endParaRPr lang="sk-SK" b="1" dirty="0"/>
          </a:p>
          <a:p>
            <a:r>
              <a:rPr lang="sk-SK" dirty="0"/>
              <a:t>aký druh testu, ústnu skúšku alebo inú formu hodnotenia?</a:t>
            </a:r>
          </a:p>
          <a:p>
            <a:r>
              <a:rPr lang="sk-SK" dirty="0"/>
              <a:t>potrebné zistiť či použitý nástroj na hodnotenie funguje, resp. ako funguje.</a:t>
            </a:r>
          </a:p>
          <a:p>
            <a:endParaRPr lang="sk-SK" dirty="0"/>
          </a:p>
          <a:p>
            <a:r>
              <a:rPr lang="sk-SK" dirty="0">
                <a:solidFill>
                  <a:srgbClr val="E03643"/>
                </a:solidFill>
              </a:rPr>
              <a:t>Je hodnotiaci nástroj dostatočné </a:t>
            </a:r>
            <a:r>
              <a:rPr lang="sk-SK" b="1" dirty="0" err="1">
                <a:solidFill>
                  <a:srgbClr val="E03643"/>
                </a:solidFill>
              </a:rPr>
              <a:t>validný</a:t>
            </a:r>
            <a:r>
              <a:rPr lang="sk-SK" b="1" dirty="0">
                <a:solidFill>
                  <a:srgbClr val="E03643"/>
                </a:solidFill>
              </a:rPr>
              <a:t> </a:t>
            </a:r>
            <a:r>
              <a:rPr lang="sk-SK" dirty="0">
                <a:solidFill>
                  <a:srgbClr val="E03643"/>
                </a:solidFill>
              </a:rPr>
              <a:t>(platný), resp. </a:t>
            </a:r>
            <a:r>
              <a:rPr lang="sk-SK" b="1" dirty="0" err="1">
                <a:solidFill>
                  <a:srgbClr val="E03643"/>
                </a:solidFill>
              </a:rPr>
              <a:t>reliabilný</a:t>
            </a:r>
            <a:r>
              <a:rPr lang="sk-SK" dirty="0">
                <a:solidFill>
                  <a:srgbClr val="E03643"/>
                </a:solidFill>
              </a:rPr>
              <a:t> (spoľahlivý)?</a:t>
            </a:r>
          </a:p>
        </p:txBody>
      </p:sp>
    </p:spTree>
    <p:extLst>
      <p:ext uri="{BB962C8B-B14F-4D97-AF65-F5344CB8AC3E}">
        <p14:creationId xmlns:p14="http://schemas.microsoft.com/office/powerpoint/2010/main" val="369794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hodnotenia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E03643"/>
                </a:solidFill>
              </a:rPr>
              <a:t>AKÉ SÚ PARAMETRE HODNOTIACEHO NÁSTROJA?</a:t>
            </a:r>
          </a:p>
          <a:p>
            <a:endParaRPr lang="sk-SK" b="1" dirty="0"/>
          </a:p>
          <a:p>
            <a:pPr lvl="1"/>
            <a:r>
              <a:rPr lang="sk-SK" dirty="0"/>
              <a:t>Validita (V)</a:t>
            </a:r>
          </a:p>
          <a:p>
            <a:pPr lvl="1"/>
            <a:r>
              <a:rPr lang="sk-SK" dirty="0" err="1"/>
              <a:t>Reliabilita</a:t>
            </a:r>
            <a:r>
              <a:rPr lang="sk-SK" dirty="0"/>
              <a:t> (R)</a:t>
            </a:r>
          </a:p>
          <a:p>
            <a:pPr lvl="1"/>
            <a:r>
              <a:rPr lang="sk-SK" dirty="0"/>
              <a:t>Edukačný dopad (E)</a:t>
            </a:r>
          </a:p>
          <a:p>
            <a:pPr lvl="1"/>
            <a:r>
              <a:rPr lang="sk-SK" dirty="0"/>
              <a:t>Vykonateľnosť (uskutočniteľnosti)</a:t>
            </a:r>
          </a:p>
          <a:p>
            <a:pPr lvl="1"/>
            <a:r>
              <a:rPr lang="sk-SK" dirty="0"/>
              <a:t>Akceptovateľnosť (A)</a:t>
            </a:r>
          </a:p>
          <a:p>
            <a:pPr lvl="1"/>
            <a:r>
              <a:rPr lang="sk-SK" dirty="0"/>
              <a:t>Cena (C)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14512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hodnotenia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E03643"/>
                </a:solidFill>
              </a:rPr>
              <a:t>VALIDITA HODNOTIACEHO NÁSTROJA</a:t>
            </a:r>
          </a:p>
          <a:p>
            <a:endParaRPr lang="sk-SK" b="1" dirty="0"/>
          </a:p>
          <a:p>
            <a:r>
              <a:rPr lang="sk-SK" dirty="0"/>
              <a:t>parameter, ktorý ukazuje či daným inštrumentom získavame informácie, ktoré chceme získať</a:t>
            </a:r>
          </a:p>
          <a:p>
            <a:endParaRPr lang="sk-SK" dirty="0"/>
          </a:p>
          <a:p>
            <a:pPr lvl="1"/>
            <a:r>
              <a:rPr lang="sk-SK" sz="2000" dirty="0"/>
              <a:t>Test zameraný na odber krvi mi poskytne informáciu o tom, či študenti majú teoretické vedomosti o danom výkone, ale nezistím ním, či reálne vedia odobrať krv </a:t>
            </a:r>
          </a:p>
          <a:p>
            <a:pPr lvl="1"/>
            <a:r>
              <a:rPr lang="sk-SK" sz="2000" dirty="0"/>
              <a:t>Pozorovanie študenta pri odbere krvi mi nepovie nič o tom, či študent vie na aké vyšetrenia krv odoberá, príp. či vie popísať laboratórne výsledky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29925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hodnotenia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E03643"/>
                </a:solidFill>
              </a:rPr>
              <a:t>RELIABILITA HODNOTIACEHO NÁSTROJA</a:t>
            </a:r>
          </a:p>
          <a:p>
            <a:r>
              <a:rPr lang="sk-SK" sz="2000" b="1" dirty="0" err="1"/>
              <a:t>reliabilita</a:t>
            </a:r>
            <a:r>
              <a:rPr lang="sk-SK" sz="2000" dirty="0"/>
              <a:t> - vyjadruje spoľahlivosť hodnotenia </a:t>
            </a:r>
          </a:p>
          <a:p>
            <a:pPr lvl="1"/>
            <a:r>
              <a:rPr lang="sk-SK" sz="2000" dirty="0"/>
              <a:t>miera reprodukovateľnosti výsledkov pri jeho použití rôznymi užívateľmi, za rôznych podmienok</a:t>
            </a:r>
          </a:p>
          <a:p>
            <a:r>
              <a:rPr lang="sk-SK" sz="2000" dirty="0"/>
              <a:t>určovaná aj schopnosťou jednoznačne diferencovať medzi dobrými a slabými študentmi</a:t>
            </a:r>
          </a:p>
          <a:p>
            <a:r>
              <a:rPr lang="sk-SK" sz="2000" dirty="0"/>
              <a:t>ak je hodnotenie </a:t>
            </a:r>
            <a:r>
              <a:rPr lang="sk-SK" sz="2000" dirty="0" err="1"/>
              <a:t>reliabilné</a:t>
            </a:r>
            <a:r>
              <a:rPr lang="sk-SK" sz="2000" dirty="0"/>
              <a:t>, neznamená to nutne, že je aj </a:t>
            </a:r>
            <a:r>
              <a:rPr lang="sk-SK" sz="2000" dirty="0" err="1"/>
              <a:t>validné</a:t>
            </a:r>
            <a:endParaRPr lang="sk-SK" sz="2000" dirty="0"/>
          </a:p>
          <a:p>
            <a:pPr lvl="1"/>
            <a:r>
              <a:rPr lang="sk-SK" sz="2000" dirty="0"/>
              <a:t>(ale </a:t>
            </a:r>
            <a:r>
              <a:rPr lang="sk-SK" sz="2000" dirty="0" err="1"/>
              <a:t>reliabilita</a:t>
            </a:r>
            <a:r>
              <a:rPr lang="sk-SK" sz="2000" dirty="0"/>
              <a:t> je esenciálnym predpokladom validity hodnotenia)</a:t>
            </a:r>
          </a:p>
          <a:p>
            <a:pPr lvl="2">
              <a:lnSpc>
                <a:spcPct val="100000"/>
              </a:lnSpc>
            </a:pPr>
            <a:endParaRPr lang="sk-SK" sz="1600" dirty="0"/>
          </a:p>
          <a:p>
            <a:pPr lvl="2">
              <a:lnSpc>
                <a:spcPct val="100000"/>
              </a:lnSpc>
            </a:pPr>
            <a:r>
              <a:rPr lang="sk-SK" sz="1600" dirty="0"/>
              <a:t>Sťažené, namáhavé dýchanie s </a:t>
            </a:r>
            <a:r>
              <a:rPr lang="sk-SK" sz="1600" dirty="0" err="1"/>
              <a:t>verbalizáciou</a:t>
            </a:r>
            <a:r>
              <a:rPr lang="sk-SK" sz="1600" dirty="0"/>
              <a:t> subjektívneho pocitu nedostatku vzduchu je označované ako: </a:t>
            </a:r>
          </a:p>
          <a:p>
            <a:pPr lvl="3">
              <a:lnSpc>
                <a:spcPct val="100000"/>
              </a:lnSpc>
            </a:pPr>
            <a:r>
              <a:rPr lang="sk-SK" sz="1400" dirty="0"/>
              <a:t>a) </a:t>
            </a:r>
            <a:r>
              <a:rPr lang="sk-SK" sz="1400" dirty="0" err="1"/>
              <a:t>dyspnoe</a:t>
            </a:r>
            <a:r>
              <a:rPr lang="sk-SK" sz="1400" dirty="0"/>
              <a:t> b) zvýšený krvný tlak c) umelá pľúcna ventilácia</a:t>
            </a:r>
          </a:p>
          <a:p>
            <a:pPr lvl="3">
              <a:lnSpc>
                <a:spcPct val="100000"/>
              </a:lnSpc>
            </a:pPr>
            <a:r>
              <a:rPr lang="sk-SK" sz="1400" dirty="0"/>
              <a:t>a) </a:t>
            </a:r>
            <a:r>
              <a:rPr lang="sk-SK" sz="1400" dirty="0" err="1"/>
              <a:t>dyspnoe</a:t>
            </a:r>
            <a:r>
              <a:rPr lang="sk-SK" sz="1400" dirty="0"/>
              <a:t> b) </a:t>
            </a:r>
            <a:r>
              <a:rPr lang="sk-SK" sz="1400" dirty="0" err="1"/>
              <a:t>eupnoe</a:t>
            </a:r>
            <a:r>
              <a:rPr lang="sk-SK" sz="1400" dirty="0"/>
              <a:t> c) </a:t>
            </a:r>
            <a:r>
              <a:rPr lang="sk-SK" sz="1400" dirty="0" err="1"/>
              <a:t>Kussmaulovo</a:t>
            </a:r>
            <a:r>
              <a:rPr lang="sk-SK" sz="1400" dirty="0"/>
              <a:t> dýchanie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5540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hodnotenia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E03643"/>
                </a:solidFill>
              </a:rPr>
              <a:t>EDUKAČNÝ DOPAD </a:t>
            </a:r>
          </a:p>
          <a:p>
            <a:endParaRPr lang="sk-SK" b="1" dirty="0"/>
          </a:p>
          <a:p>
            <a:r>
              <a:rPr lang="sk-SK" dirty="0"/>
              <a:t>druh a veľkosť vplyvu hodnotenia na kvalitu, kvantitu a trvanlivosť vedomostí študenta (napr. </a:t>
            </a:r>
            <a:r>
              <a:rPr lang="sk-SK" dirty="0" err="1"/>
              <a:t>retencia</a:t>
            </a:r>
            <a:r>
              <a:rPr lang="sk-SK" dirty="0"/>
              <a:t>)</a:t>
            </a:r>
          </a:p>
          <a:p>
            <a:r>
              <a:rPr lang="sk-SK" dirty="0"/>
              <a:t>spätný vplyv na učiteľa, ktorý môže na základe tejto informácie adekvátne upraviť svoju výučbu a potom aj samotný test/hodnotenie</a:t>
            </a:r>
          </a:p>
          <a:p>
            <a:pPr lvl="2"/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40135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Princípy hodnotenia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E03643"/>
                </a:solidFill>
              </a:rPr>
              <a:t>VYKONATEĽNOSŤ HODNOTIACEHO POSTUPU A JEHO RACIONALITA</a:t>
            </a:r>
          </a:p>
          <a:p>
            <a:endParaRPr lang="sk-SK" b="1" dirty="0"/>
          </a:p>
          <a:p>
            <a:r>
              <a:rPr lang="sk-SK" dirty="0"/>
              <a:t>vhodnosť hodnotenia vzhľadom na použiteľnosť pre hodnotenie určitého deja odohrávajúceho sa v pedagogickom procese (z hľadiska jeho trvania, ceny, náročnosti na personál)</a:t>
            </a:r>
          </a:p>
          <a:p>
            <a:endParaRPr lang="sk-SK" dirty="0"/>
          </a:p>
          <a:p>
            <a:r>
              <a:rPr lang="sk-SK" dirty="0"/>
              <a:t>akceptovateľnosť hodnotiaceho nástroja; stupeň prijatia, akceptovania hodnotiacej metódy: napr. skúška z chirurgie – vykonanie malého operačného zákroku/štátnica z gynekológie: vedenie pôrodu</a:t>
            </a:r>
          </a:p>
          <a:p>
            <a:pPr lvl="2"/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626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b="1" dirty="0"/>
              <a:t>Plánovanie hodnotenia (</a:t>
            </a:r>
            <a:r>
              <a:rPr lang="sk-SK" sz="4000" b="1" i="1" dirty="0" err="1"/>
              <a:t>Blueprinting</a:t>
            </a:r>
            <a:r>
              <a:rPr lang="sk-SK" sz="4000" b="1" dirty="0"/>
              <a:t>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označenie procesu plánovania konkrétnej činnosti - vytvorenie plánu hodnotenia vedomostí, zručností, profesionálnych kompetencií a postojov</a:t>
            </a:r>
          </a:p>
          <a:p>
            <a:r>
              <a:rPr lang="sk-SK" dirty="0"/>
              <a:t>musí byť integrálnou súčasťou kurikula.</a:t>
            </a:r>
          </a:p>
          <a:p>
            <a:endParaRPr lang="sk-SK" dirty="0"/>
          </a:p>
          <a:p>
            <a:r>
              <a:rPr lang="sk-SK" dirty="0"/>
              <a:t>zhoda/súlad (</a:t>
            </a:r>
            <a:r>
              <a:rPr lang="sk-SK" b="1" i="1" dirty="0" err="1">
                <a:solidFill>
                  <a:srgbClr val="E03643"/>
                </a:solidFill>
              </a:rPr>
              <a:t>cognitive</a:t>
            </a:r>
            <a:r>
              <a:rPr lang="sk-SK" b="1" i="1" dirty="0">
                <a:solidFill>
                  <a:srgbClr val="E03643"/>
                </a:solidFill>
              </a:rPr>
              <a:t> </a:t>
            </a:r>
            <a:r>
              <a:rPr lang="sk-SK" b="1" i="1" dirty="0" err="1">
                <a:solidFill>
                  <a:srgbClr val="E03643"/>
                </a:solidFill>
              </a:rPr>
              <a:t>allignment</a:t>
            </a:r>
            <a:r>
              <a:rPr lang="sk-SK" dirty="0"/>
              <a:t>) medzi cieľmi výučby (</a:t>
            </a:r>
            <a:r>
              <a:rPr lang="sk-SK" b="1" dirty="0" err="1">
                <a:solidFill>
                  <a:srgbClr val="E03643"/>
                </a:solidFill>
              </a:rPr>
              <a:t>ILOs</a:t>
            </a:r>
            <a:r>
              <a:rPr lang="sk-SK" dirty="0"/>
              <a:t>) v danom predmete/študijnom programe a obsahom, formami, organizáciou hodnotiaceho procesu</a:t>
            </a:r>
          </a:p>
          <a:p>
            <a:r>
              <a:rPr lang="sk-SK" dirty="0"/>
              <a:t>akú veľkosť, zameranie a hĺbku musí mať set testových otázok/iných metód hodnotenia, aby pokryli všetky podstatné oblasti daného predmetu/študijného programu.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84932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b="1" dirty="0"/>
              <a:t>Plánovanie hodnotenia (</a:t>
            </a:r>
            <a:r>
              <a:rPr lang="sk-SK" sz="4000" b="1" i="1" dirty="0" err="1"/>
              <a:t>Blueprinting</a:t>
            </a:r>
            <a:r>
              <a:rPr lang="sk-SK" sz="4000" b="1" dirty="0"/>
              <a:t>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9774677" cy="4323220"/>
          </a:xfrm>
        </p:spPr>
        <p:txBody>
          <a:bodyPr/>
          <a:lstStyle/>
          <a:p>
            <a:r>
              <a:rPr lang="sk-SK" sz="2400" dirty="0"/>
              <a:t>vychádzať z toho, čo má absolvent daného predmetu/študijného programu vedieť (</a:t>
            </a:r>
            <a:r>
              <a:rPr lang="sk-SK" sz="2400" b="1" dirty="0" err="1"/>
              <a:t>intended</a:t>
            </a:r>
            <a:r>
              <a:rPr lang="sk-SK" sz="2400" dirty="0"/>
              <a:t> </a:t>
            </a:r>
            <a:r>
              <a:rPr lang="sk-SK" sz="2400" b="1" dirty="0" err="1"/>
              <a:t>learning</a:t>
            </a:r>
            <a:r>
              <a:rPr lang="sk-SK" sz="2400" b="1" dirty="0"/>
              <a:t> </a:t>
            </a:r>
            <a:r>
              <a:rPr lang="sk-SK" sz="2400" b="1" dirty="0" err="1"/>
              <a:t>objectives</a:t>
            </a:r>
            <a:r>
              <a:rPr lang="sk-SK" sz="2400" b="1" dirty="0"/>
              <a:t>/</a:t>
            </a:r>
            <a:r>
              <a:rPr lang="sk-SK" sz="2400" b="1" dirty="0" err="1"/>
              <a:t>outcomes</a:t>
            </a:r>
            <a:r>
              <a:rPr lang="sk-SK" sz="2400" dirty="0"/>
              <a:t>) - tomu musí zodpovedať obsah a rozsah predmetu/študijného programu a hodnotenie by malo ukázať, či a ako sa ciele výučby splnili, resp. nesplnili.</a:t>
            </a:r>
            <a:r>
              <a:rPr lang="sk-SK" sz="2400" b="1" dirty="0"/>
              <a:t> </a:t>
            </a:r>
          </a:p>
          <a:p>
            <a:pPr marL="0" indent="0">
              <a:buNone/>
            </a:pPr>
            <a:r>
              <a:rPr lang="sk-SK" sz="2400" b="1" dirty="0">
                <a:solidFill>
                  <a:srgbClr val="E03643"/>
                </a:solidFill>
              </a:rPr>
              <a:t>Tvorba </a:t>
            </a:r>
            <a:r>
              <a:rPr lang="sk-SK" sz="2400" b="1" i="1" dirty="0" err="1">
                <a:solidFill>
                  <a:srgbClr val="E03643"/>
                </a:solidFill>
              </a:rPr>
              <a:t>Blueprint</a:t>
            </a:r>
            <a:r>
              <a:rPr lang="sk-SK" sz="2400" b="1" dirty="0">
                <a:solidFill>
                  <a:srgbClr val="E03643"/>
                </a:solidFill>
              </a:rPr>
              <a:t> (plánu) hodnotenia:</a:t>
            </a:r>
          </a:p>
          <a:p>
            <a:r>
              <a:rPr lang="sk-SK" sz="2400" dirty="0"/>
              <a:t>výber vhodných typov hodnotiacich nástrojov,</a:t>
            </a:r>
          </a:p>
          <a:p>
            <a:r>
              <a:rPr lang="sk-SK" sz="2400" dirty="0"/>
              <a:t>definovanie ich parametrov (vedomostný test?, testovanie klinických zručností, vedomostí a postojov?, iný druh testu?)</a:t>
            </a:r>
          </a:p>
          <a:p>
            <a:r>
              <a:rPr lang="sk-SK" sz="2400" dirty="0"/>
              <a:t>definovanie oblasti, ktorá má byť testovaná/hodnotená,</a:t>
            </a:r>
          </a:p>
          <a:p>
            <a:r>
              <a:rPr lang="sk-SK" sz="2400" dirty="0"/>
              <a:t>zistenie, aká je štruktúra daného predmetu/semestra/akademického roka,</a:t>
            </a:r>
          </a:p>
          <a:p>
            <a:r>
              <a:rPr lang="sk-SK" sz="2400" dirty="0"/>
              <a:t>zistenie, aké sú ciele výučby pre oblasť, ktorá má byť testovaná.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21789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Štandardy v hodnotení medicínskeho vzdelávania, ich význam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9774677" cy="4323220"/>
          </a:xfrm>
        </p:spPr>
        <p:txBody>
          <a:bodyPr/>
          <a:lstStyle/>
          <a:p>
            <a:r>
              <a:rPr lang="sk-SK" sz="2400" dirty="0"/>
              <a:t>konsenzus expertov alebo na základe rozhodnutia edukačnej autority (napr. MŠ SR, MZ SR, SLK...)</a:t>
            </a:r>
          </a:p>
          <a:p>
            <a:r>
              <a:rPr lang="sk-SK" sz="2400" dirty="0"/>
              <a:t>modelové kritériá pre obsah, rozsah a kvalitu vedomostí, zručností a kompetencií, ktoré má študent/lekár/špecialista dosiahnuť v priebehu daného stupňa vzdelávania</a:t>
            </a:r>
          </a:p>
          <a:p>
            <a:r>
              <a:rPr lang="sk-SK" dirty="0"/>
              <a:t>preferencia š</a:t>
            </a:r>
            <a:r>
              <a:rPr lang="sk-SK" sz="2400" dirty="0"/>
              <a:t>tandardizovaných a objektívnych hodnotiacich metód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87699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Štandardy v hodnotení medicínskeho vzdelávania, ich význam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9774677" cy="4323220"/>
          </a:xfrm>
        </p:spPr>
        <p:txBody>
          <a:bodyPr/>
          <a:lstStyle/>
          <a:p>
            <a:r>
              <a:rPr lang="sk-SK" sz="2400" dirty="0"/>
              <a:t>Stanovený štandard musí byť: </a:t>
            </a:r>
          </a:p>
          <a:p>
            <a:pPr lvl="1"/>
            <a:r>
              <a:rPr lang="sk-SK" dirty="0"/>
              <a:t>obhájiteľný</a:t>
            </a:r>
          </a:p>
          <a:p>
            <a:pPr lvl="1"/>
            <a:r>
              <a:rPr lang="sk-SK" dirty="0"/>
              <a:t>dôveryhodný </a:t>
            </a:r>
          </a:p>
          <a:p>
            <a:pPr lvl="1"/>
            <a:r>
              <a:rPr lang="sk-SK" dirty="0"/>
              <a:t>podporený dostatočnými dôkazmi z literárnych prameňov o jeho správnosti</a:t>
            </a:r>
          </a:p>
          <a:p>
            <a:pPr lvl="1"/>
            <a:r>
              <a:rPr lang="sk-SK" dirty="0"/>
              <a:t>uskutočniteľný</a:t>
            </a:r>
          </a:p>
          <a:p>
            <a:pPr lvl="1"/>
            <a:r>
              <a:rPr lang="sk-SK" dirty="0"/>
              <a:t>akceptovateľný pre toho, komu je určený produkt/výstup tohto hodnotiaceho procesu (pre fakultu, univerzitu, budúceho zamestnávateľa)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26630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Štandardy v hodnotení medicínskeho vzdelávania, ich význam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9774677" cy="4323220"/>
          </a:xfrm>
        </p:spPr>
        <p:txBody>
          <a:bodyPr/>
          <a:lstStyle/>
          <a:p>
            <a:pPr marL="0" indent="0">
              <a:buNone/>
            </a:pPr>
            <a:r>
              <a:rPr lang="sk-SK" sz="2400" b="1" dirty="0">
                <a:solidFill>
                  <a:srgbClr val="E03643"/>
                </a:solidFill>
              </a:rPr>
              <a:t>RELATÍVNE ŠTANDARDY</a:t>
            </a:r>
          </a:p>
          <a:p>
            <a:endParaRPr lang="sk-SK" sz="2400" dirty="0"/>
          </a:p>
          <a:p>
            <a:r>
              <a:rPr lang="sk-SK" sz="2400" b="1" dirty="0"/>
              <a:t>vopred stanovené percento z celkového počtu </a:t>
            </a:r>
            <a:r>
              <a:rPr lang="sk-SK" sz="2400" dirty="0"/>
              <a:t>zúčastnených na hodnotení, ktorí skúškou úspešne prejdú </a:t>
            </a:r>
            <a:r>
              <a:rPr lang="sk-SK" dirty="0"/>
              <a:t>(napr. min. 84 %  alebo 100 z 1000 zúčastnených - to je stanovená norma pre dané hodnotenie) a to bez ohľadu na to, aký výkon na hodnotení podali</a:t>
            </a:r>
          </a:p>
          <a:p>
            <a:r>
              <a:rPr lang="sk-SK" dirty="0"/>
              <a:t>založené na </a:t>
            </a:r>
            <a:r>
              <a:rPr lang="sk-SK" b="1" dirty="0"/>
              <a:t>porovnaní výkonov </a:t>
            </a:r>
            <a:r>
              <a:rPr lang="sk-SK" dirty="0"/>
              <a:t>jednotlivých hodnotených účastníkov </a:t>
            </a:r>
            <a:r>
              <a:rPr lang="sk-SK" b="1" dirty="0"/>
              <a:t>medzi sebou </a:t>
            </a:r>
            <a:r>
              <a:rPr lang="sk-SK" dirty="0"/>
              <a:t>(napr. niektoré prijímacie konanie na VŠ/SŠ)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40381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Štandardy v hodnotení medicínskeho vzdelávania, ich význam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9774677" cy="4323220"/>
          </a:xfrm>
        </p:spPr>
        <p:txBody>
          <a:bodyPr/>
          <a:lstStyle/>
          <a:p>
            <a:pPr marL="0" indent="0">
              <a:buNone/>
            </a:pPr>
            <a:r>
              <a:rPr lang="sk-SK" sz="2400" b="1" dirty="0">
                <a:solidFill>
                  <a:srgbClr val="E03643"/>
                </a:solidFill>
              </a:rPr>
              <a:t>ABSOLÚTNE ŠTANDARDY</a:t>
            </a:r>
          </a:p>
          <a:p>
            <a:endParaRPr lang="sk-SK" sz="2400" b="1" dirty="0"/>
          </a:p>
          <a:p>
            <a:r>
              <a:rPr lang="sk-SK" sz="2400" dirty="0"/>
              <a:t>aké vedomosti/schopnosti/zručnosti skúšaní majú</a:t>
            </a:r>
          </a:p>
          <a:p>
            <a:r>
              <a:rPr lang="sk-SK" dirty="0"/>
              <a:t>k</a:t>
            </a:r>
            <a:r>
              <a:rPr lang="sk-SK" sz="2400" dirty="0"/>
              <a:t>andidáti prejdú alebo neprejdú skúškou podľa toho, či dosiahnu stanovené kritérium pre danú skúšku (napr. 70 % správnych odpovedí) </a:t>
            </a:r>
          </a:p>
          <a:p>
            <a:r>
              <a:rPr lang="sk-SK" sz="2400" dirty="0"/>
              <a:t>jedna skupina kandidátov </a:t>
            </a:r>
            <a:r>
              <a:rPr lang="sk-SK" sz="2400" b="1" dirty="0"/>
              <a:t>jednoznačne splnila stanovené kritérium</a:t>
            </a:r>
            <a:r>
              <a:rPr lang="sk-SK" sz="2400" dirty="0"/>
              <a:t>, iná skupina naopak, </a:t>
            </a:r>
            <a:r>
              <a:rPr lang="sk-SK" sz="2400" b="1" dirty="0"/>
              <a:t>jednoznačne nesplnila toto kritérium</a:t>
            </a:r>
          </a:p>
          <a:p>
            <a:r>
              <a:rPr lang="sk-SK" sz="2400" dirty="0"/>
              <a:t>pozor na skupinu hodnotených, výsledky ktorých sú na </a:t>
            </a:r>
            <a:r>
              <a:rPr lang="sk-SK" sz="2400" b="1" dirty="0"/>
              <a:t>hranici stanoveného kritéria 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31700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Štandardy v hodnotení medicínskeho vzdelávania, ich význam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9774677" cy="4323220"/>
          </a:xfrm>
        </p:spPr>
        <p:txBody>
          <a:bodyPr/>
          <a:lstStyle/>
          <a:p>
            <a:r>
              <a:rPr lang="sk-SK" sz="2400" b="1" dirty="0"/>
              <a:t>Výhody relatívnych štandardov</a:t>
            </a:r>
          </a:p>
          <a:p>
            <a:pPr lvl="2"/>
            <a:r>
              <a:rPr lang="sk-SK" dirty="0"/>
              <a:t>hodnotia účastníkov testu medzi sebou, nie je ovplyvnené obsahom testu, jasne identifikujú najlepších v danej skupine</a:t>
            </a:r>
          </a:p>
          <a:p>
            <a:r>
              <a:rPr lang="sk-SK" sz="2400" b="1" dirty="0"/>
              <a:t>Nevýhody relatívnych štandardov</a:t>
            </a:r>
          </a:p>
          <a:p>
            <a:pPr lvl="2"/>
            <a:r>
              <a:rPr lang="sk-SK" dirty="0"/>
              <a:t>vo viacerých malých skupinách s nerovnakou výkonnosťou ich členov, môže dôjsť k tomu, že v skupine so slabšou výkonnosťou môžu byť úspešní aj tí účastníci, vedomosti ktorých sú nízke - opačne to bude v skupinách s vynikajúcimi účastníkmi</a:t>
            </a:r>
          </a:p>
          <a:p>
            <a:pPr lvl="2"/>
            <a:r>
              <a:rPr lang="sk-SK" dirty="0"/>
              <a:t>tieto metódy hodnotenia sú prekážkou pre vytváranie návykov spolupráce, pretože účastníci sú voči sebe v pozícii konkurentov (</a:t>
            </a:r>
            <a:r>
              <a:rPr lang="sk-SK" dirty="0" err="1"/>
              <a:t>kompetícia</a:t>
            </a:r>
            <a:r>
              <a:rPr lang="sk-SK" dirty="0"/>
              <a:t>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66903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Štandardy v hodnotení medicínskeho vzdelávania, ich význam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825626"/>
            <a:ext cx="10797702" cy="4323220"/>
          </a:xfrm>
        </p:spPr>
        <p:txBody>
          <a:bodyPr/>
          <a:lstStyle/>
          <a:p>
            <a:r>
              <a:rPr lang="sk-SK" sz="2400" b="1" dirty="0"/>
              <a:t>Výhody absolútnych štandardov</a:t>
            </a:r>
          </a:p>
          <a:p>
            <a:pPr lvl="2"/>
            <a:r>
              <a:rPr lang="sk-SK" dirty="0"/>
              <a:t>sústreďujú pozornosť na obsah jednotlivých otázok,</a:t>
            </a:r>
          </a:p>
          <a:p>
            <a:pPr lvl="2"/>
            <a:r>
              <a:rPr lang="sk-SK" dirty="0"/>
              <a:t>sú relatívne jednoducho použiteľné,</a:t>
            </a:r>
          </a:p>
          <a:p>
            <a:pPr lvl="2"/>
            <a:r>
              <a:rPr lang="sk-SK" dirty="0"/>
              <a:t>existuje značné množstvo publikácií, ktoré podporujú ich použitie,</a:t>
            </a:r>
          </a:p>
          <a:p>
            <a:pPr lvl="2"/>
            <a:r>
              <a:rPr lang="sk-SK" dirty="0"/>
              <a:t>často sa používajú pri najdôležitejších etapách hodnotenia zdravotníckych profesionálov.</a:t>
            </a:r>
          </a:p>
          <a:p>
            <a:r>
              <a:rPr lang="sk-SK" b="1" dirty="0"/>
              <a:t>Nevýhody absolútnych štandardov</a:t>
            </a:r>
          </a:p>
          <a:p>
            <a:pPr lvl="2"/>
            <a:r>
              <a:rPr lang="sk-SK" dirty="0"/>
              <a:t>niekedy je problematické definovať skupinu „s hraničnými“ výsledkami hodnotenia,</a:t>
            </a:r>
          </a:p>
          <a:p>
            <a:pPr lvl="2"/>
            <a:r>
              <a:rPr lang="sk-SK" dirty="0"/>
              <a:t>experti, ktorí hodnotia výsledky tejto skupiny kandidátov, sa niekedy cítia tak, že „ťahajú čísla z klobúka“,</a:t>
            </a:r>
          </a:p>
          <a:p>
            <a:pPr lvl="2"/>
            <a:r>
              <a:rPr lang="sk-SK" dirty="0"/>
              <a:t>metóda môže byť nudná, únavná</a:t>
            </a:r>
          </a:p>
        </p:txBody>
      </p:sp>
    </p:spTree>
    <p:extLst>
      <p:ext uri="{BB962C8B-B14F-4D97-AF65-F5344CB8AC3E}">
        <p14:creationId xmlns:p14="http://schemas.microsoft.com/office/powerpoint/2010/main" val="52561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E29B7C8-32C1-6EF5-E95C-75F8A45CD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/>
              <a:t>Metódy hodnotenia vedomostí, zručností</a:t>
            </a:r>
            <a:br>
              <a:rPr lang="sk-SK" sz="4000" dirty="0"/>
            </a:br>
            <a:r>
              <a:rPr lang="sk-SK" sz="4000" dirty="0"/>
              <a:t>a kompetencií študentov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5F1B52D-3706-1541-E166-11E26EF9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825626"/>
            <a:ext cx="10797702" cy="4323220"/>
          </a:xfrm>
        </p:spPr>
        <p:txBody>
          <a:bodyPr/>
          <a:lstStyle/>
          <a:p>
            <a:r>
              <a:rPr lang="sk-SK" sz="2400" dirty="0"/>
              <a:t>široká škála metód, nástrojov a postupov </a:t>
            </a:r>
          </a:p>
          <a:p>
            <a:r>
              <a:rPr lang="sk-SK" dirty="0"/>
              <a:t>r</a:t>
            </a:r>
            <a:r>
              <a:rPr lang="sk-SK" sz="2400" dirty="0"/>
              <a:t>ovnaký význam ako samotné metódy, nástroje a postupy (ak nie väčší), je </a:t>
            </a:r>
            <a:r>
              <a:rPr lang="sk-SK" sz="2400" b="1" dirty="0"/>
              <a:t>správnosť použitia </a:t>
            </a:r>
            <a:r>
              <a:rPr lang="sk-SK" sz="2400" dirty="0"/>
              <a:t>týchto hodnotiacich prostriedkov</a:t>
            </a:r>
          </a:p>
          <a:p>
            <a:r>
              <a:rPr lang="sk-SK" sz="2400" dirty="0"/>
              <a:t>ak sú použité objektívne hodnotiace metódy, ale nevhodne aplikované, výsledok hodnotenia bude veľmi pochybný</a:t>
            </a:r>
          </a:p>
          <a:p>
            <a:pPr lvl="2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22451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734394-80E4-49FB-9522-342083D69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297" y="66348"/>
            <a:ext cx="10515600" cy="1325563"/>
          </a:xfrm>
        </p:spPr>
        <p:txBody>
          <a:bodyPr>
            <a:normAutofit/>
          </a:bodyPr>
          <a:lstStyle/>
          <a:p>
            <a:r>
              <a:rPr lang="sk-SK" sz="3600" b="1" dirty="0">
                <a:solidFill>
                  <a:srgbClr val="FF0000"/>
                </a:solidFill>
                <a:latin typeface="+mn-lt"/>
              </a:rPr>
              <a:t>Ciele vzdelávania – </a:t>
            </a:r>
            <a:r>
              <a:rPr lang="sk-SK" sz="3600" b="1" dirty="0" err="1">
                <a:solidFill>
                  <a:srgbClr val="FF0000"/>
                </a:solidFill>
                <a:latin typeface="+mn-lt"/>
              </a:rPr>
              <a:t>Bloomova</a:t>
            </a:r>
            <a:r>
              <a:rPr lang="sk-SK" sz="3600" b="1" dirty="0">
                <a:solidFill>
                  <a:srgbClr val="FF0000"/>
                </a:solidFill>
                <a:latin typeface="+mn-lt"/>
              </a:rPr>
              <a:t> taxonómia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B9A0F35D-E685-41AC-BA93-74B513C01560}"/>
              </a:ext>
            </a:extLst>
          </p:cNvPr>
          <p:cNvSpPr/>
          <p:nvPr/>
        </p:nvSpPr>
        <p:spPr>
          <a:xfrm>
            <a:off x="849349" y="1119601"/>
            <a:ext cx="6803202" cy="100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FF0000"/>
                </a:solidFill>
                <a:effectLst/>
              </a:rPr>
              <a:t>Študent tvorí nový kompaktný celok, resp. dielo z poskytnutých čiastkových dát a informácií. Využíva nadobudnuté poznatky a informácie zo štúdia všetkých predmetov študijného programu na to, aby z informácií vytvoril nový, kompaktný významový celok, organizačnú štruktúru</a:t>
            </a:r>
            <a:endParaRPr lang="sk-SK" sz="14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FCFE0205-9F79-464D-AD09-588A159E94B0}"/>
              </a:ext>
            </a:extLst>
          </p:cNvPr>
          <p:cNvSpPr/>
          <p:nvPr/>
        </p:nvSpPr>
        <p:spPr>
          <a:xfrm>
            <a:off x="758297" y="2250485"/>
            <a:ext cx="6055426" cy="773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chemeClr val="accent2">
                    <a:lumMod val="75000"/>
                  </a:schemeClr>
                </a:solidFill>
                <a:effectLst/>
              </a:rPr>
              <a:t>Študent samostatne robí úsudky a závery, hodnotí myšlienky, javy, výroky, fakty, materiály, pomôcky, v hodnotení integruje poznatky z jednotlivých predmetov.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99C419B0-0B08-4BE8-AD63-C4ADC5508BEF}"/>
              </a:ext>
            </a:extLst>
          </p:cNvPr>
          <p:cNvSpPr/>
          <p:nvPr/>
        </p:nvSpPr>
        <p:spPr>
          <a:xfrm>
            <a:off x="758297" y="3012866"/>
            <a:ext cx="5569315" cy="543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</a:rPr>
              <a:t>Študent analyzuje argumenty, rozkladá ich na čiastkové fakty a hľadá vzájomné súvislosti medzi nimi;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C613B81F-50E7-46B9-85C2-2922CC616EB9}"/>
              </a:ext>
            </a:extLst>
          </p:cNvPr>
          <p:cNvSpPr/>
          <p:nvPr/>
        </p:nvSpPr>
        <p:spPr>
          <a:xfrm>
            <a:off x="680564" y="3775247"/>
            <a:ext cx="5569315" cy="773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00B050"/>
                </a:solidFill>
                <a:effectLst/>
              </a:rPr>
              <a:t>Študent využíva osvojené učivo v nových situáciách, v myšlienkových operáciách dochádza k posunu smerom k aktívnemu prístupu.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00B050"/>
                </a:solidFill>
                <a:effectLst/>
              </a:rPr>
              <a:t>Začína využívať to, čo sa naučil počúvaním a zapamätaním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F92DD41E-9F2D-4418-A458-7B394B3C984F}"/>
              </a:ext>
            </a:extLst>
          </p:cNvPr>
          <p:cNvSpPr/>
          <p:nvPr/>
        </p:nvSpPr>
        <p:spPr>
          <a:xfrm>
            <a:off x="680564" y="4742362"/>
            <a:ext cx="4299809" cy="1004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sk-SK" sz="1400" b="1" dirty="0">
                <a:solidFill>
                  <a:srgbClr val="0070C0"/>
                </a:solidFill>
                <a:effectLst/>
              </a:rPr>
              <a:t>Študent demonštruje porozumenie a chápanie významu učiva, opakovanie naučeného sa posúva na úroveň chápania súvislostí. Ešte nezačal aplikovať naučené vedomosti v iných situáciách;</a:t>
            </a:r>
          </a:p>
        </p:txBody>
      </p:sp>
      <p:sp>
        <p:nvSpPr>
          <p:cNvPr id="11" name="Zástupný objekt pre obsah 10">
            <a:extLst>
              <a:ext uri="{FF2B5EF4-FFF2-40B4-BE49-F238E27FC236}">
                <a16:creationId xmlns:a16="http://schemas.microsoft.com/office/drawing/2014/main" id="{DABFB058-5C06-4C37-A2BE-AAC866DD0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564" y="6024925"/>
            <a:ext cx="3332143" cy="29011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k-SK" sz="1400" b="1" dirty="0">
                <a:solidFill>
                  <a:schemeClr val="accent1">
                    <a:lumMod val="50000"/>
                  </a:schemeClr>
                </a:solidFill>
              </a:rPr>
              <a:t>Od študenta  sa vyžaduje priame zopakovanie alebo vyvolanie informácie z pamäti</a:t>
            </a:r>
          </a:p>
          <a:p>
            <a:pPr>
              <a:lnSpc>
                <a:spcPct val="100000"/>
              </a:lnSpc>
            </a:pPr>
            <a:endParaRPr lang="sk-SK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34293D4F-91E4-4410-98C6-5D031CA46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847" y="885565"/>
            <a:ext cx="5242153" cy="57793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2303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2EF6A1-144A-4D82-8ABE-56780EF5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B988961-471B-42DC-B4B9-6425B6941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2EB1C7E7-38A4-4DFB-B401-A0F79B477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329" y="0"/>
            <a:ext cx="95993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430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FE94EC-4A9F-4D85-8153-EA007E7AF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1EDF073A-7BEF-4C8D-83BF-C4C3DA045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93719D12-7164-4733-9F49-EEA31BB35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934" y="0"/>
            <a:ext cx="9706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64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F498A9-5DD7-AE46-07FC-1B6E8910F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0130534-D6E3-BAD7-62AB-8EFDE2917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000D026B-1D14-72C8-C41C-857B231B7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95" y="609601"/>
            <a:ext cx="11023135" cy="605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56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08DC-3B24-4872-9C03-A01FEB62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Vie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819B9-4B65-4193-8C59-37B900B09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3000" b="1" i="1" dirty="0">
                <a:solidFill>
                  <a:srgbClr val="E03643"/>
                </a:solidFill>
              </a:rPr>
              <a:t>MULTIPLE-CHOICE QUESTIONS </a:t>
            </a:r>
            <a:r>
              <a:rPr lang="sk-SK" sz="3000" b="1" dirty="0">
                <a:solidFill>
                  <a:srgbClr val="E03643"/>
                </a:solidFill>
              </a:rPr>
              <a:t>- </a:t>
            </a:r>
            <a:r>
              <a:rPr lang="sk-SK" sz="3000" b="1" dirty="0" err="1">
                <a:solidFill>
                  <a:srgbClr val="E03643"/>
                </a:solidFill>
              </a:rPr>
              <a:t>MCQs</a:t>
            </a:r>
            <a:r>
              <a:rPr lang="sk-SK" sz="3000" b="1" dirty="0">
                <a:solidFill>
                  <a:srgbClr val="E03643"/>
                </a:solidFill>
              </a:rPr>
              <a:t> </a:t>
            </a:r>
          </a:p>
          <a:p>
            <a:pPr marL="0" indent="0">
              <a:buNone/>
            </a:pPr>
            <a:r>
              <a:rPr lang="sk-SK" sz="3000" dirty="0">
                <a:solidFill>
                  <a:srgbClr val="E03643"/>
                </a:solidFill>
              </a:rPr>
              <a:t>(OTÁZKY S VIACERÝMI PONÚKNUTÝMI ODPOVEĎAMI) </a:t>
            </a:r>
          </a:p>
          <a:p>
            <a:pPr marL="0" indent="0">
              <a:buNone/>
            </a:pPr>
            <a:endParaRPr lang="sk-SK" sz="3000" dirty="0"/>
          </a:p>
          <a:p>
            <a:r>
              <a:rPr lang="sk-SK" sz="2400" dirty="0"/>
              <a:t>na danú otázku ponúka skúšanému viacero možných odpovedí, z ktorých (obyčajne) len jedna je správna</a:t>
            </a:r>
            <a:endParaRPr lang="sk-SK" dirty="0"/>
          </a:p>
          <a:p>
            <a:r>
              <a:rPr lang="sk-SK" sz="2400" dirty="0"/>
              <a:t>existuje však viacero variantov tohto typu testu</a:t>
            </a:r>
            <a:endParaRPr lang="sk-SK" dirty="0"/>
          </a:p>
          <a:p>
            <a:pPr lvl="1"/>
            <a:r>
              <a:rPr lang="sk-SK" dirty="0"/>
              <a:t>len jedna odpoveď je správna</a:t>
            </a:r>
          </a:p>
          <a:p>
            <a:pPr lvl="1"/>
            <a:r>
              <a:rPr lang="sk-SK" dirty="0"/>
              <a:t>vyberte všetky (</a:t>
            </a:r>
            <a:r>
              <a:rPr lang="sk-SK" dirty="0" err="1"/>
              <a:t>ne</a:t>
            </a:r>
            <a:r>
              <a:rPr lang="sk-SK" dirty="0"/>
              <a:t>)správne odpovede</a:t>
            </a:r>
          </a:p>
          <a:p>
            <a:pPr lvl="1"/>
            <a:r>
              <a:rPr lang="sk-SK" dirty="0"/>
              <a:t>vyberte najsprávnejšiu odpoveď</a:t>
            </a:r>
          </a:p>
        </p:txBody>
      </p:sp>
    </p:spTree>
    <p:extLst>
      <p:ext uri="{BB962C8B-B14F-4D97-AF65-F5344CB8AC3E}">
        <p14:creationId xmlns:p14="http://schemas.microsoft.com/office/powerpoint/2010/main" val="23292959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08DC-3B24-4872-9C03-A01FEB62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Vie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819B9-4B65-4193-8C59-37B900B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97" y="1825626"/>
            <a:ext cx="10766321" cy="4323220"/>
          </a:xfrm>
        </p:spPr>
        <p:txBody>
          <a:bodyPr/>
          <a:lstStyle/>
          <a:p>
            <a:pPr marL="0" indent="0">
              <a:buNone/>
            </a:pPr>
            <a:r>
              <a:rPr lang="sk-SK" sz="3000" b="1" i="1" dirty="0">
                <a:solidFill>
                  <a:srgbClr val="E03643"/>
                </a:solidFill>
              </a:rPr>
              <a:t>TRUE/FALSE TEST </a:t>
            </a:r>
            <a:r>
              <a:rPr lang="sk-SK" sz="3000" b="1" dirty="0">
                <a:solidFill>
                  <a:srgbClr val="E03643"/>
                </a:solidFill>
              </a:rPr>
              <a:t>– T/F </a:t>
            </a:r>
          </a:p>
          <a:p>
            <a:pPr marL="0" indent="0">
              <a:buNone/>
            </a:pPr>
            <a:r>
              <a:rPr lang="sk-SK" sz="3000" dirty="0">
                <a:solidFill>
                  <a:srgbClr val="E03643"/>
                </a:solidFill>
              </a:rPr>
              <a:t>(TEST S PRAVDIVÝMI/NEPRAVDIVÝMI TVRDENIAMI)</a:t>
            </a:r>
          </a:p>
          <a:p>
            <a:pPr marL="0" indent="0">
              <a:buNone/>
            </a:pPr>
            <a:endParaRPr lang="sk-SK" sz="3000" dirty="0"/>
          </a:p>
          <a:p>
            <a:r>
              <a:rPr lang="sk-SK" sz="2400" dirty="0"/>
              <a:t>na sformulované tvrdenie treba odpovedať jednoznačne – tvrdenie je pravdivé alebo je nepravdivé</a:t>
            </a:r>
            <a:endParaRPr lang="sk-SK" dirty="0"/>
          </a:p>
          <a:p>
            <a:r>
              <a:rPr lang="sk-SK" sz="2400" dirty="0"/>
              <a:t>v medicíne sa ťažko hľadajú tvrdenia, ktoré by boli jednoznačne pravdivé alebo nepravdivé</a:t>
            </a:r>
            <a:endParaRPr lang="sk-SK" dirty="0"/>
          </a:p>
          <a:p>
            <a:r>
              <a:rPr lang="sk-SK" sz="2400" dirty="0"/>
              <a:t>často neexistuje jasný rozdiel medzi „pravdivým“ a „nepravdivým“ tvrdením</a:t>
            </a:r>
            <a:endParaRPr lang="sk-SK" dirty="0"/>
          </a:p>
          <a:p>
            <a:r>
              <a:rPr lang="sk-SK" sz="2400" dirty="0"/>
              <a:t>zostavovatelia tohto typu testu sú potom nútení sformulovať také tvrdenia, ktoré sú síce 100 % pravdivé, resp. nepravdivé, ale sú obsahovo „chudobné“, pretože môžu byť zamerané len na zisťovanie pravdivosti/nepravdivosti izolovaných faktov</a:t>
            </a:r>
          </a:p>
        </p:txBody>
      </p:sp>
    </p:spTree>
    <p:extLst>
      <p:ext uri="{BB962C8B-B14F-4D97-AF65-F5344CB8AC3E}">
        <p14:creationId xmlns:p14="http://schemas.microsoft.com/office/powerpoint/2010/main" val="357019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08DC-3B24-4872-9C03-A01FEB62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Vie ako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819B9-4B65-4193-8C59-37B900B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619" y="1825626"/>
            <a:ext cx="10481187" cy="43232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3000" b="1" i="1" dirty="0">
                <a:solidFill>
                  <a:srgbClr val="E03643"/>
                </a:solidFill>
              </a:rPr>
              <a:t>SINGLE BEST ANSWER </a:t>
            </a:r>
            <a:r>
              <a:rPr lang="sk-SK" sz="3000" b="1" dirty="0">
                <a:solidFill>
                  <a:srgbClr val="E03643"/>
                </a:solidFill>
              </a:rPr>
              <a:t>- SBA </a:t>
            </a:r>
          </a:p>
          <a:p>
            <a:pPr marL="0" indent="0">
              <a:buNone/>
            </a:pPr>
            <a:r>
              <a:rPr lang="sk-SK" sz="3000" dirty="0">
                <a:solidFill>
                  <a:srgbClr val="E03643"/>
                </a:solidFill>
              </a:rPr>
              <a:t>(TEST S JEDNOU NAJLEPŠOU/SPRÁVNOU ODPOVEĎOU)</a:t>
            </a:r>
          </a:p>
          <a:p>
            <a:r>
              <a:rPr lang="sk-SK" dirty="0"/>
              <a:t>skúšaný musí na základe údajov uvedených v kazuistike pacienta vybrať zo 4 ponúknutých diagnóz len jednu, ktorá je najlepšia</a:t>
            </a:r>
          </a:p>
          <a:p>
            <a:r>
              <a:rPr lang="sk-SK" dirty="0"/>
              <a:t>z ponúknutých odpovedí môžu byť správne viaceré, ale jedna z nich je výrazne lepšia, ako ostatné a tú treba identifikovať a označiť.</a:t>
            </a:r>
          </a:p>
          <a:p>
            <a:pPr lvl="2"/>
            <a:r>
              <a:rPr lang="sk-SK" dirty="0"/>
              <a:t>popis pacienta musí byť taký, aby bol skúšaný schopný urobiť diagnózu aj bez toho, že by videl ponúknuté odpovede,</a:t>
            </a:r>
          </a:p>
          <a:p>
            <a:pPr lvl="2"/>
            <a:r>
              <a:rPr lang="sk-SK" dirty="0"/>
              <a:t>otázka musí mať správny obsah a tvar – popis pacienta má byť dostatočne široký a obsažný,</a:t>
            </a:r>
          </a:p>
          <a:p>
            <a:pPr lvl="2"/>
            <a:r>
              <a:rPr lang="sk-SK" dirty="0"/>
              <a:t>ponúknuté odpovede musia byť homogénne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BCA37C9E-B6E9-4F9D-9994-94698D97EA95}"/>
              </a:ext>
            </a:extLst>
          </p:cNvPr>
          <p:cNvSpPr/>
          <p:nvPr/>
        </p:nvSpPr>
        <p:spPr>
          <a:xfrm>
            <a:off x="4621161" y="219490"/>
            <a:ext cx="5841289" cy="147732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sk-SK" dirty="0"/>
              <a:t>Tento typ otázok sa dnes považuje za výborný formát pre písomné testy. Je to nástroj na získanie informácie o kvalite vedomostí a zručností medikov, pretože netestuje izolované vedomosti, ale komplexné poznatky a úroveň porozumenia študenta danej problematike.</a:t>
            </a:r>
          </a:p>
        </p:txBody>
      </p:sp>
    </p:spTree>
    <p:extLst>
      <p:ext uri="{BB962C8B-B14F-4D97-AF65-F5344CB8AC3E}">
        <p14:creationId xmlns:p14="http://schemas.microsoft.com/office/powerpoint/2010/main" val="309567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08DC-3B24-4872-9C03-A01FEB62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Študent Vie ako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819B9-4B65-4193-8C59-37B900B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09" y="1501160"/>
            <a:ext cx="10373032" cy="5263433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12000" b="1" i="1" dirty="0">
                <a:solidFill>
                  <a:srgbClr val="E03643"/>
                </a:solidFill>
              </a:rPr>
              <a:t>EXTENDED-MATCHING QUESTIONS </a:t>
            </a:r>
            <a:r>
              <a:rPr lang="sk-SK" sz="12000" b="1" dirty="0">
                <a:solidFill>
                  <a:srgbClr val="E03643"/>
                </a:solidFill>
              </a:rPr>
              <a:t>– EMQ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12000" dirty="0">
                <a:solidFill>
                  <a:srgbClr val="E03643"/>
                </a:solidFill>
              </a:rPr>
              <a:t>(ROZŠÍRENÉ PRIRAĎOVACIE OTÁZKY)</a:t>
            </a:r>
          </a:p>
          <a:p>
            <a:pPr>
              <a:lnSpc>
                <a:spcPct val="120000"/>
              </a:lnSpc>
            </a:pPr>
            <a:r>
              <a:rPr lang="sk-SK" sz="9600" dirty="0"/>
              <a:t>základom otázky je obsiahla klinická kazuistika a k nej je priradený väčší počet (napr. 5 až 20) odpovedí</a:t>
            </a:r>
          </a:p>
          <a:p>
            <a:pPr>
              <a:lnSpc>
                <a:spcPct val="120000"/>
              </a:lnSpc>
            </a:pPr>
            <a:r>
              <a:rPr lang="sk-SK" sz="9600" dirty="0"/>
              <a:t>tento set teda môže obsahovať napr. 20 rôznych symptómov a príznakov, alebo 20 rôznych liečiv používaných v liečbe, alebo 20 rôznych ochorení, alebo 20 laboratórnych parametrov alebo... </a:t>
            </a:r>
          </a:p>
          <a:p>
            <a:pPr>
              <a:lnSpc>
                <a:spcPct val="120000"/>
              </a:lnSpc>
            </a:pPr>
            <a:r>
              <a:rPr lang="sk-SK" sz="9600" dirty="0"/>
              <a:t>úlohou skúšaného je vybrať z danej ponuky tie, ktoré sú správne, teda patria do klinického, laboratórneho, terapeutického obrazu pacienta popísaného v kazuistike</a:t>
            </a:r>
          </a:p>
          <a:p>
            <a:pPr>
              <a:lnSpc>
                <a:spcPct val="120000"/>
              </a:lnSpc>
            </a:pPr>
            <a:r>
              <a:rPr lang="sk-SK" sz="9600" dirty="0"/>
              <a:t>rovnaký set odpovedí možno použiť pre rôzne kazuistiky z tej istej oblasti medicíny s možnosťou jednej, dvoch, či viacerých správnych odpovedí</a:t>
            </a:r>
            <a:endParaRPr lang="sk-SK" sz="9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5849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EDAEAC-9271-40EB-B3D8-0AD24D54C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Študent Vie/Vie ako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DD37F95-BAFB-49DE-9498-4EF9FFE6B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3000" b="1" dirty="0">
                <a:solidFill>
                  <a:srgbClr val="E03643"/>
                </a:solidFill>
              </a:rPr>
              <a:t>ÚSTNA SKÚŠKA</a:t>
            </a:r>
          </a:p>
          <a:p>
            <a:r>
              <a:rPr lang="sk-SK" sz="2400" dirty="0"/>
              <a:t>efektívny spôsob hodnotenia klinických kompetencií vrátane vedomostí, komunikačných zručností a kritického myslenia.</a:t>
            </a:r>
          </a:p>
          <a:p>
            <a:r>
              <a:rPr lang="sk-SK" sz="2400" dirty="0"/>
              <a:t>ústne skúšky majú slabú obsahovú validitu, vyššiu variabilitu medzi hodnotiteľmi a </a:t>
            </a:r>
            <a:r>
              <a:rPr lang="sk-SK" sz="2400" dirty="0" err="1"/>
              <a:t>nekonzistentnosť</a:t>
            </a:r>
            <a:r>
              <a:rPr lang="sk-SK" sz="2400" dirty="0"/>
              <a:t> v známkovaní</a:t>
            </a:r>
            <a:endParaRPr lang="sk-SK" dirty="0"/>
          </a:p>
          <a:p>
            <a:r>
              <a:rPr lang="sk-SK" sz="2400" dirty="0"/>
              <a:t>nástroj je náchylný na skreslenie a je nespoľahlivý</a:t>
            </a:r>
            <a:endParaRPr lang="sk-SK" dirty="0"/>
          </a:p>
          <a:p>
            <a:r>
              <a:rPr lang="sk-SK" sz="2400" dirty="0"/>
              <a:t>jeho validitu a </a:t>
            </a:r>
            <a:r>
              <a:rPr lang="sk-SK" sz="2400" dirty="0" err="1"/>
              <a:t>reliabilitu</a:t>
            </a:r>
            <a:r>
              <a:rPr lang="sk-SK" sz="2400" dirty="0"/>
              <a:t> možno zvýšiť vytvorením určitej štruktúry a objektivity</a:t>
            </a:r>
          </a:p>
        </p:txBody>
      </p:sp>
    </p:spTree>
    <p:extLst>
      <p:ext uri="{BB962C8B-B14F-4D97-AF65-F5344CB8AC3E}">
        <p14:creationId xmlns:p14="http://schemas.microsoft.com/office/powerpoint/2010/main" val="566087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BAFF10-AB1D-6B84-10CA-FE1446657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Vie Ako</a:t>
            </a:r>
            <a:br>
              <a:rPr lang="sk-SK" dirty="0"/>
            </a:br>
            <a:r>
              <a:rPr lang="sk-SK" sz="2800" dirty="0">
                <a:highlight>
                  <a:srgbClr val="FDCD00"/>
                </a:highlight>
              </a:rPr>
              <a:t>Štruktúrovaná ústna skúška</a:t>
            </a:r>
            <a:br>
              <a:rPr lang="sk-SK" sz="2800" dirty="0"/>
            </a:br>
            <a:endParaRPr lang="sk-SK" dirty="0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DF5E0E5C-80AF-4029-9B4E-3E9BFCBA51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9550" y="1481461"/>
            <a:ext cx="8129568" cy="519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89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08DC-3B24-4872-9C03-A01FEB62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Študent Vie/Vie ako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819B9-4B65-4193-8C59-37B900B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63329"/>
            <a:ext cx="10114935" cy="4984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3000" b="1" i="1" dirty="0">
                <a:solidFill>
                  <a:srgbClr val="E03643"/>
                </a:solidFill>
              </a:rPr>
              <a:t>SHORT-ANSWER QUESTIONS </a:t>
            </a:r>
            <a:r>
              <a:rPr lang="sk-SK" sz="3000" b="1" dirty="0">
                <a:solidFill>
                  <a:srgbClr val="E03643"/>
                </a:solidFill>
              </a:rPr>
              <a:t>– SAQ </a:t>
            </a:r>
          </a:p>
          <a:p>
            <a:pPr marL="0" indent="0">
              <a:buNone/>
            </a:pPr>
            <a:r>
              <a:rPr lang="sk-SK" sz="3000" dirty="0">
                <a:solidFill>
                  <a:srgbClr val="E03643"/>
                </a:solidFill>
              </a:rPr>
              <a:t>(OTÁZKY S KRÁTKOU ODPOVEĎOU)</a:t>
            </a:r>
            <a:r>
              <a:rPr lang="sk-SK" sz="3000" b="1" dirty="0">
                <a:solidFill>
                  <a:srgbClr val="E03643"/>
                </a:solidFill>
              </a:rPr>
              <a:t>/ </a:t>
            </a:r>
          </a:p>
          <a:p>
            <a:pPr marL="0" indent="0">
              <a:buNone/>
            </a:pPr>
            <a:r>
              <a:rPr lang="sk-SK" sz="3000" b="1" i="1" dirty="0">
                <a:solidFill>
                  <a:srgbClr val="E03643"/>
                </a:solidFill>
              </a:rPr>
              <a:t>MODIFIED ESSAY QUESTION TEST </a:t>
            </a:r>
            <a:r>
              <a:rPr lang="sk-SK" sz="3000" b="1" dirty="0">
                <a:solidFill>
                  <a:srgbClr val="E03643"/>
                </a:solidFill>
              </a:rPr>
              <a:t>(MEQ)</a:t>
            </a:r>
          </a:p>
          <a:p>
            <a:pPr marL="0" indent="0">
              <a:buNone/>
            </a:pPr>
            <a:endParaRPr lang="sk-SK" sz="3000" dirty="0"/>
          </a:p>
          <a:p>
            <a:r>
              <a:rPr lang="sk-SK" sz="2400" dirty="0"/>
              <a:t>test s otvorenou odpoveďou, ktorú skúšaný musí sám vytvoriť</a:t>
            </a:r>
          </a:p>
          <a:p>
            <a:r>
              <a:rPr lang="sk-SK" sz="2400" dirty="0"/>
              <a:t>nemožno zistiť úroveň komplexnejších znalostí</a:t>
            </a:r>
            <a:endParaRPr lang="sk-SK" dirty="0"/>
          </a:p>
          <a:p>
            <a:r>
              <a:rPr lang="sk-SK" sz="2400" dirty="0"/>
              <a:t>ale – študent musí odpoveď tvoriť, nemôže si ju vybrať zo setu ponúknutých možností</a:t>
            </a:r>
          </a:p>
          <a:p>
            <a:r>
              <a:rPr lang="en-US" sz="2400" b="1" dirty="0"/>
              <a:t>Modified Essay Question Test (MEQ)</a:t>
            </a:r>
            <a:r>
              <a:rPr lang="sk-SK" sz="2400" b="1" dirty="0"/>
              <a:t> </a:t>
            </a:r>
            <a:r>
              <a:rPr lang="sk-SK" sz="2400" dirty="0"/>
              <a:t>– na hodnotenie úrovne analytického myslenia skúšaného a jeho schopnosti interpretovať výsledky získané od daného pacienta</a:t>
            </a:r>
            <a:endParaRPr lang="sk-SK" dirty="0"/>
          </a:p>
          <a:p>
            <a:pPr lvl="1"/>
            <a:r>
              <a:rPr lang="sk-SK" dirty="0"/>
              <a:t>vhodné aj pre ústnu formu skúšky</a:t>
            </a:r>
            <a:endParaRPr lang="sk-SK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943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08DC-3B24-4872-9C03-A01FEB62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Študent Vie ako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819B9-4B65-4193-8C59-37B900B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1533831"/>
            <a:ext cx="9882347" cy="489646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sz="4800" b="1" i="1" dirty="0">
                <a:solidFill>
                  <a:srgbClr val="E03643"/>
                </a:solidFill>
              </a:rPr>
              <a:t>SCRIPT CONCORDANCE TEST </a:t>
            </a:r>
            <a:r>
              <a:rPr lang="sk-SK" sz="4800" b="1" dirty="0">
                <a:solidFill>
                  <a:srgbClr val="E03643"/>
                </a:solidFill>
              </a:rPr>
              <a:t>– SCT </a:t>
            </a:r>
          </a:p>
          <a:p>
            <a:pPr marL="0" indent="0">
              <a:buNone/>
            </a:pPr>
            <a:r>
              <a:rPr lang="sk-SK" sz="4800" dirty="0">
                <a:solidFill>
                  <a:srgbClr val="E03643"/>
                </a:solidFill>
              </a:rPr>
              <a:t>(TESTOVANIE KLINICKÉHO MYSLENIA)</a:t>
            </a:r>
          </a:p>
          <a:p>
            <a:pPr marL="0" indent="0">
              <a:lnSpc>
                <a:spcPct val="120000"/>
              </a:lnSpc>
              <a:buNone/>
            </a:pPr>
            <a:endParaRPr lang="sk-SK" sz="2800" dirty="0"/>
          </a:p>
          <a:p>
            <a:pPr>
              <a:lnSpc>
                <a:spcPct val="120000"/>
              </a:lnSpc>
            </a:pPr>
            <a:r>
              <a:rPr lang="sk-SK" sz="2800" dirty="0"/>
              <a:t>„</a:t>
            </a:r>
            <a:r>
              <a:rPr lang="sk-SK" sz="2800" b="1" i="1" dirty="0" err="1"/>
              <a:t>Script</a:t>
            </a:r>
            <a:r>
              <a:rPr lang="sk-SK" sz="2800" dirty="0"/>
              <a:t>“ - súbor medicínskych vedomostí, ktoré sú v mozgu študenta uložené vo forme špecializovaných štruktúr vedomostí vytvorených spojením relevantných klinických, </a:t>
            </a:r>
            <a:r>
              <a:rPr lang="sk-SK" sz="2800" dirty="0" err="1"/>
              <a:t>patofyziologických</a:t>
            </a:r>
            <a:r>
              <a:rPr lang="sk-SK" sz="2800" dirty="0"/>
              <a:t> a iných informácií. 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študent dostane krátku kazuistiku pacienta a na základe vlastného úsudku má stanoviť možné diagnózy, resp. navrhnúť postupy manažovania pacienta. 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k dispozícii treba ponúknuť dostatok klinických detailov, ale vložiť sa do nej aj niekoľko „neistôt“, „nepresností“, alebo sa „zabudnú uviesť“ dôležité údaje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závery posudzuje panel expertov, ktorí zisťujú nakoľko sa študentov úsudok zhoduje s ich úsudkom o danom pacientovi. </a:t>
            </a:r>
          </a:p>
          <a:p>
            <a:pPr>
              <a:lnSpc>
                <a:spcPct val="120000"/>
              </a:lnSpc>
            </a:pPr>
            <a:r>
              <a:rPr lang="sk-SK" sz="2800" dirty="0">
                <a:highlight>
                  <a:srgbClr val="FDCD00"/>
                </a:highlight>
              </a:rPr>
              <a:t>test je vhodný na zisťovanie úrovne klinického myslenia skúšaného</a:t>
            </a:r>
            <a:endParaRPr lang="sk-SK" sz="2800" dirty="0">
              <a:solidFill>
                <a:srgbClr val="FFFF00"/>
              </a:solidFill>
              <a:highlight>
                <a:srgbClr val="FDCD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629480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CC08DC-3B24-4872-9C03-A01FEB62F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Vie/Vie ako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5A819B9-4B65-4193-8C59-37B900B09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103" y="1825626"/>
            <a:ext cx="11228439" cy="432322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4300" b="1" i="1" dirty="0">
                <a:solidFill>
                  <a:srgbClr val="E03643"/>
                </a:solidFill>
              </a:rPr>
              <a:t>OPEN-BOOK TEST </a:t>
            </a:r>
            <a:r>
              <a:rPr lang="sk-SK" sz="4300" b="1" dirty="0">
                <a:solidFill>
                  <a:srgbClr val="E03643"/>
                </a:solidFill>
              </a:rPr>
              <a:t>– OBT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4300" dirty="0">
                <a:solidFill>
                  <a:srgbClr val="E03643"/>
                </a:solidFill>
              </a:rPr>
              <a:t>(TEST S MOŽNOSŤOU POUŽÍVAŤ PRI JEHO RIEŠENÍ LITERÁRNE ZDROJE)</a:t>
            </a:r>
          </a:p>
          <a:p>
            <a:pPr marL="0" indent="0">
              <a:lnSpc>
                <a:spcPct val="120000"/>
              </a:lnSpc>
              <a:buNone/>
            </a:pPr>
            <a:endParaRPr lang="sk-SK" sz="3000" dirty="0"/>
          </a:p>
          <a:p>
            <a:pPr>
              <a:lnSpc>
                <a:spcPct val="120000"/>
              </a:lnSpc>
            </a:pPr>
            <a:r>
              <a:rPr lang="sk-SK" sz="3600" dirty="0"/>
              <a:t>študenti môžu používať literatúru vzťahujúcu sa k zameraniu testu (</a:t>
            </a:r>
            <a:r>
              <a:rPr lang="sk-SK" sz="3600" dirty="0" err="1"/>
              <a:t>handouty</a:t>
            </a:r>
            <a:r>
              <a:rPr lang="sk-SK" sz="3600" dirty="0"/>
              <a:t>, učebnice, web) - a môžu v nej hľadať relevantné informácie v snahe nájsť správnu odpoveď na otázky</a:t>
            </a:r>
          </a:p>
          <a:p>
            <a:pPr>
              <a:lnSpc>
                <a:spcPct val="120000"/>
              </a:lnSpc>
            </a:pPr>
            <a:r>
              <a:rPr lang="sk-SK" sz="3600" b="1" dirty="0"/>
              <a:t>otázky nie sú zamerané na zisťovanie faktických vedomostí</a:t>
            </a:r>
            <a:r>
              <a:rPr lang="sk-SK" sz="3600" dirty="0"/>
              <a:t>, ale sú formulované tak, že študent musí hodnotiť, vysvetľovať, porovnávať údaje, ktoré má uvedené v texte otázky a tvoriť odpovede využitím vlastných vedomostí a schopností</a:t>
            </a:r>
          </a:p>
          <a:p>
            <a:pPr>
              <a:lnSpc>
                <a:spcPct val="120000"/>
              </a:lnSpc>
            </a:pPr>
            <a:r>
              <a:rPr lang="sk-SK" sz="3600" b="1" dirty="0"/>
              <a:t>priame odpovede na otázky nenájde študent v literatúre</a:t>
            </a:r>
            <a:r>
              <a:rPr lang="sk-SK" sz="3600" dirty="0"/>
              <a:t>, ktorú má pri sebe – informácie z nej mu slúžia na to, aby mu pomohli nájsť správnu odpoveď - odpoveď tvorí sám, vlastnou úvahou</a:t>
            </a:r>
          </a:p>
          <a:p>
            <a:pPr>
              <a:lnSpc>
                <a:spcPct val="120000"/>
              </a:lnSpc>
            </a:pPr>
            <a:r>
              <a:rPr lang="sk-SK" sz="3600" b="1" dirty="0"/>
              <a:t>vytvorenie testu - časovo aj odborne náročné </a:t>
            </a:r>
            <a:r>
              <a:rPr lang="sk-SK" sz="3600" dirty="0"/>
              <a:t>– výsledok má </a:t>
            </a:r>
            <a:r>
              <a:rPr lang="sk-SK" sz="3600" b="1" dirty="0"/>
              <a:t>vysokú výpovednú hodnotu </a:t>
            </a:r>
            <a:r>
              <a:rPr lang="sk-SK" sz="3600" dirty="0"/>
              <a:t>o vedomostiach, zručnostiach a profesionálnych kompetenciách skúšaného študenta</a:t>
            </a:r>
            <a:endParaRPr lang="sk-SK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576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E2E1FA-7998-4EE1-9BAE-6D7F80828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Študent Ukáže ako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46BF050-495C-479D-89AD-ECD9D5181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272252" cy="43232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E03643"/>
                </a:solidFill>
              </a:rPr>
              <a:t>THE OBJECTIVE STRUCTURED CLINICAL EXAMINATION</a:t>
            </a:r>
            <a:r>
              <a:rPr lang="sk-SK" sz="3000" b="1" dirty="0">
                <a:solidFill>
                  <a:srgbClr val="E03643"/>
                </a:solidFill>
              </a:rPr>
              <a:t>/ASSESSMENT</a:t>
            </a:r>
            <a:r>
              <a:rPr lang="en-US" sz="3000" b="1" dirty="0">
                <a:solidFill>
                  <a:srgbClr val="E03643"/>
                </a:solidFill>
              </a:rPr>
              <a:t> – OSCE</a:t>
            </a:r>
            <a:r>
              <a:rPr lang="sk-SK" sz="3000" b="1" dirty="0">
                <a:solidFill>
                  <a:srgbClr val="E03643"/>
                </a:solidFill>
              </a:rPr>
              <a:t>/A</a:t>
            </a:r>
            <a:r>
              <a:rPr lang="en-US" sz="3000" b="1" dirty="0">
                <a:solidFill>
                  <a:srgbClr val="E03643"/>
                </a:solidFill>
              </a:rPr>
              <a:t> </a:t>
            </a:r>
            <a:endParaRPr lang="sk-SK" sz="3000" b="1" dirty="0">
              <a:solidFill>
                <a:srgbClr val="E03643"/>
              </a:solidFill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E03643"/>
                </a:solidFill>
                <a:highlight>
                  <a:srgbClr val="FDCD00"/>
                </a:highlight>
              </a:rPr>
              <a:t>(HODNOTENIE KLINICKÝCH </a:t>
            </a:r>
            <a:r>
              <a:rPr lang="sk-SK" sz="3000" dirty="0">
                <a:solidFill>
                  <a:srgbClr val="E03643"/>
                </a:solidFill>
                <a:highlight>
                  <a:srgbClr val="FDCD00"/>
                </a:highlight>
              </a:rPr>
              <a:t>KOMPETENCIÍ METÓDOU OBJEKTÍVNEJ A ŠTRUKTÚROVANEJ SKÚŠKY/POSÚDENIA) </a:t>
            </a:r>
          </a:p>
        </p:txBody>
      </p:sp>
    </p:spTree>
    <p:extLst>
      <p:ext uri="{BB962C8B-B14F-4D97-AF65-F5344CB8AC3E}">
        <p14:creationId xmlns:p14="http://schemas.microsoft.com/office/powerpoint/2010/main" val="2406682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663E4-24C0-45AF-8768-1BAA6309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Študent Ukáže ako/Vykonáva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F5F5156-48EF-4F5F-9E56-C7E6DED80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439" y="1825626"/>
            <a:ext cx="10638503" cy="432322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3500" b="1" dirty="0">
                <a:solidFill>
                  <a:srgbClr val="E03643"/>
                </a:solidFill>
              </a:rPr>
              <a:t>MINI CLINICAL EVALUATION EXERCISE – MINI-CEX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3500" dirty="0">
                <a:solidFill>
                  <a:srgbClr val="E03643"/>
                </a:solidFill>
              </a:rPr>
              <a:t>(HODNOTENIE ŠTUDENTA PRI KRÁTKO TRVAJÚCOM VYŠETRENÍ PACIENTA)</a:t>
            </a:r>
          </a:p>
          <a:p>
            <a:pPr>
              <a:lnSpc>
                <a:spcPct val="120000"/>
              </a:lnSpc>
            </a:pPr>
            <a:endParaRPr lang="sk-SK" sz="3000" dirty="0"/>
          </a:p>
          <a:p>
            <a:pPr>
              <a:lnSpc>
                <a:spcPct val="120000"/>
              </a:lnSpc>
            </a:pPr>
            <a:r>
              <a:rPr lang="sk-SK" sz="2800" dirty="0"/>
              <a:t>hodnotenie pri realizácii výkonu na pacientovi - určí skúšajúci (odber anamnézy, fyzikálne vyšetrenie s následným stanovením diagnózy a plán manažovania pacienta)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skúšaný má na pacienta 15-20 minút a následne skúšajúci počas 5 minút zhodnotí jeho výkon pomocou 6 alebo 9 stupňovej hodnotiacej škály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skúšaný si vyberá pacienta a je zodpovedný za dodržanie vymedzeného času na vyšetrenie 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študent sa podrobí takémuto testu počas štúdia viac krát (cca 6x) v rôznych typoch zdravotníckych zariadení a je hodnotený rôznymi skúšajúcimi</a:t>
            </a:r>
          </a:p>
          <a:p>
            <a:pPr>
              <a:lnSpc>
                <a:spcPct val="120000"/>
              </a:lnSpc>
            </a:pPr>
            <a:r>
              <a:rPr lang="sk-SK" sz="2800" dirty="0">
                <a:highlight>
                  <a:srgbClr val="FDCD00"/>
                </a:highlight>
              </a:rPr>
              <a:t>vhodné na hodnotenie špecializačného štúdia </a:t>
            </a:r>
          </a:p>
        </p:txBody>
      </p:sp>
    </p:spTree>
    <p:extLst>
      <p:ext uri="{BB962C8B-B14F-4D97-AF65-F5344CB8AC3E}">
        <p14:creationId xmlns:p14="http://schemas.microsoft.com/office/powerpoint/2010/main" val="13616157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663E4-24C0-45AF-8768-1BAA63098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Študent Ukáže ako/Vykonáva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F5F5156-48EF-4F5F-9E56-C7E6DED80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9624250" cy="472265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sz="3500" b="1" dirty="0">
                <a:solidFill>
                  <a:srgbClr val="E03643"/>
                </a:solidFill>
              </a:rPr>
              <a:t>DIRECT OBSERVATION OF PROCEDURAL SKILLS – DOPS </a:t>
            </a:r>
          </a:p>
          <a:p>
            <a:pPr marL="0" indent="0">
              <a:buNone/>
            </a:pPr>
            <a:r>
              <a:rPr lang="sk-SK" sz="3500" dirty="0">
                <a:solidFill>
                  <a:srgbClr val="E03643"/>
                </a:solidFill>
              </a:rPr>
              <a:t>(PRIAME POZOROVANIE ŠTUDENTA PRI VYKONÁVANÍ KLINICKÝCH PROCEDÚR)</a:t>
            </a:r>
          </a:p>
          <a:p>
            <a:r>
              <a:rPr lang="sk-SK" sz="2600" dirty="0"/>
              <a:t>variant Mini-CEX - hodnotenie praktických zručností skúšaného pri vykonávaní praktických klinických výkonov na reálnom pacientovi, napr. zavedenie centrálneho </a:t>
            </a:r>
            <a:r>
              <a:rPr lang="sk-SK" sz="2600" dirty="0" err="1"/>
              <a:t>venózneho</a:t>
            </a:r>
            <a:r>
              <a:rPr lang="sk-SK" sz="2600" dirty="0"/>
              <a:t> katétra, odber vzorky artériovej krvi alebo </a:t>
            </a:r>
            <a:r>
              <a:rPr lang="sk-SK" sz="2600" dirty="0" err="1"/>
              <a:t>intubácie</a:t>
            </a:r>
            <a:r>
              <a:rPr lang="sk-SK" sz="2600" dirty="0"/>
              <a:t> pacienta </a:t>
            </a:r>
          </a:p>
          <a:p>
            <a:r>
              <a:rPr lang="sk-SK" sz="2600" dirty="0"/>
              <a:t>študent sa podrobí takejto skúške 6 krát za rok, pri každej z nich ho hodnotí iný skúšajúci</a:t>
            </a:r>
          </a:p>
          <a:p>
            <a:r>
              <a:rPr lang="sk-SK" sz="2600" dirty="0"/>
              <a:t>skúšaný si stanovuje čas skúšania, vyberá si druh procedúry, ktorú bude uskutočňovať a vyberá si aj skúšajúceho</a:t>
            </a:r>
          </a:p>
          <a:p>
            <a:r>
              <a:rPr lang="sk-SK" sz="2600" dirty="0"/>
              <a:t>procedúru vyberá zo schváleného zoznamu procedúr</a:t>
            </a:r>
          </a:p>
          <a:p>
            <a:r>
              <a:rPr lang="sk-SK" dirty="0">
                <a:highlight>
                  <a:srgbClr val="FDCD00"/>
                </a:highlight>
              </a:rPr>
              <a:t>vhodné na hodnotenie špecializačného štúdia </a:t>
            </a:r>
          </a:p>
          <a:p>
            <a:pPr marL="0" indent="0">
              <a:buNone/>
            </a:pPr>
            <a:endParaRPr lang="sk-SK" sz="2600" dirty="0"/>
          </a:p>
          <a:p>
            <a:endParaRPr lang="sk-SK" sz="2600" dirty="0"/>
          </a:p>
        </p:txBody>
      </p:sp>
    </p:spTree>
    <p:extLst>
      <p:ext uri="{BB962C8B-B14F-4D97-AF65-F5344CB8AC3E}">
        <p14:creationId xmlns:p14="http://schemas.microsoft.com/office/powerpoint/2010/main" val="37799255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E50FDF-6C10-4F8F-861F-D5CAA2EC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D58519-6E10-469E-87D4-1FE6C06A41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258" y="1825626"/>
            <a:ext cx="9774192" cy="465383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E03643"/>
                </a:solidFill>
              </a:rPr>
              <a:t>PEER ASSESSMENT TOOL – PAT </a:t>
            </a:r>
            <a:endParaRPr lang="sk-SK" sz="3000" b="1" dirty="0">
              <a:solidFill>
                <a:srgbClr val="E03643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>
                <a:solidFill>
                  <a:srgbClr val="E03643"/>
                </a:solidFill>
              </a:rPr>
              <a:t>(HODNOTENIE ŠTUDENTA/MLADÉHO LEKÁRA KOLEGAMI)</a:t>
            </a:r>
            <a:endParaRPr lang="sk-SK" sz="3000" dirty="0">
              <a:solidFill>
                <a:srgbClr val="E03643"/>
              </a:solidFill>
            </a:endParaRPr>
          </a:p>
          <a:p>
            <a:pPr>
              <a:lnSpc>
                <a:spcPct val="120000"/>
              </a:lnSpc>
            </a:pPr>
            <a:r>
              <a:rPr lang="sk-SK" sz="2400" dirty="0"/>
              <a:t>hodnotený si vyberie počet, napr. 8 hodnotiteľov svojich zručností</a:t>
            </a:r>
            <a:endParaRPr lang="sk-SK" dirty="0"/>
          </a:p>
          <a:p>
            <a:pPr>
              <a:lnSpc>
                <a:spcPct val="120000"/>
              </a:lnSpc>
            </a:pPr>
            <a:r>
              <a:rPr lang="sk-SK" sz="2400" dirty="0"/>
              <a:t>k hodnotiteľom patria školitelia, členovia zdravotníckeho personálu. </a:t>
            </a:r>
          </a:p>
          <a:p>
            <a:pPr lvl="2">
              <a:lnSpc>
                <a:spcPct val="120000"/>
              </a:lnSpc>
            </a:pPr>
            <a:r>
              <a:rPr lang="sk-SK" dirty="0"/>
              <a:t>Vyplnia dotazník, v ktorom zhodnotia zručnosti skúšaného. </a:t>
            </a:r>
          </a:p>
          <a:p>
            <a:pPr lvl="2">
              <a:lnSpc>
                <a:spcPct val="120000"/>
              </a:lnSpc>
            </a:pPr>
            <a:r>
              <a:rPr lang="sk-SK" dirty="0"/>
              <a:t>Aj skúšaný vyplní rovnaký dotazník, v ktorom zhodnotí úroveň svojich zručnosti	</a:t>
            </a:r>
          </a:p>
          <a:p>
            <a:pPr lvl="2">
              <a:lnSpc>
                <a:spcPct val="120000"/>
              </a:lnSpc>
            </a:pPr>
            <a:r>
              <a:rPr lang="sk-SK" dirty="0"/>
              <a:t>Následne sú dotazníky odovzdané hlavnému hodnotiteľovi, ktorý vytvorí na ich základe celkové hodnotenie kandidáta a to je prezentované vo forme:</a:t>
            </a:r>
          </a:p>
          <a:p>
            <a:pPr lvl="3">
              <a:lnSpc>
                <a:spcPct val="120000"/>
              </a:lnSpc>
            </a:pPr>
            <a:r>
              <a:rPr lang="sk-SK" dirty="0"/>
              <a:t>sebahodnotenie skúšaného; </a:t>
            </a:r>
          </a:p>
          <a:p>
            <a:pPr lvl="3">
              <a:lnSpc>
                <a:spcPct val="120000"/>
              </a:lnSpc>
            </a:pPr>
            <a:r>
              <a:rPr lang="sk-SK" dirty="0"/>
              <a:t>priemer hodnotení 8 hodnotiteľov; </a:t>
            </a:r>
          </a:p>
          <a:p>
            <a:pPr lvl="3">
              <a:lnSpc>
                <a:spcPct val="120000"/>
              </a:lnSpc>
            </a:pPr>
            <a:r>
              <a:rPr lang="sk-SK" dirty="0"/>
              <a:t>národný štandard pre hodnotenie vybratých zručností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dáta sú prediskutované s hodnoteným aj so supervízorom, z čoho vyplynú silné a slabé stránky hodnoteného - následne sa stanovia študentovi úlohy, ktoré by mali viesť k odstráneniu slabých miest v jeho profesionálnom profile</a:t>
            </a:r>
          </a:p>
        </p:txBody>
      </p:sp>
    </p:spTree>
    <p:extLst>
      <p:ext uri="{BB962C8B-B14F-4D97-AF65-F5344CB8AC3E}">
        <p14:creationId xmlns:p14="http://schemas.microsoft.com/office/powerpoint/2010/main" val="15483282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E50FDF-6C10-4F8F-861F-D5CAA2EC7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D58519-6E10-469E-87D4-1FE6C06A4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E03643"/>
                </a:solidFill>
              </a:rPr>
              <a:t>MULTI-SOURCE FEEDBACK – MSF OR 360° EVALUATION</a:t>
            </a:r>
            <a:endParaRPr lang="sk-SK" sz="3000" b="1" dirty="0">
              <a:solidFill>
                <a:srgbClr val="E03643"/>
              </a:solidFill>
            </a:endParaRPr>
          </a:p>
          <a:p>
            <a:pPr marL="0" indent="0">
              <a:buNone/>
            </a:pPr>
            <a:r>
              <a:rPr lang="en-US" sz="3000" dirty="0">
                <a:solidFill>
                  <a:srgbClr val="E03643"/>
                </a:solidFill>
              </a:rPr>
              <a:t>(MNOHOPOČETN</a:t>
            </a:r>
            <a:r>
              <a:rPr lang="sk-SK" sz="3000" dirty="0">
                <a:solidFill>
                  <a:srgbClr val="E03643"/>
                </a:solidFill>
              </a:rPr>
              <a:t>Á</a:t>
            </a:r>
            <a:r>
              <a:rPr lang="en-US" sz="3000" dirty="0">
                <a:solidFill>
                  <a:srgbClr val="E03643"/>
                </a:solidFill>
              </a:rPr>
              <a:t> </a:t>
            </a:r>
            <a:r>
              <a:rPr lang="sk-SK" sz="3000" dirty="0">
                <a:solidFill>
                  <a:srgbClr val="E03643"/>
                </a:solidFill>
              </a:rPr>
              <a:t>SPÄTNÁ VÄZBA </a:t>
            </a:r>
            <a:r>
              <a:rPr lang="en-US" sz="3000" dirty="0">
                <a:solidFill>
                  <a:srgbClr val="E03643"/>
                </a:solidFill>
              </a:rPr>
              <a:t>ALEBO 360° HODNOTENIE)</a:t>
            </a:r>
            <a:r>
              <a:rPr lang="sk-SK" sz="3000" dirty="0">
                <a:solidFill>
                  <a:srgbClr val="E03643"/>
                </a:solidFill>
              </a:rPr>
              <a:t> </a:t>
            </a:r>
          </a:p>
          <a:p>
            <a:r>
              <a:rPr lang="sk-SK" sz="2400" dirty="0"/>
              <a:t>hodnotenie praktizujúcich lekárov, ale aj študentov počas praxe. </a:t>
            </a:r>
          </a:p>
          <a:p>
            <a:r>
              <a:rPr lang="sk-SK" sz="2400" dirty="0"/>
              <a:t>výsledky hodnotenia sa zbierajú od viacerých jedincov (kolegovia, členovia zdravotníckeho  personálu, riadiaci pracovníci, pacienti, iní študenti)</a:t>
            </a:r>
          </a:p>
          <a:p>
            <a:r>
              <a:rPr lang="sk-SK" dirty="0"/>
              <a:t>p</a:t>
            </a:r>
            <a:r>
              <a:rPr lang="sk-SK" sz="2400" dirty="0"/>
              <a:t>ráca je hodnotená z rôznych  hľadísk (preto názov 360 stupňové hodnotenie)</a:t>
            </a:r>
          </a:p>
          <a:p>
            <a:r>
              <a:rPr lang="sk-SK" dirty="0"/>
              <a:t>z</a:t>
            </a:r>
            <a:r>
              <a:rPr lang="sk-SK" sz="2400" dirty="0"/>
              <a:t>ozbierané a ohodnotené informácie o študentovi (hodnotenie s použitím nejakej hodnotiacej škály) je anonymné a je poskytnuté  hodnotenému - cieľom tohto hodnotenia je </a:t>
            </a:r>
            <a:r>
              <a:rPr lang="sk-SK" sz="2400" b="1" dirty="0"/>
              <a:t>poskytnúť hodnotenému čo najobjektívnejší pohľad na jeho prácu </a:t>
            </a:r>
          </a:p>
        </p:txBody>
      </p:sp>
    </p:spTree>
    <p:extLst>
      <p:ext uri="{BB962C8B-B14F-4D97-AF65-F5344CB8AC3E}">
        <p14:creationId xmlns:p14="http://schemas.microsoft.com/office/powerpoint/2010/main" val="1982134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E8B873-0DB7-4777-9E09-EB5C8558D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Študent 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D120574-1F1C-42E6-B111-69BB7A3BA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284" y="1825626"/>
            <a:ext cx="11120284" cy="43232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E03643"/>
                </a:solidFill>
              </a:rPr>
              <a:t>WORKPLACE-BASED ASSESSMENT - WBA </a:t>
            </a:r>
            <a:endParaRPr lang="sk-SK" sz="3900" b="1" dirty="0">
              <a:solidFill>
                <a:srgbClr val="E03643"/>
              </a:solidFill>
            </a:endParaRPr>
          </a:p>
          <a:p>
            <a:pPr marL="0" indent="0">
              <a:buNone/>
            </a:pPr>
            <a:r>
              <a:rPr lang="en-US" sz="3900" dirty="0">
                <a:solidFill>
                  <a:srgbClr val="E03643"/>
                </a:solidFill>
              </a:rPr>
              <a:t>(HODNOTENIE VÝKONOV KANDIDÁTA</a:t>
            </a:r>
            <a:r>
              <a:rPr lang="sk-SK" sz="3900" dirty="0">
                <a:solidFill>
                  <a:srgbClr val="E03643"/>
                </a:solidFill>
              </a:rPr>
              <a:t> </a:t>
            </a:r>
            <a:r>
              <a:rPr lang="en-US" sz="3900" dirty="0">
                <a:solidFill>
                  <a:srgbClr val="E03643"/>
                </a:solidFill>
              </a:rPr>
              <a:t>PRI JEHO KAŽDODENNEJ PRÁCI S PACIENTOM)</a:t>
            </a:r>
            <a:endParaRPr lang="sk-SK" sz="3900" dirty="0">
              <a:solidFill>
                <a:srgbClr val="E03643"/>
              </a:solidFill>
            </a:endParaRPr>
          </a:p>
          <a:p>
            <a:pPr>
              <a:lnSpc>
                <a:spcPct val="120000"/>
              </a:lnSpc>
            </a:pPr>
            <a:r>
              <a:rPr lang="sk-SK" sz="2400" dirty="0"/>
              <a:t>hodnotí sa výkon študenta, teda činností, ktoré reálne vykonáva pri práci s pacientom</a:t>
            </a:r>
          </a:p>
          <a:p>
            <a:pPr>
              <a:lnSpc>
                <a:spcPct val="120000"/>
              </a:lnSpc>
            </a:pPr>
            <a:r>
              <a:rPr lang="sk-SK" sz="2400" b="1" dirty="0"/>
              <a:t>výhody:</a:t>
            </a:r>
            <a:r>
              <a:rPr lang="sk-SK" sz="2400" dirty="0"/>
              <a:t> hodnotí výkony kandidáta v kontexte – má značný </a:t>
            </a:r>
            <a:r>
              <a:rPr lang="sk-SK" sz="2400" dirty="0" err="1"/>
              <a:t>formatívny</a:t>
            </a:r>
            <a:r>
              <a:rPr lang="sk-SK" sz="2400" dirty="0"/>
              <a:t> potenciál (teda podporuje učenie sa)</a:t>
            </a:r>
          </a:p>
          <a:p>
            <a:pPr>
              <a:lnSpc>
                <a:spcPct val="120000"/>
              </a:lnSpc>
            </a:pPr>
            <a:r>
              <a:rPr lang="sk-SK" sz="2400" b="1" dirty="0"/>
              <a:t>metódy používané pri WBA: </a:t>
            </a:r>
            <a:r>
              <a:rPr lang="sk-SK" sz="2400" b="1" dirty="0" err="1">
                <a:solidFill>
                  <a:srgbClr val="E03643"/>
                </a:solidFill>
              </a:rPr>
              <a:t>Peer</a:t>
            </a:r>
            <a:r>
              <a:rPr lang="sk-SK" sz="2400" b="1" dirty="0">
                <a:solidFill>
                  <a:srgbClr val="E03643"/>
                </a:solidFill>
              </a:rPr>
              <a:t> </a:t>
            </a:r>
            <a:r>
              <a:rPr lang="sk-SK" sz="2400" b="1" dirty="0" err="1">
                <a:solidFill>
                  <a:srgbClr val="E03643"/>
                </a:solidFill>
              </a:rPr>
              <a:t>assessment</a:t>
            </a:r>
            <a:r>
              <a:rPr lang="sk-SK" sz="2400" b="1" dirty="0">
                <a:solidFill>
                  <a:srgbClr val="E03643"/>
                </a:solidFill>
              </a:rPr>
              <a:t> </a:t>
            </a:r>
            <a:r>
              <a:rPr lang="sk-SK" sz="2400" dirty="0"/>
              <a:t>– hodnotenie kolegami/expertmi v danej oblasti.; </a:t>
            </a:r>
            <a:r>
              <a:rPr lang="sk-SK" sz="2400" b="1" dirty="0" err="1">
                <a:solidFill>
                  <a:srgbClr val="E03643"/>
                </a:solidFill>
              </a:rPr>
              <a:t>Case-based</a:t>
            </a:r>
            <a:r>
              <a:rPr lang="sk-SK" sz="2400" b="1" dirty="0">
                <a:solidFill>
                  <a:srgbClr val="E03643"/>
                </a:solidFill>
              </a:rPr>
              <a:t> </a:t>
            </a:r>
            <a:r>
              <a:rPr lang="sk-SK" sz="2400" b="1" dirty="0" err="1">
                <a:solidFill>
                  <a:srgbClr val="E03643"/>
                </a:solidFill>
              </a:rPr>
              <a:t>discussion</a:t>
            </a:r>
            <a:r>
              <a:rPr lang="sk-SK" sz="2400" b="1" dirty="0">
                <a:solidFill>
                  <a:srgbClr val="E03643"/>
                </a:solidFill>
              </a:rPr>
              <a:t> </a:t>
            </a:r>
            <a:r>
              <a:rPr lang="sk-SK" sz="2400" dirty="0">
                <a:solidFill>
                  <a:srgbClr val="E03643"/>
                </a:solidFill>
              </a:rPr>
              <a:t>(</a:t>
            </a:r>
            <a:r>
              <a:rPr lang="sk-SK" sz="2400" dirty="0" err="1">
                <a:solidFill>
                  <a:srgbClr val="E03643"/>
                </a:solidFill>
              </a:rPr>
              <a:t>CbD</a:t>
            </a:r>
            <a:r>
              <a:rPr lang="sk-SK" sz="2400" dirty="0">
                <a:solidFill>
                  <a:srgbClr val="E03643"/>
                </a:solidFill>
              </a:rPr>
              <a:t>) </a:t>
            </a:r>
            <a:r>
              <a:rPr lang="sk-SK" sz="2400" dirty="0"/>
              <a:t>– diskusia s kandidátom o konkrétnej kazuistike; </a:t>
            </a:r>
            <a:r>
              <a:rPr lang="en-US" sz="2400" b="1" dirty="0">
                <a:solidFill>
                  <a:srgbClr val="E03643"/>
                </a:solidFill>
              </a:rPr>
              <a:t>Direct Observation of Procedural Skills</a:t>
            </a:r>
            <a:r>
              <a:rPr lang="en-US" sz="2400" dirty="0">
                <a:solidFill>
                  <a:srgbClr val="E03643"/>
                </a:solidFill>
              </a:rPr>
              <a:t> (DOPS) </a:t>
            </a:r>
            <a:r>
              <a:rPr lang="en-US" sz="2400" dirty="0"/>
              <a:t>– </a:t>
            </a:r>
            <a:r>
              <a:rPr lang="en-US" sz="2400" dirty="0" err="1"/>
              <a:t>priame</a:t>
            </a:r>
            <a:r>
              <a:rPr lang="en-US" sz="2400" dirty="0"/>
              <a:t> </a:t>
            </a:r>
            <a:r>
              <a:rPr lang="en-US" sz="2400" dirty="0" err="1"/>
              <a:t>pozorovanie</a:t>
            </a:r>
            <a:r>
              <a:rPr lang="en-US" sz="2400" dirty="0"/>
              <a:t> </a:t>
            </a:r>
            <a:r>
              <a:rPr lang="en-US" sz="2400" dirty="0" err="1"/>
              <a:t>procedurálnych</a:t>
            </a:r>
            <a:r>
              <a:rPr lang="en-US" sz="2400" dirty="0"/>
              <a:t> </a:t>
            </a:r>
            <a:r>
              <a:rPr lang="sk-SK" sz="2400" dirty="0"/>
              <a:t> zručností kandidáta; </a:t>
            </a:r>
            <a:r>
              <a:rPr lang="fr-FR" sz="2400" b="1" dirty="0">
                <a:solidFill>
                  <a:srgbClr val="E03643"/>
                </a:solidFill>
              </a:rPr>
              <a:t>Mini-Clinical Evaluation Exercise</a:t>
            </a:r>
            <a:r>
              <a:rPr lang="fr-FR" sz="2400" dirty="0">
                <a:solidFill>
                  <a:srgbClr val="E03643"/>
                </a:solidFill>
              </a:rPr>
              <a:t> (mini-CEX) </a:t>
            </a:r>
            <a:r>
              <a:rPr lang="fr-FR" sz="2400" dirty="0"/>
              <a:t>– skúšaný splní pri kontakte s </a:t>
            </a:r>
            <a:r>
              <a:rPr lang="sk-SK" sz="2400" dirty="0"/>
              <a:t>pacientom jednu konkrétnu úlohu, ktorú mu určí skúšajúci. </a:t>
            </a:r>
          </a:p>
        </p:txBody>
      </p:sp>
    </p:spTree>
    <p:extLst>
      <p:ext uri="{BB962C8B-B14F-4D97-AF65-F5344CB8AC3E}">
        <p14:creationId xmlns:p14="http://schemas.microsoft.com/office/powerpoint/2010/main" val="6536701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DCADC1-7F41-4136-B86E-7A708ED3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Ukáže ako/ 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715908D-DD25-467B-BC4D-E65789E39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6"/>
            <a:ext cx="10232923" cy="4323220"/>
          </a:xfrm>
        </p:spPr>
        <p:txBody>
          <a:bodyPr/>
          <a:lstStyle/>
          <a:p>
            <a:pPr marL="0" indent="0">
              <a:buNone/>
            </a:pPr>
            <a:r>
              <a:rPr lang="sk-SK" sz="3000" b="1" dirty="0">
                <a:solidFill>
                  <a:srgbClr val="E03643"/>
                </a:solidFill>
              </a:rPr>
              <a:t>SIMULATORS – BASED ASSESSMENT – S-BA</a:t>
            </a:r>
          </a:p>
          <a:p>
            <a:pPr marL="0" indent="0">
              <a:buNone/>
            </a:pPr>
            <a:r>
              <a:rPr lang="sk-SK" sz="3000" dirty="0">
                <a:solidFill>
                  <a:srgbClr val="E03643"/>
                </a:solidFill>
              </a:rPr>
              <a:t>(HODNOTENIE POMOCOU SIMULÁCIE CHORÔB)</a:t>
            </a:r>
          </a:p>
          <a:p>
            <a:endParaRPr lang="sk-SK" sz="3000" dirty="0"/>
          </a:p>
          <a:p>
            <a:r>
              <a:rPr lang="sk-SK" sz="2400" dirty="0"/>
              <a:t>simulátory sú vhodné na výučbu </a:t>
            </a:r>
            <a:r>
              <a:rPr lang="sk-SK" sz="2400" b="1" dirty="0"/>
              <a:t>aj na hodnotenie </a:t>
            </a:r>
            <a:r>
              <a:rPr lang="sk-SK" sz="2400" dirty="0"/>
              <a:t>schopnosti študenta integrovať </a:t>
            </a:r>
            <a:r>
              <a:rPr lang="sk-SK" sz="2400" dirty="0" err="1"/>
              <a:t>prerekvizitné</a:t>
            </a:r>
            <a:r>
              <a:rPr lang="sk-SK" sz="2400" dirty="0"/>
              <a:t> vedomosti a zručnosti pri riešení konkrétnych zdravotných problémov pacienta</a:t>
            </a:r>
            <a:endParaRPr lang="sk-SK" dirty="0"/>
          </a:p>
          <a:p>
            <a:r>
              <a:rPr lang="sk-SK" sz="2400" dirty="0"/>
              <a:t>3 základné simulačné metódy: </a:t>
            </a:r>
            <a:r>
              <a:rPr lang="sk-SK" sz="2400" b="1" dirty="0">
                <a:solidFill>
                  <a:srgbClr val="E03643"/>
                </a:solidFill>
              </a:rPr>
              <a:t>štandardizovaný pacient</a:t>
            </a:r>
            <a:r>
              <a:rPr lang="sk-SK" sz="2400" dirty="0">
                <a:solidFill>
                  <a:srgbClr val="E03643"/>
                </a:solidFill>
              </a:rPr>
              <a:t>, </a:t>
            </a:r>
            <a:r>
              <a:rPr lang="sk-SK" sz="2400" b="1" dirty="0">
                <a:solidFill>
                  <a:srgbClr val="E03643"/>
                </a:solidFill>
              </a:rPr>
              <a:t>počítačové simulátory/modely</a:t>
            </a:r>
            <a:r>
              <a:rPr lang="sk-SK" sz="2400" dirty="0">
                <a:solidFill>
                  <a:srgbClr val="E03643"/>
                </a:solidFill>
              </a:rPr>
              <a:t> a </a:t>
            </a:r>
            <a:r>
              <a:rPr lang="sk-SK" sz="2400" b="1" dirty="0">
                <a:solidFill>
                  <a:srgbClr val="E03643"/>
                </a:solidFill>
              </a:rPr>
              <a:t>virtuálni pacienti</a:t>
            </a:r>
            <a:endParaRPr lang="sk-SK" sz="2400" dirty="0">
              <a:solidFill>
                <a:srgbClr val="E036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1276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1241EC-0A51-4FDC-9212-EE056200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Ukáže ako/ 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DB73176-0237-4FF5-9CD8-EA2178C08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277" y="1825625"/>
            <a:ext cx="10402529" cy="4594839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3500" b="1" dirty="0">
                <a:solidFill>
                  <a:srgbClr val="E03643"/>
                </a:solidFill>
              </a:rPr>
              <a:t>STANDARDIZED PATIENTS –SP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3500" dirty="0">
                <a:solidFill>
                  <a:srgbClr val="E03643"/>
                </a:solidFill>
              </a:rPr>
              <a:t>(ŠTANDARDIZOVANÍ PACIENTI)</a:t>
            </a:r>
          </a:p>
          <a:p>
            <a:pPr>
              <a:lnSpc>
                <a:spcPct val="120000"/>
              </a:lnSpc>
            </a:pPr>
            <a:endParaRPr lang="sk-SK" sz="2800" dirty="0"/>
          </a:p>
          <a:p>
            <a:pPr>
              <a:lnSpc>
                <a:spcPct val="120000"/>
              </a:lnSpc>
            </a:pPr>
            <a:r>
              <a:rPr lang="sk-SK" sz="2800" dirty="0"/>
              <a:t>skutoční alebo simulovaní pacienti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často aj zdraví jedinci (napr. </a:t>
            </a:r>
            <a:r>
              <a:rPr lang="sk-SK" sz="2800" b="1" dirty="0"/>
              <a:t>herci</a:t>
            </a:r>
            <a:r>
              <a:rPr lang="sk-SK" sz="2800" dirty="0"/>
              <a:t>), ktorí sú dôkladne trénovaní, aby vedeli </a:t>
            </a:r>
            <a:r>
              <a:rPr lang="sk-SK" sz="2800" b="1" dirty="0"/>
              <a:t>simulovať určité ochorenie</a:t>
            </a:r>
            <a:r>
              <a:rPr lang="sk-SK" sz="2800" dirty="0"/>
              <a:t>, zdravotné problémy, emocionálne stavy a aby boli v danom čase k dispozícii pre potreby praktickej výučby študentov </a:t>
            </a:r>
          </a:p>
          <a:p>
            <a:pPr>
              <a:lnSpc>
                <a:spcPct val="120000"/>
              </a:lnSpc>
            </a:pPr>
            <a:r>
              <a:rPr lang="sk-SK" sz="2800" dirty="0"/>
              <a:t>jedinec/osoba, ktorý(á) je trénovaný(á) na to, aby hral úlohu pacienta </a:t>
            </a:r>
            <a:r>
              <a:rPr lang="sk-SK" sz="2800" b="1" dirty="0"/>
              <a:t>podľa stanovených kritérií a konštantne </a:t>
            </a:r>
            <a:r>
              <a:rPr lang="sk-SK" sz="2800" dirty="0"/>
              <a:t>(teda pre všetkých, ktorí ho budú ako pacienta používať, rovnako)</a:t>
            </a:r>
          </a:p>
        </p:txBody>
      </p:sp>
    </p:spTree>
    <p:extLst>
      <p:ext uri="{BB962C8B-B14F-4D97-AF65-F5344CB8AC3E}">
        <p14:creationId xmlns:p14="http://schemas.microsoft.com/office/powerpoint/2010/main" val="19352605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BDC776-E6F2-4CFD-A7E5-EC1F0522B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Ukáže ako/Vykonáva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ABF0AD3-6F22-4F1A-A05D-8BA407E65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3000" b="1" dirty="0">
                <a:solidFill>
                  <a:srgbClr val="E03643"/>
                </a:solidFill>
              </a:rPr>
              <a:t>SIMULATORS – MANIKINS AND MODELS </a:t>
            </a:r>
          </a:p>
          <a:p>
            <a:pPr marL="0" indent="0">
              <a:buNone/>
            </a:pPr>
            <a:r>
              <a:rPr lang="sk-SK" sz="3000" dirty="0">
                <a:solidFill>
                  <a:srgbClr val="E03643"/>
                </a:solidFill>
              </a:rPr>
              <a:t>(SIMULÁTORY – MANEKÝNI A MODELY)</a:t>
            </a:r>
          </a:p>
          <a:p>
            <a:endParaRPr lang="sk-SK" dirty="0"/>
          </a:p>
          <a:p>
            <a:r>
              <a:rPr lang="sk-SK" sz="2400" dirty="0"/>
              <a:t>jednoduché – napr. vyšetrovanie prsníka, vyšetrenie </a:t>
            </a:r>
            <a:r>
              <a:rPr lang="sk-SK" sz="2400" i="1" dirty="0"/>
              <a:t>per </a:t>
            </a:r>
            <a:r>
              <a:rPr lang="sk-SK" sz="2400" i="1" dirty="0" err="1"/>
              <a:t>rectum</a:t>
            </a:r>
            <a:r>
              <a:rPr lang="sk-SK" sz="2400" dirty="0"/>
              <a:t>, šitie rany a ďalšie – </a:t>
            </a:r>
            <a:r>
              <a:rPr lang="sk-SK" sz="2400" b="1" dirty="0"/>
              <a:t>modely</a:t>
            </a:r>
            <a:r>
              <a:rPr lang="sk-SK" sz="2400" dirty="0"/>
              <a:t> </a:t>
            </a:r>
          </a:p>
          <a:p>
            <a:r>
              <a:rPr lang="sk-SK" sz="2400" dirty="0"/>
              <a:t>sofistikované komplexné simulátory, tzv. </a:t>
            </a:r>
            <a:r>
              <a:rPr lang="sk-SK" sz="2400" b="1" dirty="0"/>
              <a:t>manekýni </a:t>
            </a:r>
            <a:r>
              <a:rPr lang="sk-SK" sz="2400" dirty="0"/>
              <a:t>– napr. </a:t>
            </a:r>
            <a:r>
              <a:rPr lang="sk-SK" sz="2400" dirty="0" err="1"/>
              <a:t>Harvey</a:t>
            </a:r>
            <a:r>
              <a:rPr lang="sk-SK" sz="2400" dirty="0"/>
              <a:t> simulátor kardiovaskulárnych chorôb a </a:t>
            </a:r>
            <a:r>
              <a:rPr lang="sk-SK" sz="2400" dirty="0" err="1"/>
              <a:t>Meti-men</a:t>
            </a:r>
            <a:r>
              <a:rPr lang="sk-SK" sz="2400" dirty="0"/>
              <a:t>, simulátor ochorení viacerých orgánov a systémov človeka</a:t>
            </a:r>
          </a:p>
        </p:txBody>
      </p:sp>
    </p:spTree>
    <p:extLst>
      <p:ext uri="{BB962C8B-B14F-4D97-AF65-F5344CB8AC3E}">
        <p14:creationId xmlns:p14="http://schemas.microsoft.com/office/powerpoint/2010/main" val="16108030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E015E0-B492-48B0-AADC-7447AA4EA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Študent Ukáže ako/Vykonáva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78A6603-2DE1-4F3A-BC1A-16D533781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43" y="1825625"/>
            <a:ext cx="10264876" cy="469316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k-SK" sz="3000" b="1" dirty="0">
                <a:solidFill>
                  <a:srgbClr val="E03643"/>
                </a:solidFill>
              </a:rPr>
              <a:t>COMPUTER – BASED SIMULATION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sk-SK" sz="3000" dirty="0">
                <a:solidFill>
                  <a:srgbClr val="E03643"/>
                </a:solidFill>
              </a:rPr>
              <a:t>(POČÍTAČOVÁ SIMULÁCIA/VIRTUÁLNI PACIENTI)</a:t>
            </a:r>
          </a:p>
          <a:p>
            <a:pPr>
              <a:lnSpc>
                <a:spcPct val="120000"/>
              </a:lnSpc>
            </a:pPr>
            <a:endParaRPr lang="sk-SK" sz="2400" dirty="0"/>
          </a:p>
          <a:p>
            <a:pPr>
              <a:lnSpc>
                <a:spcPct val="120000"/>
              </a:lnSpc>
            </a:pPr>
            <a:r>
              <a:rPr lang="sk-SK" sz="2400" dirty="0"/>
              <a:t>interaktívna počítačová prezentácia kazuistík z reálneho života</a:t>
            </a:r>
            <a:r>
              <a:rPr lang="sk-SK" dirty="0"/>
              <a:t> - v</a:t>
            </a:r>
            <a:r>
              <a:rPr lang="sk-SK" sz="2400" dirty="0"/>
              <a:t>irtuálni pacienti majú dve súčasti:</a:t>
            </a:r>
          </a:p>
          <a:p>
            <a:pPr lvl="1">
              <a:lnSpc>
                <a:spcPct val="120000"/>
              </a:lnSpc>
            </a:pPr>
            <a:r>
              <a:rPr lang="sk-SK" dirty="0"/>
              <a:t>informáciu o pacientovi - vrátane anamnézy, nálezov fyzikálneho vyšetrenia, laboratórneho vyšetrenia a vývoja pacientových problémov, resp. iných údajov,</a:t>
            </a:r>
          </a:p>
          <a:p>
            <a:pPr lvl="1">
              <a:lnSpc>
                <a:spcPct val="120000"/>
              </a:lnSpc>
            </a:pPr>
            <a:r>
              <a:rPr lang="sk-SK" dirty="0"/>
              <a:t>interakciu študenta s danou kazuistikou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ponúka študentovi aj učiteľovi širší „repertoár“ chorôb vhodných na použitie vo výučbe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umožňuje efektívne </a:t>
            </a:r>
            <a:r>
              <a:rPr lang="sk-SK" sz="2400" b="1" dirty="0"/>
              <a:t>integrovanie teoretických vedomostí </a:t>
            </a:r>
            <a:r>
              <a:rPr lang="sk-SK" sz="2400" dirty="0"/>
              <a:t>študenta o chorobe do medicínskej praxe</a:t>
            </a:r>
          </a:p>
        </p:txBody>
      </p:sp>
    </p:spTree>
    <p:extLst>
      <p:ext uri="{BB962C8B-B14F-4D97-AF65-F5344CB8AC3E}">
        <p14:creationId xmlns:p14="http://schemas.microsoft.com/office/powerpoint/2010/main" val="7729508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A2275007-2FAB-5AE9-B075-6BA1981EF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Ďakujeme za pozornosť</a:t>
            </a:r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5A7E1055-3D7D-427F-8DAE-DE991E5F0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/>
              <a:t>Prof. Ján </a:t>
            </a:r>
            <a:r>
              <a:rPr lang="sk-SK" b="1" dirty="0" err="1"/>
              <a:t>Hanáček</a:t>
            </a:r>
            <a:r>
              <a:rPr lang="sk-SK" b="1" dirty="0"/>
              <a:t> – Hodnotenie pedagogickej činnosti – skúsenosti a vlastný výskum </a:t>
            </a:r>
          </a:p>
          <a:p>
            <a:endParaRPr lang="sk-SK" b="1" dirty="0"/>
          </a:p>
          <a:p>
            <a:r>
              <a:rPr lang="sk-SK" b="1" dirty="0"/>
              <a:t>Workshop 5 – Výber vhodnej formy hodnotenia Vášho predmetu, seminára, semestra</a:t>
            </a:r>
          </a:p>
          <a:p>
            <a:endParaRPr lang="sk-SK" b="1" dirty="0"/>
          </a:p>
          <a:p>
            <a:r>
              <a:rPr lang="sk-SK" b="1" dirty="0"/>
              <a:t>Workshop 6 – Hodnotenie medicínskeho vzdelávania v klinických podmienkach – OSCE a iné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106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A29B62-2B4F-46E7-A63F-66E7F51C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Literatúra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B3A388B-240C-411D-AAD8-144146EC9B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dirty="0"/>
              <a:t>Ján </a:t>
            </a:r>
            <a:r>
              <a:rPr lang="sk-SK" dirty="0" err="1"/>
              <a:t>Hanáček</a:t>
            </a:r>
            <a:r>
              <a:rPr lang="sk-SK" dirty="0"/>
              <a:t>, 2015</a:t>
            </a:r>
            <a:r>
              <a:rPr lang="sk-SK" b="1" dirty="0"/>
              <a:t>, </a:t>
            </a:r>
            <a:r>
              <a:rPr lang="sk-SK" dirty="0"/>
              <a:t>Z</a:t>
            </a:r>
            <a:r>
              <a:rPr lang="sk-SK" i="1" dirty="0"/>
              <a:t>ákladné metódy hodnotenia vedomostí a zručností študentov </a:t>
            </a:r>
            <a:r>
              <a:rPr lang="sk-SK" i="1" dirty="0" err="1"/>
              <a:t>pregraduálneho</a:t>
            </a:r>
            <a:r>
              <a:rPr lang="sk-SK" i="1" dirty="0"/>
              <a:t> medicínskeho štúdia</a:t>
            </a:r>
            <a:r>
              <a:rPr lang="sk-SK" dirty="0"/>
              <a:t>, Martin, 2015 dostupné na: </a:t>
            </a:r>
            <a:r>
              <a:rPr lang="sk-SK" b="1" i="1" dirty="0"/>
              <a:t> </a:t>
            </a:r>
            <a:r>
              <a:rPr lang="sk-SK" b="1" i="1" dirty="0">
                <a:hlinkClick r:id="rId2"/>
              </a:rPr>
              <a:t>https://portal.jfmed.uniba.sk/clanky.php?aid=309</a:t>
            </a:r>
            <a:endParaRPr lang="sk-SK" b="1" i="1" dirty="0"/>
          </a:p>
          <a:p>
            <a:r>
              <a:rPr lang="en-US" dirty="0" err="1"/>
              <a:t>Eidt</a:t>
            </a:r>
            <a:r>
              <a:rPr lang="en-US" dirty="0"/>
              <a:t> LB. </a:t>
            </a:r>
            <a:r>
              <a:rPr lang="sk-SK" dirty="0"/>
              <a:t>2023 </a:t>
            </a:r>
            <a:r>
              <a:rPr lang="en-US" dirty="0"/>
              <a:t>Feedback in medical education: beyond the traditional evaluation. </a:t>
            </a:r>
            <a:r>
              <a:rPr lang="sk-SK" dirty="0"/>
              <a:t>In: </a:t>
            </a:r>
            <a:r>
              <a:rPr lang="en-US" i="1" dirty="0"/>
              <a:t>Rev Assoc Med Bras </a:t>
            </a:r>
            <a:r>
              <a:rPr lang="en-US" dirty="0"/>
              <a:t>2023 Jan 9:S0104-42302023005017207. </a:t>
            </a:r>
            <a:r>
              <a:rPr lang="en-US" dirty="0" err="1"/>
              <a:t>doi</a:t>
            </a:r>
            <a:r>
              <a:rPr lang="en-US" dirty="0"/>
              <a:t>: 10.1590/1806-9282.20221086. </a:t>
            </a:r>
            <a:endParaRPr lang="sk-SK" dirty="0"/>
          </a:p>
          <a:p>
            <a:r>
              <a:rPr lang="sk-SK" dirty="0" err="1"/>
              <a:t>Carraccio</a:t>
            </a:r>
            <a:r>
              <a:rPr lang="sk-SK" dirty="0"/>
              <a:t>, C. L.; </a:t>
            </a:r>
            <a:r>
              <a:rPr lang="sk-SK" dirty="0" err="1"/>
              <a:t>Benson</a:t>
            </a:r>
            <a:r>
              <a:rPr lang="sk-SK" dirty="0"/>
              <a:t>, B. J.; </a:t>
            </a:r>
            <a:r>
              <a:rPr lang="sk-SK" dirty="0" err="1"/>
              <a:t>Nixon</a:t>
            </a:r>
            <a:r>
              <a:rPr lang="sk-SK" dirty="0"/>
              <a:t>, L. J.; </a:t>
            </a:r>
            <a:r>
              <a:rPr lang="sk-SK" dirty="0" err="1"/>
              <a:t>Derstine</a:t>
            </a:r>
            <a:r>
              <a:rPr lang="sk-SK" dirty="0"/>
              <a:t>, P. L. 2008. </a:t>
            </a:r>
            <a:r>
              <a:rPr lang="sk-SK" dirty="0" err="1"/>
              <a:t>From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Educational</a:t>
            </a:r>
            <a:r>
              <a:rPr lang="sk-SK" dirty="0"/>
              <a:t> </a:t>
            </a:r>
            <a:r>
              <a:rPr lang="sk-SK" dirty="0" err="1"/>
              <a:t>Bench</a:t>
            </a:r>
            <a:r>
              <a:rPr lang="sk-SK" dirty="0"/>
              <a:t> to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Clinical</a:t>
            </a:r>
            <a:r>
              <a:rPr lang="sk-SK" dirty="0"/>
              <a:t> </a:t>
            </a:r>
            <a:r>
              <a:rPr lang="sk-SK" dirty="0" err="1"/>
              <a:t>Bedside</a:t>
            </a:r>
            <a:r>
              <a:rPr lang="sk-SK" dirty="0"/>
              <a:t>: </a:t>
            </a:r>
            <a:r>
              <a:rPr lang="sk-SK" dirty="0" err="1"/>
              <a:t>Translating</a:t>
            </a:r>
            <a:r>
              <a:rPr lang="sk-SK" dirty="0"/>
              <a:t>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Dreyfus</a:t>
            </a:r>
            <a:r>
              <a:rPr lang="sk-SK" dirty="0"/>
              <a:t> </a:t>
            </a:r>
            <a:r>
              <a:rPr lang="sk-SK" dirty="0" err="1"/>
              <a:t>Developmental</a:t>
            </a:r>
            <a:r>
              <a:rPr lang="sk-SK" dirty="0"/>
              <a:t> Model to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Learning</a:t>
            </a:r>
            <a:r>
              <a:rPr lang="sk-SK" dirty="0"/>
              <a:t> of </a:t>
            </a:r>
            <a:r>
              <a:rPr lang="sk-SK" dirty="0" err="1"/>
              <a:t>Clinical</a:t>
            </a:r>
            <a:r>
              <a:rPr lang="sk-SK" dirty="0"/>
              <a:t> </a:t>
            </a:r>
            <a:r>
              <a:rPr lang="sk-SK" dirty="0" err="1"/>
              <a:t>Skills</a:t>
            </a:r>
            <a:r>
              <a:rPr lang="sk-SK" dirty="0"/>
              <a:t>. In: </a:t>
            </a:r>
            <a:r>
              <a:rPr lang="sk-SK" i="1" dirty="0" err="1"/>
              <a:t>Academic</a:t>
            </a:r>
            <a:r>
              <a:rPr lang="sk-SK" i="1" dirty="0"/>
              <a:t> </a:t>
            </a:r>
            <a:r>
              <a:rPr lang="sk-SK" i="1" dirty="0" err="1"/>
              <a:t>Medicine</a:t>
            </a:r>
            <a:r>
              <a:rPr lang="sk-SK" i="1" dirty="0"/>
              <a:t> </a:t>
            </a:r>
            <a:r>
              <a:rPr lang="sk-SK" dirty="0"/>
              <a:t>83(8):p 761-767, 2008. | DOI: 10.1097/ACM.0b013e31817eb632 </a:t>
            </a:r>
          </a:p>
          <a:p>
            <a:r>
              <a:rPr lang="sk-SK" dirty="0" err="1"/>
              <a:t>Lifeng</a:t>
            </a:r>
            <a:r>
              <a:rPr lang="sk-SK" dirty="0"/>
              <a:t> </a:t>
            </a:r>
            <a:r>
              <a:rPr lang="sk-SK" dirty="0" err="1"/>
              <a:t>Wang</a:t>
            </a:r>
            <a:r>
              <a:rPr lang="sk-SK" dirty="0"/>
              <a:t>, et al. 2020. </a:t>
            </a:r>
            <a:r>
              <a:rPr lang="sk-SK" dirty="0" err="1"/>
              <a:t>Structured</a:t>
            </a:r>
            <a:r>
              <a:rPr lang="sk-SK" dirty="0"/>
              <a:t> oral </a:t>
            </a:r>
            <a:r>
              <a:rPr lang="sk-SK" dirty="0" err="1"/>
              <a:t>examination</a:t>
            </a:r>
            <a:r>
              <a:rPr lang="sk-SK" dirty="0"/>
              <a:t> as </a:t>
            </a:r>
            <a:r>
              <a:rPr lang="sk-SK" dirty="0" err="1"/>
              <a:t>an</a:t>
            </a:r>
            <a:r>
              <a:rPr lang="sk-SK" dirty="0"/>
              <a:t> </a:t>
            </a:r>
            <a:r>
              <a:rPr lang="sk-SK" dirty="0" err="1"/>
              <a:t>effective</a:t>
            </a:r>
            <a:r>
              <a:rPr lang="sk-SK" dirty="0"/>
              <a:t> </a:t>
            </a:r>
            <a:r>
              <a:rPr lang="sk-SK" dirty="0" err="1"/>
              <a:t>assessment</a:t>
            </a:r>
            <a:r>
              <a:rPr lang="sk-SK" dirty="0"/>
              <a:t> </a:t>
            </a:r>
            <a:r>
              <a:rPr lang="sk-SK" dirty="0" err="1"/>
              <a:t>tool</a:t>
            </a:r>
            <a:r>
              <a:rPr lang="sk-SK" dirty="0"/>
              <a:t> in </a:t>
            </a:r>
            <a:r>
              <a:rPr lang="sk-SK" dirty="0" err="1"/>
              <a:t>lab-based</a:t>
            </a:r>
            <a:r>
              <a:rPr lang="sk-SK" dirty="0"/>
              <a:t> </a:t>
            </a:r>
            <a:r>
              <a:rPr lang="sk-SK" dirty="0" err="1"/>
              <a:t>physiology</a:t>
            </a:r>
            <a:r>
              <a:rPr lang="sk-SK" dirty="0"/>
              <a:t> </a:t>
            </a:r>
            <a:r>
              <a:rPr lang="sk-SK" dirty="0" err="1"/>
              <a:t>learning</a:t>
            </a:r>
            <a:r>
              <a:rPr lang="sk-SK" dirty="0"/>
              <a:t> </a:t>
            </a:r>
            <a:r>
              <a:rPr lang="sk-SK" dirty="0" err="1"/>
              <a:t>sessions</a:t>
            </a:r>
            <a:r>
              <a:rPr lang="sk-SK" dirty="0"/>
              <a:t>. In </a:t>
            </a:r>
            <a:r>
              <a:rPr lang="sk-SK" i="1" dirty="0" err="1"/>
              <a:t>Advances</a:t>
            </a:r>
            <a:r>
              <a:rPr lang="sk-SK" i="1" dirty="0"/>
              <a:t> in </a:t>
            </a:r>
            <a:r>
              <a:rPr lang="sk-SK" i="1" dirty="0" err="1"/>
              <a:t>Physiology</a:t>
            </a:r>
            <a:r>
              <a:rPr lang="sk-SK" i="1" dirty="0"/>
              <a:t> </a:t>
            </a:r>
            <a:r>
              <a:rPr lang="sk-SK" i="1" dirty="0" err="1"/>
              <a:t>Education</a:t>
            </a:r>
            <a:r>
              <a:rPr lang="sk-SK" i="1" dirty="0"/>
              <a:t> </a:t>
            </a:r>
            <a:r>
              <a:rPr lang="sk-SK" dirty="0"/>
              <a:t>2020 44:3, 453-458</a:t>
            </a:r>
          </a:p>
          <a:p>
            <a:endParaRPr lang="sk-SK" dirty="0"/>
          </a:p>
          <a:p>
            <a:endParaRPr lang="sk-SK" sz="2400" i="1" dirty="0"/>
          </a:p>
        </p:txBody>
      </p:sp>
    </p:spTree>
    <p:extLst>
      <p:ext uri="{BB962C8B-B14F-4D97-AF65-F5344CB8AC3E}">
        <p14:creationId xmlns:p14="http://schemas.microsoft.com/office/powerpoint/2010/main" val="243785857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3" id="{EC02A198-8A9A-E043-BDE4-8750DDC703B1}" vid="{0F588EEF-88C0-E740-A0AC-849FC5BF68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1604D584877EF4DAD9C1BECD3F9AA4F" ma:contentTypeVersion="8" ma:contentTypeDescription="Umožňuje vytvoriť nový dokument." ma:contentTypeScope="" ma:versionID="8de07e71424bbeb14f46d72cdd810b77">
  <xsd:schema xmlns:xsd="http://www.w3.org/2001/XMLSchema" xmlns:xs="http://www.w3.org/2001/XMLSchema" xmlns:p="http://schemas.microsoft.com/office/2006/metadata/properties" xmlns:ns2="c7673380-d5d7-4759-9c34-95e982f8186e" targetNamespace="http://schemas.microsoft.com/office/2006/metadata/properties" ma:root="true" ma:fieldsID="dff56012e82c2f54e4b1560fb396ac07" ns2:_="">
    <xsd:import namespace="c7673380-d5d7-4759-9c34-95e982f81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673380-d5d7-4759-9c34-95e982f81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9E71D2-FC63-43B8-B1AD-882F698EEB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3B09A7-5BB7-46B3-A9BF-45873BDFED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673380-d5d7-4759-9c34-95e982f81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D43BCE-54A9-49D3-AB7E-2DD7AC24478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JLF_Master_Slides</Template>
  <TotalTime>212</TotalTime>
  <Words>3373</Words>
  <Application>Microsoft Office PowerPoint</Application>
  <PresentationFormat>Širokouhlá</PresentationFormat>
  <Paragraphs>309</Paragraphs>
  <Slides>45</Slides>
  <Notes>11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45</vt:i4>
      </vt:variant>
    </vt:vector>
  </HeadingPairs>
  <TitlesOfParts>
    <vt:vector size="52" baseType="lpstr">
      <vt:lpstr>Arial</vt:lpstr>
      <vt:lpstr>Calibri</vt:lpstr>
      <vt:lpstr>Corbel</vt:lpstr>
      <vt:lpstr>Open Sans</vt:lpstr>
      <vt:lpstr>Times New Roman</vt:lpstr>
      <vt:lpstr>Verdana</vt:lpstr>
      <vt:lpstr>Motív Office</vt:lpstr>
      <vt:lpstr>Hodnotenie v medicínskom vzdelávaní na základe ILOs – princípy, plánovanie, štandardy, formy, metódy</vt:lpstr>
      <vt:lpstr>Druhy hodnotenia</vt:lpstr>
      <vt:lpstr>Princípy hodnotenia</vt:lpstr>
      <vt:lpstr>Princípy hodnotenia</vt:lpstr>
      <vt:lpstr>Princípy hodnotenia</vt:lpstr>
      <vt:lpstr>Princípy hodnotenia</vt:lpstr>
      <vt:lpstr>Princípy hodnotenia</vt:lpstr>
      <vt:lpstr>Princípy hodnotenia</vt:lpstr>
      <vt:lpstr>Princípy hodnotenia</vt:lpstr>
      <vt:lpstr>Princípy hodnotenia</vt:lpstr>
      <vt:lpstr>Princípy hodnotenia</vt:lpstr>
      <vt:lpstr>Plánovanie hodnotenia (Blueprinting)</vt:lpstr>
      <vt:lpstr>Plánovanie hodnotenia (Blueprinting)</vt:lpstr>
      <vt:lpstr>Štandardy v hodnotení medicínskeho vzdelávania, ich význam</vt:lpstr>
      <vt:lpstr>Štandardy v hodnotení medicínskeho vzdelávania, ich význam</vt:lpstr>
      <vt:lpstr>Štandardy v hodnotení medicínskeho vzdelávania, ich význam</vt:lpstr>
      <vt:lpstr>Štandardy v hodnotení medicínskeho vzdelávania, ich význam</vt:lpstr>
      <vt:lpstr>Štandardy v hodnotení medicínskeho vzdelávania, ich význam</vt:lpstr>
      <vt:lpstr>Štandardy v hodnotení medicínskeho vzdelávania, ich význam</vt:lpstr>
      <vt:lpstr>Metódy hodnotenia vedomostí, zručností a kompetencií študentov</vt:lpstr>
      <vt:lpstr>Ciele vzdelávania – Bloomova taxonómia</vt:lpstr>
      <vt:lpstr>Prezentácia programu PowerPoint</vt:lpstr>
      <vt:lpstr>Prezentácia programu PowerPoint</vt:lpstr>
      <vt:lpstr>Prezentácia programu PowerPoint</vt:lpstr>
      <vt:lpstr>Študent Vie</vt:lpstr>
      <vt:lpstr>Študent Vie</vt:lpstr>
      <vt:lpstr>Študent Vie ako</vt:lpstr>
      <vt:lpstr>Študent Vie ako</vt:lpstr>
      <vt:lpstr>Študent Vie/Vie ako</vt:lpstr>
      <vt:lpstr>Študent Vie Ako Štruktúrovaná ústna skúška </vt:lpstr>
      <vt:lpstr>Študent Vie/Vie ako</vt:lpstr>
      <vt:lpstr>Študent Vie ako</vt:lpstr>
      <vt:lpstr>Študent Vie/Vie ako</vt:lpstr>
      <vt:lpstr>Študent Ukáže ako</vt:lpstr>
      <vt:lpstr>Študent Ukáže ako/Vykonáva</vt:lpstr>
      <vt:lpstr>Študent Ukáže ako/Vykonáva</vt:lpstr>
      <vt:lpstr>Študent Vykonáva</vt:lpstr>
      <vt:lpstr>Študent Vykonáva</vt:lpstr>
      <vt:lpstr>Študent Vykonáva</vt:lpstr>
      <vt:lpstr>Študent Ukáže ako/ Vykonáva</vt:lpstr>
      <vt:lpstr>Študent Ukáže ako/ Vykonáva</vt:lpstr>
      <vt:lpstr>Študent Ukáže ako/Vykonáva</vt:lpstr>
      <vt:lpstr>Študent Ukáže ako/Vykonáva</vt:lpstr>
      <vt:lpstr>Ďakujeme za pozornosť</vt:lpstr>
      <vt:lpstr>Literatúra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Mokrý Juraj</dc:creator>
  <cp:lastModifiedBy>Mokrý Juraj</cp:lastModifiedBy>
  <cp:revision>12</cp:revision>
  <dcterms:created xsi:type="dcterms:W3CDTF">2024-09-09T12:07:30Z</dcterms:created>
  <dcterms:modified xsi:type="dcterms:W3CDTF">2025-02-03T18:33:59Z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0x01010081604D584877EF4DAD9C1BECD3F9AA4F</vt:lpwstr>
  </property>
</Properties>
</file>