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7" r:id="rId1"/>
  </p:sldMasterIdLst>
  <p:notesMasterIdLst>
    <p:notesMasterId r:id="rId39"/>
  </p:notesMasterIdLst>
  <p:handoutMasterIdLst>
    <p:handoutMasterId r:id="rId40"/>
  </p:handoutMasterIdLst>
  <p:sldIdLst>
    <p:sldId id="268" r:id="rId2"/>
    <p:sldId id="965" r:id="rId3"/>
    <p:sldId id="906" r:id="rId4"/>
    <p:sldId id="907" r:id="rId5"/>
    <p:sldId id="908" r:id="rId6"/>
    <p:sldId id="909" r:id="rId7"/>
    <p:sldId id="968" r:id="rId8"/>
    <p:sldId id="969" r:id="rId9"/>
    <p:sldId id="910" r:id="rId10"/>
    <p:sldId id="966" r:id="rId11"/>
    <p:sldId id="967" r:id="rId12"/>
    <p:sldId id="970" r:id="rId13"/>
    <p:sldId id="834" r:id="rId14"/>
    <p:sldId id="896" r:id="rId15"/>
    <p:sldId id="897" r:id="rId16"/>
    <p:sldId id="951" r:id="rId17"/>
    <p:sldId id="314" r:id="rId18"/>
    <p:sldId id="316" r:id="rId19"/>
    <p:sldId id="317" r:id="rId20"/>
    <p:sldId id="318" r:id="rId21"/>
    <p:sldId id="319" r:id="rId22"/>
    <p:sldId id="280" r:id="rId23"/>
    <p:sldId id="917" r:id="rId24"/>
    <p:sldId id="838" r:id="rId25"/>
    <p:sldId id="926" r:id="rId26"/>
    <p:sldId id="927" r:id="rId27"/>
    <p:sldId id="930" r:id="rId28"/>
    <p:sldId id="937" r:id="rId29"/>
    <p:sldId id="939" r:id="rId30"/>
    <p:sldId id="259" r:id="rId31"/>
    <p:sldId id="919" r:id="rId32"/>
    <p:sldId id="920" r:id="rId33"/>
    <p:sldId id="921" r:id="rId34"/>
    <p:sldId id="922" r:id="rId35"/>
    <p:sldId id="924" r:id="rId36"/>
    <p:sldId id="264" r:id="rId37"/>
    <p:sldId id="903" r:id="rId38"/>
  </p:sldIdLst>
  <p:sldSz cx="12188825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lfuk" initials="j" lastIdx="1" clrIdx="0">
    <p:extLst>
      <p:ext uri="{19B8F6BF-5375-455C-9EA6-DF929625EA0E}">
        <p15:presenceInfo xmlns:p15="http://schemas.microsoft.com/office/powerpoint/2012/main" userId="jlfu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štýlu, mriežka tabuľ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709" autoAdjust="0"/>
  </p:normalViewPr>
  <p:slideViewPr>
    <p:cSldViewPr>
      <p:cViewPr varScale="1">
        <p:scale>
          <a:sx n="67" d="100"/>
          <a:sy n="67" d="100"/>
        </p:scale>
        <p:origin x="1253" y="58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9" d="100"/>
          <a:sy n="89" d="100"/>
        </p:scale>
        <p:origin x="378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6C032A-533D-4E0C-B1CA-86335C18B1F8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sk-SK"/>
        </a:p>
      </dgm:t>
    </dgm:pt>
    <dgm:pt modelId="{76D69861-F600-4B2C-9DA5-0DAF75C14083}">
      <dgm:prSet phldrT="[Text]" phldr="1"/>
      <dgm:spPr/>
      <dgm:t>
        <a:bodyPr/>
        <a:lstStyle/>
        <a:p>
          <a:endParaRPr lang="sk-SK"/>
        </a:p>
      </dgm:t>
    </dgm:pt>
    <dgm:pt modelId="{4AF9770C-4873-4C1E-84E2-6BA7B99B93CE}" type="parTrans" cxnId="{A44B6FCD-316D-432A-8227-C4E4062B3AE8}">
      <dgm:prSet/>
      <dgm:spPr/>
      <dgm:t>
        <a:bodyPr/>
        <a:lstStyle/>
        <a:p>
          <a:endParaRPr lang="sk-SK"/>
        </a:p>
      </dgm:t>
    </dgm:pt>
    <dgm:pt modelId="{9AA093EB-B1BE-44CB-B3C5-88E87E48B0D9}" type="sibTrans" cxnId="{A44B6FCD-316D-432A-8227-C4E4062B3AE8}">
      <dgm:prSet/>
      <dgm:spPr/>
      <dgm:t>
        <a:bodyPr/>
        <a:lstStyle/>
        <a:p>
          <a:endParaRPr lang="sk-SK"/>
        </a:p>
      </dgm:t>
    </dgm:pt>
    <dgm:pt modelId="{4E3516CE-8E7A-413E-9B23-2F5FF5F8F631}">
      <dgm:prSet phldrT="[Text]"/>
      <dgm:spPr/>
      <dgm:t>
        <a:bodyPr/>
        <a:lstStyle/>
        <a:p>
          <a:r>
            <a:rPr lang="sk-SK" dirty="0"/>
            <a:t>Aplikovaná veda o mobilizácii ľudského kapitálu v prostredí sociálnej zmeny </a:t>
          </a:r>
        </a:p>
      </dgm:t>
    </dgm:pt>
    <dgm:pt modelId="{ABC6A462-9E9A-4EE1-BFEB-3CB2A8213C6B}" type="parTrans" cxnId="{302F3DFB-7989-444C-AEF0-2562DCB9C95D}">
      <dgm:prSet/>
      <dgm:spPr/>
      <dgm:t>
        <a:bodyPr/>
        <a:lstStyle/>
        <a:p>
          <a:endParaRPr lang="sk-SK"/>
        </a:p>
      </dgm:t>
    </dgm:pt>
    <dgm:pt modelId="{C481B814-6DF9-4139-8CCC-5BA2740D1559}" type="sibTrans" cxnId="{302F3DFB-7989-444C-AEF0-2562DCB9C95D}">
      <dgm:prSet/>
      <dgm:spPr/>
      <dgm:t>
        <a:bodyPr/>
        <a:lstStyle/>
        <a:p>
          <a:endParaRPr lang="sk-SK"/>
        </a:p>
      </dgm:t>
    </dgm:pt>
    <dgm:pt modelId="{0763EADA-777F-45DB-B945-433418425C59}">
      <dgm:prSet phldrT="[Text]"/>
      <dgm:spPr/>
      <dgm:t>
        <a:bodyPr/>
        <a:lstStyle/>
        <a:p>
          <a:r>
            <a:rPr lang="sk-SK" dirty="0"/>
            <a:t>Aplikovaná veda o orientácii človeka v kritických uzloch jeho životnej dráhy</a:t>
          </a:r>
        </a:p>
      </dgm:t>
    </dgm:pt>
    <dgm:pt modelId="{4D27E142-7D1C-46FA-A517-37844061EA54}" type="parTrans" cxnId="{66C54D21-D397-4D80-B843-7D3A4F62DCE5}">
      <dgm:prSet/>
      <dgm:spPr/>
      <dgm:t>
        <a:bodyPr/>
        <a:lstStyle/>
        <a:p>
          <a:endParaRPr lang="sk-SK"/>
        </a:p>
      </dgm:t>
    </dgm:pt>
    <dgm:pt modelId="{756EE705-CB16-4AAC-A24B-224CF79AE72A}" type="sibTrans" cxnId="{66C54D21-D397-4D80-B843-7D3A4F62DCE5}">
      <dgm:prSet/>
      <dgm:spPr/>
      <dgm:t>
        <a:bodyPr/>
        <a:lstStyle/>
        <a:p>
          <a:endParaRPr lang="sk-SK"/>
        </a:p>
      </dgm:t>
    </dgm:pt>
    <dgm:pt modelId="{2D7DD6D7-6580-4887-A106-9BFDCA6086DE}">
      <dgm:prSet phldrT="[Text]"/>
      <dgm:spPr/>
      <dgm:t>
        <a:bodyPr/>
        <a:lstStyle/>
        <a:p>
          <a:r>
            <a:rPr lang="sk-SK" dirty="0"/>
            <a:t>Aplikovaná veda o animácii dospelého človeka </a:t>
          </a:r>
        </a:p>
      </dgm:t>
    </dgm:pt>
    <dgm:pt modelId="{9A971870-087A-446F-9E69-135E1778A967}" type="parTrans" cxnId="{7273D7BB-4D78-4AB6-B5D6-7E5F0118E9EC}">
      <dgm:prSet/>
      <dgm:spPr/>
      <dgm:t>
        <a:bodyPr/>
        <a:lstStyle/>
        <a:p>
          <a:endParaRPr lang="sk-SK"/>
        </a:p>
      </dgm:t>
    </dgm:pt>
    <dgm:pt modelId="{EBB7FCD0-D2EB-4018-B485-7CC05EDE3A2A}" type="sibTrans" cxnId="{7273D7BB-4D78-4AB6-B5D6-7E5F0118E9EC}">
      <dgm:prSet/>
      <dgm:spPr/>
      <dgm:t>
        <a:bodyPr/>
        <a:lstStyle/>
        <a:p>
          <a:endParaRPr lang="sk-SK"/>
        </a:p>
      </dgm:t>
    </dgm:pt>
    <dgm:pt modelId="{9EED7994-3505-4AF4-874E-4A4C189C9B64}">
      <dgm:prSet phldrT="[Text]"/>
      <dgm:spPr/>
      <dgm:t>
        <a:bodyPr/>
        <a:lstStyle/>
        <a:p>
          <a:r>
            <a:rPr lang="sk-SK" dirty="0"/>
            <a:t>Aplikovaná veda o zmenách v syntetickom statuse </a:t>
          </a:r>
        </a:p>
      </dgm:t>
    </dgm:pt>
    <dgm:pt modelId="{F5266AFA-D6C8-4737-A19C-E88075223E5E}" type="parTrans" cxnId="{620EF252-546B-4A4E-8174-1D8158EA781F}">
      <dgm:prSet/>
      <dgm:spPr/>
      <dgm:t>
        <a:bodyPr/>
        <a:lstStyle/>
        <a:p>
          <a:endParaRPr lang="sk-SK"/>
        </a:p>
      </dgm:t>
    </dgm:pt>
    <dgm:pt modelId="{A1868FCE-D4FA-440D-A1F4-A91B88583BE6}" type="sibTrans" cxnId="{620EF252-546B-4A4E-8174-1D8158EA781F}">
      <dgm:prSet/>
      <dgm:spPr/>
      <dgm:t>
        <a:bodyPr/>
        <a:lstStyle/>
        <a:p>
          <a:endParaRPr lang="sk-SK"/>
        </a:p>
      </dgm:t>
    </dgm:pt>
    <dgm:pt modelId="{CEC2960E-536A-4085-A6A4-16E4E9B88E2C}" type="pres">
      <dgm:prSet presAssocID="{606C032A-533D-4E0C-B1CA-86335C18B1F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A951EAB-8743-4BE7-B593-6B514C0BA97B}" type="pres">
      <dgm:prSet presAssocID="{606C032A-533D-4E0C-B1CA-86335C18B1F8}" presName="matrix" presStyleCnt="0"/>
      <dgm:spPr/>
    </dgm:pt>
    <dgm:pt modelId="{9750C57B-280B-4440-91FD-FC6BB12ACA82}" type="pres">
      <dgm:prSet presAssocID="{606C032A-533D-4E0C-B1CA-86335C18B1F8}" presName="tile1" presStyleLbl="node1" presStyleIdx="0" presStyleCnt="4"/>
      <dgm:spPr/>
    </dgm:pt>
    <dgm:pt modelId="{BB139579-44E8-455E-B9B3-0A066411E030}" type="pres">
      <dgm:prSet presAssocID="{606C032A-533D-4E0C-B1CA-86335C18B1F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AF6DCCE-33CB-4548-9911-49D83D6C46E5}" type="pres">
      <dgm:prSet presAssocID="{606C032A-533D-4E0C-B1CA-86335C18B1F8}" presName="tile2" presStyleLbl="node1" presStyleIdx="1" presStyleCnt="4"/>
      <dgm:spPr/>
    </dgm:pt>
    <dgm:pt modelId="{61BB7FBB-45FD-4BB9-97F8-6BEBFC890567}" type="pres">
      <dgm:prSet presAssocID="{606C032A-533D-4E0C-B1CA-86335C18B1F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58B0F86-3766-4279-9D66-18D3FB02ABDB}" type="pres">
      <dgm:prSet presAssocID="{606C032A-533D-4E0C-B1CA-86335C18B1F8}" presName="tile3" presStyleLbl="node1" presStyleIdx="2" presStyleCnt="4"/>
      <dgm:spPr/>
    </dgm:pt>
    <dgm:pt modelId="{ACBA8FD4-CD09-4A3B-B90C-2C5372D3EBB9}" type="pres">
      <dgm:prSet presAssocID="{606C032A-533D-4E0C-B1CA-86335C18B1F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6C9CBBC-4256-4485-89A7-47E52722E4C5}" type="pres">
      <dgm:prSet presAssocID="{606C032A-533D-4E0C-B1CA-86335C18B1F8}" presName="tile4" presStyleLbl="node1" presStyleIdx="3" presStyleCnt="4"/>
      <dgm:spPr/>
    </dgm:pt>
    <dgm:pt modelId="{DCDF5D35-E1CB-4B93-B8B5-48664D9F0AE8}" type="pres">
      <dgm:prSet presAssocID="{606C032A-533D-4E0C-B1CA-86335C18B1F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81398A25-F8FC-43F0-9A0D-4FD8521E4183}" type="pres">
      <dgm:prSet presAssocID="{606C032A-533D-4E0C-B1CA-86335C18B1F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5E21C010-D629-4770-8D79-C5C7EF1F25BB}" type="presOf" srcId="{606C032A-533D-4E0C-B1CA-86335C18B1F8}" destId="{CEC2960E-536A-4085-A6A4-16E4E9B88E2C}" srcOrd="0" destOrd="0" presId="urn:microsoft.com/office/officeart/2005/8/layout/matrix1"/>
    <dgm:cxn modelId="{66C54D21-D397-4D80-B843-7D3A4F62DCE5}" srcId="{76D69861-F600-4B2C-9DA5-0DAF75C14083}" destId="{0763EADA-777F-45DB-B945-433418425C59}" srcOrd="1" destOrd="0" parTransId="{4D27E142-7D1C-46FA-A517-37844061EA54}" sibTransId="{756EE705-CB16-4AAC-A24B-224CF79AE72A}"/>
    <dgm:cxn modelId="{022F0523-CBDB-47F0-AA5D-6AC72E036DB3}" type="presOf" srcId="{76D69861-F600-4B2C-9DA5-0DAF75C14083}" destId="{81398A25-F8FC-43F0-9A0D-4FD8521E4183}" srcOrd="0" destOrd="0" presId="urn:microsoft.com/office/officeart/2005/8/layout/matrix1"/>
    <dgm:cxn modelId="{2D53D428-6ECA-465B-9A4D-1A21ABADD09A}" type="presOf" srcId="{0763EADA-777F-45DB-B945-433418425C59}" destId="{61BB7FBB-45FD-4BB9-97F8-6BEBFC890567}" srcOrd="1" destOrd="0" presId="urn:microsoft.com/office/officeart/2005/8/layout/matrix1"/>
    <dgm:cxn modelId="{3E50952F-78E7-4FDC-A140-DF29855F3039}" type="presOf" srcId="{2D7DD6D7-6580-4887-A106-9BFDCA6086DE}" destId="{ACBA8FD4-CD09-4A3B-B90C-2C5372D3EBB9}" srcOrd="1" destOrd="0" presId="urn:microsoft.com/office/officeart/2005/8/layout/matrix1"/>
    <dgm:cxn modelId="{FD95073F-FA4C-45AD-A804-2389C7395CD7}" type="presOf" srcId="{0763EADA-777F-45DB-B945-433418425C59}" destId="{CAF6DCCE-33CB-4548-9911-49D83D6C46E5}" srcOrd="0" destOrd="0" presId="urn:microsoft.com/office/officeart/2005/8/layout/matrix1"/>
    <dgm:cxn modelId="{605B8662-B478-4944-87BD-A43341A55935}" type="presOf" srcId="{9EED7994-3505-4AF4-874E-4A4C189C9B64}" destId="{DCDF5D35-E1CB-4B93-B8B5-48664D9F0AE8}" srcOrd="1" destOrd="0" presId="urn:microsoft.com/office/officeart/2005/8/layout/matrix1"/>
    <dgm:cxn modelId="{620EF252-546B-4A4E-8174-1D8158EA781F}" srcId="{76D69861-F600-4B2C-9DA5-0DAF75C14083}" destId="{9EED7994-3505-4AF4-874E-4A4C189C9B64}" srcOrd="3" destOrd="0" parTransId="{F5266AFA-D6C8-4737-A19C-E88075223E5E}" sibTransId="{A1868FCE-D4FA-440D-A1F4-A91B88583BE6}"/>
    <dgm:cxn modelId="{0DBABA8A-0863-490E-8C63-FE2B6086ADE4}" type="presOf" srcId="{4E3516CE-8E7A-413E-9B23-2F5FF5F8F631}" destId="{9750C57B-280B-4440-91FD-FC6BB12ACA82}" srcOrd="0" destOrd="0" presId="urn:microsoft.com/office/officeart/2005/8/layout/matrix1"/>
    <dgm:cxn modelId="{26815692-32AD-4115-A3A4-2693FFC359E2}" type="presOf" srcId="{2D7DD6D7-6580-4887-A106-9BFDCA6086DE}" destId="{958B0F86-3766-4279-9D66-18D3FB02ABDB}" srcOrd="0" destOrd="0" presId="urn:microsoft.com/office/officeart/2005/8/layout/matrix1"/>
    <dgm:cxn modelId="{E961349A-E82D-4E32-8AD9-5E5FBA2F60F0}" type="presOf" srcId="{9EED7994-3505-4AF4-874E-4A4C189C9B64}" destId="{76C9CBBC-4256-4485-89A7-47E52722E4C5}" srcOrd="0" destOrd="0" presId="urn:microsoft.com/office/officeart/2005/8/layout/matrix1"/>
    <dgm:cxn modelId="{7273D7BB-4D78-4AB6-B5D6-7E5F0118E9EC}" srcId="{76D69861-F600-4B2C-9DA5-0DAF75C14083}" destId="{2D7DD6D7-6580-4887-A106-9BFDCA6086DE}" srcOrd="2" destOrd="0" parTransId="{9A971870-087A-446F-9E69-135E1778A967}" sibTransId="{EBB7FCD0-D2EB-4018-B485-7CC05EDE3A2A}"/>
    <dgm:cxn modelId="{A44B6FCD-316D-432A-8227-C4E4062B3AE8}" srcId="{606C032A-533D-4E0C-B1CA-86335C18B1F8}" destId="{76D69861-F600-4B2C-9DA5-0DAF75C14083}" srcOrd="0" destOrd="0" parTransId="{4AF9770C-4873-4C1E-84E2-6BA7B99B93CE}" sibTransId="{9AA093EB-B1BE-44CB-B3C5-88E87E48B0D9}"/>
    <dgm:cxn modelId="{9EEBCFEA-90F7-4BDD-81BA-47F743B5BE01}" type="presOf" srcId="{4E3516CE-8E7A-413E-9B23-2F5FF5F8F631}" destId="{BB139579-44E8-455E-B9B3-0A066411E030}" srcOrd="1" destOrd="0" presId="urn:microsoft.com/office/officeart/2005/8/layout/matrix1"/>
    <dgm:cxn modelId="{302F3DFB-7989-444C-AEF0-2562DCB9C95D}" srcId="{76D69861-F600-4B2C-9DA5-0DAF75C14083}" destId="{4E3516CE-8E7A-413E-9B23-2F5FF5F8F631}" srcOrd="0" destOrd="0" parTransId="{ABC6A462-9E9A-4EE1-BFEB-3CB2A8213C6B}" sibTransId="{C481B814-6DF9-4139-8CCC-5BA2740D1559}"/>
    <dgm:cxn modelId="{F0BAEBF3-D520-4E40-9F11-F051CCA6055B}" type="presParOf" srcId="{CEC2960E-536A-4085-A6A4-16E4E9B88E2C}" destId="{1A951EAB-8743-4BE7-B593-6B514C0BA97B}" srcOrd="0" destOrd="0" presId="urn:microsoft.com/office/officeart/2005/8/layout/matrix1"/>
    <dgm:cxn modelId="{CBEF30C5-DA13-4E28-B588-B039726C49BD}" type="presParOf" srcId="{1A951EAB-8743-4BE7-B593-6B514C0BA97B}" destId="{9750C57B-280B-4440-91FD-FC6BB12ACA82}" srcOrd="0" destOrd="0" presId="urn:microsoft.com/office/officeart/2005/8/layout/matrix1"/>
    <dgm:cxn modelId="{03E2EDE0-CCCE-4DE6-9235-7B9900C4420E}" type="presParOf" srcId="{1A951EAB-8743-4BE7-B593-6B514C0BA97B}" destId="{BB139579-44E8-455E-B9B3-0A066411E030}" srcOrd="1" destOrd="0" presId="urn:microsoft.com/office/officeart/2005/8/layout/matrix1"/>
    <dgm:cxn modelId="{812171D3-F1DA-4D75-8218-DC0FC4B05923}" type="presParOf" srcId="{1A951EAB-8743-4BE7-B593-6B514C0BA97B}" destId="{CAF6DCCE-33CB-4548-9911-49D83D6C46E5}" srcOrd="2" destOrd="0" presId="urn:microsoft.com/office/officeart/2005/8/layout/matrix1"/>
    <dgm:cxn modelId="{82D19281-8ADC-4124-A9FE-215B0C46C3FF}" type="presParOf" srcId="{1A951EAB-8743-4BE7-B593-6B514C0BA97B}" destId="{61BB7FBB-45FD-4BB9-97F8-6BEBFC890567}" srcOrd="3" destOrd="0" presId="urn:microsoft.com/office/officeart/2005/8/layout/matrix1"/>
    <dgm:cxn modelId="{1B8ECA69-220E-4B78-9E83-3D2CA28B2657}" type="presParOf" srcId="{1A951EAB-8743-4BE7-B593-6B514C0BA97B}" destId="{958B0F86-3766-4279-9D66-18D3FB02ABDB}" srcOrd="4" destOrd="0" presId="urn:microsoft.com/office/officeart/2005/8/layout/matrix1"/>
    <dgm:cxn modelId="{98B0018A-5C1A-4C47-B5E3-4AB27A98DB0B}" type="presParOf" srcId="{1A951EAB-8743-4BE7-B593-6B514C0BA97B}" destId="{ACBA8FD4-CD09-4A3B-B90C-2C5372D3EBB9}" srcOrd="5" destOrd="0" presId="urn:microsoft.com/office/officeart/2005/8/layout/matrix1"/>
    <dgm:cxn modelId="{67FD8BC8-3957-4FC9-A3DA-793FCBE1E615}" type="presParOf" srcId="{1A951EAB-8743-4BE7-B593-6B514C0BA97B}" destId="{76C9CBBC-4256-4485-89A7-47E52722E4C5}" srcOrd="6" destOrd="0" presId="urn:microsoft.com/office/officeart/2005/8/layout/matrix1"/>
    <dgm:cxn modelId="{30A4F899-DBCE-414D-8E53-EADF65C06674}" type="presParOf" srcId="{1A951EAB-8743-4BE7-B593-6B514C0BA97B}" destId="{DCDF5D35-E1CB-4B93-B8B5-48664D9F0AE8}" srcOrd="7" destOrd="0" presId="urn:microsoft.com/office/officeart/2005/8/layout/matrix1"/>
    <dgm:cxn modelId="{69EA4971-B0F0-4C9B-94D6-A89D9EA36656}" type="presParOf" srcId="{CEC2960E-536A-4085-A6A4-16E4E9B88E2C}" destId="{81398A25-F8FC-43F0-9A0D-4FD8521E418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50C57B-280B-4440-91FD-FC6BB12ACA82}">
      <dsp:nvSpPr>
        <dsp:cNvPr id="0" name=""/>
        <dsp:cNvSpPr/>
      </dsp:nvSpPr>
      <dsp:spPr>
        <a:xfrm rot="16200000">
          <a:off x="1540271" y="-1540271"/>
          <a:ext cx="2175669" cy="5256212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 dirty="0"/>
            <a:t>Aplikovaná veda o mobilizácii ľudského kapitálu v prostredí sociálnej zmeny </a:t>
          </a:r>
        </a:p>
      </dsp:txBody>
      <dsp:txXfrm rot="5400000">
        <a:off x="0" y="0"/>
        <a:ext cx="5256212" cy="1631751"/>
      </dsp:txXfrm>
    </dsp:sp>
    <dsp:sp modelId="{CAF6DCCE-33CB-4548-9911-49D83D6C46E5}">
      <dsp:nvSpPr>
        <dsp:cNvPr id="0" name=""/>
        <dsp:cNvSpPr/>
      </dsp:nvSpPr>
      <dsp:spPr>
        <a:xfrm>
          <a:off x="5256212" y="0"/>
          <a:ext cx="5256212" cy="2175669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 dirty="0"/>
            <a:t>Aplikovaná veda o orientácii človeka v kritických uzloch jeho životnej dráhy</a:t>
          </a:r>
        </a:p>
      </dsp:txBody>
      <dsp:txXfrm>
        <a:off x="5256212" y="0"/>
        <a:ext cx="5256212" cy="1631751"/>
      </dsp:txXfrm>
    </dsp:sp>
    <dsp:sp modelId="{958B0F86-3766-4279-9D66-18D3FB02ABDB}">
      <dsp:nvSpPr>
        <dsp:cNvPr id="0" name=""/>
        <dsp:cNvSpPr/>
      </dsp:nvSpPr>
      <dsp:spPr>
        <a:xfrm rot="10800000">
          <a:off x="0" y="2175669"/>
          <a:ext cx="5256212" cy="2175669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 dirty="0"/>
            <a:t>Aplikovaná veda o animácii dospelého človeka </a:t>
          </a:r>
        </a:p>
      </dsp:txBody>
      <dsp:txXfrm rot="10800000">
        <a:off x="0" y="2719586"/>
        <a:ext cx="5256212" cy="1631751"/>
      </dsp:txXfrm>
    </dsp:sp>
    <dsp:sp modelId="{76C9CBBC-4256-4485-89A7-47E52722E4C5}">
      <dsp:nvSpPr>
        <dsp:cNvPr id="0" name=""/>
        <dsp:cNvSpPr/>
      </dsp:nvSpPr>
      <dsp:spPr>
        <a:xfrm rot="5400000">
          <a:off x="6796484" y="635397"/>
          <a:ext cx="2175669" cy="5256212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 dirty="0"/>
            <a:t>Aplikovaná veda o zmenách v syntetickom statuse </a:t>
          </a:r>
        </a:p>
      </dsp:txBody>
      <dsp:txXfrm rot="-5400000">
        <a:off x="5256212" y="2719585"/>
        <a:ext cx="5256212" cy="1631751"/>
      </dsp:txXfrm>
    </dsp:sp>
    <dsp:sp modelId="{81398A25-F8FC-43F0-9A0D-4FD8521E4183}">
      <dsp:nvSpPr>
        <dsp:cNvPr id="0" name=""/>
        <dsp:cNvSpPr/>
      </dsp:nvSpPr>
      <dsp:spPr>
        <a:xfrm>
          <a:off x="3679348" y="1631751"/>
          <a:ext cx="3153727" cy="1087834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2900" kern="1200"/>
        </a:p>
      </dsp:txBody>
      <dsp:txXfrm>
        <a:off x="3732452" y="1684855"/>
        <a:ext cx="3047519" cy="981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k-SK" dirty="0">
              <a:latin typeface="Calibri" panose="020F0502020204030204" pitchFamily="34" charset="0"/>
            </a:endParaRPr>
          </a:p>
        </p:txBody>
      </p:sp>
      <p:sp>
        <p:nvSpPr>
          <p:cNvPr id="3" name="Zástupný objekt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89358D9-E48D-4999-AB2A-8EBC742596F5}" type="datetime1">
              <a:rPr lang="sk-SK" smtClean="0">
                <a:latin typeface="Calibri" panose="020F0502020204030204" pitchFamily="34" charset="0"/>
              </a:rPr>
              <a:t>31. 1. 2025</a:t>
            </a:fld>
            <a:endParaRPr lang="sk-SK" dirty="0">
              <a:latin typeface="Calibri" panose="020F0502020204030204" pitchFamily="34" charset="0"/>
            </a:endParaRPr>
          </a:p>
        </p:txBody>
      </p:sp>
      <p:sp>
        <p:nvSpPr>
          <p:cNvPr id="4" name="Zástupný objekt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k-SK" dirty="0">
              <a:latin typeface="Calibri" panose="020F0502020204030204" pitchFamily="34" charset="0"/>
            </a:endParaRPr>
          </a:p>
        </p:txBody>
      </p:sp>
      <p:sp>
        <p:nvSpPr>
          <p:cNvPr id="5" name="Zástupný objekt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sk-SK" smtClean="0">
                <a:latin typeface="Calibri" panose="020F0502020204030204" pitchFamily="34" charset="0"/>
              </a:rPr>
              <a:t>‹#›</a:t>
            </a:fld>
            <a:endParaRPr lang="sk-SK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sk-SK" noProof="0"/>
          </a:p>
        </p:txBody>
      </p:sp>
      <p:sp>
        <p:nvSpPr>
          <p:cNvPr id="3" name="Zástupný objekt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FE18CE7-3C82-46DD-900B-818BDB5B4A55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4" name="Zástupný objekt obrázka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k-SK" noProof="0"/>
          </a:p>
        </p:txBody>
      </p:sp>
      <p:sp>
        <p:nvSpPr>
          <p:cNvPr id="5" name="Zástupný objekt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k-SK" noProof="0"/>
              <a:t>Kliknutím upravíte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</a:p>
        </p:txBody>
      </p:sp>
      <p:sp>
        <p:nvSpPr>
          <p:cNvPr id="6" name="Zástupný objektb 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sk-SK" noProof="0"/>
          </a:p>
        </p:txBody>
      </p:sp>
      <p:sp>
        <p:nvSpPr>
          <p:cNvPr id="7" name="Zástupný objekt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F105DB2-FD3E-441D-8B7E-7AE83ECE27B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a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oznámok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k-SK">
              <a:latin typeface="Calibri" panose="020F0502020204030204" pitchFamily="34" charset="0"/>
            </a:endParaRPr>
          </a:p>
        </p:txBody>
      </p:sp>
      <p:sp>
        <p:nvSpPr>
          <p:cNvPr id="4" name="Zástupný objekt čísla snímk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sk-SK" smtClean="0">
                <a:latin typeface="Calibri" panose="020F0502020204030204" pitchFamily="34" charset="0"/>
              </a:rPr>
              <a:t>1</a:t>
            </a:fld>
            <a:endParaRPr lang="sk-SK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276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1200" b="1" dirty="0">
                <a:solidFill>
                  <a:srgbClr val="C00000"/>
                </a:solidFill>
              </a:rPr>
              <a:t>na jej definíciu sme si museli počkať do 20 storočia a ani dnes nie je chápaná jednotne  a nezaoberá sa len profesionálnym rozvojom človeka, ale aj jeho rodinným a súkromným zázemím, a vychádza z počiatočného vzdelávania až de </a:t>
            </a:r>
            <a:r>
              <a:rPr lang="sk-SK" sz="1200" b="1" dirty="0" err="1">
                <a:solidFill>
                  <a:srgbClr val="C00000"/>
                </a:solidFill>
              </a:rPr>
              <a:t>facto</a:t>
            </a:r>
            <a:r>
              <a:rPr lang="sk-SK" sz="1200" b="1" dirty="0">
                <a:solidFill>
                  <a:srgbClr val="C00000"/>
                </a:solidFill>
              </a:rPr>
              <a:t> po seniorský vek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sk-SK" noProof="0" smtClean="0"/>
              <a:pPr/>
              <a:t>9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2295930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Ľudský kapitál si skúsme predstaviť ako súbor znalostí a zručností človeka, ktoré dokáže prakticky využiť. Firmy stoja a padajú na ľudskom kapitále a preto je potrebné sa o ľudí starať, podporovať ich možnosti vzdelávania a rastu – príklad kníhkupectvo </a:t>
            </a:r>
          </a:p>
          <a:p>
            <a:r>
              <a:rPr lang="sk-SK" dirty="0"/>
              <a:t>Táto časť sa zaoberá </a:t>
            </a:r>
            <a:r>
              <a:rPr lang="sk-SK" dirty="0" err="1"/>
              <a:t>socioterapeutickým</a:t>
            </a:r>
            <a:r>
              <a:rPr lang="sk-SK" dirty="0"/>
              <a:t>, či </a:t>
            </a:r>
            <a:r>
              <a:rPr lang="sk-SK" dirty="0" err="1"/>
              <a:t>psychoterpaeutickým</a:t>
            </a:r>
            <a:r>
              <a:rPr lang="sk-SK" dirty="0"/>
              <a:t> vzťahom k človeku, ktorý sa nedokáže vlastnými silami vysporiadať so svojimi problémami, základnou opornou vedou je tu psychológia, príkladom psychologizovaného prístupu </a:t>
            </a:r>
            <a:r>
              <a:rPr lang="sk-SK" dirty="0" err="1"/>
              <a:t>andragogiky</a:t>
            </a:r>
            <a:r>
              <a:rPr lang="sk-SK" dirty="0"/>
              <a:t> môže byť práca v resocializačnom zariadení, poradných inštitúciách, linka dôvery, drogovo závislí, manželské poradne</a:t>
            </a:r>
          </a:p>
          <a:p>
            <a:r>
              <a:rPr lang="sk-SK" dirty="0"/>
              <a:t>Animáciou človek </a:t>
            </a:r>
            <a:r>
              <a:rPr lang="sk-SK" dirty="0" err="1"/>
              <a:t>rozuieme</a:t>
            </a:r>
            <a:r>
              <a:rPr lang="sk-SK" dirty="0"/>
              <a:t> jeho oduševňovanie, motivovanie, humanizáciu, ktorá prebieha celý život – napríklad U3V. </a:t>
            </a:r>
          </a:p>
          <a:p>
            <a:endParaRPr lang="sk-SK" dirty="0"/>
          </a:p>
          <a:p>
            <a:r>
              <a:rPr lang="sk-SK" dirty="0"/>
              <a:t>Postavenie každého človeka v spoločenskom systéme označujeme pojmom status- dalo by sa povedať, že status je ako nás vidia ostatní. Ide o súhrn práv a povinností, ktoré nás spoločensky zaväzujú a určujú naše miesto v spoločenskej hierarchii. Status je vrodený/ pridaný/ získaný – tvorený kategóriou socioekonomického statusu človeka – profesia, kvalifikácia, príjem, životný štýl,  jednoducho povedané sme tým, čo robíme- ak nás osud pripraví o našu profesiu, strácame viac ako len zamestnanie – prestíž, vplyv, príjem </a:t>
            </a:r>
            <a:r>
              <a:rPr lang="sk-SK" dirty="0" err="1"/>
              <a:t>atd</a:t>
            </a:r>
            <a:r>
              <a:rPr lang="sk-SK" dirty="0"/>
              <a:t> </a:t>
            </a:r>
            <a:r>
              <a:rPr lang="sk-SK" dirty="0" err="1"/>
              <a:t>atd</a:t>
            </a:r>
            <a:r>
              <a:rPr lang="sk-SK" dirty="0"/>
              <a:t>. – táto časť </a:t>
            </a:r>
            <a:r>
              <a:rPr lang="sk-SK" dirty="0" err="1"/>
              <a:t>andragogiky</a:t>
            </a:r>
            <a:r>
              <a:rPr lang="sk-SK" dirty="0"/>
              <a:t> sa zaoberá zmenami </a:t>
            </a:r>
            <a:r>
              <a:rPr lang="sk-SK" dirty="0" err="1"/>
              <a:t>napr</a:t>
            </a:r>
            <a:r>
              <a:rPr lang="sk-SK" dirty="0"/>
              <a:t> stratou zamestnania, alebo naopak rýchlym kariérnym rastom – toto je tiež predmetom skúmania </a:t>
            </a:r>
            <a:r>
              <a:rPr lang="sk-SK" dirty="0" err="1"/>
              <a:t>andragogiky</a:t>
            </a:r>
            <a:r>
              <a:rPr lang="sk-SK" dirty="0"/>
              <a:t>. 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sk-SK" noProof="0" smtClean="0"/>
              <a:pPr/>
              <a:t>12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255256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231D2-6C98-4FDA-9DF7-204D76653175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6429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231D2-6C98-4FDA-9DF7-204D76653175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0848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Nie všetkým prvkom vyučovacieho procesu sa budem  venovať, nakoľko ,niektoré sú zakomponované do ďalších častí tohto kurzu</a:t>
            </a:r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A231D2-6C98-4FDA-9DF7-204D76653175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6835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05DB2-FD3E-441D-8B7E-7AE83ECE27B3}" type="slidenum">
              <a:rPr lang="sk-SK" noProof="0" smtClean="0"/>
              <a:pPr/>
              <a:t>33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9670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DFF7AC-8A38-4299-9C68-4A92FD154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361DC53-CB17-4FB3-B6F3-75C2B521C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B903D00-87FA-4F14-AC8A-83622CBB8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D251C-C782-40B8-AD81-CA753F1DB322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51EB813-74A4-42C3-B0E1-D241C38FF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D7BE525-656D-4883-80E5-1BA6D2AA2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336732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1A7D07-A0BE-4DCA-8203-20AFD732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2E5F5B1-F1CF-40C1-8911-7AFC49C72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C0C485C-525B-4085-8D9F-6AFE923A0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7977-D79E-4109-892F-C38132DF7219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E4CF13-7F33-470A-A488-E8580C4B6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C366053-B53A-4451-AE3B-2D1434E18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22036287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6666EE-3B0F-40E2-B837-0504782E1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73FF5C75-F09E-4F99-9DAB-C37F58B3D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AF65A76-02D7-472E-AB8A-2E59417C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57D-DD0E-421F-96B6-6528480F6FFA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6A23A0B-8033-41D7-B05C-7242E632F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4F6039E-4D21-4EEA-AB82-F2CC519CD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426113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286954-36B6-42A1-920F-9000F8BEB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482ECF7-465D-4203-AC57-166044A77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B3A1D22-0C69-44FD-B79F-970BE1362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4617A7C-423E-4DB3-8BA6-C4CBBEA4C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7977-D79E-4109-892F-C38132DF7219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B5BC837-C2C5-454D-8594-D1B3A2FD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394C000-C8F5-4E0F-8EA5-A1A72D07F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317161330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26C193-87E3-49BA-851E-D76457A5F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F6FCC3C3-CFE7-4A01-B670-3F8F05E2A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B71BB19-3A2D-4F5A-BBA3-94BC1FB82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BC74C89E-50FA-4493-95B2-6D07391407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9048577-16B5-4BAA-BC27-0F0D84401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5FC8D9BE-9E45-4397-AF30-6F27C98F6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8C6FF-2749-476B-9E50-3BECAFAC8E62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94D10C4E-3BCA-4F8C-B25C-5E1BEED38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92890C49-865D-4437-A9C6-88EDD42C5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404748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CDB0D8-6F80-4989-8606-612215E88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A550B779-5CCD-4968-8CDC-7DB551E57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7977-D79E-4109-892F-C38132DF7219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DB98011-C491-4BB6-88CB-47918BC90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75B8A2E-5F76-4872-AD4D-02438BBF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45138193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803D2C9E-C7A2-40D4-9959-5691EA172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7977-D79E-4109-892F-C38132DF7219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43389D60-CD47-4F67-8CC1-EB814D08F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92933EC-8B34-47C4-878C-18AD75CD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6793803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327D27-A316-4D68-8A68-C5857D690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39B0AC9-D6E2-4678-A85A-AB8E74008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8C925C4E-6B05-4F54-82C5-D3A4AF4311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4260197-B7FD-4B12-B429-728F7D13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D7977-D79E-4109-892F-C38132DF7219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EA2E413-F2B5-4FAF-82C5-92F7B72E4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805D941-6905-472B-99B5-E8A2CC979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60644433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592157-1364-4DB7-BC8F-27483F023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9B710F9-256A-458F-808A-E63388CC61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DA918093-7C7F-4B13-9C1C-F5EF3F7B9B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5C8C001-5A05-44CB-9913-2A7C03D95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C8FD0-B3B4-4871-815A-B5F4D239391F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95B9F8D-9EFB-4B85-BBE1-C987C7BE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A67926E-575E-4518-B47E-D58A724A1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4541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7307A2-3E81-4891-BA3D-79D28079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EFA1DC11-BE21-4F0B-9AAC-02BB111CA3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EFB6AE5-3C19-4A16-BFF8-F30F68083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2B43-B0C3-46B0-96A9-74249B8A64A6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81BD416-15C9-4890-87A2-7168C74BF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534B680-D502-4BF0-8552-D5DE59CA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298318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F987C3A-A276-403E-B130-50CDC6351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35064534-9F75-41F3-941B-731C811EC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E192C24-996D-4567-B2F5-BBD683B1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D09B-4D8C-464E-A3E5-D80145A338F5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03D6127-20F4-4E5B-86B4-ED0B4A5C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noProof="0"/>
              <a:t>Pridanie päty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6D08422-A4A6-441B-B43F-3DF4998A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6538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 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sz="3200">
                <a:latin typeface="Calibri" panose="020F0502020204030204" pitchFamily="34" charset="0"/>
              </a:defRPr>
            </a:lvl1pPr>
          </a:lstStyle>
          <a:p>
            <a:pPr rtl="0"/>
            <a:r>
              <a:rPr lang="sk-SK" noProof="0"/>
              <a:t>Kliknite sem a upravte štýl predlohy nadpisov</a:t>
            </a:r>
          </a:p>
        </p:txBody>
      </p:sp>
      <p:sp>
        <p:nvSpPr>
          <p:cNvPr id="3" name="Zástupný objekt obsahu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 rtl="0"/>
            <a:r>
              <a:rPr lang="sk-SK" noProof="0"/>
              <a:t>Kliknutím upravíte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</a:p>
        </p:txBody>
      </p:sp>
      <p:sp>
        <p:nvSpPr>
          <p:cNvPr id="5" name="Zástupný objekt pät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sk-SK" noProof="0"/>
              <a:t>Pridanie päty</a:t>
            </a:r>
          </a:p>
        </p:txBody>
      </p:sp>
      <p:sp>
        <p:nvSpPr>
          <p:cNvPr id="4" name="Zástupný objekt dátum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5CCBFD7-72F5-4120-82EF-8DD4D9F116BE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EAADEB3A-AEA2-4076-9F20-44D8D652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B57EF075-07B5-4AFF-A865-B6828B93A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1EB68C0-3037-4F51-9FD7-E91321D6D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D7977-D79E-4109-892F-C38132DF7219}" type="datetime1">
              <a:rPr lang="sk-SK" noProof="0" smtClean="0"/>
              <a:t>31. 1. 2025</a:t>
            </a:fld>
            <a:endParaRPr lang="sk-SK" noProof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98E474E-0FF8-4EFA-9287-CB2E4E60E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k-SK" noProof="0"/>
              <a:t>Pridanie päty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6964ADD-8575-43B5-B38D-E229E76FD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FB93-0A08-4E7D-8E63-9EFA29F1E093}" type="slidenum">
              <a:rPr lang="sk-SK" noProof="0" smtClean="0"/>
              <a:pPr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141574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1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nagementmania.com/sk/pedagogik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2413" y="3284984"/>
            <a:ext cx="9143998" cy="2952328"/>
          </a:xfrm>
        </p:spPr>
        <p:txBody>
          <a:bodyPr rtlCol="0">
            <a:normAutofit fontScale="90000"/>
          </a:bodyPr>
          <a:lstStyle/>
          <a:p>
            <a:r>
              <a:rPr lang="sk-SK" sz="4900" b="1" dirty="0">
                <a:solidFill>
                  <a:srgbClr val="FF0000"/>
                </a:solidFill>
              </a:rPr>
              <a:t>Základy </a:t>
            </a:r>
            <a:r>
              <a:rPr lang="sk-SK" sz="4900" b="1" dirty="0" err="1">
                <a:solidFill>
                  <a:srgbClr val="FF0000"/>
                </a:solidFill>
              </a:rPr>
              <a:t>andragogiky</a:t>
            </a:r>
            <a:br>
              <a:rPr lang="sk-SK" sz="4900" b="1" dirty="0">
                <a:solidFill>
                  <a:srgbClr val="FF0000"/>
                </a:solidFill>
              </a:rPr>
            </a:br>
            <a:r>
              <a:rPr lang="sk-SK" sz="4900" b="1" dirty="0">
                <a:solidFill>
                  <a:srgbClr val="FF0000"/>
                </a:solidFill>
              </a:rPr>
              <a:t>Osobitosti vzdelávania dospelých </a:t>
            </a:r>
            <a:br>
              <a:rPr lang="sk-SK" sz="4900" b="1" dirty="0">
                <a:solidFill>
                  <a:srgbClr val="FF0000"/>
                </a:solidFill>
              </a:rPr>
            </a:br>
            <a:r>
              <a:rPr lang="sk-SK" sz="4900" b="1" dirty="0">
                <a:solidFill>
                  <a:srgbClr val="FF0000"/>
                </a:solidFill>
              </a:rPr>
              <a:t>Vzdelávanie v medicíne </a:t>
            </a:r>
            <a:br>
              <a:rPr lang="sk-SK" sz="4900" b="1" dirty="0">
                <a:solidFill>
                  <a:srgbClr val="FF0000"/>
                </a:solidFill>
              </a:rPr>
            </a:br>
            <a:br>
              <a:rPr lang="sk-SK" sz="4900" b="1" dirty="0">
                <a:solidFill>
                  <a:srgbClr val="FF0000"/>
                </a:solidFill>
              </a:rPr>
            </a:br>
            <a:r>
              <a:rPr lang="sk-SK" sz="2400" b="1" dirty="0">
                <a:solidFill>
                  <a:srgbClr val="002060"/>
                </a:solidFill>
              </a:rPr>
              <a:t>prof. MUDr. Jana Plevková PhD</a:t>
            </a:r>
            <a:br>
              <a:rPr lang="sk-SK" sz="2400" b="1" dirty="0">
                <a:solidFill>
                  <a:srgbClr val="002060"/>
                </a:solidFill>
              </a:rPr>
            </a:br>
            <a:r>
              <a:rPr lang="sk-SK" sz="2400" b="1" dirty="0">
                <a:solidFill>
                  <a:srgbClr val="002060"/>
                </a:solidFill>
              </a:rPr>
              <a:t>Centrum medicínskeho vzdelávania </a:t>
            </a:r>
            <a:br>
              <a:rPr lang="sk-SK" sz="2400" b="1" dirty="0">
                <a:solidFill>
                  <a:srgbClr val="002060"/>
                </a:solidFill>
              </a:rPr>
            </a:br>
            <a:r>
              <a:rPr lang="sk-SK" sz="2400" b="1" dirty="0">
                <a:solidFill>
                  <a:srgbClr val="002060"/>
                </a:solidFill>
              </a:rPr>
              <a:t>a Simulačné centrum JLF UK</a:t>
            </a:r>
            <a:br>
              <a:rPr lang="sk-SK" sz="2400" b="1" dirty="0">
                <a:solidFill>
                  <a:srgbClr val="002060"/>
                </a:solidFill>
              </a:rPr>
            </a:br>
            <a:r>
              <a:rPr lang="sk-SK" sz="2400" b="1" dirty="0">
                <a:solidFill>
                  <a:srgbClr val="002060"/>
                </a:solidFill>
              </a:rPr>
              <a:t>2025</a:t>
            </a:r>
            <a:br>
              <a:rPr lang="sk-SK" sz="4000" dirty="0">
                <a:solidFill>
                  <a:srgbClr val="002060"/>
                </a:solidFill>
              </a:rPr>
            </a:br>
            <a:br>
              <a:rPr lang="sk-SK" sz="4000" dirty="0">
                <a:solidFill>
                  <a:srgbClr val="002060"/>
                </a:solidFill>
              </a:rPr>
            </a:br>
            <a:endParaRPr lang="sk-SK" sz="4000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C12EB3CB-4162-48DF-84D6-296750E4F1EA}"/>
              </a:ext>
            </a:extLst>
          </p:cNvPr>
          <p:cNvSpPr txBox="1"/>
          <p:nvPr/>
        </p:nvSpPr>
        <p:spPr>
          <a:xfrm>
            <a:off x="837828" y="6165304"/>
            <a:ext cx="1116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Kurz medicínskeho vzdelávania 2025 – Centrum medicínskeho vzdelávania a Simulačné centrum JLF UK</a:t>
            </a:r>
          </a:p>
        </p:txBody>
      </p:sp>
    </p:spTree>
    <p:extLst>
      <p:ext uri="{BB962C8B-B14F-4D97-AF65-F5344CB8AC3E}">
        <p14:creationId xmlns:p14="http://schemas.microsoft.com/office/powerpoint/2010/main" val="295718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D4DA465-74A5-4EA0-8634-C5BB66D40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k-SK" b="1" dirty="0">
                <a:solidFill>
                  <a:srgbClr val="C00000"/>
                </a:solidFill>
              </a:rPr>
              <a:t>Ľudia by mali byť učení všetci, všetko a všestranne</a:t>
            </a:r>
          </a:p>
          <a:p>
            <a:pPr marL="0" indent="0" algn="ctr">
              <a:buNone/>
            </a:pPr>
            <a:r>
              <a:rPr lang="sk-SK" b="1" dirty="0">
                <a:solidFill>
                  <a:srgbClr val="C00000"/>
                </a:solidFill>
              </a:rPr>
              <a:t>J.A. Komenský</a:t>
            </a:r>
          </a:p>
          <a:p>
            <a:pPr marL="0" indent="0" algn="ctr">
              <a:buNone/>
            </a:pPr>
            <a:endParaRPr lang="sk-SK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sk-SK" b="1" dirty="0">
                <a:solidFill>
                  <a:srgbClr val="C00000"/>
                </a:solidFill>
              </a:rPr>
              <a:t>Koncept celoživotného vzdelávania a učiaceho sa sveta </a:t>
            </a:r>
          </a:p>
        </p:txBody>
      </p:sp>
    </p:spTree>
    <p:extLst>
      <p:ext uri="{BB962C8B-B14F-4D97-AF65-F5344CB8AC3E}">
        <p14:creationId xmlns:p14="http://schemas.microsoft.com/office/powerpoint/2010/main" val="2924500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D2314D1-FABB-4302-A41B-CC466B0A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20" y="609600"/>
            <a:ext cx="9900594" cy="482695"/>
          </a:xfrm>
        </p:spPr>
        <p:txBody>
          <a:bodyPr>
            <a:noAutofit/>
          </a:bodyPr>
          <a:lstStyle/>
          <a:p>
            <a:pPr algn="ctr"/>
            <a:r>
              <a:rPr lang="sk-SK" sz="3600" b="1" dirty="0">
                <a:solidFill>
                  <a:srgbClr val="002060"/>
                </a:solidFill>
                <a:latin typeface="+mn-lt"/>
              </a:rPr>
              <a:t>Súčasnosť vysokoškolského vzdelávania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A9B813E-A2E1-4924-B768-96DB53D3C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108" y="1563959"/>
            <a:ext cx="9900594" cy="4189689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C00000"/>
                </a:solidFill>
              </a:rPr>
              <a:t>Klasická vysoká škola:</a:t>
            </a:r>
          </a:p>
          <a:p>
            <a:r>
              <a:rPr lang="sk-SK" dirty="0">
                <a:solidFill>
                  <a:srgbClr val="C00000"/>
                </a:solidFill>
              </a:rPr>
              <a:t>sprostredkovanie informácií - úloha pedagóga – mimo súčasných trendov </a:t>
            </a:r>
          </a:p>
          <a:p>
            <a:r>
              <a:rPr lang="sk-SK" dirty="0">
                <a:solidFill>
                  <a:srgbClr val="C00000"/>
                </a:solidFill>
              </a:rPr>
              <a:t>prísun informácií sa zrýchľuje a pedagóg nestíha tieto informácie „filtrovať“ a sprostredkovať študentom</a:t>
            </a:r>
          </a:p>
          <a:p>
            <a:r>
              <a:rPr lang="sk-SK" dirty="0">
                <a:solidFill>
                  <a:srgbClr val="C00000"/>
                </a:solidFill>
              </a:rPr>
              <a:t>učiteľ pripraví výučbu z podkladov – tvorba skrípt, učebnice – cyklus nakladateľstvo – tlačiareň - kníhkupectvo </a:t>
            </a:r>
          </a:p>
          <a:p>
            <a:pPr marL="0" indent="0">
              <a:buNone/>
            </a:pPr>
            <a:endParaRPr lang="sk-SK" dirty="0">
              <a:solidFill>
                <a:srgbClr val="C00000"/>
              </a:solidFill>
            </a:endParaRPr>
          </a:p>
        </p:txBody>
      </p:sp>
      <p:cxnSp>
        <p:nvCxnSpPr>
          <p:cNvPr id="6" name="Rovná spojnica 5">
            <a:extLst>
              <a:ext uri="{FF2B5EF4-FFF2-40B4-BE49-F238E27FC236}">
                <a16:creationId xmlns:a16="http://schemas.microsoft.com/office/drawing/2014/main" id="{485A590B-55BD-41F1-BEC7-D621FC3A4669}"/>
              </a:ext>
            </a:extLst>
          </p:cNvPr>
          <p:cNvCxnSpPr/>
          <p:nvPr/>
        </p:nvCxnSpPr>
        <p:spPr>
          <a:xfrm flipV="1">
            <a:off x="1461635" y="3949176"/>
            <a:ext cx="9737082" cy="65417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>
            <a:extLst>
              <a:ext uri="{FF2B5EF4-FFF2-40B4-BE49-F238E27FC236}">
                <a16:creationId xmlns:a16="http://schemas.microsoft.com/office/drawing/2014/main" id="{96E9AA02-ACC1-4B76-856F-14F98470722D}"/>
              </a:ext>
            </a:extLst>
          </p:cNvPr>
          <p:cNvCxnSpPr/>
          <p:nvPr/>
        </p:nvCxnSpPr>
        <p:spPr>
          <a:xfrm>
            <a:off x="1279790" y="3955225"/>
            <a:ext cx="9812563" cy="5954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ál 8">
            <a:extLst>
              <a:ext uri="{FF2B5EF4-FFF2-40B4-BE49-F238E27FC236}">
                <a16:creationId xmlns:a16="http://schemas.microsoft.com/office/drawing/2014/main" id="{6AE8CD9B-EB93-4714-91A7-9CF72E8BE74F}"/>
              </a:ext>
            </a:extLst>
          </p:cNvPr>
          <p:cNvSpPr/>
          <p:nvPr/>
        </p:nvSpPr>
        <p:spPr>
          <a:xfrm>
            <a:off x="3768152" y="5141830"/>
            <a:ext cx="4652520" cy="9196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neefektívne, zastaralé</a:t>
            </a:r>
          </a:p>
        </p:txBody>
      </p:sp>
    </p:spTree>
    <p:extLst>
      <p:ext uri="{BB962C8B-B14F-4D97-AF65-F5344CB8AC3E}">
        <p14:creationId xmlns:p14="http://schemas.microsoft.com/office/powerpoint/2010/main" val="381184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343505" y="6156216"/>
            <a:ext cx="10224983" cy="380901"/>
          </a:xfrm>
        </p:spPr>
        <p:txBody>
          <a:bodyPr>
            <a:normAutofit/>
          </a:bodyPr>
          <a:lstStyle/>
          <a:p>
            <a:pPr eaLnBrk="1" hangingPunct="1"/>
            <a:r>
              <a:rPr lang="cs-CZ" sz="1600" b="1" dirty="0" err="1"/>
              <a:t>Kognitívna</a:t>
            </a:r>
            <a:r>
              <a:rPr lang="cs-CZ" sz="1600" b="1" dirty="0"/>
              <a:t> </a:t>
            </a:r>
            <a:r>
              <a:rPr lang="cs-CZ" sz="1600" b="1" dirty="0" err="1"/>
              <a:t>dimenzia</a:t>
            </a:r>
            <a:r>
              <a:rPr lang="cs-CZ" sz="1600" b="1" dirty="0"/>
              <a:t> modelu výučby – výučba </a:t>
            </a:r>
            <a:r>
              <a:rPr lang="cs-CZ" sz="1600" b="1" dirty="0" err="1"/>
              <a:t>ako</a:t>
            </a:r>
            <a:r>
              <a:rPr lang="cs-CZ" sz="1600" b="1" dirty="0"/>
              <a:t> </a:t>
            </a:r>
            <a:r>
              <a:rPr lang="cs-CZ" sz="1600" b="1" dirty="0" err="1"/>
              <a:t>hybridný</a:t>
            </a:r>
            <a:r>
              <a:rPr lang="cs-CZ" sz="1600" b="1" dirty="0"/>
              <a:t> proces </a:t>
            </a: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4570809" y="3124279"/>
            <a:ext cx="3047206" cy="10665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 dirty="0">
                <a:latin typeface="Tahoma" pitchFamily="34" charset="0"/>
              </a:rPr>
              <a:t>proces</a:t>
            </a:r>
            <a:br>
              <a:rPr lang="cs-CZ" sz="1799" dirty="0">
                <a:latin typeface="Tahoma" pitchFamily="34" charset="0"/>
              </a:rPr>
            </a:br>
            <a:r>
              <a:rPr lang="cs-CZ" sz="1799" dirty="0">
                <a:latin typeface="Tahoma" pitchFamily="34" charset="0"/>
              </a:rPr>
              <a:t>výučby/didaktický proces</a:t>
            </a:r>
          </a:p>
        </p:txBody>
      </p: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2056864" y="1564174"/>
            <a:ext cx="2818666" cy="91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 dirty="0" err="1">
                <a:latin typeface="Tahoma" pitchFamily="34" charset="0"/>
              </a:rPr>
              <a:t>Tradičné</a:t>
            </a:r>
            <a:r>
              <a:rPr lang="cs-CZ" sz="1799" dirty="0">
                <a:latin typeface="Tahoma" pitchFamily="34" charset="0"/>
              </a:rPr>
              <a:t> </a:t>
            </a:r>
            <a:r>
              <a:rPr lang="cs-CZ" sz="1799" dirty="0" err="1">
                <a:latin typeface="Tahoma" pitchFamily="34" charset="0"/>
              </a:rPr>
              <a:t>vyučovanie</a:t>
            </a:r>
            <a:endParaRPr lang="cs-CZ" sz="1799" dirty="0">
              <a:latin typeface="Tahoma" pitchFamily="34" charset="0"/>
            </a:endParaRPr>
          </a:p>
          <a:p>
            <a:pPr algn="ctr"/>
            <a:r>
              <a:rPr lang="cs-CZ" sz="1799" dirty="0">
                <a:latin typeface="Tahoma" pitchFamily="34" charset="0"/>
              </a:rPr>
              <a:t>(kurzy)</a:t>
            </a:r>
          </a:p>
        </p:txBody>
      </p:sp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7389475" y="1564174"/>
            <a:ext cx="2590125" cy="99034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 dirty="0">
                <a:latin typeface="Tahoma" pitchFamily="34" charset="0"/>
              </a:rPr>
              <a:t>WBI, WBT (web, internet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8532177" y="3276639"/>
            <a:ext cx="1752145" cy="8713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 dirty="0">
                <a:latin typeface="Tahoma" pitchFamily="34" charset="0"/>
              </a:rPr>
              <a:t>CBT </a:t>
            </a:r>
          </a:p>
          <a:p>
            <a:pPr algn="ctr"/>
            <a:r>
              <a:rPr lang="cs-CZ" sz="900" dirty="0">
                <a:latin typeface="Tahoma" pitchFamily="34" charset="0"/>
              </a:rPr>
              <a:t>(výučba – </a:t>
            </a:r>
            <a:r>
              <a:rPr lang="cs-CZ" sz="900" dirty="0" err="1">
                <a:latin typeface="Tahoma" pitchFamily="34" charset="0"/>
              </a:rPr>
              <a:t>ambulancie</a:t>
            </a:r>
            <a:r>
              <a:rPr lang="cs-CZ" sz="900" dirty="0">
                <a:latin typeface="Tahoma" pitchFamily="34" charset="0"/>
              </a:rPr>
              <a:t>, komunity, </a:t>
            </a:r>
          </a:p>
          <a:p>
            <a:pPr algn="ctr"/>
            <a:r>
              <a:rPr lang="cs-CZ" sz="900" dirty="0" err="1">
                <a:latin typeface="Tahoma" pitchFamily="34" charset="0"/>
              </a:rPr>
              <a:t>sociálne</a:t>
            </a:r>
            <a:r>
              <a:rPr lang="cs-CZ" sz="900" dirty="0">
                <a:latin typeface="Tahoma" pitchFamily="34" charset="0"/>
              </a:rPr>
              <a:t> </a:t>
            </a:r>
            <a:r>
              <a:rPr lang="cs-CZ" sz="900" dirty="0" err="1">
                <a:latin typeface="Tahoma" pitchFamily="34" charset="0"/>
              </a:rPr>
              <a:t>zariadenia</a:t>
            </a:r>
            <a:r>
              <a:rPr lang="cs-CZ" sz="900" dirty="0">
                <a:latin typeface="Tahoma" pitchFamily="34" charset="0"/>
              </a:rPr>
              <a:t>)</a:t>
            </a: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1904503" y="3276639"/>
            <a:ext cx="1904504" cy="76180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>
                <a:latin typeface="Tahoma" pitchFamily="34" charset="0"/>
              </a:rPr>
              <a:t>Coaching</a:t>
            </a:r>
          </a:p>
        </p:txBody>
      </p:sp>
      <p:sp>
        <p:nvSpPr>
          <p:cNvPr id="33800" name="Rectangle 10"/>
          <p:cNvSpPr>
            <a:spLocks noChangeArrowheads="1"/>
          </p:cNvSpPr>
          <p:nvPr/>
        </p:nvSpPr>
        <p:spPr bwMode="auto">
          <a:xfrm>
            <a:off x="1699770" y="5104963"/>
            <a:ext cx="2590125" cy="91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 dirty="0" err="1">
                <a:latin typeface="Tahoma" pitchFamily="34" charset="0"/>
              </a:rPr>
              <a:t>Semináre</a:t>
            </a:r>
            <a:endParaRPr lang="cs-CZ" sz="1799" dirty="0">
              <a:latin typeface="Tahoma" pitchFamily="34" charset="0"/>
            </a:endParaRPr>
          </a:p>
          <a:p>
            <a:pPr algn="ctr"/>
            <a:r>
              <a:rPr lang="cs-CZ" sz="1799" dirty="0">
                <a:latin typeface="Tahoma" pitchFamily="34" charset="0"/>
              </a:rPr>
              <a:t>(workshopy)</a:t>
            </a:r>
          </a:p>
        </p:txBody>
      </p:sp>
      <p:sp>
        <p:nvSpPr>
          <p:cNvPr id="33801" name="Rectangle 11"/>
          <p:cNvSpPr>
            <a:spLocks noChangeArrowheads="1"/>
          </p:cNvSpPr>
          <p:nvPr/>
        </p:nvSpPr>
        <p:spPr bwMode="auto">
          <a:xfrm>
            <a:off x="4951710" y="5104963"/>
            <a:ext cx="2285405" cy="9141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 dirty="0">
                <a:latin typeface="Tahoma" pitchFamily="34" charset="0"/>
              </a:rPr>
              <a:t>Tréningy</a:t>
            </a:r>
          </a:p>
        </p:txBody>
      </p:sp>
      <p:sp>
        <p:nvSpPr>
          <p:cNvPr id="33802" name="Rectangle 12"/>
          <p:cNvSpPr>
            <a:spLocks noChangeArrowheads="1"/>
          </p:cNvSpPr>
          <p:nvPr/>
        </p:nvSpPr>
        <p:spPr bwMode="auto">
          <a:xfrm>
            <a:off x="7770375" y="5028783"/>
            <a:ext cx="2437765" cy="99034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cs-CZ" sz="1799" dirty="0" err="1">
                <a:latin typeface="Tahoma" pitchFamily="34" charset="0"/>
              </a:rPr>
              <a:t>Samovzdelávanie</a:t>
            </a:r>
            <a:r>
              <a:rPr lang="cs-CZ" sz="1799" dirty="0">
                <a:latin typeface="Tahoma" pitchFamily="34" charset="0"/>
              </a:rPr>
              <a:t> z </a:t>
            </a:r>
          </a:p>
          <a:p>
            <a:pPr algn="ctr"/>
            <a:r>
              <a:rPr lang="cs-CZ" sz="1799" dirty="0">
                <a:latin typeface="Tahoma" pitchFamily="34" charset="0"/>
              </a:rPr>
              <a:t>tlačených médií</a:t>
            </a:r>
          </a:p>
        </p:txBody>
      </p:sp>
      <p:sp>
        <p:nvSpPr>
          <p:cNvPr id="33803" name="Line 14"/>
          <p:cNvSpPr>
            <a:spLocks noChangeShapeType="1"/>
          </p:cNvSpPr>
          <p:nvPr/>
        </p:nvSpPr>
        <p:spPr bwMode="auto">
          <a:xfrm flipH="1" flipV="1">
            <a:off x="3847098" y="2591018"/>
            <a:ext cx="2056864" cy="457081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stealth" w="med" len="lg"/>
          </a:ln>
        </p:spPr>
        <p:txBody>
          <a:bodyPr wrap="none"/>
          <a:lstStyle/>
          <a:p>
            <a:endParaRPr lang="cs-CZ" sz="1799"/>
          </a:p>
        </p:txBody>
      </p:sp>
      <p:sp>
        <p:nvSpPr>
          <p:cNvPr id="33804" name="Line 15"/>
          <p:cNvSpPr>
            <a:spLocks noChangeShapeType="1"/>
          </p:cNvSpPr>
          <p:nvPr/>
        </p:nvSpPr>
        <p:spPr bwMode="auto">
          <a:xfrm flipV="1">
            <a:off x="5903961" y="2667198"/>
            <a:ext cx="1828324" cy="380901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cs-CZ" sz="1799"/>
          </a:p>
        </p:txBody>
      </p:sp>
      <p:sp>
        <p:nvSpPr>
          <p:cNvPr id="33805" name="Line 16"/>
          <p:cNvSpPr>
            <a:spLocks noChangeShapeType="1"/>
          </p:cNvSpPr>
          <p:nvPr/>
        </p:nvSpPr>
        <p:spPr bwMode="auto">
          <a:xfrm>
            <a:off x="7618015" y="3767050"/>
            <a:ext cx="837982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cs-CZ" sz="1799"/>
          </a:p>
        </p:txBody>
      </p:sp>
      <p:sp>
        <p:nvSpPr>
          <p:cNvPr id="33806" name="Line 17"/>
          <p:cNvSpPr>
            <a:spLocks noChangeShapeType="1"/>
          </p:cNvSpPr>
          <p:nvPr/>
        </p:nvSpPr>
        <p:spPr bwMode="auto">
          <a:xfrm>
            <a:off x="5980142" y="4190803"/>
            <a:ext cx="2475855" cy="791957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cs-CZ" sz="1799"/>
          </a:p>
        </p:txBody>
      </p:sp>
      <p:sp>
        <p:nvSpPr>
          <p:cNvPr id="33807" name="Line 18"/>
          <p:cNvSpPr>
            <a:spLocks noChangeShapeType="1"/>
          </p:cNvSpPr>
          <p:nvPr/>
        </p:nvSpPr>
        <p:spPr bwMode="auto">
          <a:xfrm flipH="1">
            <a:off x="5827782" y="4190802"/>
            <a:ext cx="152360" cy="9141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cs-CZ" sz="1799"/>
          </a:p>
        </p:txBody>
      </p:sp>
      <p:sp>
        <p:nvSpPr>
          <p:cNvPr id="33808" name="Line 19"/>
          <p:cNvSpPr>
            <a:spLocks noChangeShapeType="1"/>
          </p:cNvSpPr>
          <p:nvPr/>
        </p:nvSpPr>
        <p:spPr bwMode="auto">
          <a:xfrm flipH="1">
            <a:off x="2967853" y="4190801"/>
            <a:ext cx="3012290" cy="83798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cs-CZ" sz="1799"/>
          </a:p>
        </p:txBody>
      </p:sp>
      <p:sp>
        <p:nvSpPr>
          <p:cNvPr id="33809" name="Line 20"/>
          <p:cNvSpPr>
            <a:spLocks noChangeShapeType="1"/>
          </p:cNvSpPr>
          <p:nvPr/>
        </p:nvSpPr>
        <p:spPr bwMode="auto">
          <a:xfrm flipH="1">
            <a:off x="3885188" y="3657540"/>
            <a:ext cx="685621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cs-CZ" sz="1799"/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ABDF78D5-B044-40D6-840B-3EF218AA4130}"/>
              </a:ext>
            </a:extLst>
          </p:cNvPr>
          <p:cNvSpPr txBox="1"/>
          <p:nvPr/>
        </p:nvSpPr>
        <p:spPr>
          <a:xfrm>
            <a:off x="765820" y="617696"/>
            <a:ext cx="11017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</a:rPr>
              <a:t>Súčasnosť vysokoškolského vzdelávania – </a:t>
            </a:r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</a:rPr>
              <a:t>blended</a:t>
            </a: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sk-SK" sz="3200" b="1" dirty="0" err="1">
                <a:solidFill>
                  <a:schemeClr val="accent1">
                    <a:lumMod val="50000"/>
                  </a:schemeClr>
                </a:solidFill>
              </a:rPr>
              <a:t>learning</a:t>
            </a:r>
            <a:endParaRPr lang="sk-SK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E0A2141F-C369-4BA3-BC8B-1051C0549A46}"/>
              </a:ext>
            </a:extLst>
          </p:cNvPr>
          <p:cNvSpPr/>
          <p:nvPr/>
        </p:nvSpPr>
        <p:spPr>
          <a:xfrm>
            <a:off x="9684270" y="6065148"/>
            <a:ext cx="198002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1000" dirty="0"/>
              <a:t>Upravené podľa Mužík, 2004,2011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C3073E-F4C7-4E9D-BB99-2C68F4096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844" y="609600"/>
            <a:ext cx="10513168" cy="1019200"/>
          </a:xfrm>
        </p:spPr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002060"/>
                </a:solidFill>
                <a:latin typeface="+mn-lt"/>
              </a:rPr>
              <a:t>Súčasnosť vysokoškolského vzdelávania – pedagogická činnosť na LF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65A050-EB90-457F-A4A8-48270840A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12" y="2215953"/>
            <a:ext cx="10801200" cy="4032447"/>
          </a:xfrm>
        </p:spPr>
        <p:txBody>
          <a:bodyPr>
            <a:normAutofit/>
          </a:bodyPr>
          <a:lstStyle/>
          <a:p>
            <a:pPr algn="just"/>
            <a:r>
              <a:rPr lang="sk-SK" sz="2400" i="1" kern="150" dirty="0">
                <a:solidFill>
                  <a:srgbClr val="C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Mangal" panose="02040503050203030202" pitchFamily="18" charset="0"/>
              </a:rPr>
              <a:t>„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pretože som bol(a) študentom medicíny, viem ako treba medikov učiť“</a:t>
            </a:r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(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„</a:t>
            </a:r>
            <a:r>
              <a:rPr lang="sk-SK" sz="2400" i="1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Essential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sk-SK" sz="2400" i="1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Skills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sk-SK" sz="2400" i="1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for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a </a:t>
            </a:r>
            <a:r>
              <a:rPr lang="sk-SK" sz="2400" i="1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Medical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sk-SK" sz="2400" i="1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Teacher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“</a:t>
            </a:r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</a:t>
            </a:r>
            <a:r>
              <a:rPr lang="sk-SK" sz="2400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Harden</a:t>
            </a:r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a </a:t>
            </a:r>
            <a:r>
              <a:rPr lang="sk-SK" sz="2400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Laidlaw</a:t>
            </a:r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, 2012)</a:t>
            </a:r>
          </a:p>
          <a:p>
            <a:pPr algn="just"/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vyspelé krajiny sveta - </a:t>
            </a:r>
            <a:r>
              <a:rPr lang="sk-SK" sz="2400" b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pedagogika na lekárskych fakultách nielen umením, ale stáva sa aj rešpektovanou vedou </a:t>
            </a:r>
          </a:p>
          <a:p>
            <a:pPr algn="just"/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u nás pedagogika na LF </a:t>
            </a:r>
            <a:r>
              <a:rPr lang="sk-SK" sz="2400" i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„popoluškou krčiacou sa niekde v kúte“ </a:t>
            </a:r>
          </a:p>
          <a:p>
            <a:pPr algn="just"/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často akousi </a:t>
            </a:r>
            <a:r>
              <a:rPr lang="sk-SK" sz="2400" b="1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nutnou</a:t>
            </a:r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a nechcenou záťažou pracovníkov LF popri ich hlavných úlohách, ktorými sú biomedicínsky výskum a na klinikách, samozrejme,  liečebno-preventívna činnosť </a:t>
            </a:r>
          </a:p>
          <a:p>
            <a:pPr marL="0" indent="0" algn="just">
              <a:buNone/>
            </a:pPr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                                                                   (</a:t>
            </a:r>
            <a:r>
              <a:rPr lang="sk-SK" sz="2400" kern="150" dirty="0" err="1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Hanáček</a:t>
            </a:r>
            <a:r>
              <a:rPr lang="sk-SK" sz="2400" kern="150" dirty="0">
                <a:solidFill>
                  <a:srgbClr val="C00000"/>
                </a:solidFill>
                <a:ea typeface="SimSun" panose="02010600030101010101" pitchFamily="2" charset="-122"/>
                <a:cs typeface="Calibri" panose="020F0502020204030204" pitchFamily="34" charset="0"/>
              </a:rPr>
              <a:t>, Mokrý a kol., 2018)</a:t>
            </a:r>
          </a:p>
          <a:p>
            <a:pPr marL="0" indent="0" algn="just">
              <a:buNone/>
            </a:pPr>
            <a:endParaRPr lang="sk-SK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0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986DFD2-DF97-4E61-8DA7-73BD48B6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684613"/>
            <a:ext cx="10512862" cy="834486"/>
          </a:xfrm>
        </p:spPr>
        <p:txBody>
          <a:bodyPr>
            <a:noAutofit/>
          </a:bodyPr>
          <a:lstStyle/>
          <a:p>
            <a:r>
              <a:rPr lang="sk-SK" sz="2799" b="1" dirty="0">
                <a:solidFill>
                  <a:srgbClr val="002060"/>
                </a:solidFill>
                <a:latin typeface="+mn-lt"/>
              </a:rPr>
              <a:t>Progres, budúcnosť vysokoškolského vzdelávania - prekonanie</a:t>
            </a:r>
            <a:r>
              <a:rPr lang="cs-CZ" sz="2799" b="1" dirty="0">
                <a:solidFill>
                  <a:srgbClr val="002060"/>
                </a:solidFill>
                <a:latin typeface="+mn-lt"/>
              </a:rPr>
              <a:t> teoreticko-akademického </a:t>
            </a:r>
            <a:r>
              <a:rPr lang="cs-CZ" sz="2799" b="1" dirty="0" err="1">
                <a:solidFill>
                  <a:srgbClr val="002060"/>
                </a:solidFill>
                <a:latin typeface="+mn-lt"/>
              </a:rPr>
              <a:t>prístupu</a:t>
            </a:r>
            <a:r>
              <a:rPr lang="cs-CZ" sz="2799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sz="2799" b="1" dirty="0" err="1">
                <a:solidFill>
                  <a:srgbClr val="002060"/>
                </a:solidFill>
                <a:latin typeface="+mn-lt"/>
              </a:rPr>
              <a:t>vo</a:t>
            </a:r>
            <a:r>
              <a:rPr lang="cs-CZ" sz="2799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sz="2799" b="1" dirty="0" err="1">
                <a:solidFill>
                  <a:srgbClr val="002060"/>
                </a:solidFill>
                <a:latin typeface="+mn-lt"/>
              </a:rPr>
              <a:t>vysokoškolskom</a:t>
            </a:r>
            <a:r>
              <a:rPr lang="cs-CZ" sz="2799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sz="2799" b="1" dirty="0" err="1">
                <a:solidFill>
                  <a:srgbClr val="002060"/>
                </a:solidFill>
                <a:latin typeface="+mn-lt"/>
              </a:rPr>
              <a:t>vzdelávaní</a:t>
            </a:r>
            <a:r>
              <a:rPr lang="cs-CZ" sz="2799" b="1" dirty="0">
                <a:solidFill>
                  <a:srgbClr val="002060"/>
                </a:solidFill>
                <a:latin typeface="+mn-lt"/>
              </a:rPr>
              <a:t> </a:t>
            </a:r>
            <a:endParaRPr lang="sk-SK" sz="2799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92CB169-1197-497F-9B07-020FCBF05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1975207"/>
            <a:ext cx="10512862" cy="4996229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600"/>
              </a:spcBef>
            </a:pPr>
            <a:r>
              <a:rPr lang="sk-SK" sz="8000" b="1" dirty="0">
                <a:solidFill>
                  <a:srgbClr val="C00000"/>
                </a:solidFill>
              </a:rPr>
              <a:t>synchronizované </a:t>
            </a:r>
            <a:r>
              <a:rPr lang="sk-SK" sz="8000" b="1" dirty="0" err="1">
                <a:solidFill>
                  <a:srgbClr val="C00000"/>
                </a:solidFill>
              </a:rPr>
              <a:t>samoučenie</a:t>
            </a:r>
            <a:r>
              <a:rPr lang="sk-SK" sz="8000" b="1" dirty="0">
                <a:solidFill>
                  <a:srgbClr val="C00000"/>
                </a:solidFill>
              </a:rPr>
              <a:t> študentov – presun väčších blokov učiva na </a:t>
            </a:r>
            <a:r>
              <a:rPr lang="sk-SK" sz="8000" b="1" dirty="0" err="1">
                <a:solidFill>
                  <a:srgbClr val="C00000"/>
                </a:solidFill>
              </a:rPr>
              <a:t>samovzdelávanie</a:t>
            </a:r>
            <a:r>
              <a:rPr lang="sk-SK" sz="8000" b="1" dirty="0">
                <a:solidFill>
                  <a:srgbClr val="C00000"/>
                </a:solidFill>
              </a:rPr>
              <a:t> </a:t>
            </a:r>
          </a:p>
          <a:p>
            <a:pPr>
              <a:spcBef>
                <a:spcPts val="600"/>
              </a:spcBef>
            </a:pPr>
            <a:r>
              <a:rPr lang="sk-SK" sz="8000" b="1" dirty="0">
                <a:solidFill>
                  <a:srgbClr val="C00000"/>
                </a:solidFill>
              </a:rPr>
              <a:t>didaktický koncept vysokoškolského vzdelávania</a:t>
            </a:r>
          </a:p>
          <a:p>
            <a:pPr>
              <a:spcBef>
                <a:spcPts val="600"/>
              </a:spcBef>
            </a:pPr>
            <a:endParaRPr lang="sk-SK" sz="8000" b="1" dirty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sk-SK" sz="8000" b="1" u="sng" dirty="0">
                <a:solidFill>
                  <a:srgbClr val="C00000"/>
                </a:solidFill>
              </a:rPr>
              <a:t>vyučovanie</a:t>
            </a:r>
            <a:r>
              <a:rPr lang="sk-SK" sz="8000" b="1" dirty="0">
                <a:solidFill>
                  <a:srgbClr val="C00000"/>
                </a:solidFill>
              </a:rPr>
              <a:t> (činnosť učiteľa) – riadiace a organizačné prvky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8000" b="1" dirty="0">
                <a:solidFill>
                  <a:srgbClr val="C00000"/>
                </a:solidFill>
              </a:rPr>
              <a:t>     smerom k efektívnemu </a:t>
            </a:r>
            <a:r>
              <a:rPr lang="sk-SK" sz="8000" b="1" u="sng" dirty="0">
                <a:solidFill>
                  <a:srgbClr val="C00000"/>
                </a:solidFill>
              </a:rPr>
              <a:t>učeniu</a:t>
            </a:r>
            <a:r>
              <a:rPr lang="sk-SK" sz="8000" b="1" dirty="0">
                <a:solidFill>
                  <a:srgbClr val="C00000"/>
                </a:solidFill>
              </a:rPr>
              <a:t> študentov</a:t>
            </a:r>
          </a:p>
          <a:p>
            <a:pPr>
              <a:spcBef>
                <a:spcPts val="600"/>
              </a:spcBef>
            </a:pPr>
            <a:endParaRPr lang="sk-SK" sz="8000" b="1" dirty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sk-SK" sz="8000" b="1" dirty="0">
                <a:solidFill>
                  <a:srgbClr val="C00000"/>
                </a:solidFill>
              </a:rPr>
              <a:t>prvky </a:t>
            </a:r>
            <a:r>
              <a:rPr lang="sk-SK" sz="8000" b="1" u="sng" dirty="0">
                <a:solidFill>
                  <a:srgbClr val="C00000"/>
                </a:solidFill>
              </a:rPr>
              <a:t>poradenskej činnosti </a:t>
            </a:r>
            <a:r>
              <a:rPr lang="sk-SK" sz="8000" b="1" dirty="0">
                <a:solidFill>
                  <a:srgbClr val="C00000"/>
                </a:solidFill>
              </a:rPr>
              <a:t>– riešenie konkrétnych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8000" b="1" dirty="0">
                <a:solidFill>
                  <a:srgbClr val="C00000"/>
                </a:solidFill>
              </a:rPr>
              <a:t>     procesov praxe, aplikácia teoretických poznatkov,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8000" b="1" dirty="0">
                <a:solidFill>
                  <a:srgbClr val="C00000"/>
                </a:solidFill>
              </a:rPr>
              <a:t>     praktické návody….riešenie konkrétnych problémov</a:t>
            </a:r>
          </a:p>
          <a:p>
            <a:pPr>
              <a:spcBef>
                <a:spcPts val="600"/>
              </a:spcBef>
            </a:pPr>
            <a:endParaRPr lang="sk-SK" sz="8000" b="1" dirty="0">
              <a:solidFill>
                <a:srgbClr val="C00000"/>
              </a:solidFill>
            </a:endParaRPr>
          </a:p>
          <a:p>
            <a:pPr>
              <a:spcBef>
                <a:spcPts val="600"/>
              </a:spcBef>
            </a:pPr>
            <a:r>
              <a:rPr lang="sk-SK" sz="8000" b="1" dirty="0">
                <a:solidFill>
                  <a:srgbClr val="C00000"/>
                </a:solidFill>
              </a:rPr>
              <a:t>odovzdávanie know-how - prenášanie nových podnetov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k-SK" sz="8000" b="1" dirty="0">
                <a:solidFill>
                  <a:srgbClr val="C00000"/>
                </a:solidFill>
              </a:rPr>
              <a:t>     a myšlienok </a:t>
            </a:r>
            <a:r>
              <a:rPr lang="sk-SK" sz="7998" b="1" dirty="0">
                <a:solidFill>
                  <a:srgbClr val="C00000"/>
                </a:solidFill>
              </a:rPr>
              <a:t>k študentom, podpora komunikácie…..</a:t>
            </a:r>
          </a:p>
          <a:p>
            <a:pPr marL="0" indent="0">
              <a:spcBef>
                <a:spcPts val="600"/>
              </a:spcBef>
              <a:buNone/>
            </a:pPr>
            <a:endParaRPr lang="sk-SK" sz="7998" b="1" dirty="0">
              <a:solidFill>
                <a:srgbClr val="C00000"/>
              </a:solidFill>
            </a:endParaRPr>
          </a:p>
          <a:p>
            <a:r>
              <a:rPr lang="sk-SK" sz="8000" b="1" dirty="0">
                <a:solidFill>
                  <a:srgbClr val="C00000"/>
                </a:solidFill>
              </a:rPr>
              <a:t>potreba inovácie vyučovacích metód – vysokoškolskí študenti sú dospelí ľudia</a:t>
            </a:r>
            <a:endParaRPr lang="sk-SK" sz="7998" b="1" dirty="0">
              <a:solidFill>
                <a:srgbClr val="C00000"/>
              </a:solidFill>
            </a:endParaRPr>
          </a:p>
          <a:p>
            <a:endParaRPr lang="sk-SK" sz="12796" b="1" dirty="0">
              <a:solidFill>
                <a:srgbClr val="C00000"/>
              </a:solidFill>
            </a:endParaRPr>
          </a:p>
          <a:p>
            <a:endParaRPr lang="sk-SK" sz="12796" b="1" dirty="0">
              <a:solidFill>
                <a:srgbClr val="C00000"/>
              </a:solidFill>
            </a:endParaRPr>
          </a:p>
          <a:p>
            <a:endParaRPr lang="sk-SK" b="1" dirty="0">
              <a:solidFill>
                <a:srgbClr val="C00000"/>
              </a:solidFill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DC53A4F6-B676-4BBD-A024-A49A2B3EE396}"/>
              </a:ext>
            </a:extLst>
          </p:cNvPr>
          <p:cNvSpPr/>
          <p:nvPr/>
        </p:nvSpPr>
        <p:spPr>
          <a:xfrm>
            <a:off x="8410400" y="2419256"/>
            <a:ext cx="2918609" cy="4361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799" dirty="0"/>
              <a:t>vyučovanie 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172D77FC-72FD-4A41-BF81-6C2D4E285AA4}"/>
              </a:ext>
            </a:extLst>
          </p:cNvPr>
          <p:cNvSpPr/>
          <p:nvPr/>
        </p:nvSpPr>
        <p:spPr>
          <a:xfrm>
            <a:off x="8410400" y="2871111"/>
            <a:ext cx="2926621" cy="475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799" dirty="0"/>
              <a:t>učenie </a:t>
            </a:r>
          </a:p>
        </p:txBody>
      </p:sp>
      <p:cxnSp>
        <p:nvCxnSpPr>
          <p:cNvPr id="7" name="Rovná spojovacia šípka 6">
            <a:extLst>
              <a:ext uri="{FF2B5EF4-FFF2-40B4-BE49-F238E27FC236}">
                <a16:creationId xmlns:a16="http://schemas.microsoft.com/office/drawing/2014/main" id="{2746370D-6711-4A2C-B3E1-94A2E8869E71}"/>
              </a:ext>
            </a:extLst>
          </p:cNvPr>
          <p:cNvCxnSpPr>
            <a:cxnSpLocks/>
          </p:cNvCxnSpPr>
          <p:nvPr/>
        </p:nvCxnSpPr>
        <p:spPr>
          <a:xfrm>
            <a:off x="9897155" y="3347062"/>
            <a:ext cx="0" cy="459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dĺžnik 7">
            <a:extLst>
              <a:ext uri="{FF2B5EF4-FFF2-40B4-BE49-F238E27FC236}">
                <a16:creationId xmlns:a16="http://schemas.microsoft.com/office/drawing/2014/main" id="{2ABBCD38-7723-4DFC-BB16-A11F9B00E633}"/>
              </a:ext>
            </a:extLst>
          </p:cNvPr>
          <p:cNvSpPr/>
          <p:nvPr/>
        </p:nvSpPr>
        <p:spPr>
          <a:xfrm>
            <a:off x="8460724" y="3794316"/>
            <a:ext cx="2918604" cy="3186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799" dirty="0"/>
              <a:t>poradenstvo</a:t>
            </a:r>
          </a:p>
        </p:txBody>
      </p:sp>
      <p:cxnSp>
        <p:nvCxnSpPr>
          <p:cNvPr id="10" name="Rovná spojovacia šípka 9">
            <a:extLst>
              <a:ext uri="{FF2B5EF4-FFF2-40B4-BE49-F238E27FC236}">
                <a16:creationId xmlns:a16="http://schemas.microsoft.com/office/drawing/2014/main" id="{CBAB5128-EFA7-4354-89AF-33A892F2AAFE}"/>
              </a:ext>
            </a:extLst>
          </p:cNvPr>
          <p:cNvCxnSpPr>
            <a:cxnSpLocks/>
          </p:cNvCxnSpPr>
          <p:nvPr/>
        </p:nvCxnSpPr>
        <p:spPr>
          <a:xfrm>
            <a:off x="9891328" y="4029899"/>
            <a:ext cx="11" cy="447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ĺžnik 11">
            <a:extLst>
              <a:ext uri="{FF2B5EF4-FFF2-40B4-BE49-F238E27FC236}">
                <a16:creationId xmlns:a16="http://schemas.microsoft.com/office/drawing/2014/main" id="{0F03D620-4B65-4ADD-BB5F-022C85CF2344}"/>
              </a:ext>
            </a:extLst>
          </p:cNvPr>
          <p:cNvSpPr/>
          <p:nvPr/>
        </p:nvSpPr>
        <p:spPr>
          <a:xfrm>
            <a:off x="8498468" y="4473322"/>
            <a:ext cx="2843117" cy="3941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799" dirty="0"/>
              <a:t>odovzdanie </a:t>
            </a:r>
            <a:r>
              <a:rPr lang="sk-SK" sz="1799" dirty="0" err="1"/>
              <a:t>know</a:t>
            </a:r>
            <a:r>
              <a:rPr lang="sk-SK" sz="1799" dirty="0"/>
              <a:t> </a:t>
            </a:r>
            <a:r>
              <a:rPr lang="sk-SK" sz="1799" dirty="0" err="1"/>
              <a:t>how</a:t>
            </a:r>
            <a:endParaRPr lang="sk-SK" sz="1799" dirty="0"/>
          </a:p>
        </p:txBody>
      </p:sp>
    </p:spTree>
    <p:extLst>
      <p:ext uri="{BB962C8B-B14F-4D97-AF65-F5344CB8AC3E}">
        <p14:creationId xmlns:p14="http://schemas.microsoft.com/office/powerpoint/2010/main" val="2614696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4FED36-42DB-43F8-8AF2-1D47C732F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rgbClr val="002060"/>
                </a:solidFill>
                <a:latin typeface="+mn-lt"/>
              </a:rPr>
              <a:t>Kto sú dospelí?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81004C-CA2D-40EB-AF34-F6D5EA6F1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9876" y="1340768"/>
            <a:ext cx="105128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dirty="0">
                <a:solidFill>
                  <a:srgbClr val="C00000"/>
                </a:solidFill>
              </a:rPr>
              <a:t>M. </a:t>
            </a:r>
            <a:r>
              <a:rPr lang="sk-SK" sz="2400" b="1" dirty="0" err="1">
                <a:solidFill>
                  <a:srgbClr val="C00000"/>
                </a:solidFill>
              </a:rPr>
              <a:t>Knowles</a:t>
            </a:r>
            <a:r>
              <a:rPr lang="sk-SK" sz="2400" b="1" dirty="0">
                <a:solidFill>
                  <a:srgbClr val="C00000"/>
                </a:solidFill>
              </a:rPr>
              <a:t> označil </a:t>
            </a:r>
            <a:r>
              <a:rPr lang="sk-SK" sz="2400" b="1" dirty="0" err="1">
                <a:solidFill>
                  <a:srgbClr val="C00000"/>
                </a:solidFill>
              </a:rPr>
              <a:t>andragogiku</a:t>
            </a:r>
            <a:r>
              <a:rPr lang="sk-SK" sz="2400" b="1" dirty="0">
                <a:solidFill>
                  <a:srgbClr val="C00000"/>
                </a:solidFill>
              </a:rPr>
              <a:t> ako umenie pomôcť dospelým učiť sa.</a:t>
            </a:r>
          </a:p>
          <a:p>
            <a:pPr marL="0" indent="0">
              <a:buNone/>
            </a:pPr>
            <a:endParaRPr lang="sk-SK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BBBE0435-5420-4378-8F57-6BDD1D273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77987"/>
              </p:ext>
            </p:extLst>
          </p:nvPr>
        </p:nvGraphicFramePr>
        <p:xfrm>
          <a:off x="189756" y="1916832"/>
          <a:ext cx="11809314" cy="456996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968219">
                  <a:extLst>
                    <a:ext uri="{9D8B030D-6E8A-4147-A177-3AD203B41FA5}">
                      <a16:colId xmlns:a16="http://schemas.microsoft.com/office/drawing/2014/main" val="2954858516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3020164909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4029397275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1208884419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164379378"/>
                    </a:ext>
                  </a:extLst>
                </a:gridCol>
                <a:gridCol w="1968219">
                  <a:extLst>
                    <a:ext uri="{9D8B030D-6E8A-4147-A177-3AD203B41FA5}">
                      <a16:colId xmlns:a16="http://schemas.microsoft.com/office/drawing/2014/main" val="3875306898"/>
                    </a:ext>
                  </a:extLst>
                </a:gridCol>
              </a:tblGrid>
              <a:tr h="592623">
                <a:tc>
                  <a:txBody>
                    <a:bodyPr/>
                    <a:lstStyle/>
                    <a:p>
                      <a:r>
                        <a:rPr lang="sk-SK" dirty="0"/>
                        <a:t>Biologické hľadisko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Právne</a:t>
                      </a:r>
                    </a:p>
                    <a:p>
                      <a:r>
                        <a:rPr lang="sk-SK" dirty="0"/>
                        <a:t>hľadisko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Psychologické hľadisko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Sociologické</a:t>
                      </a:r>
                    </a:p>
                    <a:p>
                      <a:r>
                        <a:rPr lang="sk-SK" dirty="0"/>
                        <a:t>hľadisko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Ekonomické hľadisko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err="1"/>
                        <a:t>Emerging</a:t>
                      </a:r>
                      <a:r>
                        <a:rPr lang="sk-SK" dirty="0"/>
                        <a:t> </a:t>
                      </a:r>
                      <a:r>
                        <a:rPr lang="sk-SK" dirty="0" err="1"/>
                        <a:t>adulthood</a:t>
                      </a:r>
                      <a:endParaRPr lang="sk-S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084649"/>
                  </a:ext>
                </a:extLst>
              </a:tr>
              <a:tr h="343481">
                <a:tc>
                  <a:txBody>
                    <a:bodyPr/>
                    <a:lstStyle/>
                    <a:p>
                      <a:r>
                        <a:rPr lang="sk-SK" dirty="0"/>
                        <a:t>dospelý je ten, kto dosiahol fyzickú zrelosť a tá je daná schopnosťou reprodukcie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dospelosť definovaná získaním určitých práv a povinností napr. právo voliť a uzatvoriť manželstvo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dospelosť je definovaná stabilizáciou chovania, myslenia a prežívania, vzťahuje sa k autonómii, slobode vlastného rozhodovania a zodpovednosti za rozhodnutia a činy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dospelosť spojená s očakávaním určitých spoločenských normatívov – napríklad veku na usadenie, uzavretie  manželstva, nájdenie trvalého zamestnania, či detí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dospelosť je pragmaticky chápaná ako ukončenie formálneho vzdelávania a vstup na trh práce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/>
                        <a:t>18-21 rokov v niektorých krajinách, kde je dlhšie formálne vzdelávanie a neskorší nástup do spol. rolí - keď sa osoba ešte necíti dospelá ale už sa necíti ani adolescentom, je to obdobie skúmania, hľadania možností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298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119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886B14-C0CF-4257-97B7-1A3071C13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4400" b="1" dirty="0">
                <a:solidFill>
                  <a:srgbClr val="002060"/>
                </a:solidFill>
              </a:rPr>
              <a:t>Kto sú dospelí?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27B8424-6AC2-4508-8EE9-F020FA5D2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400" b="1" dirty="0">
                <a:solidFill>
                  <a:srgbClr val="C00000"/>
                </a:solidFill>
              </a:rPr>
              <a:t>Dospelý je ten, kto je zrelý sociálne, psychicky, biologicky, i ekonomicky a absolvoval minimálne základné vzdelávanie. </a:t>
            </a:r>
          </a:p>
        </p:txBody>
      </p:sp>
    </p:spTree>
    <p:extLst>
      <p:ext uri="{BB962C8B-B14F-4D97-AF65-F5344CB8AC3E}">
        <p14:creationId xmlns:p14="http://schemas.microsoft.com/office/powerpoint/2010/main" val="205831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817F05-5654-4CE7-B0D6-373CD5C48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1" y="365924"/>
            <a:ext cx="10512862" cy="842670"/>
          </a:xfrm>
        </p:spPr>
        <p:txBody>
          <a:bodyPr/>
          <a:lstStyle/>
          <a:p>
            <a:pPr algn="ctr"/>
            <a:r>
              <a:rPr lang="sk-SK" b="1" dirty="0" err="1">
                <a:solidFill>
                  <a:srgbClr val="C00000"/>
                </a:solidFill>
              </a:rPr>
              <a:t>Andragogika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5B6ACEC-42A9-4654-BEA3-5F4817B47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812" y="1844824"/>
            <a:ext cx="10512862" cy="4858625"/>
          </a:xfrm>
        </p:spPr>
        <p:txBody>
          <a:bodyPr>
            <a:noAutofit/>
          </a:bodyPr>
          <a:lstStyle/>
          <a:p>
            <a:pPr algn="just"/>
            <a:r>
              <a:rPr lang="sk-SK" sz="2000" b="1" dirty="0" err="1">
                <a:solidFill>
                  <a:srgbClr val="C00000"/>
                </a:solidFill>
              </a:rPr>
              <a:t>andragogika</a:t>
            </a:r>
            <a:r>
              <a:rPr lang="sk-SK" sz="2000" b="1" dirty="0">
                <a:solidFill>
                  <a:srgbClr val="C00000"/>
                </a:solidFill>
              </a:rPr>
              <a:t> je veda, ktorá sa zaoberá vzdelávaním a výchovou dospelých a starostlivosti o dospelých a rešpektuje špecifiká dospelej populácie a zaoberá sa jej rozvojom vo všetkých etapách životnej dráhy</a:t>
            </a:r>
          </a:p>
          <a:p>
            <a:pPr algn="just"/>
            <a:r>
              <a:rPr lang="sk-SK" sz="2000" b="1" dirty="0">
                <a:solidFill>
                  <a:srgbClr val="C00000"/>
                </a:solidFill>
              </a:rPr>
              <a:t>toto poňatie sa nazýva integrálnym a venoval sa mu napr. prof. </a:t>
            </a:r>
            <a:r>
              <a:rPr lang="sk-SK" sz="2000" b="1" dirty="0" err="1">
                <a:solidFill>
                  <a:srgbClr val="C00000"/>
                </a:solidFill>
              </a:rPr>
              <a:t>Jochnan</a:t>
            </a:r>
            <a:r>
              <a:rPr lang="sk-SK" sz="2000" b="1" dirty="0">
                <a:solidFill>
                  <a:srgbClr val="C00000"/>
                </a:solidFill>
              </a:rPr>
              <a:t>, ktorý pôsobil na UPOL</a:t>
            </a:r>
          </a:p>
          <a:p>
            <a:pPr algn="just"/>
            <a:r>
              <a:rPr lang="sk-SK" sz="2000" b="1" dirty="0">
                <a:solidFill>
                  <a:srgbClr val="C00000"/>
                </a:solidFill>
              </a:rPr>
              <a:t>integrálne poňatie hovorí o tom, že </a:t>
            </a:r>
            <a:r>
              <a:rPr lang="sk-SK" sz="2000" b="1" dirty="0" err="1">
                <a:solidFill>
                  <a:srgbClr val="C00000"/>
                </a:solidFill>
              </a:rPr>
              <a:t>andragogika</a:t>
            </a:r>
            <a:r>
              <a:rPr lang="sk-SK" sz="2000" b="1" dirty="0">
                <a:solidFill>
                  <a:srgbClr val="C00000"/>
                </a:solidFill>
              </a:rPr>
              <a:t> zahŕňa ďalšie vedy ako je sociológia, psychológia, pedagogika alebo teória organizácie a riadenia</a:t>
            </a:r>
          </a:p>
          <a:p>
            <a:pPr algn="just"/>
            <a:r>
              <a:rPr lang="sk-SK" sz="2000" b="1" dirty="0">
                <a:solidFill>
                  <a:srgbClr val="C00000"/>
                </a:solidFill>
              </a:rPr>
              <a:t>pojem </a:t>
            </a:r>
            <a:r>
              <a:rPr lang="sk-SK" sz="2000" b="1" dirty="0" err="1">
                <a:solidFill>
                  <a:srgbClr val="C00000"/>
                </a:solidFill>
              </a:rPr>
              <a:t>andragogika</a:t>
            </a:r>
            <a:r>
              <a:rPr lang="sk-SK" sz="2000" b="1" dirty="0">
                <a:solidFill>
                  <a:srgbClr val="C00000"/>
                </a:solidFill>
              </a:rPr>
              <a:t> vznikol z potreby vedeckého odlíšenia vzdelávania dospelých od vzdelávania detí (na ktoré je primárne zameraná </a:t>
            </a:r>
            <a:r>
              <a:rPr lang="sk-SK" sz="2000" b="1" dirty="0">
                <a:solidFill>
                  <a:srgbClr val="C00000"/>
                </a:solidFill>
                <a:hlinkClick r:id="rId3" tooltip="Pedagogika (Pedagogy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pedagogika</a:t>
            </a:r>
            <a:r>
              <a:rPr lang="sk-SK" sz="2000" b="1" dirty="0">
                <a:solidFill>
                  <a:srgbClr val="C00000"/>
                </a:solidFill>
              </a:rPr>
              <a:t>)</a:t>
            </a:r>
          </a:p>
          <a:p>
            <a:pPr algn="just"/>
            <a:r>
              <a:rPr lang="sk-SK" sz="2000" b="1" dirty="0">
                <a:solidFill>
                  <a:srgbClr val="C00000"/>
                </a:solidFill>
              </a:rPr>
              <a:t>prvýkrát pojem </a:t>
            </a:r>
            <a:r>
              <a:rPr lang="sk-SK" sz="2000" b="1" dirty="0" err="1">
                <a:solidFill>
                  <a:srgbClr val="C00000"/>
                </a:solidFill>
              </a:rPr>
              <a:t>andragogika</a:t>
            </a:r>
            <a:r>
              <a:rPr lang="sk-SK" sz="2000" b="1" dirty="0">
                <a:solidFill>
                  <a:srgbClr val="C00000"/>
                </a:solidFill>
              </a:rPr>
              <a:t>  - použitý nemeckým pedagógom Alexandrom </a:t>
            </a:r>
            <a:r>
              <a:rPr lang="sk-SK" sz="2000" b="1" dirty="0" err="1">
                <a:solidFill>
                  <a:srgbClr val="C00000"/>
                </a:solidFill>
              </a:rPr>
              <a:t>Kappa</a:t>
            </a:r>
            <a:r>
              <a:rPr lang="sk-SK" sz="2000" b="1" dirty="0">
                <a:solidFill>
                  <a:srgbClr val="C00000"/>
                </a:solidFill>
              </a:rPr>
              <a:t> v roku 1833</a:t>
            </a:r>
          </a:p>
          <a:p>
            <a:pPr algn="just"/>
            <a:endParaRPr lang="sk-SK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06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C74417-1173-4A50-83C6-753E62A2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err="1">
                <a:solidFill>
                  <a:srgbClr val="C00000"/>
                </a:solidFill>
              </a:rPr>
              <a:t>Andragogika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4712649-942C-48C2-AA11-3BD33B832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988840"/>
            <a:ext cx="10512862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sk-SK" sz="2000" b="1" dirty="0" err="1">
                <a:solidFill>
                  <a:srgbClr val="C00000"/>
                </a:solidFill>
              </a:rPr>
              <a:t>Andragogika</a:t>
            </a:r>
            <a:r>
              <a:rPr lang="sk-SK" sz="2000" b="1" dirty="0">
                <a:solidFill>
                  <a:srgbClr val="C00000"/>
                </a:solidFill>
              </a:rPr>
              <a:t> je veda, ktorá sa zaoberá vzdelávaním a výchovou dospelých a starostlivosti o dospelých a rešpektuje špecifiká dospelej populácie a zaoberá sa jej rozvojom vo všetkých etapách životnej dráhy</a:t>
            </a:r>
          </a:p>
          <a:p>
            <a:pPr marL="0" indent="0">
              <a:buNone/>
            </a:pPr>
            <a:endParaRPr lang="sk-SK" dirty="0"/>
          </a:p>
          <a:p>
            <a:pPr marL="0" indent="0" algn="just">
              <a:buNone/>
            </a:pP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Výchova – je proces utvárania osobnosti, pôsobí predovšetkým na city a vôľu jednotlivca, a utvára charakter</a:t>
            </a:r>
          </a:p>
          <a:p>
            <a:pPr marL="0" indent="0" algn="just">
              <a:buNone/>
            </a:pPr>
            <a:endParaRPr lang="sk-SK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</a:rPr>
              <a:t>Vzdelávanie – je proces dotvárania osobnosti prostredníctvom prenosu vedomostí, zručností, postojov a návykov a utvára vzdelanosť</a:t>
            </a:r>
            <a:r>
              <a:rPr lang="sk-SK" sz="2400" dirty="0"/>
              <a:t>. </a:t>
            </a:r>
          </a:p>
          <a:p>
            <a:pPr marL="0" indent="0" algn="just">
              <a:buNone/>
            </a:pPr>
            <a:endParaRPr lang="sk-SK" sz="2400" dirty="0"/>
          </a:p>
          <a:p>
            <a:pPr marL="0" indent="0" algn="ctr">
              <a:buNone/>
            </a:pPr>
            <a:r>
              <a:rPr lang="sk-SK" sz="2400" b="1" dirty="0">
                <a:solidFill>
                  <a:srgbClr val="002060"/>
                </a:solidFill>
              </a:rPr>
              <a:t>Môžeme dospelých vychovávať? </a:t>
            </a:r>
          </a:p>
        </p:txBody>
      </p:sp>
    </p:spTree>
    <p:extLst>
      <p:ext uri="{BB962C8B-B14F-4D97-AF65-F5344CB8AC3E}">
        <p14:creationId xmlns:p14="http://schemas.microsoft.com/office/powerpoint/2010/main" val="2165732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5303CC-2C04-4132-9159-51629F17F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474" y="674343"/>
            <a:ext cx="10512862" cy="1325563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002060"/>
                </a:solidFill>
                <a:latin typeface="+mn-lt"/>
              </a:rPr>
              <a:t>Môžeme dospelých vychovávať? </a:t>
            </a:r>
            <a:br>
              <a:rPr lang="sk-SK" sz="3200" b="1" dirty="0">
                <a:solidFill>
                  <a:srgbClr val="002060"/>
                </a:solidFill>
                <a:latin typeface="+mn-lt"/>
              </a:rPr>
            </a:br>
            <a:endParaRPr lang="sk-SK" sz="3200" b="1" dirty="0"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4D619B-496F-4A7D-8BB7-BC30046FD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000" b="1" dirty="0">
                <a:solidFill>
                  <a:srgbClr val="C00000"/>
                </a:solidFill>
              </a:rPr>
              <a:t>Keď hovoríme o výchove, máme skôr na mysli formovanie hodnôt, postojov a chovania jednotlivca. U dospelých môže byť tento koncept chápaný ako pokus o nátlak, či manipuláciu, pretože dospelí už majú vytvorené svoje hodnoty a presvedčenia. </a:t>
            </a:r>
          </a:p>
          <a:p>
            <a:pPr marL="0" indent="0" algn="just">
              <a:buNone/>
            </a:pPr>
            <a:endParaRPr lang="sk-SK" sz="20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sk-SK" sz="2000" b="1" dirty="0">
                <a:solidFill>
                  <a:srgbClr val="C00000"/>
                </a:solidFill>
              </a:rPr>
              <a:t>Aj dospelých však možno vychovávať – tzv. zámerné a nezámerné formy výchovy (reklama, sociálne siete, sociálne vplyvy, skupinové normy, umenie, propaganda)</a:t>
            </a:r>
          </a:p>
          <a:p>
            <a:pPr marL="0" indent="0" algn="just">
              <a:buNone/>
            </a:pPr>
            <a:endParaRPr lang="sk-SK" sz="20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sk-SK" sz="2000" b="1" dirty="0">
                <a:solidFill>
                  <a:srgbClr val="C00000"/>
                </a:solidFill>
              </a:rPr>
              <a:t>Prax ukazuje, že oba pojmy – výchova a vzdelávanie sa prelínajú a dopĺňajú (slovo edukácia ich má v sebe oba)</a:t>
            </a:r>
          </a:p>
          <a:p>
            <a:pPr marL="0" indent="0" algn="just">
              <a:buNone/>
            </a:pPr>
            <a:endParaRPr lang="sk-SK" sz="2400" b="1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sk-SK" sz="2000" b="1" dirty="0">
                <a:solidFill>
                  <a:srgbClr val="C00000"/>
                </a:solidFill>
              </a:rPr>
              <a:t>V definícii </a:t>
            </a:r>
            <a:r>
              <a:rPr lang="sk-SK" sz="2000" b="1" dirty="0" err="1">
                <a:solidFill>
                  <a:srgbClr val="C00000"/>
                </a:solidFill>
              </a:rPr>
              <a:t>andragogiky</a:t>
            </a:r>
            <a:r>
              <a:rPr lang="sk-SK" sz="2000" b="1" dirty="0">
                <a:solidFill>
                  <a:srgbClr val="C00000"/>
                </a:solidFill>
              </a:rPr>
              <a:t> hovoríme aj o „starostlivosti“ o </a:t>
            </a:r>
            <a:r>
              <a:rPr lang="sk-SK" sz="2000" b="1" dirty="0" err="1">
                <a:solidFill>
                  <a:srgbClr val="C00000"/>
                </a:solidFill>
              </a:rPr>
              <a:t>dospleých</a:t>
            </a:r>
            <a:r>
              <a:rPr lang="sk-SK" sz="2000" b="1" dirty="0">
                <a:solidFill>
                  <a:srgbClr val="C00000"/>
                </a:solidFill>
              </a:rPr>
              <a:t>, ako to máme chápať? Rozumieme tomu ako vytváraniu podmienok pre výchovu, vzdelávanie a sebarealizáciu človeka. </a:t>
            </a:r>
          </a:p>
        </p:txBody>
      </p:sp>
    </p:spTree>
    <p:extLst>
      <p:ext uri="{BB962C8B-B14F-4D97-AF65-F5344CB8AC3E}">
        <p14:creationId xmlns:p14="http://schemas.microsoft.com/office/powerpoint/2010/main" val="934819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32566E-EA63-44DD-A3EC-BAB9C142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dirty="0">
                <a:solidFill>
                  <a:srgbClr val="002060"/>
                </a:solidFill>
                <a:latin typeface="+mn-lt"/>
              </a:rPr>
              <a:t>Impulzy pre rozvoj </a:t>
            </a:r>
            <a:r>
              <a:rPr lang="sk-SK" sz="3600" b="1" dirty="0" err="1">
                <a:solidFill>
                  <a:srgbClr val="002060"/>
                </a:solidFill>
                <a:latin typeface="+mn-lt"/>
              </a:rPr>
              <a:t>andragogiky</a:t>
            </a:r>
            <a:r>
              <a:rPr lang="sk-SK" sz="3600" b="1" dirty="0">
                <a:solidFill>
                  <a:srgbClr val="002060"/>
                </a:solidFill>
                <a:latin typeface="+mn-lt"/>
              </a:rPr>
              <a:t> vychádzajú z praxe</a:t>
            </a:r>
          </a:p>
        </p:txBody>
      </p:sp>
      <p:graphicFrame>
        <p:nvGraphicFramePr>
          <p:cNvPr id="4" name="Zástupný objekt pre obsah 3">
            <a:extLst>
              <a:ext uri="{FF2B5EF4-FFF2-40B4-BE49-F238E27FC236}">
                <a16:creationId xmlns:a16="http://schemas.microsoft.com/office/drawing/2014/main" id="{DA35CB00-2973-4B3E-A2BE-14AFEA448C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253243"/>
              </p:ext>
            </p:extLst>
          </p:nvPr>
        </p:nvGraphicFramePr>
        <p:xfrm>
          <a:off x="838200" y="1825625"/>
          <a:ext cx="105124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23317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116E29-A3DC-43F9-B738-F503B739E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130" y="332656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sk-SK" altLang="sk-SK" sz="3600" b="1" dirty="0" err="1">
                <a:solidFill>
                  <a:srgbClr val="002060"/>
                </a:solidFill>
                <a:latin typeface="+mn-lt"/>
              </a:rPr>
              <a:t>Andragogická</a:t>
            </a:r>
            <a:r>
              <a:rPr lang="cs-CZ" altLang="sk-SK" sz="3600" b="1" dirty="0">
                <a:solidFill>
                  <a:srgbClr val="002060"/>
                </a:solidFill>
                <a:latin typeface="+mn-lt"/>
              </a:rPr>
              <a:t> didaktika  </a:t>
            </a:r>
            <a:endParaRPr lang="sk-SK" sz="36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3D4E718-DEEF-4B62-B48C-3B6DE43DD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1772816"/>
            <a:ext cx="10512862" cy="4657343"/>
          </a:xfrm>
        </p:spPr>
        <p:txBody>
          <a:bodyPr/>
          <a:lstStyle/>
          <a:p>
            <a:pPr algn="just">
              <a:spcBef>
                <a:spcPct val="0"/>
              </a:spcBef>
            </a:pPr>
            <a:r>
              <a:rPr lang="sk-SK" altLang="sk-SK" b="1" dirty="0">
                <a:solidFill>
                  <a:srgbClr val="C00000"/>
                </a:solidFill>
              </a:rPr>
              <a:t>teória vyučovania a učenia, resp. ich synergického pôsobenia na vzdelávajúceho  sa dospelého človeka</a:t>
            </a:r>
          </a:p>
          <a:p>
            <a:pPr algn="just">
              <a:spcBef>
                <a:spcPct val="0"/>
              </a:spcBef>
            </a:pPr>
            <a:endParaRPr lang="sk-SK" altLang="sk-SK" b="1" dirty="0">
              <a:solidFill>
                <a:srgbClr val="C00000"/>
              </a:solidFill>
            </a:endParaRPr>
          </a:p>
          <a:p>
            <a:pPr algn="just">
              <a:spcBef>
                <a:spcPct val="0"/>
              </a:spcBef>
            </a:pPr>
            <a:r>
              <a:rPr lang="sk-SK" altLang="sk-SK" b="1" dirty="0">
                <a:solidFill>
                  <a:srgbClr val="C00000"/>
                </a:solidFill>
              </a:rPr>
              <a:t>skúma primárne didaktický proces, jeho ciele, obsah, formu, metódy, vyučovacie technológie a jeho logistické zabezpečenie</a:t>
            </a:r>
          </a:p>
          <a:p>
            <a:pPr algn="just">
              <a:spcBef>
                <a:spcPct val="0"/>
              </a:spcBef>
              <a:buNone/>
            </a:pPr>
            <a:endParaRPr lang="sk-SK" altLang="sk-SK" b="1" dirty="0">
              <a:solidFill>
                <a:srgbClr val="C00000"/>
              </a:solidFill>
            </a:endParaRPr>
          </a:p>
          <a:p>
            <a:pPr algn="just">
              <a:spcBef>
                <a:spcPct val="0"/>
              </a:spcBef>
            </a:pPr>
            <a:r>
              <a:rPr lang="sk-SK" b="1" dirty="0" err="1">
                <a:solidFill>
                  <a:srgbClr val="C00000"/>
                </a:solidFill>
              </a:rPr>
              <a:t>Malcolm</a:t>
            </a:r>
            <a:r>
              <a:rPr lang="sk-SK" b="1" dirty="0">
                <a:solidFill>
                  <a:srgbClr val="C00000"/>
                </a:solidFill>
              </a:rPr>
              <a:t> S. </a:t>
            </a:r>
            <a:r>
              <a:rPr lang="sk-SK" b="1" dirty="0" err="1">
                <a:solidFill>
                  <a:srgbClr val="C00000"/>
                </a:solidFill>
              </a:rPr>
              <a:t>Knowles</a:t>
            </a:r>
            <a:r>
              <a:rPr lang="sk-SK" b="1" dirty="0">
                <a:solidFill>
                  <a:srgbClr val="C00000"/>
                </a:solidFill>
              </a:rPr>
              <a:t> definoval </a:t>
            </a:r>
            <a:r>
              <a:rPr lang="sk-SK" b="1" dirty="0" err="1">
                <a:solidFill>
                  <a:srgbClr val="C00000"/>
                </a:solidFill>
              </a:rPr>
              <a:t>andragogiku</a:t>
            </a:r>
            <a:r>
              <a:rPr lang="sk-SK" b="1" dirty="0">
                <a:solidFill>
                  <a:srgbClr val="C00000"/>
                </a:solidFill>
              </a:rPr>
              <a:t> ako umenie a vedu o </a:t>
            </a:r>
            <a:r>
              <a:rPr lang="sk-SK" b="1" dirty="0" err="1">
                <a:solidFill>
                  <a:srgbClr val="C00000"/>
                </a:solidFill>
              </a:rPr>
              <a:t>facilitácii</a:t>
            </a:r>
            <a:r>
              <a:rPr lang="sk-SK" b="1" dirty="0">
                <a:solidFill>
                  <a:srgbClr val="C00000"/>
                </a:solidFill>
              </a:rPr>
              <a:t> (uľahčenie, pomoc) v učení sa dospelým</a:t>
            </a:r>
          </a:p>
        </p:txBody>
      </p:sp>
    </p:spTree>
    <p:extLst>
      <p:ext uri="{BB962C8B-B14F-4D97-AF65-F5344CB8AC3E}">
        <p14:creationId xmlns:p14="http://schemas.microsoft.com/office/powerpoint/2010/main" val="29715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ED22D3-3369-4B55-908D-1D64D3398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828" y="548680"/>
            <a:ext cx="9143538" cy="706855"/>
          </a:xfrm>
        </p:spPr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rgbClr val="002060"/>
                </a:solidFill>
                <a:latin typeface="+mn-lt"/>
              </a:rPr>
              <a:t>Špecifiká vzdelávania dospelých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2775F8D-5941-4912-8B5A-D3FA1B170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36" y="1580267"/>
            <a:ext cx="10297144" cy="43690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400" b="1" u="sng" dirty="0" err="1">
                <a:solidFill>
                  <a:srgbClr val="C00000"/>
                </a:solidFill>
              </a:rPr>
              <a:t>Knowlesove</a:t>
            </a:r>
            <a:r>
              <a:rPr lang="sk-SK" sz="2400" b="1" u="sng" dirty="0">
                <a:solidFill>
                  <a:srgbClr val="C00000"/>
                </a:solidFill>
              </a:rPr>
              <a:t> tézy učenia sa dospelých</a:t>
            </a:r>
            <a:endParaRPr lang="sk-SK" sz="2400" b="1" dirty="0">
              <a:solidFill>
                <a:srgbClr val="C00000"/>
              </a:solidFill>
            </a:endParaRPr>
          </a:p>
          <a:p>
            <a:pPr algn="just"/>
            <a:r>
              <a:rPr lang="sk-SK" sz="2400" b="1" dirty="0">
                <a:solidFill>
                  <a:srgbClr val="C00000"/>
                </a:solidFill>
              </a:rPr>
              <a:t>učiaci riadi sám seba nezávisle; má však podmienenú predstavu, že bude závislý, bude učený </a:t>
            </a:r>
          </a:p>
          <a:p>
            <a:pPr algn="just"/>
            <a:r>
              <a:rPr lang="sk-SK" sz="2400" b="1" dirty="0">
                <a:solidFill>
                  <a:srgbClr val="C00000"/>
                </a:solidFill>
              </a:rPr>
              <a:t>jednotlivec prichádza s určitými skúsenosťami -  v mnohých prípadoch sú si dospelí navzájom najbohatším zdrojom poznania</a:t>
            </a:r>
          </a:p>
          <a:p>
            <a:pPr algn="just"/>
            <a:r>
              <a:rPr lang="sk-SK" sz="2400" b="1" dirty="0">
                <a:solidFill>
                  <a:srgbClr val="C00000"/>
                </a:solidFill>
              </a:rPr>
              <a:t>jednotlivci sú pripravení sa učiť, ak chcú skvalitniť niektoré oblasti svojho života</a:t>
            </a:r>
          </a:p>
          <a:p>
            <a:pPr algn="just"/>
            <a:r>
              <a:rPr lang="sk-SK" sz="2400" b="1" dirty="0">
                <a:solidFill>
                  <a:srgbClr val="C00000"/>
                </a:solidFill>
              </a:rPr>
              <a:t>dospelí sa spravidla neučia preto, aby sa učili; učia sa preto, aby vedeli niečo urobiť, vyriešiť problém, uplatniť sa v profesijnom živote</a:t>
            </a:r>
          </a:p>
        </p:txBody>
      </p:sp>
    </p:spTree>
    <p:extLst>
      <p:ext uri="{BB962C8B-B14F-4D97-AF65-F5344CB8AC3E}">
        <p14:creationId xmlns:p14="http://schemas.microsoft.com/office/powerpoint/2010/main" val="3463160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0BEE3F-41AD-469E-AD7A-50659CEDD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964" y="539180"/>
            <a:ext cx="9143538" cy="1066800"/>
          </a:xfrm>
        </p:spPr>
        <p:txBody>
          <a:bodyPr>
            <a:normAutofit/>
          </a:bodyPr>
          <a:lstStyle/>
          <a:p>
            <a:r>
              <a:rPr lang="sk-SK" sz="3600" b="1" dirty="0">
                <a:solidFill>
                  <a:srgbClr val="002060"/>
                </a:solidFill>
                <a:latin typeface="+mn-lt"/>
              </a:rPr>
              <a:t>Špecifiká vzdelávania dospelých</a:t>
            </a:r>
            <a:endParaRPr lang="sk-SK" sz="3600" b="1" dirty="0">
              <a:latin typeface="+mn-lt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46CA9F3-72B4-4C21-9419-5ABF6B545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20" y="1988840"/>
            <a:ext cx="10657184" cy="3697465"/>
          </a:xfrm>
        </p:spPr>
        <p:txBody>
          <a:bodyPr>
            <a:normAutofit/>
          </a:bodyPr>
          <a:lstStyle/>
          <a:p>
            <a:pPr algn="just"/>
            <a:r>
              <a:rPr lang="sk-SK" sz="2400" dirty="0">
                <a:solidFill>
                  <a:srgbClr val="C00000"/>
                </a:solidFill>
              </a:rPr>
              <a:t>významný pojem </a:t>
            </a:r>
            <a:r>
              <a:rPr lang="sk-SK" sz="2400" b="1" dirty="0" err="1">
                <a:solidFill>
                  <a:srgbClr val="C00000"/>
                </a:solidFill>
              </a:rPr>
              <a:t>sebakoncepcia</a:t>
            </a:r>
            <a:r>
              <a:rPr lang="sk-SK" sz="2400" b="1" dirty="0">
                <a:solidFill>
                  <a:srgbClr val="C00000"/>
                </a:solidFill>
              </a:rPr>
              <a:t> – </a:t>
            </a:r>
            <a:r>
              <a:rPr lang="sk-SK" sz="2400" b="1" dirty="0" err="1">
                <a:solidFill>
                  <a:srgbClr val="C00000"/>
                </a:solidFill>
              </a:rPr>
              <a:t>sebaponímanie</a:t>
            </a:r>
            <a:r>
              <a:rPr lang="sk-SK" sz="2400" b="1" dirty="0">
                <a:solidFill>
                  <a:srgbClr val="C00000"/>
                </a:solidFill>
              </a:rPr>
              <a:t> - </a:t>
            </a:r>
            <a:r>
              <a:rPr lang="sk-SK" sz="2400" dirty="0">
                <a:solidFill>
                  <a:srgbClr val="C00000"/>
                </a:solidFill>
              </a:rPr>
              <a:t>dospelý človek na rozdiel od dieťaťa nie je závislou osobnosťou, ale osobnosťou, ktorá riadi samú seba a tak chce byť aj vnímaná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zásadný faktor pre úspešnosť vzdelávania dospelého človeka - </a:t>
            </a:r>
            <a:r>
              <a:rPr lang="sk-SK" sz="2400" u="sng" dirty="0">
                <a:solidFill>
                  <a:srgbClr val="C00000"/>
                </a:solidFill>
              </a:rPr>
              <a:t>motivácia 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vnútorná motivácia – nie je nutné motivovať k tomu, aby sa dospelý učil, skôr je nutné v ňom podporovať chuť získavať nové poznatky a udržať jeho záujem o výučbu (rozdiel u detí, mládeže) </a:t>
            </a:r>
          </a:p>
          <a:p>
            <a:pPr algn="just"/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7C587C9F-8B38-4697-AF5A-EAAE925A2F89}"/>
              </a:ext>
            </a:extLst>
          </p:cNvPr>
          <p:cNvSpPr txBox="1">
            <a:spLocks/>
          </p:cNvSpPr>
          <p:nvPr/>
        </p:nvSpPr>
        <p:spPr>
          <a:xfrm>
            <a:off x="2926060" y="620688"/>
            <a:ext cx="9143538" cy="1066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600" b="1">
                <a:solidFill>
                  <a:srgbClr val="002060"/>
                </a:solidFill>
                <a:latin typeface="+mn-lt"/>
              </a:rPr>
              <a:t>Špecifiká vzdelávania dospelých</a:t>
            </a:r>
            <a:endParaRPr lang="sk-SK" sz="3600" b="1" dirty="0">
              <a:latin typeface="+mn-lt"/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03D0EBD8-0D92-4A07-903F-1E9FE9EE3AF0}"/>
              </a:ext>
            </a:extLst>
          </p:cNvPr>
          <p:cNvSpPr txBox="1">
            <a:spLocks/>
          </p:cNvSpPr>
          <p:nvPr/>
        </p:nvSpPr>
        <p:spPr>
          <a:xfrm>
            <a:off x="1269876" y="1844824"/>
            <a:ext cx="10657184" cy="3697465"/>
          </a:xfrm>
          <a:prstGeom prst="rect">
            <a:avLst/>
          </a:prstGeom>
        </p:spPr>
        <p:txBody>
          <a:bodyPr>
            <a:normAutofit/>
          </a:bodyPr>
          <a:lstStyle>
            <a:lvl1pPr marL="228531" indent="-228531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59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400" dirty="0">
                <a:solidFill>
                  <a:srgbClr val="C00000"/>
                </a:solidFill>
              </a:rPr>
              <a:t>nezávislosť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rôzna motivácia a očakávania od učebných cieľov a výučbových metód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rôzne spôsoby učenia sa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opätovné učenie sa (opakovanie už poznaného), nie prvotné učenie sa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zmeny v prístupe a zručnostiach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prednosť pre učenie sa formou skúsenosti 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iniciatíva k učeniu sa pramení zo samotného študenta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spätná väzba je zvyčajne účinnejšia ako testy a hodnotenie </a:t>
            </a:r>
          </a:p>
          <a:p>
            <a:pPr algn="just"/>
            <a:endParaRPr lang="sk-SK" sz="2400" dirty="0">
              <a:solidFill>
                <a:srgbClr val="C00000"/>
              </a:solidFill>
            </a:endParaRPr>
          </a:p>
          <a:p>
            <a:pPr algn="just"/>
            <a:endParaRPr lang="sk-SK" sz="2400" dirty="0">
              <a:solidFill>
                <a:srgbClr val="C00000"/>
              </a:solidFill>
            </a:endParaRPr>
          </a:p>
          <a:p>
            <a:pPr algn="just"/>
            <a:endParaRPr lang="sk-SK" sz="2400" dirty="0">
              <a:solidFill>
                <a:srgbClr val="C00000"/>
              </a:solidFill>
            </a:endParaRPr>
          </a:p>
          <a:p>
            <a:pPr algn="just"/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44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199" b="1" dirty="0" err="1">
                <a:solidFill>
                  <a:srgbClr val="002060"/>
                </a:solidFill>
                <a:latin typeface="+mn-lt"/>
              </a:rPr>
              <a:t>Stratégie</a:t>
            </a:r>
            <a:r>
              <a:rPr lang="cs-CZ" sz="3199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sz="3199" b="1" dirty="0" err="1">
                <a:solidFill>
                  <a:srgbClr val="002060"/>
                </a:solidFill>
                <a:latin typeface="+mn-lt"/>
              </a:rPr>
              <a:t>učenia</a:t>
            </a:r>
            <a:r>
              <a:rPr lang="cs-CZ" sz="3199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sz="3199" b="1" dirty="0" err="1">
                <a:solidFill>
                  <a:srgbClr val="002060"/>
                </a:solidFill>
                <a:latin typeface="+mn-lt"/>
              </a:rPr>
              <a:t>dospelých</a:t>
            </a:r>
            <a:r>
              <a:rPr lang="cs-CZ" sz="3199" b="1" dirty="0">
                <a:solidFill>
                  <a:srgbClr val="002060"/>
                </a:solidFill>
                <a:latin typeface="+mn-lt"/>
              </a:rPr>
              <a:t> (GLASEFELD,1998)</a:t>
            </a:r>
            <a:br>
              <a:rPr lang="cs-CZ" sz="3199" b="1" dirty="0">
                <a:solidFill>
                  <a:srgbClr val="002060"/>
                </a:solidFill>
                <a:latin typeface="+mn-lt"/>
              </a:rPr>
            </a:br>
            <a:endParaRPr lang="cs-CZ" sz="3199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349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196" indent="-514196">
              <a:buFont typeface="Arial" charset="0"/>
              <a:buAutoNum type="arabicPeriod"/>
            </a:pPr>
            <a:r>
              <a:rPr lang="cs-CZ" dirty="0" err="1">
                <a:solidFill>
                  <a:srgbClr val="C00000"/>
                </a:solidFill>
              </a:rPr>
              <a:t>Čo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dirty="0" err="1">
                <a:solidFill>
                  <a:srgbClr val="C00000"/>
                </a:solidFill>
              </a:rPr>
              <a:t>vieme</a:t>
            </a:r>
            <a:r>
              <a:rPr lang="cs-CZ" dirty="0">
                <a:solidFill>
                  <a:srgbClr val="C00000"/>
                </a:solidFill>
              </a:rPr>
              <a:t>? </a:t>
            </a:r>
            <a:r>
              <a:rPr lang="cs-CZ" dirty="0" err="1">
                <a:solidFill>
                  <a:srgbClr val="C00000"/>
                </a:solidFill>
              </a:rPr>
              <a:t>Vieme</a:t>
            </a:r>
            <a:r>
              <a:rPr lang="cs-CZ" dirty="0">
                <a:solidFill>
                  <a:srgbClr val="C00000"/>
                </a:solidFill>
              </a:rPr>
              <a:t> to </a:t>
            </a:r>
            <a:r>
              <a:rPr lang="cs-CZ" dirty="0" err="1">
                <a:solidFill>
                  <a:srgbClr val="C00000"/>
                </a:solidFill>
              </a:rPr>
              <a:t>určite</a:t>
            </a:r>
            <a:r>
              <a:rPr lang="cs-CZ" dirty="0">
                <a:solidFill>
                  <a:srgbClr val="C00000"/>
                </a:solidFill>
              </a:rPr>
              <a:t>?</a:t>
            </a:r>
          </a:p>
          <a:p>
            <a:pPr marL="514196" indent="-514196">
              <a:buFont typeface="Arial" charset="0"/>
              <a:buAutoNum type="arabicPeriod"/>
            </a:pPr>
            <a:r>
              <a:rPr lang="cs-CZ" dirty="0" err="1">
                <a:solidFill>
                  <a:srgbClr val="C00000"/>
                </a:solidFill>
              </a:rPr>
              <a:t>Čo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dirty="0" err="1">
                <a:solidFill>
                  <a:srgbClr val="C00000"/>
                </a:solidFill>
              </a:rPr>
              <a:t>nevieme</a:t>
            </a:r>
            <a:r>
              <a:rPr lang="cs-CZ" dirty="0">
                <a:solidFill>
                  <a:srgbClr val="C00000"/>
                </a:solidFill>
              </a:rPr>
              <a:t>?</a:t>
            </a:r>
          </a:p>
          <a:p>
            <a:pPr marL="514196" indent="-514196">
              <a:buFont typeface="Arial" charset="0"/>
              <a:buAutoNum type="arabicPeriod"/>
            </a:pPr>
            <a:r>
              <a:rPr lang="cs-CZ" dirty="0" err="1">
                <a:solidFill>
                  <a:srgbClr val="C00000"/>
                </a:solidFill>
              </a:rPr>
              <a:t>Čo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dirty="0" err="1">
                <a:solidFill>
                  <a:srgbClr val="C00000"/>
                </a:solidFill>
              </a:rPr>
              <a:t>potrebujeme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dirty="0" err="1">
                <a:solidFill>
                  <a:srgbClr val="C00000"/>
                </a:solidFill>
              </a:rPr>
              <a:t>vedieť</a:t>
            </a:r>
            <a:r>
              <a:rPr lang="cs-CZ" dirty="0">
                <a:solidFill>
                  <a:srgbClr val="C00000"/>
                </a:solidFill>
              </a:rPr>
              <a:t>?</a:t>
            </a:r>
          </a:p>
          <a:p>
            <a:pPr marL="514196" indent="-514196">
              <a:buFont typeface="Arial" charset="0"/>
              <a:buAutoNum type="arabicPeriod"/>
            </a:pPr>
            <a:r>
              <a:rPr lang="cs-CZ" dirty="0" err="1">
                <a:solidFill>
                  <a:srgbClr val="C00000"/>
                </a:solidFill>
              </a:rPr>
              <a:t>Odkiaľ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dirty="0" err="1">
                <a:solidFill>
                  <a:srgbClr val="C00000"/>
                </a:solidFill>
              </a:rPr>
              <a:t>sa</a:t>
            </a:r>
            <a:r>
              <a:rPr lang="cs-CZ" dirty="0">
                <a:solidFill>
                  <a:srgbClr val="C00000"/>
                </a:solidFill>
              </a:rPr>
              <a:t> to </a:t>
            </a:r>
            <a:r>
              <a:rPr lang="cs-CZ" dirty="0" err="1">
                <a:solidFill>
                  <a:srgbClr val="C00000"/>
                </a:solidFill>
              </a:rPr>
              <a:t>dozvieme</a:t>
            </a:r>
            <a:r>
              <a:rPr lang="cs-CZ" dirty="0">
                <a:solidFill>
                  <a:srgbClr val="C0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Nadpis 1"/>
          <p:cNvSpPr>
            <a:spLocks noGrp="1"/>
          </p:cNvSpPr>
          <p:nvPr>
            <p:ph type="title"/>
          </p:nvPr>
        </p:nvSpPr>
        <p:spPr>
          <a:xfrm>
            <a:off x="549796" y="476672"/>
            <a:ext cx="10585176" cy="1066800"/>
          </a:xfrm>
        </p:spPr>
        <p:txBody>
          <a:bodyPr>
            <a:noAutofit/>
          </a:bodyPr>
          <a:lstStyle/>
          <a:p>
            <a:pPr algn="ctr"/>
            <a:r>
              <a:rPr lang="sk-SK" sz="2800" b="1" dirty="0">
                <a:solidFill>
                  <a:srgbClr val="002060"/>
                </a:solidFill>
                <a:latin typeface="+mn-lt"/>
              </a:rPr>
              <a:t>Štvorstupňový model učenia dospelých (Mužík, 2011)</a:t>
            </a:r>
            <a:br>
              <a:rPr lang="sk-SK" sz="2800" b="1" dirty="0">
                <a:solidFill>
                  <a:srgbClr val="002060"/>
                </a:solidFill>
                <a:latin typeface="+mn-lt"/>
              </a:rPr>
            </a:br>
            <a:endParaRPr lang="sk-SK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5539" name="Zástupný symbol pro obsah 2"/>
          <p:cNvSpPr>
            <a:spLocks noGrp="1"/>
          </p:cNvSpPr>
          <p:nvPr>
            <p:ph idx="1"/>
          </p:nvPr>
        </p:nvSpPr>
        <p:spPr>
          <a:xfrm>
            <a:off x="981844" y="1700808"/>
            <a:ext cx="10512862" cy="4797850"/>
          </a:xfrm>
        </p:spPr>
        <p:txBody>
          <a:bodyPr/>
          <a:lstStyle/>
          <a:p>
            <a:pPr marL="0" indent="0">
              <a:buNone/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Získanie informácií </a:t>
            </a:r>
            <a:endParaRPr lang="sk-SK" dirty="0">
              <a:solidFill>
                <a:schemeClr val="accent1">
                  <a:lumMod val="50000"/>
                </a:schemeClr>
              </a:solidFill>
            </a:endParaRPr>
          </a:p>
          <a:p>
            <a:pPr marL="514196" indent="-514196"/>
            <a:r>
              <a:rPr lang="sk-SK" dirty="0">
                <a:solidFill>
                  <a:srgbClr val="C00000"/>
                </a:solidFill>
              </a:rPr>
              <a:t>čítanie</a:t>
            </a:r>
          </a:p>
          <a:p>
            <a:pPr marL="514196" indent="-514196"/>
            <a:r>
              <a:rPr lang="sk-SK" dirty="0">
                <a:solidFill>
                  <a:srgbClr val="C00000"/>
                </a:solidFill>
              </a:rPr>
              <a:t>načúvanie</a:t>
            </a:r>
          </a:p>
          <a:p>
            <a:pPr marL="514196" indent="-514196"/>
            <a:r>
              <a:rPr lang="sk-SK" dirty="0">
                <a:solidFill>
                  <a:srgbClr val="C00000"/>
                </a:solidFill>
              </a:rPr>
              <a:t>sledovanie webových stránok</a:t>
            </a:r>
          </a:p>
          <a:p>
            <a:pPr marL="514196" indent="-514196"/>
            <a:r>
              <a:rPr lang="sk-SK" dirty="0">
                <a:solidFill>
                  <a:srgbClr val="C00000"/>
                </a:solidFill>
              </a:rPr>
              <a:t>učebnice (klasické, e-učebnice), konferencie</a:t>
            </a:r>
          </a:p>
          <a:p>
            <a:pPr marL="514196" indent="-514196"/>
            <a:r>
              <a:rPr lang="sk-SK" dirty="0">
                <a:solidFill>
                  <a:srgbClr val="C00000"/>
                </a:solidFill>
              </a:rPr>
              <a:t>video</a:t>
            </a:r>
          </a:p>
          <a:p>
            <a:pPr marL="514196" indent="-514196"/>
            <a:r>
              <a:rPr lang="sk-SK" dirty="0">
                <a:solidFill>
                  <a:srgbClr val="C00000"/>
                </a:solidFill>
              </a:rPr>
              <a:t>internet – schopnosť posúdenia správnosti zdroja informácie</a:t>
            </a:r>
          </a:p>
        </p:txBody>
      </p:sp>
    </p:spTree>
    <p:extLst>
      <p:ext uri="{BB962C8B-B14F-4D97-AF65-F5344CB8AC3E}">
        <p14:creationId xmlns:p14="http://schemas.microsoft.com/office/powerpoint/2010/main" val="4002352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Zástupný symbol pro obsah 2"/>
          <p:cNvSpPr>
            <a:spLocks noGrp="1"/>
          </p:cNvSpPr>
          <p:nvPr>
            <p:ph idx="1"/>
          </p:nvPr>
        </p:nvSpPr>
        <p:spPr>
          <a:xfrm>
            <a:off x="837827" y="1484784"/>
            <a:ext cx="10801201" cy="3697465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cs-CZ" sz="26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cs-CZ" sz="2600" dirty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sk-SK" sz="2600" b="1" dirty="0">
                <a:solidFill>
                  <a:schemeClr val="accent1">
                    <a:lumMod val="50000"/>
                  </a:schemeClr>
                </a:solidFill>
              </a:rPr>
              <a:t>Získanie vedomostí (premena informácií na vedomosti, poznatky) </a:t>
            </a:r>
            <a:endParaRPr lang="sk-SK" sz="2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sk-SK" sz="2600" dirty="0">
                <a:solidFill>
                  <a:srgbClr val="C00000"/>
                </a:solidFill>
              </a:rPr>
              <a:t>interaktívne učenie</a:t>
            </a:r>
          </a:p>
          <a:p>
            <a:r>
              <a:rPr lang="sk-SK" sz="2600" dirty="0">
                <a:solidFill>
                  <a:srgbClr val="C00000"/>
                </a:solidFill>
              </a:rPr>
              <a:t>simulácia</a:t>
            </a:r>
          </a:p>
          <a:p>
            <a:r>
              <a:rPr lang="sk-SK" sz="2600" dirty="0">
                <a:solidFill>
                  <a:srgbClr val="C00000"/>
                </a:solidFill>
              </a:rPr>
              <a:t>role </a:t>
            </a:r>
            <a:r>
              <a:rPr lang="sk-SK" sz="2600" dirty="0" err="1">
                <a:solidFill>
                  <a:srgbClr val="C00000"/>
                </a:solidFill>
              </a:rPr>
              <a:t>play</a:t>
            </a:r>
            <a:endParaRPr lang="sk-SK" sz="2600" dirty="0">
              <a:solidFill>
                <a:srgbClr val="C00000"/>
              </a:solidFill>
            </a:endParaRPr>
          </a:p>
          <a:p>
            <a:r>
              <a:rPr lang="sk-SK" sz="2600" dirty="0">
                <a:solidFill>
                  <a:srgbClr val="C00000"/>
                </a:solidFill>
              </a:rPr>
              <a:t>riešenie modelových situácií</a:t>
            </a:r>
          </a:p>
          <a:p>
            <a:r>
              <a:rPr lang="sk-SK" sz="2600" dirty="0">
                <a:solidFill>
                  <a:srgbClr val="C00000"/>
                </a:solidFill>
              </a:rPr>
              <a:t>koučing</a:t>
            </a:r>
          </a:p>
          <a:p>
            <a:r>
              <a:rPr lang="sk-SK" sz="2600" dirty="0">
                <a:solidFill>
                  <a:srgbClr val="C00000"/>
                </a:solidFill>
              </a:rPr>
              <a:t>multimediálna výučba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3999D13-00B5-4A0E-B550-7E2824F519AD}"/>
              </a:ext>
            </a:extLst>
          </p:cNvPr>
          <p:cNvSpPr txBox="1">
            <a:spLocks/>
          </p:cNvSpPr>
          <p:nvPr/>
        </p:nvSpPr>
        <p:spPr>
          <a:xfrm>
            <a:off x="549796" y="476672"/>
            <a:ext cx="105851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800" b="1" dirty="0">
                <a:solidFill>
                  <a:srgbClr val="002060"/>
                </a:solidFill>
                <a:latin typeface="+mn-lt"/>
              </a:rPr>
              <a:t>Štvorstupňový model učenia dospelých (Mužík, 2011)</a:t>
            </a:r>
            <a:br>
              <a:rPr lang="sk-SK" sz="2800" b="1" dirty="0">
                <a:solidFill>
                  <a:srgbClr val="002060"/>
                </a:solidFill>
                <a:latin typeface="+mn-lt"/>
              </a:rPr>
            </a:br>
            <a:endParaRPr lang="sk-SK" sz="28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9294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Zástupný symbol pro obsah 2"/>
          <p:cNvSpPr>
            <a:spLocks noGrp="1"/>
          </p:cNvSpPr>
          <p:nvPr>
            <p:ph idx="1"/>
          </p:nvPr>
        </p:nvSpPr>
        <p:spPr>
          <a:xfrm>
            <a:off x="837828" y="1700808"/>
            <a:ext cx="10873208" cy="4524784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cs-CZ" sz="2400" b="1" dirty="0">
                <a:solidFill>
                  <a:schemeClr val="accent1">
                    <a:lumMod val="50000"/>
                  </a:schemeClr>
                </a:solidFill>
              </a:rPr>
              <a:t>3. </a:t>
            </a: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</a:rPr>
              <a:t>Využitie vedomostí a zručností v reálnych situáciách </a:t>
            </a:r>
          </a:p>
          <a:p>
            <a:pPr>
              <a:buFont typeface="Arial" charset="0"/>
              <a:buNone/>
            </a:pPr>
            <a:r>
              <a:rPr lang="sk-SK" sz="2400" b="1" dirty="0">
                <a:solidFill>
                  <a:schemeClr val="accent1">
                    <a:lumMod val="50000"/>
                  </a:schemeClr>
                </a:solidFill>
              </a:rPr>
              <a:t> 	</a:t>
            </a:r>
            <a:r>
              <a:rPr lang="sk-SK" sz="2400" dirty="0">
                <a:solidFill>
                  <a:srgbClr val="C00000"/>
                </a:solidFill>
              </a:rPr>
              <a:t>(vzájomná spolupráca, prediskutovanie situácií, spoločne nájdené a realizované riešenie)</a:t>
            </a:r>
          </a:p>
          <a:p>
            <a:pPr>
              <a:spcBef>
                <a:spcPct val="0"/>
              </a:spcBef>
            </a:pPr>
            <a:endParaRPr lang="sk-SK" sz="24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virtuálne triedy</a:t>
            </a: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klinické prostredie</a:t>
            </a: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on-line konferencie</a:t>
            </a: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laboratóriá</a:t>
            </a: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e - </a:t>
            </a:r>
            <a:r>
              <a:rPr lang="sk-SK" sz="2400" dirty="0" err="1">
                <a:solidFill>
                  <a:srgbClr val="C00000"/>
                </a:solidFill>
              </a:rPr>
              <a:t>learning</a:t>
            </a:r>
            <a:endParaRPr lang="sk-SK" sz="24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sk-SK" sz="2400" dirty="0" err="1">
                <a:solidFill>
                  <a:srgbClr val="C00000"/>
                </a:solidFill>
              </a:rPr>
              <a:t>kolaboratívne</a:t>
            </a:r>
            <a:r>
              <a:rPr lang="sk-SK" sz="2400" dirty="0">
                <a:solidFill>
                  <a:srgbClr val="C00000"/>
                </a:solidFill>
              </a:rPr>
              <a:t> formy učenia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25AD613-D63F-492E-8EFE-AE29D0F25D9D}"/>
              </a:ext>
            </a:extLst>
          </p:cNvPr>
          <p:cNvSpPr txBox="1">
            <a:spLocks/>
          </p:cNvSpPr>
          <p:nvPr/>
        </p:nvSpPr>
        <p:spPr>
          <a:xfrm>
            <a:off x="549796" y="476672"/>
            <a:ext cx="105851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800" b="1" dirty="0">
                <a:solidFill>
                  <a:srgbClr val="002060"/>
                </a:solidFill>
                <a:latin typeface="+mn-lt"/>
              </a:rPr>
              <a:t>Štvorstupňový model učenia dospelých (Mužík, 2011)</a:t>
            </a:r>
            <a:br>
              <a:rPr lang="sk-SK" sz="2800" b="1" dirty="0">
                <a:solidFill>
                  <a:srgbClr val="002060"/>
                </a:solidFill>
                <a:latin typeface="+mn-lt"/>
              </a:rPr>
            </a:br>
            <a:endParaRPr lang="sk-SK" sz="28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4717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Zástupný symbol pro obsah 2"/>
          <p:cNvSpPr>
            <a:spLocks noGrp="1"/>
          </p:cNvSpPr>
          <p:nvPr>
            <p:ph idx="1"/>
          </p:nvPr>
        </p:nvSpPr>
        <p:spPr>
          <a:xfrm>
            <a:off x="964252" y="1418162"/>
            <a:ext cx="9243888" cy="452478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cs-CZ" b="1" dirty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Aplikácia získaných vedomostí a zručností </a:t>
            </a:r>
          </a:p>
          <a:p>
            <a:pPr>
              <a:buFont typeface="Arial" charset="0"/>
              <a:buNone/>
            </a:pPr>
            <a:r>
              <a:rPr lang="sk-SK" b="1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sk-SK" sz="2400" dirty="0">
                <a:solidFill>
                  <a:srgbClr val="C00000"/>
                </a:solidFill>
              </a:rPr>
              <a:t>(byť spolu, budovať komunikáciu a vzťahy, spoločne prežívať, spoločne konať)</a:t>
            </a:r>
          </a:p>
          <a:p>
            <a:pPr>
              <a:spcBef>
                <a:spcPct val="0"/>
              </a:spcBef>
            </a:pPr>
            <a:endParaRPr lang="sk-SK" sz="28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učenie  zo skúseností</a:t>
            </a:r>
          </a:p>
          <a:p>
            <a:pPr>
              <a:spcBef>
                <a:spcPct val="0"/>
              </a:spcBef>
            </a:pPr>
            <a:r>
              <a:rPr lang="sk-SK" sz="2400" dirty="0" err="1">
                <a:solidFill>
                  <a:srgbClr val="C00000"/>
                </a:solidFill>
              </a:rPr>
              <a:t>mentoring</a:t>
            </a:r>
            <a:endParaRPr lang="sk-SK" sz="24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role </a:t>
            </a:r>
            <a:r>
              <a:rPr lang="sk-SK" sz="2400" dirty="0" err="1">
                <a:solidFill>
                  <a:srgbClr val="C00000"/>
                </a:solidFill>
              </a:rPr>
              <a:t>play</a:t>
            </a:r>
            <a:endParaRPr lang="sk-SK" sz="2400" dirty="0">
              <a:solidFill>
                <a:srgbClr val="C00000"/>
              </a:solidFill>
            </a:endParaRPr>
          </a:p>
          <a:p>
            <a:pPr>
              <a:spcBef>
                <a:spcPct val="0"/>
              </a:spcBef>
            </a:pPr>
            <a:r>
              <a:rPr lang="sk-SK" sz="2400" dirty="0">
                <a:solidFill>
                  <a:srgbClr val="C00000"/>
                </a:solidFill>
              </a:rPr>
              <a:t>koučing</a:t>
            </a:r>
          </a:p>
          <a:p>
            <a:pPr>
              <a:spcBef>
                <a:spcPct val="0"/>
              </a:spcBef>
            </a:pPr>
            <a:r>
              <a:rPr lang="sk-SK" sz="2400" dirty="0" err="1">
                <a:solidFill>
                  <a:srgbClr val="C00000"/>
                </a:solidFill>
              </a:rPr>
              <a:t>case</a:t>
            </a:r>
            <a:r>
              <a:rPr lang="sk-SK" sz="2400" dirty="0">
                <a:solidFill>
                  <a:srgbClr val="C00000"/>
                </a:solidFill>
              </a:rPr>
              <a:t> study</a:t>
            </a:r>
          </a:p>
          <a:p>
            <a:pPr>
              <a:spcBef>
                <a:spcPct val="0"/>
              </a:spcBef>
            </a:pPr>
            <a:r>
              <a:rPr lang="sk-SK" sz="2400" dirty="0" err="1">
                <a:solidFill>
                  <a:srgbClr val="C00000"/>
                </a:solidFill>
              </a:rPr>
              <a:t>face</a:t>
            </a:r>
            <a:r>
              <a:rPr lang="sk-SK" sz="2400" dirty="0">
                <a:solidFill>
                  <a:srgbClr val="C00000"/>
                </a:solidFill>
              </a:rPr>
              <a:t> to </a:t>
            </a:r>
            <a:r>
              <a:rPr lang="sk-SK" sz="2400" dirty="0" err="1">
                <a:solidFill>
                  <a:srgbClr val="C00000"/>
                </a:solidFill>
              </a:rPr>
              <a:t>face</a:t>
            </a:r>
            <a:r>
              <a:rPr lang="sk-SK" sz="2400" dirty="0">
                <a:solidFill>
                  <a:srgbClr val="C00000"/>
                </a:solidFill>
              </a:rPr>
              <a:t> učenie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40009C9-8099-446C-8ED0-66A49190806B}"/>
              </a:ext>
            </a:extLst>
          </p:cNvPr>
          <p:cNvSpPr txBox="1">
            <a:spLocks/>
          </p:cNvSpPr>
          <p:nvPr/>
        </p:nvSpPr>
        <p:spPr>
          <a:xfrm>
            <a:off x="549796" y="476672"/>
            <a:ext cx="10585176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800" b="1" dirty="0">
                <a:solidFill>
                  <a:srgbClr val="002060"/>
                </a:solidFill>
                <a:latin typeface="+mn-lt"/>
              </a:rPr>
              <a:t>Štvorstupňový model učenia dospelých (Mužík, 2011)</a:t>
            </a:r>
            <a:br>
              <a:rPr lang="sk-SK" sz="2800" b="1" dirty="0">
                <a:solidFill>
                  <a:srgbClr val="002060"/>
                </a:solidFill>
                <a:latin typeface="+mn-lt"/>
              </a:rPr>
            </a:br>
            <a:endParaRPr lang="sk-SK" sz="28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1126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>
            <a:extLst>
              <a:ext uri="{FF2B5EF4-FFF2-40B4-BE49-F238E27FC236}">
                <a16:creationId xmlns:a16="http://schemas.microsoft.com/office/drawing/2014/main" id="{5A7BB5E4-C76D-4E7F-8781-785B90E45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8028" y="196842"/>
            <a:ext cx="10512862" cy="1325563"/>
          </a:xfrm>
        </p:spPr>
        <p:txBody>
          <a:bodyPr/>
          <a:lstStyle/>
          <a:p>
            <a:pPr eaLnBrk="1" hangingPunct="1"/>
            <a:r>
              <a:rPr lang="sk-SK" altLang="sk-SK" sz="3199" b="1" dirty="0">
                <a:solidFill>
                  <a:srgbClr val="002060"/>
                </a:solidFill>
                <a:latin typeface="+mn-lt"/>
              </a:rPr>
              <a:t>Prvky vyučovacieho/ didaktického </a:t>
            </a:r>
            <a:r>
              <a:rPr lang="cs-CZ" altLang="sk-SK" sz="3199" b="1" dirty="0">
                <a:solidFill>
                  <a:srgbClr val="002060"/>
                </a:solidFill>
                <a:latin typeface="+mn-lt"/>
              </a:rPr>
              <a:t>procesu</a:t>
            </a:r>
          </a:p>
        </p:txBody>
      </p:sp>
      <p:sp>
        <p:nvSpPr>
          <p:cNvPr id="28675" name="Zástupný symbol pro obsah 2">
            <a:extLst>
              <a:ext uri="{FF2B5EF4-FFF2-40B4-BE49-F238E27FC236}">
                <a16:creationId xmlns:a16="http://schemas.microsoft.com/office/drawing/2014/main" id="{962FCB74-1A5E-4800-90AB-9BD4F05CE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196" indent="-514196">
              <a:buFont typeface="Arial" panose="020B0604020202020204" pitchFamily="34" charset="0"/>
              <a:buAutoNum type="arabicPeriod"/>
            </a:pPr>
            <a:r>
              <a:rPr lang="sk-SK" altLang="sk-SK" sz="2400" b="1" dirty="0">
                <a:solidFill>
                  <a:srgbClr val="C00000"/>
                </a:solidFill>
              </a:rPr>
              <a:t>Cieľ</a:t>
            </a:r>
          </a:p>
          <a:p>
            <a:pPr marL="514196" indent="-514196">
              <a:buFont typeface="Arial" panose="020B0604020202020204" pitchFamily="34" charset="0"/>
              <a:buAutoNum type="arabicPeriod"/>
            </a:pPr>
            <a:r>
              <a:rPr lang="sk-SK" altLang="sk-SK" sz="2400" b="1" dirty="0">
                <a:solidFill>
                  <a:srgbClr val="C00000"/>
                </a:solidFill>
              </a:rPr>
              <a:t>Obsah – učivo</a:t>
            </a:r>
          </a:p>
          <a:p>
            <a:pPr marL="514196" indent="-514196">
              <a:buFont typeface="Arial" panose="020B0604020202020204" pitchFamily="34" charset="0"/>
              <a:buAutoNum type="arabicPeriod"/>
            </a:pPr>
            <a:endParaRPr lang="sk-SK" altLang="sk-SK" sz="2400" b="1" dirty="0">
              <a:solidFill>
                <a:srgbClr val="C00000"/>
              </a:solidFill>
            </a:endParaRPr>
          </a:p>
          <a:p>
            <a:pPr marL="514196" indent="-514196">
              <a:buFont typeface="Arial" panose="020B0604020202020204" pitchFamily="34" charset="0"/>
              <a:buAutoNum type="arabicPeriod"/>
            </a:pPr>
            <a:r>
              <a:rPr lang="sk-SK" altLang="sk-SK" sz="2400" b="1" dirty="0">
                <a:solidFill>
                  <a:srgbClr val="C00000"/>
                </a:solidFill>
              </a:rPr>
              <a:t>Forma (čas)</a:t>
            </a:r>
          </a:p>
          <a:p>
            <a:pPr marL="514196" indent="-514196">
              <a:buFont typeface="Arial" panose="020B0604020202020204" pitchFamily="34" charset="0"/>
              <a:buAutoNum type="arabicPeriod"/>
            </a:pPr>
            <a:r>
              <a:rPr lang="sk-SK" altLang="sk-SK" sz="2400" b="1" dirty="0">
                <a:solidFill>
                  <a:srgbClr val="C00000"/>
                </a:solidFill>
              </a:rPr>
              <a:t>Metóda</a:t>
            </a:r>
          </a:p>
          <a:p>
            <a:pPr marL="514196" indent="-514196">
              <a:buFont typeface="Arial" panose="020B0604020202020204" pitchFamily="34" charset="0"/>
              <a:buAutoNum type="arabicPeriod"/>
            </a:pPr>
            <a:r>
              <a:rPr lang="sk-SK" altLang="sk-SK" sz="2400" b="1" dirty="0">
                <a:solidFill>
                  <a:srgbClr val="C00000"/>
                </a:solidFill>
              </a:rPr>
              <a:t>Výučbové technológie</a:t>
            </a:r>
          </a:p>
          <a:p>
            <a:pPr marL="514196" indent="-514196">
              <a:buFont typeface="Arial" panose="020B0604020202020204" pitchFamily="34" charset="0"/>
              <a:buAutoNum type="arabicPeriod"/>
            </a:pPr>
            <a:r>
              <a:rPr lang="sk-SK" altLang="sk-SK" sz="2400" b="1" dirty="0">
                <a:solidFill>
                  <a:srgbClr val="C00000"/>
                </a:solidFill>
              </a:rPr>
              <a:t>Logistika vzdelávania</a:t>
            </a:r>
          </a:p>
        </p:txBody>
      </p:sp>
      <p:cxnSp>
        <p:nvCxnSpPr>
          <p:cNvPr id="5" name="Přímá spojovací čára 4">
            <a:extLst>
              <a:ext uri="{FF2B5EF4-FFF2-40B4-BE49-F238E27FC236}">
                <a16:creationId xmlns:a16="http://schemas.microsoft.com/office/drawing/2014/main" id="{ACEB0EFB-0069-4CF4-998D-68B49E0F1603}"/>
              </a:ext>
            </a:extLst>
          </p:cNvPr>
          <p:cNvCxnSpPr/>
          <p:nvPr/>
        </p:nvCxnSpPr>
        <p:spPr>
          <a:xfrm flipV="1">
            <a:off x="3502124" y="2192481"/>
            <a:ext cx="960188" cy="522151"/>
          </a:xfrm>
          <a:prstGeom prst="line">
            <a:avLst/>
          </a:prstGeom>
          <a:ln>
            <a:solidFill>
              <a:srgbClr val="6983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ovací čára 6">
            <a:extLst>
              <a:ext uri="{FF2B5EF4-FFF2-40B4-BE49-F238E27FC236}">
                <a16:creationId xmlns:a16="http://schemas.microsoft.com/office/drawing/2014/main" id="{8FBCE444-08C7-49FD-B47D-E1B4500DBA1A}"/>
              </a:ext>
            </a:extLst>
          </p:cNvPr>
          <p:cNvCxnSpPr/>
          <p:nvPr/>
        </p:nvCxnSpPr>
        <p:spPr>
          <a:xfrm>
            <a:off x="3502124" y="2759986"/>
            <a:ext cx="960188" cy="493584"/>
          </a:xfrm>
          <a:prstGeom prst="line">
            <a:avLst/>
          </a:prstGeom>
          <a:ln>
            <a:solidFill>
              <a:srgbClr val="6983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678" name="TextovéPole 7">
            <a:extLst>
              <a:ext uri="{FF2B5EF4-FFF2-40B4-BE49-F238E27FC236}">
                <a16:creationId xmlns:a16="http://schemas.microsoft.com/office/drawing/2014/main" id="{90C83C3D-A597-44F7-8F28-8747B04D1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212" y="2352689"/>
            <a:ext cx="2075909" cy="76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199" b="1" dirty="0">
                <a:solidFill>
                  <a:srgbClr val="C00000"/>
                </a:solidFill>
                <a:latin typeface="Arial" panose="020B0604020202020204" pitchFamily="34" charset="0"/>
              </a:rPr>
              <a:t>Cieľová skupina</a:t>
            </a:r>
          </a:p>
        </p:txBody>
      </p:sp>
    </p:spTree>
    <p:extLst>
      <p:ext uri="{BB962C8B-B14F-4D97-AF65-F5344CB8AC3E}">
        <p14:creationId xmlns:p14="http://schemas.microsoft.com/office/powerpoint/2010/main" val="858211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5AC31A-1BAD-4306-81D9-2152415A2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3600" b="1" dirty="0">
                <a:solidFill>
                  <a:srgbClr val="002060"/>
                </a:solidFill>
                <a:latin typeface="+mn-lt"/>
              </a:rPr>
              <a:t>Ciele vzdelávania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EC25E98-5C4B-4C38-9E17-4CC3DBB4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2" y="1825625"/>
            <a:ext cx="10945062" cy="4351338"/>
          </a:xfrm>
        </p:spPr>
        <p:txBody>
          <a:bodyPr>
            <a:normAutofit/>
          </a:bodyPr>
          <a:lstStyle/>
          <a:p>
            <a:pPr algn="just"/>
            <a:r>
              <a:rPr lang="sk-SK" sz="2400" b="1" dirty="0">
                <a:solidFill>
                  <a:srgbClr val="C00000"/>
                </a:solidFill>
              </a:rPr>
              <a:t>ciele – výstupy vzdelávania - plánovaná, očakávaná zmena osobnosti študenta – vedomosť, zručnosť, návyk, postoj</a:t>
            </a:r>
          </a:p>
          <a:p>
            <a:pPr marL="0" indent="0" algn="just">
              <a:buNone/>
            </a:pPr>
            <a:endParaRPr lang="sk-SK" sz="2400" b="1" dirty="0">
              <a:solidFill>
                <a:srgbClr val="C00000"/>
              </a:solidFill>
            </a:endParaRPr>
          </a:p>
          <a:p>
            <a:pPr algn="just"/>
            <a:r>
              <a:rPr lang="sk-SK" sz="2400" b="1" dirty="0">
                <a:solidFill>
                  <a:srgbClr val="C00000"/>
                </a:solidFill>
              </a:rPr>
              <a:t>výsledky vzdelávania – reálna zmena, ku ktorej sa vyučovacím procesom dospelo</a:t>
            </a:r>
          </a:p>
          <a:p>
            <a:pPr algn="just"/>
            <a:endParaRPr lang="sk-SK" sz="2400" b="1" dirty="0">
              <a:solidFill>
                <a:srgbClr val="C00000"/>
              </a:solidFill>
            </a:endParaRPr>
          </a:p>
          <a:p>
            <a:pPr algn="just"/>
            <a:r>
              <a:rPr lang="sk-SK" sz="2400" b="1" dirty="0">
                <a:solidFill>
                  <a:srgbClr val="C00000"/>
                </a:solidFill>
              </a:rPr>
              <a:t>rozdiel medzi plánovanými a reálnymi výstupmi by mal byť čo najmenší</a:t>
            </a:r>
          </a:p>
          <a:p>
            <a:pPr algn="just"/>
            <a:r>
              <a:rPr lang="sk-SK" sz="2400" b="1" dirty="0">
                <a:solidFill>
                  <a:srgbClr val="C00000"/>
                </a:solidFill>
              </a:rPr>
              <a:t>nastavenie cieľov vzdelávania a potreba ich súladu s formami výučby a formami hodnotenia bude predmetom samostatnej prednášky a WS</a:t>
            </a:r>
          </a:p>
        </p:txBody>
      </p:sp>
    </p:spTree>
    <p:extLst>
      <p:ext uri="{BB962C8B-B14F-4D97-AF65-F5344CB8AC3E}">
        <p14:creationId xmlns:p14="http://schemas.microsoft.com/office/powerpoint/2010/main" val="15151276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04B28224-1F4D-4FB7-980B-A3263E5142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cs-CZ" altLang="sk-SK" b="1" dirty="0">
                <a:solidFill>
                  <a:srgbClr val="C00000"/>
                </a:solidFill>
                <a:latin typeface="+mn-lt"/>
              </a:rPr>
              <a:t>Didaktické </a:t>
            </a:r>
            <a:r>
              <a:rPr lang="cs-CZ" altLang="sk-SK" b="1" dirty="0" err="1">
                <a:solidFill>
                  <a:srgbClr val="C00000"/>
                </a:solidFill>
                <a:latin typeface="+mn-lt"/>
              </a:rPr>
              <a:t>metódy</a:t>
            </a:r>
            <a:endParaRPr lang="cs-CZ" altLang="sk-SK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77057-5836-4EA3-939B-4A328A8C39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cs-CZ" b="1" dirty="0" err="1">
                <a:solidFill>
                  <a:srgbClr val="002060"/>
                </a:solidFill>
              </a:rPr>
              <a:t>Inovácia</a:t>
            </a:r>
            <a:r>
              <a:rPr lang="cs-CZ" b="1" dirty="0">
                <a:solidFill>
                  <a:srgbClr val="002060"/>
                </a:solidFill>
              </a:rPr>
              <a:t> vyučovacích </a:t>
            </a:r>
            <a:r>
              <a:rPr lang="cs-CZ" b="1" dirty="0" err="1">
                <a:solidFill>
                  <a:srgbClr val="002060"/>
                </a:solidFill>
              </a:rPr>
              <a:t>metód</a:t>
            </a:r>
            <a:endParaRPr lang="cs-CZ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33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1884" y="620688"/>
            <a:ext cx="9143538" cy="1066800"/>
          </a:xfrm>
        </p:spPr>
        <p:txBody>
          <a:bodyPr>
            <a:noAutofit/>
          </a:bodyPr>
          <a:lstStyle/>
          <a:p>
            <a:pPr algn="ctr"/>
            <a:r>
              <a:rPr lang="sk-SK" sz="3200" b="1" dirty="0">
                <a:solidFill>
                  <a:srgbClr val="002060"/>
                </a:solidFill>
                <a:latin typeface="+mn-lt"/>
              </a:rPr>
              <a:t>Didaktické metódy</a:t>
            </a:r>
            <a:br>
              <a:rPr lang="sk-SK" sz="3200" b="1" dirty="0">
                <a:solidFill>
                  <a:srgbClr val="002060"/>
                </a:solidFill>
                <a:latin typeface="+mn-lt"/>
              </a:rPr>
            </a:br>
            <a:endParaRPr lang="sk-SK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81844" y="1556793"/>
            <a:ext cx="10009112" cy="403244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endParaRPr lang="sk-SK" dirty="0">
              <a:solidFill>
                <a:srgbClr val="C00000"/>
              </a:solidFill>
            </a:endParaRPr>
          </a:p>
          <a:p>
            <a:pPr algn="just"/>
            <a:r>
              <a:rPr lang="sk-SK" dirty="0">
                <a:solidFill>
                  <a:srgbClr val="C00000"/>
                </a:solidFill>
              </a:rPr>
              <a:t>systém vyučovacej činnosti pedagóga a učebných aktivít študenta, ktoré smerujú k dosiahnutiu vzdelávacích cieľov </a:t>
            </a:r>
          </a:p>
          <a:p>
            <a:pPr algn="just"/>
            <a:r>
              <a:rPr lang="cs-CZ" altLang="sk-SK" dirty="0">
                <a:solidFill>
                  <a:srgbClr val="C00000"/>
                </a:solidFill>
              </a:rPr>
              <a:t>základ </a:t>
            </a:r>
            <a:r>
              <a:rPr lang="sk-SK" altLang="sk-SK" dirty="0">
                <a:solidFill>
                  <a:srgbClr val="C00000"/>
                </a:solidFill>
              </a:rPr>
              <a:t>pre komunikáciu medzi pedagógom a študentom</a:t>
            </a:r>
          </a:p>
          <a:p>
            <a:pPr algn="just"/>
            <a:r>
              <a:rPr lang="sk-SK" dirty="0">
                <a:solidFill>
                  <a:srgbClr val="C00000"/>
                </a:solidFill>
              </a:rPr>
              <a:t>sprostredkovanie obsahu učiva </a:t>
            </a:r>
          </a:p>
          <a:p>
            <a:pPr algn="just"/>
            <a:r>
              <a:rPr lang="sk-SK" dirty="0">
                <a:solidFill>
                  <a:srgbClr val="C00000"/>
                </a:solidFill>
              </a:rPr>
              <a:t>nielen klasické vyučovacie metódy, ale aj netradičné metódy, ktoré dokážu študentov aktivizovať do samostatnej práce a do hľadania vhodných riešení problémov</a:t>
            </a:r>
          </a:p>
          <a:p>
            <a:pPr algn="just"/>
            <a:r>
              <a:rPr lang="sk-SK" dirty="0">
                <a:solidFill>
                  <a:srgbClr val="C00000"/>
                </a:solidFill>
              </a:rPr>
              <a:t>tzv. zážitkové metódy</a:t>
            </a:r>
          </a:p>
          <a:p>
            <a:pPr algn="just"/>
            <a:r>
              <a:rPr lang="sk-SK" dirty="0">
                <a:solidFill>
                  <a:srgbClr val="C00000"/>
                </a:solidFill>
              </a:rPr>
              <a:t>na podporu rozvoj logického, analytického a tvorivého myslenia</a:t>
            </a:r>
          </a:p>
          <a:p>
            <a:pPr algn="just"/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5420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37982" y="1825625"/>
            <a:ext cx="11017070" cy="4351338"/>
          </a:xfrm>
        </p:spPr>
        <p:txBody>
          <a:bodyPr/>
          <a:lstStyle/>
          <a:p>
            <a:r>
              <a:rPr lang="sk-SK" altLang="sk-SK" dirty="0">
                <a:solidFill>
                  <a:srgbClr val="C00000"/>
                </a:solidFill>
              </a:rPr>
              <a:t>spôsob, ako treba postupovať, aby sa dosiahli stanovené ciele</a:t>
            </a:r>
          </a:p>
          <a:p>
            <a:r>
              <a:rPr lang="sk-SK" altLang="sk-SK" dirty="0">
                <a:solidFill>
                  <a:srgbClr val="C00000"/>
                </a:solidFill>
              </a:rPr>
              <a:t>všeobecne platí, že </a:t>
            </a:r>
            <a:r>
              <a:rPr lang="sk-SK" altLang="sk-SK" b="1" dirty="0">
                <a:solidFill>
                  <a:srgbClr val="C00000"/>
                </a:solidFill>
              </a:rPr>
              <a:t>neexistuje jediná správna</a:t>
            </a:r>
            <a:r>
              <a:rPr lang="sk-SK" altLang="sk-SK" dirty="0">
                <a:solidFill>
                  <a:srgbClr val="C00000"/>
                </a:solidFill>
              </a:rPr>
              <a:t> alebo univerzálna vyučovacia metóda</a:t>
            </a:r>
          </a:p>
          <a:p>
            <a:r>
              <a:rPr lang="sk-SK" altLang="sk-SK" dirty="0">
                <a:solidFill>
                  <a:srgbClr val="C00000"/>
                </a:solidFill>
              </a:rPr>
              <a:t>vo vzdelávaní existujú vedľa seba klasické,  „tradičné“ vyučovacie metódy a alternatívne</a:t>
            </a:r>
          </a:p>
          <a:p>
            <a:r>
              <a:rPr lang="sk-SK" altLang="sk-SK" dirty="0" err="1">
                <a:solidFill>
                  <a:srgbClr val="C00000"/>
                </a:solidFill>
              </a:rPr>
              <a:t>blended</a:t>
            </a:r>
            <a:r>
              <a:rPr lang="sk-SK" altLang="sk-SK" dirty="0">
                <a:solidFill>
                  <a:srgbClr val="C00000"/>
                </a:solidFill>
              </a:rPr>
              <a:t> </a:t>
            </a:r>
            <a:r>
              <a:rPr lang="sk-SK" altLang="sk-SK" dirty="0" err="1">
                <a:solidFill>
                  <a:srgbClr val="C00000"/>
                </a:solidFill>
              </a:rPr>
              <a:t>learning</a:t>
            </a:r>
            <a:endParaRPr lang="sk-SK" altLang="sk-SK" dirty="0">
              <a:solidFill>
                <a:srgbClr val="C00000"/>
              </a:solidFill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sk-SK" altLang="sk-SK" dirty="0">
              <a:solidFill>
                <a:srgbClr val="C00000"/>
              </a:solidFill>
            </a:endParaRPr>
          </a:p>
          <a:p>
            <a:endParaRPr lang="sk-SK" altLang="sk-SK" dirty="0">
              <a:solidFill>
                <a:srgbClr val="C00000"/>
              </a:solidFill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5EAC8F90-709C-4ED3-AA59-A3C20B50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884" y="620688"/>
            <a:ext cx="9143538" cy="1066800"/>
          </a:xfrm>
        </p:spPr>
        <p:txBody>
          <a:bodyPr>
            <a:noAutofit/>
          </a:bodyPr>
          <a:lstStyle/>
          <a:p>
            <a:pPr algn="ctr"/>
            <a:r>
              <a:rPr lang="sk-SK" sz="3200" b="1" dirty="0">
                <a:solidFill>
                  <a:srgbClr val="002060"/>
                </a:solidFill>
                <a:latin typeface="+mn-lt"/>
              </a:rPr>
              <a:t>Didaktické metódy</a:t>
            </a:r>
            <a:br>
              <a:rPr lang="sk-SK" sz="3200" b="1" dirty="0">
                <a:solidFill>
                  <a:srgbClr val="002060"/>
                </a:solidFill>
                <a:latin typeface="+mn-lt"/>
              </a:rPr>
            </a:br>
            <a:endParaRPr lang="sk-SK" sz="32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11822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963356" y="1687488"/>
            <a:ext cx="10315632" cy="4261697"/>
          </a:xfrm>
        </p:spPr>
        <p:txBody>
          <a:bodyPr>
            <a:normAutofit/>
          </a:bodyPr>
          <a:lstStyle/>
          <a:p>
            <a:pPr algn="just"/>
            <a:r>
              <a:rPr lang="sk-SK" altLang="sk-SK" sz="2400" dirty="0">
                <a:solidFill>
                  <a:srgbClr val="C00000"/>
                </a:solidFill>
              </a:rPr>
              <a:t>aktívna participácia študenta  -  väčšia efektivita než pri monologických metódach „ex katedra“</a:t>
            </a:r>
          </a:p>
          <a:p>
            <a:pPr algn="just"/>
            <a:r>
              <a:rPr lang="sk-SK" altLang="sk-SK" sz="2400" dirty="0">
                <a:solidFill>
                  <a:srgbClr val="C00000"/>
                </a:solidFill>
              </a:rPr>
              <a:t>skupinová diskusia, heuristické metódy, problémové úlohy, modelové situácie, kazuistiky</a:t>
            </a:r>
          </a:p>
          <a:p>
            <a:pPr algn="just"/>
            <a:r>
              <a:rPr lang="sk-SK" altLang="sk-SK" sz="2400" dirty="0">
                <a:solidFill>
                  <a:srgbClr val="C00000"/>
                </a:solidFill>
              </a:rPr>
              <a:t>praktické metódy – demonštrácia, praktický výcvik a pod.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aktívne poznávanie – intelektuálne a motorické činnosti</a:t>
            </a:r>
          </a:p>
          <a:p>
            <a:pPr algn="just"/>
            <a:r>
              <a:rPr lang="sk-SK" sz="2400" dirty="0">
                <a:solidFill>
                  <a:srgbClr val="C00000"/>
                </a:solidFill>
              </a:rPr>
              <a:t>študent má mať priestor k aktívnemu poznávaniu, mať možnosť precvičovať si rôzne schopnosti vedúce k samostatnému získavaniu informácií, získať schopnosť samostatne sa vzdelávať</a:t>
            </a:r>
          </a:p>
          <a:p>
            <a:pPr algn="just"/>
            <a:endParaRPr lang="sk-SK" altLang="sk-SK" dirty="0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E8B5896A-4C94-4E72-AEE9-080D2A7D5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884" y="620688"/>
            <a:ext cx="9143538" cy="805405"/>
          </a:xfrm>
        </p:spPr>
        <p:txBody>
          <a:bodyPr>
            <a:noAutofit/>
          </a:bodyPr>
          <a:lstStyle/>
          <a:p>
            <a:pPr algn="ctr"/>
            <a:r>
              <a:rPr lang="sk-SK" sz="3200" b="1" dirty="0">
                <a:solidFill>
                  <a:srgbClr val="002060"/>
                </a:solidFill>
                <a:latin typeface="+mn-lt"/>
              </a:rPr>
              <a:t>Didaktické metódy</a:t>
            </a:r>
            <a:br>
              <a:rPr lang="sk-SK" sz="3200" b="1" dirty="0">
                <a:solidFill>
                  <a:srgbClr val="002060"/>
                </a:solidFill>
                <a:latin typeface="+mn-lt"/>
              </a:rPr>
            </a:br>
            <a:endParaRPr lang="sk-SK" sz="32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85754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80684" y="534154"/>
            <a:ext cx="8227457" cy="884008"/>
          </a:xfrm>
        </p:spPr>
        <p:txBody>
          <a:bodyPr>
            <a:noAutofit/>
          </a:bodyPr>
          <a:lstStyle/>
          <a:p>
            <a:r>
              <a:rPr lang="sk-SK" sz="3600" b="1" dirty="0">
                <a:solidFill>
                  <a:srgbClr val="002060"/>
                </a:solidFill>
                <a:latin typeface="+mn-lt"/>
              </a:rPr>
              <a:t>Študent si zapamätá a naučí sa... </a:t>
            </a:r>
            <a:br>
              <a:rPr lang="sk-SK" sz="3600" dirty="0"/>
            </a:b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b="1" dirty="0">
                <a:solidFill>
                  <a:srgbClr val="C00000"/>
                </a:solidFill>
              </a:rPr>
              <a:t>10 % z toho, čo počuje </a:t>
            </a:r>
            <a:endParaRPr lang="pl-PL" sz="2400" dirty="0">
              <a:solidFill>
                <a:srgbClr val="C00000"/>
              </a:solidFill>
            </a:endParaRPr>
          </a:p>
          <a:p>
            <a:r>
              <a:rPr lang="pl-PL" sz="2400" b="1" dirty="0">
                <a:solidFill>
                  <a:srgbClr val="C00000"/>
                </a:solidFill>
              </a:rPr>
              <a:t>15 % z toho, čo vidí </a:t>
            </a:r>
            <a:endParaRPr lang="pl-PL" sz="2400" dirty="0">
              <a:solidFill>
                <a:srgbClr val="C00000"/>
              </a:solidFill>
            </a:endParaRPr>
          </a:p>
          <a:p>
            <a:r>
              <a:rPr lang="sk-SK" sz="2400" b="1" dirty="0">
                <a:solidFill>
                  <a:srgbClr val="C00000"/>
                </a:solidFill>
              </a:rPr>
              <a:t>20 % z toho, čo vidí aj počuje 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pl-PL" sz="2400" b="1" dirty="0">
                <a:solidFill>
                  <a:srgbClr val="C00000"/>
                </a:solidFill>
              </a:rPr>
              <a:t>40 % z toho, o čom diskutuje </a:t>
            </a:r>
            <a:endParaRPr lang="pl-PL" sz="2400" dirty="0">
              <a:solidFill>
                <a:srgbClr val="C00000"/>
              </a:solidFill>
            </a:endParaRPr>
          </a:p>
          <a:p>
            <a:r>
              <a:rPr lang="sk-SK" sz="2400" b="1" dirty="0">
                <a:solidFill>
                  <a:srgbClr val="C00000"/>
                </a:solidFill>
              </a:rPr>
              <a:t>80 % z toho, čo priamo zažije alebo čo urobí 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b="1" dirty="0">
                <a:solidFill>
                  <a:srgbClr val="C00000"/>
                </a:solidFill>
              </a:rPr>
              <a:t>90 % z toho, čo sa pokúša naučiť iných </a:t>
            </a:r>
            <a:endParaRPr lang="sk-SK" sz="2400" dirty="0">
              <a:solidFill>
                <a:srgbClr val="C00000"/>
              </a:solidFill>
            </a:endParaRPr>
          </a:p>
          <a:p>
            <a:endParaRPr lang="sk-SK" sz="2400" dirty="0">
              <a:solidFill>
                <a:srgbClr val="C00000"/>
              </a:solidFill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1DB27C3-076B-4A69-B0D6-8C7608EEE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532" y="1700808"/>
            <a:ext cx="4078987" cy="302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025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3B6B1AB6-0925-43FC-8899-2EB53D3977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433282"/>
              </p:ext>
            </p:extLst>
          </p:nvPr>
        </p:nvGraphicFramePr>
        <p:xfrm>
          <a:off x="1413892" y="1811371"/>
          <a:ext cx="8980212" cy="24937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3404">
                  <a:extLst>
                    <a:ext uri="{9D8B030D-6E8A-4147-A177-3AD203B41FA5}">
                      <a16:colId xmlns:a16="http://schemas.microsoft.com/office/drawing/2014/main" val="3727857400"/>
                    </a:ext>
                  </a:extLst>
                </a:gridCol>
                <a:gridCol w="2993404">
                  <a:extLst>
                    <a:ext uri="{9D8B030D-6E8A-4147-A177-3AD203B41FA5}">
                      <a16:colId xmlns:a16="http://schemas.microsoft.com/office/drawing/2014/main" val="2075795151"/>
                    </a:ext>
                  </a:extLst>
                </a:gridCol>
                <a:gridCol w="2993404">
                  <a:extLst>
                    <a:ext uri="{9D8B030D-6E8A-4147-A177-3AD203B41FA5}">
                      <a16:colId xmlns:a16="http://schemas.microsoft.com/office/drawing/2014/main" val="1485672274"/>
                    </a:ext>
                  </a:extLst>
                </a:gridCol>
              </a:tblGrid>
              <a:tr h="370743">
                <a:tc>
                  <a:txBody>
                    <a:bodyPr/>
                    <a:lstStyle/>
                    <a:p>
                      <a:r>
                        <a:rPr lang="sk-SK" sz="1800" b="1" dirty="0"/>
                        <a:t>Teoretické 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dirty="0" err="1"/>
                        <a:t>Teoreticko</a:t>
                      </a:r>
                      <a:r>
                        <a:rPr lang="sk-SK" sz="1800" b="1" dirty="0"/>
                        <a:t> – praktické 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b="1" dirty="0"/>
                        <a:t>Praktické 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658137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r>
                        <a:rPr lang="sk-SK" sz="1800" dirty="0"/>
                        <a:t>Klasická prednáška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Diskusné metódy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Inštruktáž 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439858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r>
                        <a:rPr lang="sk-SK" sz="1800" dirty="0"/>
                        <a:t>Interaktívna prednáška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Problémové metódy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Koučing 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27366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r>
                        <a:rPr lang="sk-SK" sz="1800" dirty="0"/>
                        <a:t>Prednáška s diskusiou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Programová výuka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 err="1"/>
                        <a:t>Mentoring</a:t>
                      </a:r>
                      <a:r>
                        <a:rPr lang="sk-SK" sz="1800" dirty="0"/>
                        <a:t> 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732228"/>
                  </a:ext>
                </a:extLst>
              </a:tr>
              <a:tr h="639913">
                <a:tc>
                  <a:txBody>
                    <a:bodyPr/>
                    <a:lstStyle/>
                    <a:p>
                      <a:pPr marL="0" marR="0" lvl="0" indent="0" algn="l" defTabSz="9141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800" dirty="0"/>
                        <a:t>Semináre </a:t>
                      </a:r>
                    </a:p>
                    <a:p>
                      <a:endParaRPr lang="sk-SK" sz="1800" dirty="0"/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Diagnostické a klasifikačné metódy (OSCE)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Simulačná výučba</a:t>
                      </a:r>
                    </a:p>
                    <a:p>
                      <a:endParaRPr lang="sk-SK" sz="1800" dirty="0"/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292735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endParaRPr lang="sk-SK" sz="1800" dirty="0"/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k-SK" sz="1800" dirty="0"/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800" dirty="0"/>
                        <a:t>Virtuálny pacient</a:t>
                      </a:r>
                    </a:p>
                  </a:txBody>
                  <a:tcPr marL="91416" marR="91416" marT="45708" marB="4570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75917"/>
                  </a:ext>
                </a:extLst>
              </a:tr>
            </a:tbl>
          </a:graphicData>
        </a:graphic>
      </p:graphicFrame>
      <p:sp>
        <p:nvSpPr>
          <p:cNvPr id="5" name="Nadpis 1">
            <a:extLst>
              <a:ext uri="{FF2B5EF4-FFF2-40B4-BE49-F238E27FC236}">
                <a16:creationId xmlns:a16="http://schemas.microsoft.com/office/drawing/2014/main" id="{708AC20C-0D27-4F3D-A3E5-4C0066022D65}"/>
              </a:ext>
            </a:extLst>
          </p:cNvPr>
          <p:cNvSpPr txBox="1">
            <a:spLocks/>
          </p:cNvSpPr>
          <p:nvPr/>
        </p:nvSpPr>
        <p:spPr>
          <a:xfrm>
            <a:off x="1341884" y="620688"/>
            <a:ext cx="9143538" cy="1066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 dirty="0">
                <a:solidFill>
                  <a:srgbClr val="002060"/>
                </a:solidFill>
                <a:latin typeface="+mn-lt"/>
              </a:rPr>
              <a:t>Didaktické metódy</a:t>
            </a:r>
            <a:br>
              <a:rPr lang="sk-SK" sz="3200" b="1" dirty="0">
                <a:solidFill>
                  <a:srgbClr val="002060"/>
                </a:solidFill>
                <a:latin typeface="+mn-lt"/>
              </a:rPr>
            </a:br>
            <a:endParaRPr lang="sk-SK" sz="32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480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9FD48E0A-BD91-417E-8313-8B115C6AA8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813875"/>
              </p:ext>
            </p:extLst>
          </p:nvPr>
        </p:nvGraphicFramePr>
        <p:xfrm>
          <a:off x="2278434" y="1844824"/>
          <a:ext cx="8227456" cy="296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3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783">
                <a:tc>
                  <a:txBody>
                    <a:bodyPr/>
                    <a:lstStyle/>
                    <a:p>
                      <a:r>
                        <a:rPr lang="cs-CZ" sz="1800" dirty="0" err="1"/>
                        <a:t>Metódy</a:t>
                      </a:r>
                      <a:r>
                        <a:rPr lang="cs-CZ" sz="1800" dirty="0"/>
                        <a:t> transferu</a:t>
                      </a:r>
                    </a:p>
                  </a:txBody>
                  <a:tcPr marL="91416" marR="91416" marT="45713" marB="45713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 err="1"/>
                        <a:t>Metódy</a:t>
                      </a:r>
                      <a:r>
                        <a:rPr lang="cs-CZ" sz="1800" dirty="0"/>
                        <a:t> </a:t>
                      </a:r>
                      <a:r>
                        <a:rPr lang="cs-CZ" sz="1800" dirty="0" err="1"/>
                        <a:t>facilitácie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cs-CZ" sz="1800" dirty="0" err="1"/>
                        <a:t>Prednáška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Instruktáž</a:t>
                      </a:r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cs-CZ" sz="1800" dirty="0" err="1"/>
                        <a:t>Seminár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 err="1"/>
                        <a:t>Koučing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cs-CZ" sz="1800" dirty="0"/>
                        <a:t>Dialogické </a:t>
                      </a:r>
                      <a:r>
                        <a:rPr lang="cs-CZ" sz="1800" dirty="0" err="1"/>
                        <a:t>metódy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Workshop</a:t>
                      </a:r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cs-CZ" sz="1800" dirty="0"/>
                        <a:t>Problémové </a:t>
                      </a:r>
                      <a:r>
                        <a:rPr lang="cs-CZ" sz="1800" dirty="0" err="1"/>
                        <a:t>metódy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Tréning </a:t>
                      </a:r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cs-CZ" sz="1800" dirty="0" err="1"/>
                        <a:t>Konzultácie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 err="1"/>
                        <a:t>Študijno</a:t>
                      </a:r>
                      <a:r>
                        <a:rPr lang="cs-CZ" sz="1800" dirty="0"/>
                        <a:t> – </a:t>
                      </a:r>
                      <a:r>
                        <a:rPr lang="cs-CZ" sz="1800" dirty="0" err="1"/>
                        <a:t>riešiteľská</a:t>
                      </a:r>
                      <a:r>
                        <a:rPr lang="cs-CZ" sz="1800" dirty="0"/>
                        <a:t> </a:t>
                      </a:r>
                      <a:r>
                        <a:rPr lang="cs-CZ" sz="1800" dirty="0" err="1"/>
                        <a:t>činnosť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cs-CZ" sz="1800" dirty="0" err="1"/>
                        <a:t>Exkurzie</a:t>
                      </a:r>
                      <a:endParaRPr lang="cs-CZ" sz="1800" dirty="0"/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 err="1"/>
                        <a:t>Simulácia</a:t>
                      </a:r>
                      <a:r>
                        <a:rPr lang="cs-CZ" sz="1800" dirty="0"/>
                        <a:t> </a:t>
                      </a:r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783">
                <a:tc>
                  <a:txBody>
                    <a:bodyPr/>
                    <a:lstStyle/>
                    <a:p>
                      <a:r>
                        <a:rPr lang="cs-CZ" sz="1800" dirty="0" err="1"/>
                        <a:t>Overovanie</a:t>
                      </a:r>
                      <a:r>
                        <a:rPr lang="cs-CZ" sz="1800" dirty="0"/>
                        <a:t> </a:t>
                      </a:r>
                      <a:r>
                        <a:rPr lang="cs-CZ" sz="1800" dirty="0" err="1"/>
                        <a:t>vedomostí</a:t>
                      </a:r>
                      <a:r>
                        <a:rPr lang="cs-CZ" sz="1800" dirty="0"/>
                        <a:t> a zručností</a:t>
                      </a:r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800" dirty="0"/>
                        <a:t>E-learning</a:t>
                      </a:r>
                    </a:p>
                  </a:txBody>
                  <a:tcPr marL="91416" marR="91416" marT="45713" marB="457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200" name="TextovéPole 4">
            <a:extLst>
              <a:ext uri="{FF2B5EF4-FFF2-40B4-BE49-F238E27FC236}">
                <a16:creationId xmlns:a16="http://schemas.microsoft.com/office/drawing/2014/main" id="{98E6399F-658A-4F87-AB80-DEC481CAD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0716" y="5445224"/>
            <a:ext cx="2871039" cy="36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sk-SK" sz="1799" dirty="0">
                <a:latin typeface="Calibri" panose="020F0502020204030204" pitchFamily="34" charset="0"/>
              </a:rPr>
              <a:t>Upravené </a:t>
            </a:r>
            <a:r>
              <a:rPr lang="cs-CZ" altLang="sk-SK" sz="1799" dirty="0" err="1">
                <a:latin typeface="Calibri" panose="020F0502020204030204" pitchFamily="34" charset="0"/>
              </a:rPr>
              <a:t>podľa</a:t>
            </a:r>
            <a:r>
              <a:rPr lang="cs-CZ" altLang="sk-SK" sz="1799" dirty="0">
                <a:latin typeface="Calibri" panose="020F0502020204030204" pitchFamily="34" charset="0"/>
              </a:rPr>
              <a:t> Mužík, 2022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F3A361A4-A75C-4F75-96CB-F5497B57263F}"/>
              </a:ext>
            </a:extLst>
          </p:cNvPr>
          <p:cNvSpPr txBox="1">
            <a:spLocks/>
          </p:cNvSpPr>
          <p:nvPr/>
        </p:nvSpPr>
        <p:spPr>
          <a:xfrm>
            <a:off x="1341884" y="620688"/>
            <a:ext cx="9143538" cy="10668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9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 dirty="0">
                <a:solidFill>
                  <a:srgbClr val="002060"/>
                </a:solidFill>
                <a:latin typeface="+mn-lt"/>
              </a:rPr>
              <a:t>Didaktické metódy</a:t>
            </a:r>
            <a:br>
              <a:rPr lang="sk-SK" sz="3200" b="1" dirty="0">
                <a:solidFill>
                  <a:srgbClr val="002060"/>
                </a:solidFill>
                <a:latin typeface="+mn-lt"/>
              </a:rPr>
            </a:br>
            <a:endParaRPr lang="sk-SK" sz="32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56504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933AD0-5F44-4E29-AF2C-97F696679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884" y="365924"/>
            <a:ext cx="10512862" cy="787065"/>
          </a:xfrm>
        </p:spPr>
        <p:txBody>
          <a:bodyPr>
            <a:normAutofit/>
          </a:bodyPr>
          <a:lstStyle/>
          <a:p>
            <a:r>
              <a:rPr lang="sk-SK" sz="3600" b="1" dirty="0">
                <a:solidFill>
                  <a:srgbClr val="002060"/>
                </a:solidFill>
                <a:latin typeface="+mn-lt"/>
              </a:rPr>
              <a:t>Fázy vyučovacieho procesu – prípravná fáza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130CBFF-7F20-452D-9F30-36818E0B4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852" y="1152989"/>
            <a:ext cx="10512862" cy="5023259"/>
          </a:xfrm>
        </p:spPr>
        <p:txBody>
          <a:bodyPr>
            <a:normAutofit/>
          </a:bodyPr>
          <a:lstStyle/>
          <a:p>
            <a:endParaRPr lang="sk-SK" dirty="0">
              <a:solidFill>
                <a:srgbClr val="C00000"/>
              </a:solidFill>
            </a:endParaRPr>
          </a:p>
          <a:p>
            <a:r>
              <a:rPr lang="sk-SK" dirty="0">
                <a:solidFill>
                  <a:srgbClr val="C00000"/>
                </a:solidFill>
              </a:rPr>
              <a:t>stanovenie </a:t>
            </a:r>
            <a:r>
              <a:rPr lang="sk-SK" u="sng" dirty="0">
                <a:solidFill>
                  <a:srgbClr val="C00000"/>
                </a:solidFill>
              </a:rPr>
              <a:t>cieľov</a:t>
            </a:r>
            <a:r>
              <a:rPr lang="sk-SK" dirty="0">
                <a:solidFill>
                  <a:srgbClr val="C00000"/>
                </a:solidFill>
              </a:rPr>
              <a:t> a </a:t>
            </a:r>
            <a:r>
              <a:rPr lang="sk-SK" u="sng" dirty="0">
                <a:solidFill>
                  <a:srgbClr val="C00000"/>
                </a:solidFill>
              </a:rPr>
              <a:t>výstupov </a:t>
            </a:r>
          </a:p>
          <a:p>
            <a:r>
              <a:rPr lang="sk-SK" dirty="0">
                <a:solidFill>
                  <a:srgbClr val="C00000"/>
                </a:solidFill>
              </a:rPr>
              <a:t>definovanie </a:t>
            </a:r>
            <a:r>
              <a:rPr lang="sk-SK" u="sng" dirty="0">
                <a:solidFill>
                  <a:srgbClr val="C00000"/>
                </a:solidFill>
              </a:rPr>
              <a:t>cieľovej skupiny</a:t>
            </a:r>
            <a:r>
              <a:rPr lang="sk-SK" b="1" u="sng" dirty="0">
                <a:solidFill>
                  <a:srgbClr val="C00000"/>
                </a:solidFill>
              </a:rPr>
              <a:t> </a:t>
            </a:r>
            <a:endParaRPr lang="sk-SK" u="sng" dirty="0">
              <a:solidFill>
                <a:srgbClr val="C00000"/>
              </a:solidFill>
            </a:endParaRPr>
          </a:p>
          <a:p>
            <a:r>
              <a:rPr lang="sk-SK" dirty="0">
                <a:solidFill>
                  <a:srgbClr val="C00000"/>
                </a:solidFill>
              </a:rPr>
              <a:t>premýšľanie o </a:t>
            </a:r>
            <a:r>
              <a:rPr lang="sk-SK" u="sng" dirty="0">
                <a:solidFill>
                  <a:srgbClr val="C00000"/>
                </a:solidFill>
              </a:rPr>
              <a:t>obsahu a rozsahu</a:t>
            </a:r>
            <a:r>
              <a:rPr lang="sk-SK" b="1" u="sng" dirty="0">
                <a:solidFill>
                  <a:srgbClr val="C00000"/>
                </a:solidFill>
              </a:rPr>
              <a:t> </a:t>
            </a:r>
            <a:endParaRPr lang="sk-SK" u="sng" dirty="0">
              <a:solidFill>
                <a:srgbClr val="C00000"/>
              </a:solidFill>
            </a:endParaRPr>
          </a:p>
          <a:p>
            <a:r>
              <a:rPr lang="sk-SK" dirty="0">
                <a:solidFill>
                  <a:srgbClr val="C00000"/>
                </a:solidFill>
              </a:rPr>
              <a:t>stratégia </a:t>
            </a:r>
            <a:r>
              <a:rPr lang="sk-SK" u="sng" dirty="0">
                <a:solidFill>
                  <a:srgbClr val="C00000"/>
                </a:solidFill>
              </a:rPr>
              <a:t>motivácie</a:t>
            </a:r>
            <a:r>
              <a:rPr lang="sk-SK" b="1" u="sng" dirty="0">
                <a:solidFill>
                  <a:srgbClr val="C00000"/>
                </a:solidFill>
              </a:rPr>
              <a:t> </a:t>
            </a:r>
            <a:endParaRPr lang="sk-SK" u="sng" dirty="0">
              <a:solidFill>
                <a:srgbClr val="C00000"/>
              </a:solidFill>
            </a:endParaRPr>
          </a:p>
          <a:p>
            <a:r>
              <a:rPr lang="sk-SK" dirty="0">
                <a:solidFill>
                  <a:srgbClr val="C00000"/>
                </a:solidFill>
              </a:rPr>
              <a:t>čas a miesto realizácie </a:t>
            </a:r>
          </a:p>
          <a:p>
            <a:r>
              <a:rPr lang="sk-SK" dirty="0">
                <a:solidFill>
                  <a:srgbClr val="C00000"/>
                </a:solidFill>
              </a:rPr>
              <a:t>výber foriem a metód výučby </a:t>
            </a:r>
          </a:p>
          <a:p>
            <a:r>
              <a:rPr lang="sk-SK" dirty="0">
                <a:solidFill>
                  <a:srgbClr val="C00000"/>
                </a:solidFill>
              </a:rPr>
              <a:t>príprava úloh</a:t>
            </a:r>
            <a:r>
              <a:rPr lang="sk-SK" b="1" dirty="0">
                <a:solidFill>
                  <a:srgbClr val="C00000"/>
                </a:solidFill>
              </a:rPr>
              <a:t> </a:t>
            </a:r>
            <a:endParaRPr lang="sk-SK" dirty="0">
              <a:solidFill>
                <a:srgbClr val="C00000"/>
              </a:solidFill>
            </a:endParaRPr>
          </a:p>
          <a:p>
            <a:r>
              <a:rPr lang="sk-SK" dirty="0">
                <a:solidFill>
                  <a:srgbClr val="C00000"/>
                </a:solidFill>
              </a:rPr>
              <a:t>konzultácie s kolegami, s vedením pracoviska </a:t>
            </a:r>
            <a:r>
              <a:rPr lang="sk-SK" b="1" dirty="0">
                <a:solidFill>
                  <a:srgbClr val="C00000"/>
                </a:solidFill>
              </a:rPr>
              <a:t> </a:t>
            </a:r>
            <a:endParaRPr lang="sk-SK" dirty="0">
              <a:solidFill>
                <a:srgbClr val="C00000"/>
              </a:solidFill>
            </a:endParaRPr>
          </a:p>
          <a:p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0268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058C4B-9293-4A8C-918C-8E620B1E6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924" y="548680"/>
            <a:ext cx="9828433" cy="515144"/>
          </a:xfrm>
        </p:spPr>
        <p:txBody>
          <a:bodyPr>
            <a:noAutofit/>
          </a:bodyPr>
          <a:lstStyle/>
          <a:p>
            <a:r>
              <a:rPr lang="sk-SK" sz="3200" b="1" dirty="0">
                <a:solidFill>
                  <a:srgbClr val="002060"/>
                </a:solidFill>
                <a:latin typeface="+mn-lt"/>
              </a:rPr>
              <a:t>Fázy vyučovacieho procesu – realizačná fáza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A210325-D356-4A31-88B2-E9E8D9CA1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1484784"/>
            <a:ext cx="10512862" cy="4722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dirty="0">
                <a:solidFill>
                  <a:srgbClr val="C00000"/>
                </a:solidFill>
              </a:rPr>
              <a:t>Príprava tesne pred: 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dirty="0">
                <a:solidFill>
                  <a:srgbClr val="C00000"/>
                </a:solidFill>
              </a:rPr>
              <a:t>kontrola </a:t>
            </a:r>
            <a:r>
              <a:rPr lang="sk-SK" sz="2400" b="1" dirty="0">
                <a:solidFill>
                  <a:srgbClr val="C00000"/>
                </a:solidFill>
              </a:rPr>
              <a:t>techniky 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b="1" dirty="0">
                <a:solidFill>
                  <a:srgbClr val="C00000"/>
                </a:solidFill>
              </a:rPr>
              <a:t>úprava </a:t>
            </a:r>
            <a:r>
              <a:rPr lang="sk-SK" sz="2400" dirty="0">
                <a:solidFill>
                  <a:srgbClr val="C00000"/>
                </a:solidFill>
              </a:rPr>
              <a:t>zovňajška – neverbálna komunikácia, najmä </a:t>
            </a:r>
            <a:r>
              <a:rPr lang="sk-SK" sz="2400" dirty="0" err="1">
                <a:solidFill>
                  <a:srgbClr val="C00000"/>
                </a:solidFill>
              </a:rPr>
              <a:t>paralingvistika</a:t>
            </a:r>
            <a:r>
              <a:rPr lang="sk-SK" sz="2400" dirty="0">
                <a:solidFill>
                  <a:srgbClr val="C00000"/>
                </a:solidFill>
              </a:rPr>
              <a:t> („emblém“) </a:t>
            </a:r>
          </a:p>
          <a:p>
            <a:pPr marL="0" indent="0">
              <a:buNone/>
            </a:pPr>
            <a:endParaRPr lang="sk-SK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sk-SK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pt-BR" sz="2400" b="1" dirty="0">
                <a:solidFill>
                  <a:srgbClr val="C00000"/>
                </a:solidFill>
              </a:rPr>
              <a:t>ÚVOD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dirty="0">
                <a:solidFill>
                  <a:srgbClr val="C00000"/>
                </a:solidFill>
              </a:rPr>
              <a:t>otvorenie/zahájenie („prelomenie ľadov“)</a:t>
            </a:r>
          </a:p>
          <a:p>
            <a:r>
              <a:rPr lang="sk-SK" sz="2400" dirty="0">
                <a:solidFill>
                  <a:srgbClr val="C00000"/>
                </a:solidFill>
              </a:rPr>
              <a:t>zoznámenie s cieľmi, témami, časový plán, výstupy, spôsob overovania</a:t>
            </a:r>
          </a:p>
          <a:p>
            <a:r>
              <a:rPr lang="sk-SK" sz="2400" dirty="0">
                <a:solidFill>
                  <a:srgbClr val="C00000"/>
                </a:solidFill>
              </a:rPr>
              <a:t>motivácia </a:t>
            </a:r>
          </a:p>
          <a:p>
            <a:endParaRPr lang="sk-SK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208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2F96B1FC-253C-488A-B89E-61C7D04AD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932" y="548680"/>
            <a:ext cx="9828433" cy="659160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rgbClr val="002060"/>
                </a:solidFill>
                <a:latin typeface="+mn-lt"/>
              </a:rPr>
              <a:t>Fázy vyučovacieho procesu – realizačná fáza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A0536E52-CEB2-4303-8B03-72CC3B5DF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1" y="1553715"/>
            <a:ext cx="10512862" cy="4622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dirty="0">
                <a:solidFill>
                  <a:srgbClr val="C00000"/>
                </a:solidFill>
              </a:rPr>
              <a:t>Rozhodujúce faktory pre získanie a udržanie motivácie 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dirty="0">
                <a:solidFill>
                  <a:srgbClr val="C00000"/>
                </a:solidFill>
              </a:rPr>
              <a:t>vedomie potrebnosti a užitočnosti informácií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súlad s  doterajšími skúsenosťami študentov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rešpekt k osobnosti študenta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rozvíjať, nie konfrontovať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voľba vhodnej formy a metódy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zabezpečenie adekvátnych podmienok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osobná dôveryhodnosť pedagóga </a:t>
            </a:r>
          </a:p>
          <a:p>
            <a:endParaRPr lang="sk-SK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053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29933A-AF03-4E71-BDD6-12D33ADB2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215650"/>
            <a:ext cx="10512862" cy="1187793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rgbClr val="002060"/>
                </a:solidFill>
                <a:latin typeface="+mn-lt"/>
              </a:rPr>
              <a:t>Fázy vyučovacieho procesu – realizačná fáza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D520B41-70B3-4F15-82B0-3F8AC2923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80" y="1403443"/>
            <a:ext cx="10801047" cy="51219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2400" b="1" dirty="0">
                <a:solidFill>
                  <a:srgbClr val="C00000"/>
                </a:solidFill>
              </a:rPr>
              <a:t>Expozícia - výučba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dirty="0">
                <a:solidFill>
                  <a:srgbClr val="C00000"/>
                </a:solidFill>
              </a:rPr>
              <a:t>vytváranie vedomostí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formovanie postojov, návykov a zručností </a:t>
            </a:r>
          </a:p>
          <a:p>
            <a:pPr marL="0" indent="0">
              <a:buNone/>
            </a:pPr>
            <a:endParaRPr lang="sk-SK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k-SK" sz="2400" b="1" dirty="0">
                <a:solidFill>
                  <a:srgbClr val="C00000"/>
                </a:solidFill>
              </a:rPr>
              <a:t>Fixácia 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dirty="0">
                <a:solidFill>
                  <a:srgbClr val="C00000"/>
                </a:solidFill>
              </a:rPr>
              <a:t>Upevňovanie vedomostí a zručností </a:t>
            </a:r>
          </a:p>
          <a:p>
            <a:pPr marL="0" indent="0">
              <a:buNone/>
            </a:pPr>
            <a:endParaRPr lang="sk-SK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k-SK" sz="2400" b="1" dirty="0">
                <a:solidFill>
                  <a:srgbClr val="C00000"/>
                </a:solidFill>
              </a:rPr>
              <a:t>Kontrola</a:t>
            </a:r>
            <a:endParaRPr lang="sk-SK" sz="2400" dirty="0">
              <a:solidFill>
                <a:srgbClr val="C00000"/>
              </a:solidFill>
            </a:endParaRPr>
          </a:p>
          <a:p>
            <a:r>
              <a:rPr lang="sk-SK" sz="2400" dirty="0">
                <a:solidFill>
                  <a:srgbClr val="C00000"/>
                </a:solidFill>
              </a:rPr>
              <a:t>aplikácia (návody k aplikácii v praxi )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otázky študentov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zhrnutie poznatkov </a:t>
            </a:r>
          </a:p>
          <a:p>
            <a:r>
              <a:rPr lang="sk-SK" sz="2400" dirty="0">
                <a:solidFill>
                  <a:srgbClr val="C00000"/>
                </a:solidFill>
              </a:rPr>
              <a:t>diagnostika – overenie vedomostí, zručností </a:t>
            </a:r>
          </a:p>
          <a:p>
            <a:endParaRPr lang="sk-SK" sz="2400" dirty="0">
              <a:solidFill>
                <a:srgbClr val="C00000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93988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384F24-1D91-4BE8-B3CD-0FBB7E95F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3932" y="548680"/>
            <a:ext cx="9828586" cy="875184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rgbClr val="002060"/>
                </a:solidFill>
                <a:latin typeface="+mn-lt"/>
              </a:rPr>
              <a:t>Fázy vyučovacieho procesu – hodnotiaca fáza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CDEB4C1-0689-48BC-BA4A-4AD4C08CC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3852" y="1478171"/>
            <a:ext cx="9468546" cy="3901657"/>
          </a:xfrm>
        </p:spPr>
        <p:txBody>
          <a:bodyPr/>
          <a:lstStyle/>
          <a:p>
            <a:endParaRPr lang="sk-SK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sk-SK" b="1" dirty="0">
                <a:solidFill>
                  <a:srgbClr val="C00000"/>
                </a:solidFill>
              </a:rPr>
              <a:t>Vyhodnotenie reakcií študentov</a:t>
            </a:r>
            <a:r>
              <a:rPr lang="sk-SK" dirty="0">
                <a:solidFill>
                  <a:srgbClr val="C00000"/>
                </a:solidFill>
              </a:rPr>
              <a:t> </a:t>
            </a:r>
          </a:p>
          <a:p>
            <a:r>
              <a:rPr lang="sk-SK" dirty="0">
                <a:solidFill>
                  <a:srgbClr val="C00000"/>
                </a:solidFill>
              </a:rPr>
              <a:t>dosiahnutie cieľov</a:t>
            </a:r>
          </a:p>
          <a:p>
            <a:r>
              <a:rPr lang="sk-SK" dirty="0">
                <a:solidFill>
                  <a:srgbClr val="C00000"/>
                </a:solidFill>
              </a:rPr>
              <a:t>príp. reakcie </a:t>
            </a:r>
            <a:r>
              <a:rPr lang="sk-SK" b="1" dirty="0">
                <a:solidFill>
                  <a:srgbClr val="C00000"/>
                </a:solidFill>
              </a:rPr>
              <a:t>kolegov</a:t>
            </a:r>
            <a:r>
              <a:rPr lang="sk-SK" dirty="0">
                <a:solidFill>
                  <a:srgbClr val="C00000"/>
                </a:solidFill>
              </a:rPr>
              <a:t>, </a:t>
            </a:r>
            <a:r>
              <a:rPr lang="sk-SK" b="1" dirty="0">
                <a:solidFill>
                  <a:srgbClr val="C00000"/>
                </a:solidFill>
              </a:rPr>
              <a:t>nadriadených… </a:t>
            </a:r>
            <a:endParaRPr lang="sk-SK" dirty="0">
              <a:solidFill>
                <a:srgbClr val="C00000"/>
              </a:solidFill>
            </a:endParaRPr>
          </a:p>
          <a:p>
            <a:r>
              <a:rPr lang="sk-SK" dirty="0">
                <a:solidFill>
                  <a:srgbClr val="C00000"/>
                </a:solidFill>
              </a:rPr>
              <a:t>námety na zlepšenie/optimalizácia </a:t>
            </a:r>
          </a:p>
          <a:p>
            <a:endParaRPr lang="sk-SK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8447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751BDB34-27CB-402F-8C49-DEE6891DF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828" y="609600"/>
            <a:ext cx="9828586" cy="1066800"/>
          </a:xfrm>
        </p:spPr>
        <p:txBody>
          <a:bodyPr>
            <a:noAutofit/>
          </a:bodyPr>
          <a:lstStyle/>
          <a:p>
            <a:pPr eaLnBrk="1" hangingPunct="1"/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Ako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získať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záujem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študentov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?</a:t>
            </a:r>
            <a:br>
              <a:rPr lang="cs-CZ" altLang="sk-SK" sz="3200" b="1" dirty="0">
                <a:solidFill>
                  <a:srgbClr val="002060"/>
                </a:solidFill>
                <a:latin typeface="+mn-lt"/>
              </a:rPr>
            </a:br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Ako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udržať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pozornosť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cs-CZ" altLang="sk-SK" sz="3200" b="1" dirty="0" err="1">
                <a:solidFill>
                  <a:srgbClr val="002060"/>
                </a:solidFill>
                <a:latin typeface="+mn-lt"/>
              </a:rPr>
              <a:t>študentov</a:t>
            </a:r>
            <a:r>
              <a:rPr lang="cs-CZ" altLang="sk-SK" sz="3200" b="1" dirty="0">
                <a:solidFill>
                  <a:srgbClr val="002060"/>
                </a:solidFill>
                <a:latin typeface="+mn-lt"/>
              </a:rPr>
              <a:t> ?</a:t>
            </a:r>
          </a:p>
        </p:txBody>
      </p:sp>
      <p:sp>
        <p:nvSpPr>
          <p:cNvPr id="12291" name="Zástupný symbol pro obsah 2">
            <a:extLst>
              <a:ext uri="{FF2B5EF4-FFF2-40B4-BE49-F238E27FC236}">
                <a16:creationId xmlns:a16="http://schemas.microsoft.com/office/drawing/2014/main" id="{DF3210CB-3A73-4ED3-A589-AC4D8B2BD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119" y="2204864"/>
            <a:ext cx="9828586" cy="3697465"/>
          </a:xfrm>
        </p:spPr>
        <p:txBody>
          <a:bodyPr>
            <a:normAutofit/>
          </a:bodyPr>
          <a:lstStyle/>
          <a:p>
            <a:pPr marL="514196" indent="-514196">
              <a:spcBef>
                <a:spcPct val="0"/>
              </a:spcBef>
              <a:buFont typeface="Arial" panose="020B0604020202020204" pitchFamily="34" charset="0"/>
              <a:buAutoNum type="arabicPeriod"/>
            </a:pPr>
            <a:r>
              <a:rPr lang="cs-CZ" altLang="sk-SK" sz="2400" dirty="0" err="1">
                <a:solidFill>
                  <a:srgbClr val="C00000"/>
                </a:solidFill>
              </a:rPr>
              <a:t>Netradičný</a:t>
            </a:r>
            <a:r>
              <a:rPr lang="cs-CZ" altLang="sk-SK" sz="2400" dirty="0">
                <a:solidFill>
                  <a:srgbClr val="C00000"/>
                </a:solidFill>
              </a:rPr>
              <a:t> úvod</a:t>
            </a:r>
          </a:p>
          <a:p>
            <a:pPr marL="514196" indent="-514196">
              <a:spcBef>
                <a:spcPct val="0"/>
              </a:spcBef>
              <a:buNone/>
            </a:pPr>
            <a:r>
              <a:rPr lang="cs-CZ" altLang="sk-SK" sz="2400" dirty="0">
                <a:solidFill>
                  <a:srgbClr val="C00000"/>
                </a:solidFill>
              </a:rPr>
              <a:t>	(</a:t>
            </a:r>
            <a:r>
              <a:rPr lang="cs-CZ" altLang="sk-SK" sz="2400" dirty="0" err="1">
                <a:solidFill>
                  <a:srgbClr val="C00000"/>
                </a:solidFill>
              </a:rPr>
              <a:t>napr</a:t>
            </a:r>
            <a:r>
              <a:rPr lang="cs-CZ" altLang="sk-SK" sz="2400" dirty="0">
                <a:solidFill>
                  <a:srgbClr val="C00000"/>
                </a:solidFill>
              </a:rPr>
              <a:t>. </a:t>
            </a:r>
            <a:r>
              <a:rPr lang="cs-CZ" altLang="sk-SK" sz="2400" dirty="0" err="1">
                <a:solidFill>
                  <a:srgbClr val="C00000"/>
                </a:solidFill>
              </a:rPr>
              <a:t>informácie</a:t>
            </a:r>
            <a:r>
              <a:rPr lang="cs-CZ" altLang="sk-SK" sz="2400" dirty="0">
                <a:solidFill>
                  <a:srgbClr val="C00000"/>
                </a:solidFill>
              </a:rPr>
              <a:t> z „</a:t>
            </a:r>
            <a:r>
              <a:rPr lang="cs-CZ" altLang="sk-SK" sz="2400" dirty="0" err="1">
                <a:solidFill>
                  <a:srgbClr val="C00000"/>
                </a:solidFill>
              </a:rPr>
              <a:t>kuolárov</a:t>
            </a:r>
            <a:r>
              <a:rPr lang="cs-CZ" altLang="sk-SK" sz="2400" dirty="0">
                <a:solidFill>
                  <a:srgbClr val="C00000"/>
                </a:solidFill>
              </a:rPr>
              <a:t>“, </a:t>
            </a:r>
            <a:r>
              <a:rPr lang="cs-CZ" altLang="sk-SK" sz="2400" dirty="0" err="1">
                <a:solidFill>
                  <a:srgbClr val="C00000"/>
                </a:solidFill>
              </a:rPr>
              <a:t>zaujímavé</a:t>
            </a:r>
            <a:r>
              <a:rPr lang="cs-CZ" altLang="sk-SK" sz="2400" dirty="0">
                <a:solidFill>
                  <a:srgbClr val="C00000"/>
                </a:solidFill>
              </a:rPr>
              <a:t> podrobnosti…).</a:t>
            </a:r>
          </a:p>
          <a:p>
            <a:pPr marL="514196" indent="-514196">
              <a:buNone/>
            </a:pPr>
            <a:r>
              <a:rPr lang="cs-CZ" altLang="sk-SK" sz="1800" dirty="0">
                <a:solidFill>
                  <a:srgbClr val="C00000"/>
                </a:solidFill>
              </a:rPr>
              <a:t>2</a:t>
            </a:r>
            <a:r>
              <a:rPr lang="cs-CZ" altLang="sk-SK" sz="2400" dirty="0">
                <a:solidFill>
                  <a:srgbClr val="C00000"/>
                </a:solidFill>
              </a:rPr>
              <a:t>.    </a:t>
            </a:r>
            <a:r>
              <a:rPr lang="cs-CZ" altLang="sk-SK" sz="2400" dirty="0" err="1">
                <a:solidFill>
                  <a:srgbClr val="C00000"/>
                </a:solidFill>
              </a:rPr>
              <a:t>Vhodne</a:t>
            </a:r>
            <a:r>
              <a:rPr lang="cs-CZ" altLang="sk-SK" sz="2400" dirty="0">
                <a:solidFill>
                  <a:srgbClr val="C00000"/>
                </a:solidFill>
              </a:rPr>
              <a:t> </a:t>
            </a:r>
            <a:r>
              <a:rPr lang="cs-CZ" altLang="sk-SK" sz="2400" dirty="0" err="1">
                <a:solidFill>
                  <a:srgbClr val="C00000"/>
                </a:solidFill>
              </a:rPr>
              <a:t>štylizujte</a:t>
            </a:r>
            <a:r>
              <a:rPr lang="cs-CZ" altLang="sk-SK" sz="2400" dirty="0">
                <a:solidFill>
                  <a:srgbClr val="C00000"/>
                </a:solidFill>
              </a:rPr>
              <a:t>, </a:t>
            </a:r>
            <a:r>
              <a:rPr lang="cs-CZ" altLang="sk-SK" sz="2400" dirty="0" err="1">
                <a:solidFill>
                  <a:srgbClr val="C00000"/>
                </a:solidFill>
              </a:rPr>
              <a:t>uvádzajte</a:t>
            </a:r>
            <a:r>
              <a:rPr lang="cs-CZ" altLang="sk-SK" sz="2400" dirty="0">
                <a:solidFill>
                  <a:srgbClr val="C00000"/>
                </a:solidFill>
              </a:rPr>
              <a:t> argumenty a </a:t>
            </a:r>
            <a:r>
              <a:rPr lang="cs-CZ" altLang="sk-SK" sz="2400" dirty="0" err="1">
                <a:solidFill>
                  <a:srgbClr val="C00000"/>
                </a:solidFill>
              </a:rPr>
              <a:t>príklady</a:t>
            </a:r>
            <a:r>
              <a:rPr lang="cs-CZ" altLang="sk-SK" sz="2400" dirty="0">
                <a:solidFill>
                  <a:srgbClr val="C00000"/>
                </a:solidFill>
              </a:rPr>
              <a:t>.</a:t>
            </a:r>
          </a:p>
          <a:p>
            <a:pPr marL="514196" indent="-514196">
              <a:buFont typeface="Arial" panose="020B0604020202020204" pitchFamily="34" charset="0"/>
              <a:buAutoNum type="arabicPeriod" startAt="3"/>
            </a:pPr>
            <a:r>
              <a:rPr lang="cs-CZ" altLang="sk-SK" sz="2400" dirty="0" err="1">
                <a:solidFill>
                  <a:srgbClr val="C00000"/>
                </a:solidFill>
              </a:rPr>
              <a:t>Vpadnite</a:t>
            </a:r>
            <a:r>
              <a:rPr lang="cs-CZ" altLang="sk-SK" sz="2400" dirty="0">
                <a:solidFill>
                  <a:srgbClr val="C00000"/>
                </a:solidFill>
              </a:rPr>
              <a:t> „in medias res“ – do </a:t>
            </a:r>
            <a:r>
              <a:rPr lang="cs-CZ" altLang="sk-SK" sz="2400" dirty="0" err="1">
                <a:solidFill>
                  <a:srgbClr val="C00000"/>
                </a:solidFill>
              </a:rPr>
              <a:t>stredu</a:t>
            </a:r>
            <a:r>
              <a:rPr lang="cs-CZ" altLang="sk-SK" sz="2400" dirty="0">
                <a:solidFill>
                  <a:srgbClr val="C00000"/>
                </a:solidFill>
              </a:rPr>
              <a:t> </a:t>
            </a:r>
            <a:r>
              <a:rPr lang="cs-CZ" altLang="sk-SK" sz="2400" dirty="0" err="1">
                <a:solidFill>
                  <a:srgbClr val="C00000"/>
                </a:solidFill>
              </a:rPr>
              <a:t>deja</a:t>
            </a:r>
            <a:r>
              <a:rPr lang="cs-CZ" altLang="sk-SK" sz="2400" dirty="0">
                <a:solidFill>
                  <a:srgbClr val="C00000"/>
                </a:solidFill>
              </a:rPr>
              <a:t>.</a:t>
            </a:r>
          </a:p>
          <a:p>
            <a:pPr marL="514196" indent="-514196">
              <a:buFont typeface="Arial" panose="020B0604020202020204" pitchFamily="34" charset="0"/>
              <a:buAutoNum type="arabicPeriod" startAt="3"/>
            </a:pPr>
            <a:r>
              <a:rPr lang="cs-CZ" altLang="sk-SK" sz="2400" dirty="0">
                <a:solidFill>
                  <a:srgbClr val="C00000"/>
                </a:solidFill>
              </a:rPr>
              <a:t>Udržujte </a:t>
            </a:r>
            <a:r>
              <a:rPr lang="cs-CZ" altLang="sk-SK" sz="2400" dirty="0" err="1">
                <a:solidFill>
                  <a:srgbClr val="C00000"/>
                </a:solidFill>
              </a:rPr>
              <a:t>očný</a:t>
            </a:r>
            <a:r>
              <a:rPr lang="cs-CZ" altLang="sk-SK" sz="2400" dirty="0">
                <a:solidFill>
                  <a:srgbClr val="C00000"/>
                </a:solidFill>
              </a:rPr>
              <a:t> kontakt, </a:t>
            </a:r>
            <a:r>
              <a:rPr lang="cs-CZ" altLang="sk-SK" sz="2400" dirty="0" err="1">
                <a:solidFill>
                  <a:srgbClr val="C00000"/>
                </a:solidFill>
              </a:rPr>
              <a:t>striedajte</a:t>
            </a:r>
            <a:r>
              <a:rPr lang="cs-CZ" altLang="sk-SK" sz="2400" dirty="0">
                <a:solidFill>
                  <a:srgbClr val="C00000"/>
                </a:solidFill>
              </a:rPr>
              <a:t> tón </a:t>
            </a:r>
            <a:r>
              <a:rPr lang="cs-CZ" altLang="sk-SK" sz="2400" dirty="0" err="1">
                <a:solidFill>
                  <a:srgbClr val="C00000"/>
                </a:solidFill>
              </a:rPr>
              <a:t>reči</a:t>
            </a:r>
            <a:r>
              <a:rPr lang="cs-CZ" altLang="sk-SK" sz="2400" dirty="0">
                <a:solidFill>
                  <a:srgbClr val="C00000"/>
                </a:solidFill>
              </a:rPr>
              <a:t>, silu hlasu, tempo </a:t>
            </a:r>
            <a:r>
              <a:rPr lang="cs-CZ" altLang="sk-SK" sz="2400" dirty="0" err="1">
                <a:solidFill>
                  <a:srgbClr val="C00000"/>
                </a:solidFill>
              </a:rPr>
              <a:t>reči</a:t>
            </a:r>
            <a:r>
              <a:rPr lang="cs-CZ" altLang="sk-SK" sz="2400" dirty="0">
                <a:solidFill>
                  <a:srgbClr val="C00000"/>
                </a:solidFill>
              </a:rPr>
              <a:t>, </a:t>
            </a:r>
            <a:r>
              <a:rPr lang="cs-CZ" altLang="sk-SK" sz="2400" dirty="0" err="1">
                <a:solidFill>
                  <a:srgbClr val="C00000"/>
                </a:solidFill>
              </a:rPr>
              <a:t>sprievodnú</a:t>
            </a:r>
            <a:r>
              <a:rPr lang="cs-CZ" altLang="sk-SK" sz="2400" dirty="0">
                <a:solidFill>
                  <a:srgbClr val="C00000"/>
                </a:solidFill>
              </a:rPr>
              <a:t> </a:t>
            </a:r>
            <a:r>
              <a:rPr lang="cs-CZ" altLang="sk-SK" sz="2400" dirty="0" err="1">
                <a:solidFill>
                  <a:srgbClr val="C00000"/>
                </a:solidFill>
              </a:rPr>
              <a:t>gestikuláciu</a:t>
            </a:r>
            <a:r>
              <a:rPr lang="cs-CZ" altLang="sk-SK" sz="2400" dirty="0">
                <a:solidFill>
                  <a:srgbClr val="C00000"/>
                </a:solidFill>
              </a:rPr>
              <a:t>.</a:t>
            </a:r>
          </a:p>
          <a:p>
            <a:pPr marL="514196" indent="-514196">
              <a:buFont typeface="Arial" panose="020B0604020202020204" pitchFamily="34" charset="0"/>
              <a:buAutoNum type="arabicPeriod" startAt="3"/>
            </a:pPr>
            <a:r>
              <a:rPr lang="cs-CZ" altLang="sk-SK" sz="2400" dirty="0">
                <a:solidFill>
                  <a:srgbClr val="C00000"/>
                </a:solidFill>
              </a:rPr>
              <a:t>Oživte výučbu názornými </a:t>
            </a:r>
            <a:r>
              <a:rPr lang="cs-CZ" altLang="sk-SK" sz="2400" dirty="0" err="1">
                <a:solidFill>
                  <a:srgbClr val="C00000"/>
                </a:solidFill>
              </a:rPr>
              <a:t>pomôckami</a:t>
            </a:r>
            <a:r>
              <a:rPr lang="cs-CZ" altLang="sk-SK" sz="2400" dirty="0">
                <a:solidFill>
                  <a:srgbClr val="C0000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46007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CFF131D4-1F9A-4F8D-A385-02BFA61FF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796" y="419100"/>
            <a:ext cx="9143538" cy="633634"/>
          </a:xfrm>
        </p:spPr>
        <p:txBody>
          <a:bodyPr>
            <a:normAutofit fontScale="90000"/>
          </a:bodyPr>
          <a:lstStyle/>
          <a:p>
            <a:r>
              <a:rPr lang="sk-SK" dirty="0"/>
              <a:t>Zoznam použitej literatúry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7DAFEAA-91FE-4B5A-9A2D-28B838176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796" y="1412802"/>
            <a:ext cx="10116618" cy="4189664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1200"/>
              </a:spcBef>
            </a:pPr>
            <a:r>
              <a:rPr lang="sk-SK" dirty="0"/>
              <a:t>BAJTOŠ, J. </a:t>
            </a:r>
            <a:r>
              <a:rPr lang="sk-SK" i="1" dirty="0"/>
              <a:t>Didaktika vysokej školy. </a:t>
            </a:r>
            <a:r>
              <a:rPr lang="sk-SK" dirty="0"/>
              <a:t>Bratislava : </a:t>
            </a:r>
            <a:r>
              <a:rPr lang="sk-SK" dirty="0" err="1"/>
              <a:t>Wolters</a:t>
            </a:r>
            <a:r>
              <a:rPr lang="sk-SK" dirty="0"/>
              <a:t> </a:t>
            </a:r>
            <a:r>
              <a:rPr lang="sk-SK" dirty="0" err="1"/>
              <a:t>Kluwer</a:t>
            </a:r>
            <a:r>
              <a:rPr lang="sk-SK" dirty="0"/>
              <a:t> (</a:t>
            </a:r>
            <a:r>
              <a:rPr lang="sk-SK" dirty="0" err="1"/>
              <a:t>Iura</a:t>
            </a:r>
            <a:r>
              <a:rPr lang="sk-SK" dirty="0"/>
              <a:t> </a:t>
            </a:r>
            <a:r>
              <a:rPr lang="sk-SK" dirty="0" err="1"/>
              <a:t>Edition</a:t>
            </a:r>
            <a:r>
              <a:rPr lang="sk-SK" dirty="0"/>
              <a:t>), 2013, 400 s. ISBN: 978-80-8078-652-6.</a:t>
            </a:r>
          </a:p>
          <a:p>
            <a:pPr>
              <a:spcBef>
                <a:spcPts val="1200"/>
              </a:spcBef>
            </a:pPr>
            <a:r>
              <a:rPr lang="sk-SK" dirty="0"/>
              <a:t>HANÁČEK, J., MOKRÝ, J. a kol. </a:t>
            </a:r>
            <a:r>
              <a:rPr lang="sk-SK" i="1" dirty="0"/>
              <a:t>Trendy v medicínskom vzdelávaní a hodnotení jeho výsledkov. </a:t>
            </a:r>
            <a:r>
              <a:rPr lang="sk-SK" dirty="0"/>
              <a:t>Martin : Osveta, 2018, 254 s. ISBN 978-80-8063-460-5. </a:t>
            </a:r>
          </a:p>
          <a:p>
            <a:pPr>
              <a:spcBef>
                <a:spcPts val="1200"/>
              </a:spcBef>
            </a:pPr>
            <a:r>
              <a:rPr lang="sk-SK" dirty="0"/>
              <a:t>KARIMI Z, ASHKTORAB T, MOHAMMADI E, ABEDI H, ZAREA K. </a:t>
            </a:r>
            <a:r>
              <a:rPr lang="sk-SK" dirty="0" err="1"/>
              <a:t>Resources</a:t>
            </a:r>
            <a:r>
              <a:rPr lang="sk-SK" dirty="0"/>
              <a:t> of </a:t>
            </a:r>
            <a:r>
              <a:rPr lang="sk-SK" dirty="0" err="1"/>
              <a:t>learning</a:t>
            </a:r>
            <a:r>
              <a:rPr lang="sk-SK" dirty="0"/>
              <a:t> </a:t>
            </a:r>
            <a:r>
              <a:rPr lang="sk-SK" dirty="0" err="1"/>
              <a:t>through</a:t>
            </a:r>
            <a:r>
              <a:rPr lang="sk-SK" dirty="0"/>
              <a:t> </a:t>
            </a:r>
            <a:r>
              <a:rPr lang="sk-SK" dirty="0" err="1"/>
              <a:t>hidden</a:t>
            </a:r>
            <a:r>
              <a:rPr lang="sk-SK" dirty="0"/>
              <a:t> curriculum: </a:t>
            </a:r>
            <a:r>
              <a:rPr lang="sk-SK" dirty="0" err="1"/>
              <a:t>Iranian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</a:t>
            </a:r>
            <a:r>
              <a:rPr lang="en-US" dirty="0"/>
              <a:t>students’ perspective. J Edu Health </a:t>
            </a:r>
            <a:r>
              <a:rPr lang="en-US" dirty="0" err="1"/>
              <a:t>Promot</a:t>
            </a:r>
            <a:r>
              <a:rPr lang="en-US" dirty="0"/>
              <a:t> 2015;4:57.</a:t>
            </a:r>
            <a:endParaRPr lang="sk-SK" dirty="0"/>
          </a:p>
          <a:p>
            <a:pPr>
              <a:spcBef>
                <a:spcPts val="1200"/>
              </a:spcBef>
            </a:pPr>
            <a:r>
              <a:rPr lang="sk-SK" dirty="0"/>
              <a:t>MEDLÍKOVÁ , O. </a:t>
            </a:r>
            <a:r>
              <a:rPr lang="sk-SK" i="1" dirty="0"/>
              <a:t>Lektorské </a:t>
            </a:r>
            <a:r>
              <a:rPr lang="sk-SK" i="1" dirty="0" err="1"/>
              <a:t>dovednosti</a:t>
            </a:r>
            <a:r>
              <a:rPr lang="sk-SK" i="1" dirty="0"/>
              <a:t>. Manuál </a:t>
            </a:r>
            <a:r>
              <a:rPr lang="sk-SK" i="1" dirty="0" err="1"/>
              <a:t>úspěšného</a:t>
            </a:r>
            <a:r>
              <a:rPr lang="sk-SK" i="1" dirty="0"/>
              <a:t> lektora. 2.</a:t>
            </a:r>
            <a:r>
              <a:rPr lang="sk-SK" dirty="0"/>
              <a:t>vyd. Praha : </a:t>
            </a:r>
            <a:r>
              <a:rPr lang="sk-SK" dirty="0" err="1"/>
              <a:t>Grada</a:t>
            </a:r>
            <a:r>
              <a:rPr lang="sk-SK" dirty="0"/>
              <a:t>, 2013, 176 s. ISBN 978-80-2473-236-7</a:t>
            </a:r>
          </a:p>
          <a:p>
            <a:pPr>
              <a:spcBef>
                <a:spcPts val="1200"/>
              </a:spcBef>
            </a:pPr>
            <a:r>
              <a:rPr lang="sk-SK" dirty="0"/>
              <a:t>MUŽÍK, J. 2004. </a:t>
            </a:r>
            <a:r>
              <a:rPr lang="sk-SK" i="1" dirty="0" err="1"/>
              <a:t>Androdidaktika</a:t>
            </a:r>
            <a:r>
              <a:rPr lang="sk-SK" i="1" dirty="0"/>
              <a:t>. </a:t>
            </a:r>
            <a:r>
              <a:rPr lang="sk-SK" dirty="0"/>
              <a:t>Praha : ASPI </a:t>
            </a:r>
            <a:r>
              <a:rPr lang="sk-SK" dirty="0" err="1"/>
              <a:t>Publishing</a:t>
            </a:r>
            <a:r>
              <a:rPr lang="sk-SK" dirty="0"/>
              <a:t>, </a:t>
            </a:r>
            <a:r>
              <a:rPr lang="sk-SK" dirty="0" err="1"/>
              <a:t>s.r.o</a:t>
            </a:r>
            <a:r>
              <a:rPr lang="sk-SK" dirty="0"/>
              <a:t>. 148 s. ISBN 80-7357-045-9.</a:t>
            </a:r>
          </a:p>
          <a:p>
            <a:pPr>
              <a:spcBef>
                <a:spcPts val="1200"/>
              </a:spcBef>
            </a:pPr>
            <a:r>
              <a:rPr lang="sk-SK" dirty="0"/>
              <a:t>MUŽÍK, J. 2011. </a:t>
            </a:r>
            <a:r>
              <a:rPr lang="sk-SK" i="1" dirty="0" err="1"/>
              <a:t>Řízení</a:t>
            </a:r>
            <a:r>
              <a:rPr lang="sk-SK" i="1" dirty="0"/>
              <a:t> </a:t>
            </a:r>
            <a:r>
              <a:rPr lang="sk-SK" i="1" dirty="0" err="1"/>
              <a:t>vzdelávácího</a:t>
            </a:r>
            <a:r>
              <a:rPr lang="sk-SK" i="1" dirty="0"/>
              <a:t> procesu. </a:t>
            </a:r>
            <a:r>
              <a:rPr lang="sk-SK" i="1" dirty="0" err="1"/>
              <a:t>Andragogická</a:t>
            </a:r>
            <a:r>
              <a:rPr lang="sk-SK" i="1" dirty="0"/>
              <a:t> didaktika. </a:t>
            </a:r>
            <a:r>
              <a:rPr lang="sk-SK" dirty="0"/>
              <a:t>Praha: </a:t>
            </a:r>
            <a:r>
              <a:rPr lang="sk-SK" dirty="0" err="1"/>
              <a:t>Wolters</a:t>
            </a:r>
            <a:r>
              <a:rPr lang="sk-SK" dirty="0"/>
              <a:t> </a:t>
            </a:r>
            <a:r>
              <a:rPr lang="sk-SK" dirty="0" err="1"/>
              <a:t>Kluwer</a:t>
            </a:r>
            <a:r>
              <a:rPr lang="sk-SK" dirty="0"/>
              <a:t>. ISBN 978-80-7357-581-6</a:t>
            </a:r>
          </a:p>
          <a:p>
            <a:pPr>
              <a:spcBef>
                <a:spcPts val="1200"/>
              </a:spcBef>
            </a:pPr>
            <a:r>
              <a:rPr lang="sk-SK" dirty="0"/>
              <a:t>PLAMÍNEK, J. </a:t>
            </a:r>
            <a:r>
              <a:rPr lang="sk-SK" i="1" dirty="0" err="1"/>
              <a:t>Vzdělávání</a:t>
            </a:r>
            <a:r>
              <a:rPr lang="sk-SK" i="1" dirty="0"/>
              <a:t> </a:t>
            </a:r>
            <a:r>
              <a:rPr lang="sk-SK" i="1" dirty="0" err="1"/>
              <a:t>dospělých.Průvodce</a:t>
            </a:r>
            <a:r>
              <a:rPr lang="sk-SK" i="1" dirty="0"/>
              <a:t> pro </a:t>
            </a:r>
            <a:r>
              <a:rPr lang="sk-SK" i="1" dirty="0" err="1"/>
              <a:t>lektory</a:t>
            </a:r>
            <a:r>
              <a:rPr lang="sk-SK" i="1" dirty="0"/>
              <a:t>, </a:t>
            </a:r>
            <a:r>
              <a:rPr lang="sk-SK" i="1" dirty="0" err="1"/>
              <a:t>účastníky</a:t>
            </a:r>
            <a:r>
              <a:rPr lang="sk-SK" i="1" dirty="0"/>
              <a:t> a </a:t>
            </a:r>
            <a:r>
              <a:rPr lang="sk-SK" i="1" dirty="0" err="1"/>
              <a:t>zadavatele</a:t>
            </a:r>
            <a:r>
              <a:rPr lang="sk-SK" i="1" dirty="0"/>
              <a:t>. </a:t>
            </a:r>
            <a:r>
              <a:rPr lang="sk-SK" dirty="0"/>
              <a:t>Praha :  </a:t>
            </a:r>
            <a:r>
              <a:rPr lang="sk-SK" dirty="0" err="1"/>
              <a:t>Grada</a:t>
            </a:r>
            <a:r>
              <a:rPr lang="sk-SK" dirty="0"/>
              <a:t>, 2010, 320 s. ISBN: 978-80-2473-235-0.</a:t>
            </a:r>
          </a:p>
          <a:p>
            <a:pPr>
              <a:spcBef>
                <a:spcPts val="1200"/>
              </a:spcBef>
            </a:pPr>
            <a:r>
              <a:rPr lang="sk-SK" dirty="0"/>
              <a:t>PRŮCHA, J.,VETEŠKA,J .  </a:t>
            </a:r>
            <a:r>
              <a:rPr lang="sk-SK" i="1" dirty="0" err="1"/>
              <a:t>Andragogický</a:t>
            </a:r>
            <a:r>
              <a:rPr lang="sk-SK" i="1" dirty="0"/>
              <a:t> slovník. </a:t>
            </a:r>
            <a:r>
              <a:rPr lang="sk-SK" dirty="0"/>
              <a:t>2. vyd. Praha : </a:t>
            </a:r>
            <a:r>
              <a:rPr lang="sk-SK" dirty="0" err="1"/>
              <a:t>Grada</a:t>
            </a:r>
            <a:r>
              <a:rPr lang="sk-SK" dirty="0"/>
              <a:t>, 2014, 320 s. ISBN: 978-80-2474-748-4.</a:t>
            </a:r>
          </a:p>
          <a:p>
            <a:pPr>
              <a:spcBef>
                <a:spcPts val="1200"/>
              </a:spcBef>
            </a:pPr>
            <a:r>
              <a:rPr lang="sk-SK" dirty="0"/>
              <a:t>ROHLÍKOVÁ, L., VEJVODOVÁ, J.  </a:t>
            </a:r>
            <a:r>
              <a:rPr lang="sk-SK" i="1" dirty="0"/>
              <a:t>Vyučovací </a:t>
            </a:r>
            <a:r>
              <a:rPr lang="sk-SK" i="1" dirty="0" err="1"/>
              <a:t>metody</a:t>
            </a:r>
            <a:r>
              <a:rPr lang="sk-SK" i="1" dirty="0"/>
              <a:t> na vysoké škole. </a:t>
            </a:r>
            <a:r>
              <a:rPr lang="sk-SK" dirty="0"/>
              <a:t>Praha :Grada,2012, 281 s. ISBN: 978-80-2474-152-9. </a:t>
            </a:r>
          </a:p>
          <a:p>
            <a:pPr>
              <a:spcBef>
                <a:spcPts val="1200"/>
              </a:spcBef>
            </a:pPr>
            <a:r>
              <a:rPr lang="sk-SK" dirty="0"/>
              <a:t>ŠVEC, Š. 1995. </a:t>
            </a:r>
            <a:r>
              <a:rPr lang="sk-SK" i="1" dirty="0"/>
              <a:t>Základné pojmy o pedagogike a </a:t>
            </a:r>
            <a:r>
              <a:rPr lang="sk-SK" i="1" dirty="0" err="1"/>
              <a:t>andragogike</a:t>
            </a:r>
            <a:r>
              <a:rPr lang="sk-SK" dirty="0"/>
              <a:t>. Bratislava: Iris, 1995, ISBN 80-88778-15-8</a:t>
            </a:r>
          </a:p>
          <a:p>
            <a:pPr>
              <a:spcBef>
                <a:spcPts val="1200"/>
              </a:spcBef>
            </a:pPr>
            <a:r>
              <a:rPr lang="sk-SK" dirty="0"/>
              <a:t>VETEŠKA, J., VACÍNOVÁ, T. a kol. </a:t>
            </a:r>
            <a:r>
              <a:rPr lang="sk-SK" i="1" dirty="0" err="1"/>
              <a:t>Aktuální</a:t>
            </a:r>
            <a:r>
              <a:rPr lang="sk-SK" i="1" dirty="0"/>
              <a:t> otázky vzdelávaní </a:t>
            </a:r>
            <a:r>
              <a:rPr lang="sk-SK" i="1" dirty="0" err="1"/>
              <a:t>dospělých</a:t>
            </a:r>
            <a:r>
              <a:rPr lang="sk-SK" i="1" dirty="0"/>
              <a:t>. </a:t>
            </a:r>
            <a:r>
              <a:rPr lang="sk-SK" i="1" dirty="0" err="1"/>
              <a:t>Andragogika</a:t>
            </a:r>
            <a:r>
              <a:rPr lang="sk-SK" i="1" dirty="0"/>
              <a:t> na prahu 21. </a:t>
            </a:r>
            <a:r>
              <a:rPr lang="sk-SK" i="1" dirty="0" err="1"/>
              <a:t>století</a:t>
            </a:r>
            <a:r>
              <a:rPr lang="sk-SK" i="1" dirty="0"/>
              <a:t>. </a:t>
            </a:r>
            <a:r>
              <a:rPr lang="sk-SK" dirty="0"/>
              <a:t>2011. Praha : Univerzita Jana </a:t>
            </a:r>
            <a:r>
              <a:rPr lang="sk-SK" dirty="0" err="1"/>
              <a:t>Amose</a:t>
            </a:r>
            <a:r>
              <a:rPr lang="sk-SK" dirty="0"/>
              <a:t> Komenského Praha. s. 208. ISBN 978-80-7452-012-9.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B1B5C25-6EB2-4367-8F13-98121BE54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altLang="sk-SK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059818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balíka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11052</TotalTime>
  <Words>2629</Words>
  <Application>Microsoft Office PowerPoint</Application>
  <PresentationFormat>Vlastná</PresentationFormat>
  <Paragraphs>327</Paragraphs>
  <Slides>37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37</vt:i4>
      </vt:variant>
    </vt:vector>
  </HeadingPairs>
  <TitlesOfParts>
    <vt:vector size="45" baseType="lpstr">
      <vt:lpstr>SimSun</vt:lpstr>
      <vt:lpstr>Arial</vt:lpstr>
      <vt:lpstr>Calibri</vt:lpstr>
      <vt:lpstr>Calibri Light</vt:lpstr>
      <vt:lpstr>Mangal</vt:lpstr>
      <vt:lpstr>Tahoma</vt:lpstr>
      <vt:lpstr>Times New Roman</vt:lpstr>
      <vt:lpstr>Motív balíka Office</vt:lpstr>
      <vt:lpstr>Základy andragogiky Osobitosti vzdelávania dospelých  Vzdelávanie v medicíne   prof. MUDr. Jana Plevková PhD Centrum medicínskeho vzdelávania  a Simulačné centrum JLF UK 2025  </vt:lpstr>
      <vt:lpstr>Prezentácia programu PowerPoint</vt:lpstr>
      <vt:lpstr>Súčasnosť vysokoškolského vzdelávania</vt:lpstr>
      <vt:lpstr>Kognitívna dimenzia modelu výučby – výučba ako hybridný proces </vt:lpstr>
      <vt:lpstr>Súčasnosť vysokoškolského vzdelávania – pedagogická činnosť na LF</vt:lpstr>
      <vt:lpstr>Progres, budúcnosť vysokoškolského vzdelávania - prekonanie teoreticko-akademického prístupu vo vysokoškolskom vzdelávaní </vt:lpstr>
      <vt:lpstr>Kto sú dospelí?</vt:lpstr>
      <vt:lpstr>Kto sú dospelí?</vt:lpstr>
      <vt:lpstr>Andragogika</vt:lpstr>
      <vt:lpstr>Andragogika</vt:lpstr>
      <vt:lpstr>Môžeme dospelých vychovávať?  </vt:lpstr>
      <vt:lpstr>Impulzy pre rozvoj andragogiky vychádzajú z praxe</vt:lpstr>
      <vt:lpstr>Andragogická didaktika  </vt:lpstr>
      <vt:lpstr>Špecifiká vzdelávania dospelých</vt:lpstr>
      <vt:lpstr>Špecifiká vzdelávania dospelých</vt:lpstr>
      <vt:lpstr>Prezentácia programu PowerPoint</vt:lpstr>
      <vt:lpstr>Stratégie učenia dospelých (GLASEFELD,1998) </vt:lpstr>
      <vt:lpstr>Štvorstupňový model učenia dospelých (Mužík, 2011) </vt:lpstr>
      <vt:lpstr>Prezentácia programu PowerPoint</vt:lpstr>
      <vt:lpstr>Prezentácia programu PowerPoint</vt:lpstr>
      <vt:lpstr>Prezentácia programu PowerPoint</vt:lpstr>
      <vt:lpstr>Prvky vyučovacieho/ didaktického procesu</vt:lpstr>
      <vt:lpstr>Ciele vzdelávania</vt:lpstr>
      <vt:lpstr>Didaktické metódy</vt:lpstr>
      <vt:lpstr>Didaktické metódy </vt:lpstr>
      <vt:lpstr>Didaktické metódy </vt:lpstr>
      <vt:lpstr>Didaktické metódy </vt:lpstr>
      <vt:lpstr>Študent si zapamätá a naučí sa...  </vt:lpstr>
      <vt:lpstr>Prezentácia programu PowerPoint</vt:lpstr>
      <vt:lpstr>Prezentácia programu PowerPoint</vt:lpstr>
      <vt:lpstr>Fázy vyučovacieho procesu – prípravná fáza</vt:lpstr>
      <vt:lpstr>Fázy vyučovacieho procesu – realizačná fáza</vt:lpstr>
      <vt:lpstr>Fázy vyučovacieho procesu – realizačná fáza</vt:lpstr>
      <vt:lpstr>Fázy vyučovacieho procesu – realizačná fáza</vt:lpstr>
      <vt:lpstr>Fázy vyučovacieho procesu – hodnotiaca fáza</vt:lpstr>
      <vt:lpstr>Ako získať záujem študentov ? Ako udržať pozornosť študentov ?</vt:lpstr>
      <vt:lpstr>Zoznam použitej literatúry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Prehľad projektu</dc:title>
  <dc:creator>Zanovitová Mária</dc:creator>
  <cp:lastModifiedBy>Plevková Jana</cp:lastModifiedBy>
  <cp:revision>97</cp:revision>
  <dcterms:created xsi:type="dcterms:W3CDTF">2022-01-27T11:20:20Z</dcterms:created>
  <dcterms:modified xsi:type="dcterms:W3CDTF">2025-01-31T13:23:03Z</dcterms:modified>
</cp:coreProperties>
</file>