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sldIdLst>
    <p:sldId id="444" r:id="rId5"/>
    <p:sldId id="454" r:id="rId6"/>
    <p:sldId id="425" r:id="rId7"/>
    <p:sldId id="447" r:id="rId8"/>
    <p:sldId id="426" r:id="rId9"/>
    <p:sldId id="445" r:id="rId10"/>
    <p:sldId id="428" r:id="rId11"/>
    <p:sldId id="429" r:id="rId12"/>
    <p:sldId id="448" r:id="rId13"/>
    <p:sldId id="430" r:id="rId14"/>
    <p:sldId id="449" r:id="rId15"/>
    <p:sldId id="431" r:id="rId16"/>
    <p:sldId id="432" r:id="rId17"/>
    <p:sldId id="433" r:id="rId18"/>
    <p:sldId id="434" r:id="rId19"/>
    <p:sldId id="435" r:id="rId20"/>
    <p:sldId id="436" r:id="rId21"/>
    <p:sldId id="437" r:id="rId22"/>
    <p:sldId id="438" r:id="rId23"/>
    <p:sldId id="458" r:id="rId24"/>
    <p:sldId id="439" r:id="rId25"/>
    <p:sldId id="450" r:id="rId26"/>
    <p:sldId id="440" r:id="rId27"/>
    <p:sldId id="446" r:id="rId28"/>
    <p:sldId id="457" r:id="rId29"/>
    <p:sldId id="442" r:id="rId30"/>
    <p:sldId id="451" r:id="rId31"/>
    <p:sldId id="453" r:id="rId32"/>
    <p:sldId id="456" r:id="rId33"/>
  </p:sldIdLst>
  <p:sldSz cx="12192000" cy="6858000"/>
  <p:notesSz cx="6797675" cy="9928225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C8CC03-212F-833A-C560-A46B6B3EE5F1}" name="Šebová Magdaléna" initials="ŠM" userId="S::sebova49@uniba.sk::4827f1d2-bca1-4e82-957f-d5c042514286" providerId="AD"/>
  <p188:author id="{45264547-5EC0-351B-880B-47622032D3F6}" name="Brovina Mulinová Natália" initials="BN" userId="S::mulinova2@uniba.sk::8cbceebe-3142-49e3-a61a-28844d622fcc" providerId="AD"/>
  <p188:author id="{1082729F-4980-4C9C-254A-E731508BB041}" name="Šefcová Eva" initials="ŠE" userId="S::sefcova2@uniba.sk::4d75e2a6-da28-442d-b37e-893925e5480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2B2F"/>
    <a:srgbClr val="F060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Svetlý štýl 2 - zvýrazneni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505E3EF-67EA-436B-97B2-0124C06EBD24}" styleName="Stredný štýl 4 - zvýrazneni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09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Zo&#353;it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303149606299207E-2"/>
          <c:y val="0.17171296296296298"/>
          <c:w val="0.88380796150481189"/>
          <c:h val="0.5948789734616506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Hárok1!$A$1:$A$13</c:f>
              <c:strCache>
                <c:ptCount val="13"/>
                <c:pt idx="0">
                  <c:v>RKCMBF UK</c:v>
                </c:pt>
                <c:pt idx="1">
                  <c:v>FaF UK</c:v>
                </c:pt>
                <c:pt idx="2">
                  <c:v>EBF UK</c:v>
                </c:pt>
                <c:pt idx="3">
                  <c:v>FMFI UK</c:v>
                </c:pt>
                <c:pt idx="4">
                  <c:v>FTVŠ UK</c:v>
                </c:pt>
                <c:pt idx="5">
                  <c:v>PriF UK</c:v>
                </c:pt>
                <c:pt idx="6">
                  <c:v>FiF UK</c:v>
                </c:pt>
                <c:pt idx="7">
                  <c:v>FSEV UK</c:v>
                </c:pt>
                <c:pt idx="8">
                  <c:v>PdF UK</c:v>
                </c:pt>
                <c:pt idx="9">
                  <c:v>PraF UK</c:v>
                </c:pt>
                <c:pt idx="10">
                  <c:v>LF UK</c:v>
                </c:pt>
                <c:pt idx="11">
                  <c:v>FM UK</c:v>
                </c:pt>
                <c:pt idx="12">
                  <c:v>JLF UK</c:v>
                </c:pt>
              </c:strCache>
            </c:strRef>
          </c:cat>
          <c:val>
            <c:numRef>
              <c:f>Hárok1!$B$1:$B$13</c:f>
              <c:numCache>
                <c:formatCode>General</c:formatCode>
                <c:ptCount val="13"/>
              </c:numCache>
            </c:numRef>
          </c:val>
          <c:extLst>
            <c:ext xmlns:c16="http://schemas.microsoft.com/office/drawing/2014/chart" uri="{C3380CC4-5D6E-409C-BE32-E72D297353CC}">
              <c16:uniqueId val="{00000000-A197-49CD-B8C9-402382DBFEF9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  <a:effectLst/>
          </c:spPr>
          <c:invertIfNegative val="0"/>
          <c:dLbls>
            <c:dLbl>
              <c:idx val="4"/>
              <c:layout>
                <c:manualLayout>
                  <c:x val="-4.203880198933453E-17"/>
                  <c:y val="-1.8518518518518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97-49CD-B8C9-402382DBFEF9}"/>
                </c:ext>
              </c:extLst>
            </c:dLbl>
            <c:dLbl>
              <c:idx val="5"/>
              <c:layout>
                <c:manualLayout>
                  <c:x val="0"/>
                  <c:y val="-1.54320987654322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97-49CD-B8C9-402382DBFE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Hárok1!$A$1:$A$13</c:f>
              <c:strCache>
                <c:ptCount val="13"/>
                <c:pt idx="0">
                  <c:v>RKCMBF UK</c:v>
                </c:pt>
                <c:pt idx="1">
                  <c:v>FaF UK</c:v>
                </c:pt>
                <c:pt idx="2">
                  <c:v>EBF UK</c:v>
                </c:pt>
                <c:pt idx="3">
                  <c:v>FMFI UK</c:v>
                </c:pt>
                <c:pt idx="4">
                  <c:v>FTVŠ UK</c:v>
                </c:pt>
                <c:pt idx="5">
                  <c:v>PriF UK</c:v>
                </c:pt>
                <c:pt idx="6">
                  <c:v>FiF UK</c:v>
                </c:pt>
                <c:pt idx="7">
                  <c:v>FSEV UK</c:v>
                </c:pt>
                <c:pt idx="8">
                  <c:v>PdF UK</c:v>
                </c:pt>
                <c:pt idx="9">
                  <c:v>PraF UK</c:v>
                </c:pt>
                <c:pt idx="10">
                  <c:v>LF UK</c:v>
                </c:pt>
                <c:pt idx="11">
                  <c:v>FM UK</c:v>
                </c:pt>
                <c:pt idx="12">
                  <c:v>JLF UK</c:v>
                </c:pt>
              </c:strCache>
            </c:strRef>
          </c:cat>
          <c:val>
            <c:numRef>
              <c:f>Hárok1!$C$1:$C$13</c:f>
              <c:numCache>
                <c:formatCode>0%</c:formatCode>
                <c:ptCount val="13"/>
                <c:pt idx="0">
                  <c:v>0.27</c:v>
                </c:pt>
                <c:pt idx="1">
                  <c:v>0.15</c:v>
                </c:pt>
                <c:pt idx="2">
                  <c:v>0.14000000000000001</c:v>
                </c:pt>
                <c:pt idx="3">
                  <c:v>0.12</c:v>
                </c:pt>
                <c:pt idx="4">
                  <c:v>0.1</c:v>
                </c:pt>
                <c:pt idx="5">
                  <c:v>0.1</c:v>
                </c:pt>
                <c:pt idx="6">
                  <c:v>0.08</c:v>
                </c:pt>
                <c:pt idx="7">
                  <c:v>0.08</c:v>
                </c:pt>
                <c:pt idx="8">
                  <c:v>0.08</c:v>
                </c:pt>
                <c:pt idx="9">
                  <c:v>0.08</c:v>
                </c:pt>
                <c:pt idx="10">
                  <c:v>7.0000000000000007E-2</c:v>
                </c:pt>
                <c:pt idx="11">
                  <c:v>0.05</c:v>
                </c:pt>
                <c:pt idx="12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97-49CD-B8C9-402382DBFEF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87763808"/>
        <c:axId val="787764288"/>
      </c:barChart>
      <c:lineChart>
        <c:grouping val="standard"/>
        <c:varyColors val="0"/>
        <c:ser>
          <c:idx val="2"/>
          <c:order val="2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97-49CD-B8C9-402382DBFEF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97-49CD-B8C9-402382DBFEF9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197-49CD-B8C9-402382DBFEF9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97-49CD-B8C9-402382DBFEF9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197-49CD-B8C9-402382DBFEF9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197-49CD-B8C9-402382DBFEF9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197-49CD-B8C9-402382DBFEF9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197-49CD-B8C9-402382DBFEF9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197-49CD-B8C9-402382DBFEF9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197-49CD-B8C9-402382DBFEF9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197-49CD-B8C9-402382DBFEF9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197-49CD-B8C9-402382DBFEF9}"/>
                </c:ext>
              </c:extLst>
            </c:dLbl>
            <c:dLbl>
              <c:idx val="12"/>
              <c:layout>
                <c:manualLayout>
                  <c:x val="-6.4201771217818934E-2"/>
                  <c:y val="-4.0123456790123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197-49CD-B8C9-402382DBFE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Hárok1!$A$1:$A$13</c:f>
              <c:strCache>
                <c:ptCount val="13"/>
                <c:pt idx="0">
                  <c:v>RKCMBF UK</c:v>
                </c:pt>
                <c:pt idx="1">
                  <c:v>FaF UK</c:v>
                </c:pt>
                <c:pt idx="2">
                  <c:v>EBF UK</c:v>
                </c:pt>
                <c:pt idx="3">
                  <c:v>FMFI UK</c:v>
                </c:pt>
                <c:pt idx="4">
                  <c:v>FTVŠ UK</c:v>
                </c:pt>
                <c:pt idx="5">
                  <c:v>PriF UK</c:v>
                </c:pt>
                <c:pt idx="6">
                  <c:v>FiF UK</c:v>
                </c:pt>
                <c:pt idx="7">
                  <c:v>FSEV UK</c:v>
                </c:pt>
                <c:pt idx="8">
                  <c:v>PdF UK</c:v>
                </c:pt>
                <c:pt idx="9">
                  <c:v>PraF UK</c:v>
                </c:pt>
                <c:pt idx="10">
                  <c:v>LF UK</c:v>
                </c:pt>
                <c:pt idx="11">
                  <c:v>FM UK</c:v>
                </c:pt>
                <c:pt idx="12">
                  <c:v>JLF UK</c:v>
                </c:pt>
              </c:strCache>
            </c:strRef>
          </c:cat>
          <c:val>
            <c:numRef>
              <c:f>Hárok1!$D$1:$D$13</c:f>
              <c:numCache>
                <c:formatCode>0%</c:formatCode>
                <c:ptCount val="13"/>
                <c:pt idx="0">
                  <c:v>0.11</c:v>
                </c:pt>
                <c:pt idx="1">
                  <c:v>0.11</c:v>
                </c:pt>
                <c:pt idx="2">
                  <c:v>0.11</c:v>
                </c:pt>
                <c:pt idx="3">
                  <c:v>0.11</c:v>
                </c:pt>
                <c:pt idx="4">
                  <c:v>0.11</c:v>
                </c:pt>
                <c:pt idx="5">
                  <c:v>0.11</c:v>
                </c:pt>
                <c:pt idx="6">
                  <c:v>0.11</c:v>
                </c:pt>
                <c:pt idx="7">
                  <c:v>0.11</c:v>
                </c:pt>
                <c:pt idx="8">
                  <c:v>0.11</c:v>
                </c:pt>
                <c:pt idx="9">
                  <c:v>0.11</c:v>
                </c:pt>
                <c:pt idx="10">
                  <c:v>0.11</c:v>
                </c:pt>
                <c:pt idx="11">
                  <c:v>0.11</c:v>
                </c:pt>
                <c:pt idx="12">
                  <c:v>0.11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A197-49CD-B8C9-402382DBFEF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87763808"/>
        <c:axId val="787764288"/>
      </c:lineChart>
      <c:catAx>
        <c:axId val="78776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pPr>
            <a:endParaRPr lang="sk-SK"/>
          </a:p>
        </c:txPr>
        <c:crossAx val="787764288"/>
        <c:crosses val="autoZero"/>
        <c:auto val="1"/>
        <c:lblAlgn val="ctr"/>
        <c:lblOffset val="100"/>
        <c:noMultiLvlLbl val="0"/>
      </c:catAx>
      <c:valAx>
        <c:axId val="7877642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k-SK"/>
            </a:p>
          </c:txPr>
        </c:title>
        <c:numFmt formatCode="General" sourceLinked="1"/>
        <c:majorTickMark val="none"/>
        <c:minorTickMark val="none"/>
        <c:tickLblPos val="nextTo"/>
        <c:crossAx val="787763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594-4C44-8876-1F9678A90CF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594-4C44-8876-1F9678A90CF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594-4C44-8876-1F9678A90C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594-4C44-8876-1F9678A90CF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Hárok1!$A$2:$A$5</c:f>
              <c:strCache>
                <c:ptCount val="4"/>
                <c:pt idx="0">
                  <c:v>1. stupeň</c:v>
                </c:pt>
                <c:pt idx="1">
                  <c:v>spojený 1. a 2. stupeň</c:v>
                </c:pt>
                <c:pt idx="2">
                  <c:v>2. stupeň</c:v>
                </c:pt>
                <c:pt idx="3">
                  <c:v>3. stupeň</c:v>
                </c:pt>
              </c:strCache>
            </c:strRef>
          </c:cat>
          <c:val>
            <c:numRef>
              <c:f>Hárok1!$B$2:$B$5</c:f>
              <c:numCache>
                <c:formatCode>General</c:formatCode>
                <c:ptCount val="4"/>
                <c:pt idx="0" formatCode="0%">
                  <c:v>1125</c:v>
                </c:pt>
                <c:pt idx="1">
                  <c:v>382</c:v>
                </c:pt>
                <c:pt idx="2">
                  <c:v>342</c:v>
                </c:pt>
                <c:pt idx="3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594-4C44-8876-1F9678A90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sk-S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E44-4F48-9C7F-6E2586AFC4A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E44-4F48-9C7F-6E2586AFC4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E44-4F48-9C7F-6E2586AFC4A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E44-4F48-9C7F-6E2586AFC4A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Hárok1!$A$2:$A$5</c:f>
              <c:strCache>
                <c:ptCount val="2"/>
                <c:pt idx="0">
                  <c:v>denná</c:v>
                </c:pt>
                <c:pt idx="1">
                  <c:v>extermá</c:v>
                </c:pt>
              </c:strCache>
            </c:strRef>
          </c:cat>
          <c:val>
            <c:numRef>
              <c:f>Hárok1!$B$2:$B$5</c:f>
              <c:numCache>
                <c:formatCode>General</c:formatCode>
                <c:ptCount val="4"/>
                <c:pt idx="0" formatCode="0%">
                  <c:v>1784</c:v>
                </c:pt>
                <c:pt idx="1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E44-4F48-9C7F-6E2586AFC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241703941936834"/>
          <c:y val="1.9298117272205696E-2"/>
          <c:w val="0.47662834399221227"/>
          <c:h val="0.781275269082831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Nechcem sa vyjadriť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3"/>
                <c:pt idx="0">
                  <c:v>Všetky informácie, ktoré som ako uchádzač/ka potreboval/a boli na webovom sídle fakulty ľahko dostupné.</c:v>
                </c:pt>
                <c:pt idx="1">
                  <c:v>Našiel/la som všetky potrebné informácie o prijímacom konaní.</c:v>
                </c:pt>
                <c:pt idx="2">
                  <c:v>Na webovom sídle fakulty som našiel/la kontaktnú osobu, ktorú som mohol/la v prípade potreby osloviť.</c:v>
                </c:pt>
              </c:strCache>
            </c:strRef>
          </c:cat>
          <c:val>
            <c:numRef>
              <c:f>Hárok1!$B$2:$B$5</c:f>
              <c:numCache>
                <c:formatCode>0.00%</c:formatCode>
                <c:ptCount val="4"/>
                <c:pt idx="0">
                  <c:v>0.01</c:v>
                </c:pt>
                <c:pt idx="1">
                  <c:v>0.01</c:v>
                </c:pt>
                <c:pt idx="2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CF-43BA-8D56-09572212E276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Vôbec nesúhlasím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3"/>
                <c:pt idx="0">
                  <c:v>Všetky informácie, ktoré som ako uchádzač/ka potreboval/a boli na webovom sídle fakulty ľahko dostupné.</c:v>
                </c:pt>
                <c:pt idx="1">
                  <c:v>Našiel/la som všetky potrebné informácie o prijímacom konaní.</c:v>
                </c:pt>
                <c:pt idx="2">
                  <c:v>Na webovom sídle fakulty som našiel/la kontaktnú osobu, ktorú som mohol/la v prípade potreby osloviť.</c:v>
                </c:pt>
              </c:strCache>
            </c:strRef>
          </c:cat>
          <c:val>
            <c:numRef>
              <c:f>Hárok1!$C$2:$C$5</c:f>
              <c:numCache>
                <c:formatCode>0.00%</c:formatCode>
                <c:ptCount val="4"/>
                <c:pt idx="0">
                  <c:v>0.05</c:v>
                </c:pt>
                <c:pt idx="1">
                  <c:v>0.02</c:v>
                </c:pt>
                <c:pt idx="2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CF-43BA-8D56-09572212E276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Skôr nesúhlasím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3"/>
                <c:pt idx="0">
                  <c:v>Všetky informácie, ktoré som ako uchádzač/ka potreboval/a boli na webovom sídle fakulty ľahko dostupné.</c:v>
                </c:pt>
                <c:pt idx="1">
                  <c:v>Našiel/la som všetky potrebné informácie o prijímacom konaní.</c:v>
                </c:pt>
                <c:pt idx="2">
                  <c:v>Na webovom sídle fakulty som našiel/la kontaktnú osobu, ktorú som mohol/la v prípade potreby osloviť.</c:v>
                </c:pt>
              </c:strCache>
            </c:strRef>
          </c:cat>
          <c:val>
            <c:numRef>
              <c:f>Hárok1!$D$2:$D$5</c:f>
              <c:numCache>
                <c:formatCode>0.00%</c:formatCode>
                <c:ptCount val="4"/>
                <c:pt idx="0">
                  <c:v>0.21</c:v>
                </c:pt>
                <c:pt idx="1">
                  <c:v>0.1</c:v>
                </c:pt>
                <c:pt idx="2" formatCode="0%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CF-43BA-8D56-09572212E276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Ani súhlasím ani nesúhlasím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3"/>
                <c:pt idx="0">
                  <c:v>Všetky informácie, ktoré som ako uchádzač/ka potreboval/a boli na webovom sídle fakulty ľahko dostupné.</c:v>
                </c:pt>
                <c:pt idx="1">
                  <c:v>Našiel/la som všetky potrebné informácie o prijímacom konaní.</c:v>
                </c:pt>
                <c:pt idx="2">
                  <c:v>Na webovom sídle fakulty som našiel/la kontaktnú osobu, ktorú som mohol/la v prípade potreby osloviť.</c:v>
                </c:pt>
              </c:strCache>
            </c:strRef>
          </c:cat>
          <c:val>
            <c:numRef>
              <c:f>Hárok1!$E$2:$E$5</c:f>
              <c:numCache>
                <c:formatCode>0.00%</c:formatCode>
                <c:ptCount val="4"/>
                <c:pt idx="0">
                  <c:v>0.1</c:v>
                </c:pt>
                <c:pt idx="1">
                  <c:v>0.1</c:v>
                </c:pt>
                <c:pt idx="2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CF-43BA-8D56-09572212E276}"/>
            </c:ext>
          </c:extLst>
        </c:ser>
        <c:ser>
          <c:idx val="4"/>
          <c:order val="4"/>
          <c:tx>
            <c:strRef>
              <c:f>Hárok1!$F$1</c:f>
              <c:strCache>
                <c:ptCount val="1"/>
                <c:pt idx="0">
                  <c:v>Skôr súhlasím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3.1298904538342304E-3"/>
                  <c:y val="-1.1751743040273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085-46FD-B57F-6C905514A33F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3"/>
                <c:pt idx="0">
                  <c:v>Všetky informácie, ktoré som ako uchádzač/ka potreboval/a boli na webovom sídle fakulty ľahko dostupné.</c:v>
                </c:pt>
                <c:pt idx="1">
                  <c:v>Našiel/la som všetky potrebné informácie o prijímacom konaní.</c:v>
                </c:pt>
                <c:pt idx="2">
                  <c:v>Na webovom sídle fakulty som našiel/la kontaktnú osobu, ktorú som mohol/la v prípade potreby osloviť.</c:v>
                </c:pt>
              </c:strCache>
            </c:strRef>
          </c:cat>
          <c:val>
            <c:numRef>
              <c:f>Hárok1!$F$2:$F$5</c:f>
              <c:numCache>
                <c:formatCode>0.00%</c:formatCode>
                <c:ptCount val="4"/>
                <c:pt idx="0">
                  <c:v>0.37</c:v>
                </c:pt>
                <c:pt idx="1">
                  <c:v>0.44</c:v>
                </c:pt>
                <c:pt idx="2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CF-43BA-8D56-09572212E276}"/>
            </c:ext>
          </c:extLst>
        </c:ser>
        <c:ser>
          <c:idx val="5"/>
          <c:order val="5"/>
          <c:tx>
            <c:strRef>
              <c:f>Hárok1!$G$1</c:f>
              <c:strCache>
                <c:ptCount val="1"/>
                <c:pt idx="0">
                  <c:v>Úplne súhlasím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129890453834230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85-46FD-B57F-6C905514A33F}"/>
                </c:ext>
              </c:extLst>
            </c:dLbl>
            <c:dLbl>
              <c:idx val="1"/>
              <c:layout>
                <c:manualLayout>
                  <c:x val="0"/>
                  <c:y val="-1.46896788003414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85-46FD-B57F-6C905514A33F}"/>
                </c:ext>
              </c:extLst>
            </c:dLbl>
            <c:dLbl>
              <c:idx val="2"/>
              <c:layout>
                <c:manualLayout>
                  <c:x val="0"/>
                  <c:y val="-1.1751743040273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085-46FD-B57F-6C905514A33F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3"/>
                <c:pt idx="0">
                  <c:v>Všetky informácie, ktoré som ako uchádzač/ka potreboval/a boli na webovom sídle fakulty ľahko dostupné.</c:v>
                </c:pt>
                <c:pt idx="1">
                  <c:v>Našiel/la som všetky potrebné informácie o prijímacom konaní.</c:v>
                </c:pt>
                <c:pt idx="2">
                  <c:v>Na webovom sídle fakulty som našiel/la kontaktnú osobu, ktorú som mohol/la v prípade potreby osloviť.</c:v>
                </c:pt>
              </c:strCache>
            </c:strRef>
          </c:cat>
          <c:val>
            <c:numRef>
              <c:f>Hárok1!$G$2:$G$5</c:f>
              <c:numCache>
                <c:formatCode>0.00%</c:formatCode>
                <c:ptCount val="4"/>
                <c:pt idx="0">
                  <c:v>0.26</c:v>
                </c:pt>
                <c:pt idx="1">
                  <c:v>0.33</c:v>
                </c:pt>
                <c:pt idx="2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ACF-43BA-8D56-09572212E2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109822975"/>
        <c:axId val="1109828255"/>
      </c:barChart>
      <c:catAx>
        <c:axId val="11098229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pPr>
            <a:endParaRPr lang="sk-SK"/>
          </a:p>
        </c:txPr>
        <c:crossAx val="1109828255"/>
        <c:crosses val="autoZero"/>
        <c:auto val="1"/>
        <c:lblAlgn val="ctr"/>
        <c:lblOffset val="100"/>
        <c:noMultiLvlLbl val="0"/>
      </c:catAx>
      <c:valAx>
        <c:axId val="1109828255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1109822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Calibri" panose="020F0502020204030204" pitchFamily="34" charset="0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sk-SK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AB37-49C8-BC58-66C25BF6A0B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8 %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B37-49C8-BC58-66C25BF6A0B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AB37-49C8-BC58-66C25BF6A0B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5 %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B37-49C8-BC58-66C25BF6A0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4"/>
                <c:pt idx="0">
                  <c:v>Podpora zo strany študijného oddelenia</c:v>
                </c:pt>
                <c:pt idx="1">
                  <c:v>Podpora v rámci IT služieb (napr. AIS, e-peňaženka, sieťové služby a pod.)</c:v>
                </c:pt>
                <c:pt idx="2">
                  <c:v>Dostupnosť knižničných a informačných zdrojov</c:v>
                </c:pt>
                <c:pt idx="3">
                  <c:v>Služby akademickej knižnice</c:v>
                </c:pt>
              </c:strCache>
            </c:strRef>
          </c:cat>
          <c:val>
            <c:numRef>
              <c:f>Hárok1!$B$2:$B$5</c:f>
              <c:numCache>
                <c:formatCode>0.00%</c:formatCode>
                <c:ptCount val="4"/>
                <c:pt idx="0">
                  <c:v>7.0000000000000007E-2</c:v>
                </c:pt>
                <c:pt idx="1">
                  <c:v>0.08</c:v>
                </c:pt>
                <c:pt idx="2">
                  <c:v>0.05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37-49C8-BC58-66C25BF6A0BD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12 %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B37-49C8-BC58-66C25BF6A0B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14 %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AB37-49C8-BC58-66C25BF6A0B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13 %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AB37-49C8-BC58-66C25BF6A0B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8 %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AB37-49C8-BC58-66C25BF6A0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4"/>
                <c:pt idx="0">
                  <c:v>Podpora zo strany študijného oddelenia</c:v>
                </c:pt>
                <c:pt idx="1">
                  <c:v>Podpora v rámci IT služieb (napr. AIS, e-peňaženka, sieťové služby a pod.)</c:v>
                </c:pt>
                <c:pt idx="2">
                  <c:v>Dostupnosť knižničných a informačných zdrojov</c:v>
                </c:pt>
                <c:pt idx="3">
                  <c:v>Služby akademickej knižnice</c:v>
                </c:pt>
              </c:strCache>
            </c:strRef>
          </c:cat>
          <c:val>
            <c:numRef>
              <c:f>Hárok1!$C$2:$C$5</c:f>
              <c:numCache>
                <c:formatCode>0.00%</c:formatCode>
                <c:ptCount val="4"/>
                <c:pt idx="0">
                  <c:v>0.12</c:v>
                </c:pt>
                <c:pt idx="1">
                  <c:v>0.14000000000000001</c:v>
                </c:pt>
                <c:pt idx="2">
                  <c:v>0.13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B37-49C8-BC58-66C25BF6A0BD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24 %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AB37-49C8-BC58-66C25BF6A0B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25 %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AB37-49C8-BC58-66C25BF6A0B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24 %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AB37-49C8-BC58-66C25BF6A0B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21 %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AB37-49C8-BC58-66C25BF6A0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4"/>
                <c:pt idx="0">
                  <c:v>Podpora zo strany študijného oddelenia</c:v>
                </c:pt>
                <c:pt idx="1">
                  <c:v>Podpora v rámci IT služieb (napr. AIS, e-peňaženka, sieťové služby a pod.)</c:v>
                </c:pt>
                <c:pt idx="2">
                  <c:v>Dostupnosť knižničných a informačných zdrojov</c:v>
                </c:pt>
                <c:pt idx="3">
                  <c:v>Služby akademickej knižnice</c:v>
                </c:pt>
              </c:strCache>
            </c:strRef>
          </c:cat>
          <c:val>
            <c:numRef>
              <c:f>Hárok1!$D$2:$D$5</c:f>
              <c:numCache>
                <c:formatCode>0.00%</c:formatCode>
                <c:ptCount val="4"/>
                <c:pt idx="0">
                  <c:v>0.24</c:v>
                </c:pt>
                <c:pt idx="1">
                  <c:v>0.25</c:v>
                </c:pt>
                <c:pt idx="2">
                  <c:v>0.24</c:v>
                </c:pt>
                <c:pt idx="3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B37-49C8-BC58-66C25BF6A0BD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31 %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AB37-49C8-BC58-66C25BF6A0B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34 %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AB37-49C8-BC58-66C25BF6A0B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35 %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AB37-49C8-BC58-66C25BF6A0B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31 %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AB37-49C8-BC58-66C25BF6A0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4"/>
                <c:pt idx="0">
                  <c:v>Podpora zo strany študijného oddelenia</c:v>
                </c:pt>
                <c:pt idx="1">
                  <c:v>Podpora v rámci IT služieb (napr. AIS, e-peňaženka, sieťové služby a pod.)</c:v>
                </c:pt>
                <c:pt idx="2">
                  <c:v>Dostupnosť knižničných a informačných zdrojov</c:v>
                </c:pt>
                <c:pt idx="3">
                  <c:v>Služby akademickej knižnice</c:v>
                </c:pt>
              </c:strCache>
            </c:strRef>
          </c:cat>
          <c:val>
            <c:numRef>
              <c:f>Hárok1!$E$2:$E$5</c:f>
              <c:numCache>
                <c:formatCode>0.00%</c:formatCode>
                <c:ptCount val="4"/>
                <c:pt idx="0">
                  <c:v>0.31</c:v>
                </c:pt>
                <c:pt idx="1">
                  <c:v>0.34</c:v>
                </c:pt>
                <c:pt idx="2">
                  <c:v>0.35</c:v>
                </c:pt>
                <c:pt idx="3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AB37-49C8-BC58-66C25BF6A0BD}"/>
            </c:ext>
          </c:extLst>
        </c:ser>
        <c:ser>
          <c:idx val="4"/>
          <c:order val="4"/>
          <c:tx>
            <c:strRef>
              <c:f>Hárok1!$F$1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26 %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AB37-49C8-BC58-66C25BF6A0B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19 %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AB37-49C8-BC58-66C25BF6A0B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23 %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AB37-49C8-BC58-66C25BF6A0B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35 %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7-AB37-49C8-BC58-66C25BF6A0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4"/>
                <c:pt idx="0">
                  <c:v>Podpora zo strany študijného oddelenia</c:v>
                </c:pt>
                <c:pt idx="1">
                  <c:v>Podpora v rámci IT služieb (napr. AIS, e-peňaženka, sieťové služby a pod.)</c:v>
                </c:pt>
                <c:pt idx="2">
                  <c:v>Dostupnosť knižničných a informačných zdrojov</c:v>
                </c:pt>
                <c:pt idx="3">
                  <c:v>Služby akademickej knižnice</c:v>
                </c:pt>
              </c:strCache>
            </c:strRef>
          </c:cat>
          <c:val>
            <c:numRef>
              <c:f>Hárok1!$F$2:$F$5</c:f>
              <c:numCache>
                <c:formatCode>0.00%</c:formatCode>
                <c:ptCount val="4"/>
                <c:pt idx="0">
                  <c:v>0.26</c:v>
                </c:pt>
                <c:pt idx="1">
                  <c:v>0.19</c:v>
                </c:pt>
                <c:pt idx="2">
                  <c:v>0.23</c:v>
                </c:pt>
                <c:pt idx="3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AB37-49C8-BC58-66C25BF6A0BD}"/>
            </c:ext>
          </c:extLst>
        </c:ser>
        <c:ser>
          <c:idx val="5"/>
          <c:order val="5"/>
          <c:tx>
            <c:strRef>
              <c:f>Hárok1!$G$1</c:f>
              <c:strCache>
                <c:ptCount val="1"/>
                <c:pt idx="0">
                  <c:v>Stĺpec1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4"/>
                <c:pt idx="0">
                  <c:v>Podpora zo strany študijného oddelenia</c:v>
                </c:pt>
                <c:pt idx="1">
                  <c:v>Podpora v rámci IT služieb (napr. AIS, e-peňaženka, sieťové služby a pod.)</c:v>
                </c:pt>
                <c:pt idx="2">
                  <c:v>Dostupnosť knižničných a informačných zdrojov</c:v>
                </c:pt>
                <c:pt idx="3">
                  <c:v>Služby akademickej knižnice</c:v>
                </c:pt>
              </c:strCache>
            </c:strRef>
          </c:cat>
          <c:val>
            <c:numRef>
              <c:f>Hárok1!$G$2:$G$5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19-AB37-49C8-BC58-66C25BF6A0B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109822975"/>
        <c:axId val="1109828255"/>
      </c:barChart>
      <c:catAx>
        <c:axId val="11098229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pPr>
            <a:endParaRPr lang="sk-SK"/>
          </a:p>
        </c:txPr>
        <c:crossAx val="1109828255"/>
        <c:crosses val="autoZero"/>
        <c:auto val="1"/>
        <c:lblAlgn val="ctr"/>
        <c:lblOffset val="100"/>
        <c:noMultiLvlLbl val="0"/>
      </c:catAx>
      <c:valAx>
        <c:axId val="1109828255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1109822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Calibri" panose="020F0502020204030204" pitchFamily="34" charset="0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Corbel" panose="020B0503020204020204" pitchFamily="34" charset="0"/>
          <a:cs typeface="Calibri" panose="020F0502020204030204" pitchFamily="34" charset="0"/>
        </a:defRPr>
      </a:pPr>
      <a:endParaRPr lang="sk-SK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4"/>
                <c:pt idx="0">
                  <c:v>Informácie o zmenách v rámci študijného programu</c:v>
                </c:pt>
                <c:pt idx="1">
                  <c:v>Možnosti ďalšieho vzdelávania (napr. kurzy)</c:v>
                </c:pt>
                <c:pt idx="2">
                  <c:v>Informácie o možnostiach stáží (netýka sa povinných klinických stáží)</c:v>
                </c:pt>
                <c:pt idx="3">
                  <c:v>Informácie o možnostiach štúdia na zahraničných vysokých školách (napr. Erasmus, ENLIGHT a pod.)</c:v>
                </c:pt>
              </c:strCache>
            </c:strRef>
          </c:cat>
          <c:val>
            <c:numRef>
              <c:f>Hárok1!$B$2:$B$5</c:f>
              <c:numCache>
                <c:formatCode>0.00%</c:formatCode>
                <c:ptCount val="4"/>
                <c:pt idx="0">
                  <c:v>0.09</c:v>
                </c:pt>
                <c:pt idx="1">
                  <c:v>0.1</c:v>
                </c:pt>
                <c:pt idx="2">
                  <c:v>0.1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65-45E0-B0AD-7243B1D87913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4"/>
                <c:pt idx="0">
                  <c:v>Informácie o zmenách v rámci študijného programu</c:v>
                </c:pt>
                <c:pt idx="1">
                  <c:v>Možnosti ďalšieho vzdelávania (napr. kurzy)</c:v>
                </c:pt>
                <c:pt idx="2">
                  <c:v>Informácie o možnostiach stáží (netýka sa povinných klinických stáží)</c:v>
                </c:pt>
                <c:pt idx="3">
                  <c:v>Informácie o možnostiach štúdia na zahraničných vysokých školách (napr. Erasmus, ENLIGHT a pod.)</c:v>
                </c:pt>
              </c:strCache>
            </c:strRef>
          </c:cat>
          <c:val>
            <c:numRef>
              <c:f>Hárok1!$C$2:$C$5</c:f>
              <c:numCache>
                <c:formatCode>0.00%</c:formatCode>
                <c:ptCount val="4"/>
                <c:pt idx="0">
                  <c:v>0.15</c:v>
                </c:pt>
                <c:pt idx="1">
                  <c:v>0.16</c:v>
                </c:pt>
                <c:pt idx="2">
                  <c:v>0.16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65-45E0-B0AD-7243B1D87913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4"/>
                <c:pt idx="0">
                  <c:v>Informácie o zmenách v rámci študijného programu</c:v>
                </c:pt>
                <c:pt idx="1">
                  <c:v>Možnosti ďalšieho vzdelávania (napr. kurzy)</c:v>
                </c:pt>
                <c:pt idx="2">
                  <c:v>Informácie o možnostiach stáží (netýka sa povinných klinických stáží)</c:v>
                </c:pt>
                <c:pt idx="3">
                  <c:v>Informácie o možnostiach štúdia na zahraničných vysokých školách (napr. Erasmus, ENLIGHT a pod.)</c:v>
                </c:pt>
              </c:strCache>
            </c:strRef>
          </c:cat>
          <c:val>
            <c:numRef>
              <c:f>Hárok1!$D$2:$D$5</c:f>
              <c:numCache>
                <c:formatCode>0.00%</c:formatCode>
                <c:ptCount val="4"/>
                <c:pt idx="0">
                  <c:v>0.23</c:v>
                </c:pt>
                <c:pt idx="1">
                  <c:v>0.26</c:v>
                </c:pt>
                <c:pt idx="2">
                  <c:v>0.26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65-45E0-B0AD-7243B1D87913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3.129890453834001E-3"/>
                  <c:y val="-1.4689678800341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48-49EF-A808-5D5A6B3B899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Hárok1!$A$2:$A$5</c:f>
              <c:strCache>
                <c:ptCount val="4"/>
                <c:pt idx="0">
                  <c:v>Informácie o zmenách v rámci študijného programu</c:v>
                </c:pt>
                <c:pt idx="1">
                  <c:v>Možnosti ďalšieho vzdelávania (napr. kurzy)</c:v>
                </c:pt>
                <c:pt idx="2">
                  <c:v>Informácie o možnostiach stáží (netýka sa povinných klinických stáží)</c:v>
                </c:pt>
                <c:pt idx="3">
                  <c:v>Informácie o možnostiach štúdia na zahraničných vysokých školách (napr. Erasmus, ENLIGHT a pod.)</c:v>
                </c:pt>
              </c:strCache>
            </c:strRef>
          </c:cat>
          <c:val>
            <c:numRef>
              <c:f>Hárok1!$E$2:$E$5</c:f>
              <c:numCache>
                <c:formatCode>0.00%</c:formatCode>
                <c:ptCount val="4"/>
                <c:pt idx="0">
                  <c:v>0.3</c:v>
                </c:pt>
                <c:pt idx="1">
                  <c:v>0.27</c:v>
                </c:pt>
                <c:pt idx="2">
                  <c:v>0.23</c:v>
                </c:pt>
                <c:pt idx="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65-45E0-B0AD-7243B1D87913}"/>
            </c:ext>
          </c:extLst>
        </c:ser>
        <c:ser>
          <c:idx val="4"/>
          <c:order val="4"/>
          <c:tx>
            <c:strRef>
              <c:f>Hárok1!$F$1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4.6948356807512883E-3"/>
                  <c:y val="-1.1751743040273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48-49EF-A808-5D5A6B3B899D}"/>
                </c:ext>
              </c:extLst>
            </c:dLbl>
            <c:dLbl>
              <c:idx val="3"/>
              <c:layout>
                <c:manualLayout>
                  <c:x val="7.8247261345851752E-3"/>
                  <c:y val="-1.4689678800341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7E-4970-B767-989AEEC89B1B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Hárok1!$A$2:$A$5</c:f>
              <c:strCache>
                <c:ptCount val="4"/>
                <c:pt idx="0">
                  <c:v>Informácie o zmenách v rámci študijného programu</c:v>
                </c:pt>
                <c:pt idx="1">
                  <c:v>Možnosti ďalšieho vzdelávania (napr. kurzy)</c:v>
                </c:pt>
                <c:pt idx="2">
                  <c:v>Informácie o možnostiach stáží (netýka sa povinných klinických stáží)</c:v>
                </c:pt>
                <c:pt idx="3">
                  <c:v>Informácie o možnostiach štúdia na zahraničných vysokých školách (napr. Erasmus, ENLIGHT a pod.)</c:v>
                </c:pt>
              </c:strCache>
            </c:strRef>
          </c:cat>
          <c:val>
            <c:numRef>
              <c:f>Hárok1!$F$2:$F$5</c:f>
              <c:numCache>
                <c:formatCode>0.00%</c:formatCode>
                <c:ptCount val="4"/>
                <c:pt idx="0">
                  <c:v>0.23</c:v>
                </c:pt>
                <c:pt idx="1">
                  <c:v>0.21</c:v>
                </c:pt>
                <c:pt idx="2">
                  <c:v>0.25</c:v>
                </c:pt>
                <c:pt idx="3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65-45E0-B0AD-7243B1D87913}"/>
            </c:ext>
          </c:extLst>
        </c:ser>
        <c:ser>
          <c:idx val="5"/>
          <c:order val="5"/>
          <c:tx>
            <c:strRef>
              <c:f>Hárok1!$G$1</c:f>
              <c:strCache>
                <c:ptCount val="1"/>
                <c:pt idx="0">
                  <c:v>Stĺpec1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4"/>
                <c:pt idx="0">
                  <c:v>Informácie o zmenách v rámci študijného programu</c:v>
                </c:pt>
                <c:pt idx="1">
                  <c:v>Možnosti ďalšieho vzdelávania (napr. kurzy)</c:v>
                </c:pt>
                <c:pt idx="2">
                  <c:v>Informácie o možnostiach stáží (netýka sa povinných klinických stáží)</c:v>
                </c:pt>
                <c:pt idx="3">
                  <c:v>Informácie o možnostiach štúdia na zahraničných vysokých školách (napr. Erasmus, ENLIGHT a pod.)</c:v>
                </c:pt>
              </c:strCache>
            </c:strRef>
          </c:cat>
          <c:val>
            <c:numRef>
              <c:f>Hárok1!$G$2:$G$5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2165-45E0-B0AD-7243B1D8791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109822975"/>
        <c:axId val="1109828255"/>
      </c:barChart>
      <c:catAx>
        <c:axId val="11098229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pPr>
            <a:endParaRPr lang="sk-SK"/>
          </a:p>
        </c:txPr>
        <c:crossAx val="1109828255"/>
        <c:crosses val="autoZero"/>
        <c:auto val="1"/>
        <c:lblAlgn val="ctr"/>
        <c:lblOffset val="100"/>
        <c:noMultiLvlLbl val="0"/>
      </c:catAx>
      <c:valAx>
        <c:axId val="1109828255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1109822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Calibri" panose="020F0502020204030204" pitchFamily="34" charset="0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Corbel" panose="020B0503020204020204" pitchFamily="34" charset="0"/>
          <a:cs typeface="Calibri" panose="020F0502020204030204" pitchFamily="34" charset="0"/>
        </a:defRPr>
      </a:pPr>
      <a:endParaRPr lang="sk-SK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Stĺpec1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1BF-4463-B990-3DD51DE1CE6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1BF-4463-B990-3DD51DE1CE6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1BF-4463-B990-3DD51DE1CE6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1BF-4463-B990-3DD51DE1CE6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Hárok1!$A$2:$A$5</c:f>
              <c:strCache>
                <c:ptCount val="4"/>
                <c:pt idx="0">
                  <c:v>Áno </c:v>
                </c:pt>
                <c:pt idx="1">
                  <c:v>Nie</c:v>
                </c:pt>
                <c:pt idx="2">
                  <c:v>Neviem</c:v>
                </c:pt>
                <c:pt idx="3">
                  <c:v>Iné</c:v>
                </c:pt>
              </c:strCache>
            </c:strRef>
          </c:cat>
          <c:val>
            <c:numRef>
              <c:f>Hárok1!$B$2:$B$5</c:f>
              <c:numCache>
                <c:formatCode>General</c:formatCode>
                <c:ptCount val="4"/>
                <c:pt idx="0">
                  <c:v>1141</c:v>
                </c:pt>
                <c:pt idx="1">
                  <c:v>365</c:v>
                </c:pt>
                <c:pt idx="2">
                  <c:v>193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1BF-4463-B990-3DD51DE1CE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324411913299571"/>
          <c:y val="0.27181249585045492"/>
          <c:w val="0.11736620950550196"/>
          <c:h val="0.377050511443722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870824245560846"/>
          <c:y val="2.3762874578097878E-2"/>
          <c:w val="0.48407736004830382"/>
          <c:h val="0.621760524953708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Nechcem sa vyjadriť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3"/>
                <c:pt idx="0">
                  <c:v>Možnosť poradenských služieb na osobný a kariérny rozvoj</c:v>
                </c:pt>
                <c:pt idx="1">
                  <c:v>Možnosť psychologickej podpory</c:v>
                </c:pt>
                <c:pt idx="2">
                  <c:v>Mentorstvo (mentori, tútori, "buddy systém")</c:v>
                </c:pt>
              </c:strCache>
            </c:strRef>
          </c:cat>
          <c:val>
            <c:numRef>
              <c:f>Hárok1!$B$2:$B$5</c:f>
              <c:numCache>
                <c:formatCode>0.00%</c:formatCode>
                <c:ptCount val="4"/>
                <c:pt idx="0">
                  <c:v>0.03</c:v>
                </c:pt>
                <c:pt idx="1">
                  <c:v>0.02</c:v>
                </c:pt>
                <c:pt idx="2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51-441D-AB48-2D21F77196CD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Fakulta mi neposkytuje túto možnosť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7214397496087521E-2"/>
                  <c:y val="-5.8758715201366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75-4D69-B68A-EF87666071F3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Hárok1!$A$2:$A$5</c:f>
              <c:strCache>
                <c:ptCount val="3"/>
                <c:pt idx="0">
                  <c:v>Možnosť poradenských služieb na osobný a kariérny rozvoj</c:v>
                </c:pt>
                <c:pt idx="1">
                  <c:v>Možnosť psychologickej podpory</c:v>
                </c:pt>
                <c:pt idx="2">
                  <c:v>Mentorstvo (mentori, tútori, "buddy systém")</c:v>
                </c:pt>
              </c:strCache>
            </c:strRef>
          </c:cat>
          <c:val>
            <c:numRef>
              <c:f>Hárok1!$C$2:$C$5</c:f>
              <c:numCache>
                <c:formatCode>0.00%</c:formatCode>
                <c:ptCount val="4"/>
                <c:pt idx="0">
                  <c:v>7.0000000000000007E-2</c:v>
                </c:pt>
                <c:pt idx="1">
                  <c:v>0.1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51-441D-AB48-2D21F77196CD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Neviem či fakulta poskytuje túto možnosť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3"/>
                <c:pt idx="0">
                  <c:v>Možnosť poradenských služieb na osobný a kariérny rozvoj</c:v>
                </c:pt>
                <c:pt idx="1">
                  <c:v>Možnosť psychologickej podpory</c:v>
                </c:pt>
                <c:pt idx="2">
                  <c:v>Mentorstvo (mentori, tútori, "buddy systém")</c:v>
                </c:pt>
              </c:strCache>
            </c:strRef>
          </c:cat>
          <c:val>
            <c:numRef>
              <c:f>Hárok1!$D$2:$D$5</c:f>
              <c:numCache>
                <c:formatCode>0.00%</c:formatCode>
                <c:ptCount val="4"/>
                <c:pt idx="0">
                  <c:v>0.7</c:v>
                </c:pt>
                <c:pt idx="1">
                  <c:v>0.6</c:v>
                </c:pt>
                <c:pt idx="2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51-441D-AB48-2D21F77196CD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Fakulta mi poskytuje túto možnosť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-1.4689678800341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04E-4E03-8200-4AD35D98FC49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3"/>
                <c:pt idx="0">
                  <c:v>Možnosť poradenských služieb na osobný a kariérny rozvoj</c:v>
                </c:pt>
                <c:pt idx="1">
                  <c:v>Možnosť psychologickej podpory</c:v>
                </c:pt>
                <c:pt idx="2">
                  <c:v>Mentorstvo (mentori, tútori, "buddy systém")</c:v>
                </c:pt>
              </c:strCache>
            </c:strRef>
          </c:cat>
          <c:val>
            <c:numRef>
              <c:f>Hárok1!$E$2:$E$5</c:f>
              <c:numCache>
                <c:formatCode>0.00%</c:formatCode>
                <c:ptCount val="4"/>
                <c:pt idx="0">
                  <c:v>0.2</c:v>
                </c:pt>
                <c:pt idx="1">
                  <c:v>0.28000000000000003</c:v>
                </c:pt>
                <c:pt idx="2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51-441D-AB48-2D21F77196CD}"/>
            </c:ext>
          </c:extLst>
        </c:ser>
        <c:ser>
          <c:idx val="4"/>
          <c:order val="4"/>
          <c:tx>
            <c:strRef>
              <c:f>Hárok1!$F$1</c:f>
              <c:strCache>
                <c:ptCount val="1"/>
                <c:pt idx="0">
                  <c:v>Stĺpec4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3"/>
                <c:pt idx="0">
                  <c:v>Možnosť poradenských služieb na osobný a kariérny rozvoj</c:v>
                </c:pt>
                <c:pt idx="1">
                  <c:v>Možnosť psychologickej podpory</c:v>
                </c:pt>
                <c:pt idx="2">
                  <c:v>Mentorstvo (mentori, tútori, "buddy systém")</c:v>
                </c:pt>
              </c:strCache>
            </c:strRef>
          </c:cat>
          <c:val>
            <c:numRef>
              <c:f>Hárok1!$F$2:$F$5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4-B451-441D-AB48-2D21F77196CD}"/>
            </c:ext>
          </c:extLst>
        </c:ser>
        <c:ser>
          <c:idx val="5"/>
          <c:order val="5"/>
          <c:tx>
            <c:strRef>
              <c:f>Hárok1!$G$1</c:f>
              <c:strCache>
                <c:ptCount val="1"/>
                <c:pt idx="0">
                  <c:v>Stĺpec1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Corbel" panose="020B0503020204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Hárok1!$A$2:$A$5</c:f>
              <c:strCache>
                <c:ptCount val="3"/>
                <c:pt idx="0">
                  <c:v>Možnosť poradenských služieb na osobný a kariérny rozvoj</c:v>
                </c:pt>
                <c:pt idx="1">
                  <c:v>Možnosť psychologickej podpory</c:v>
                </c:pt>
                <c:pt idx="2">
                  <c:v>Mentorstvo (mentori, tútori, "buddy systém")</c:v>
                </c:pt>
              </c:strCache>
            </c:strRef>
          </c:cat>
          <c:val>
            <c:numRef>
              <c:f>Hárok1!$G$2:$G$5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B451-441D-AB48-2D21F77196C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109822975"/>
        <c:axId val="1109828255"/>
      </c:barChart>
      <c:catAx>
        <c:axId val="11098229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pPr>
            <a:endParaRPr lang="sk-SK"/>
          </a:p>
        </c:txPr>
        <c:crossAx val="1109828255"/>
        <c:crosses val="autoZero"/>
        <c:auto val="1"/>
        <c:lblAlgn val="ctr"/>
        <c:lblOffset val="100"/>
        <c:noMultiLvlLbl val="0"/>
      </c:catAx>
      <c:valAx>
        <c:axId val="1109828255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1109822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Calibri" panose="020F0502020204030204" pitchFamily="34" charset="0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just">
        <a:defRPr sz="1400">
          <a:solidFill>
            <a:schemeClr val="tx1"/>
          </a:solidFill>
          <a:latin typeface="Corbel" panose="020B0503020204020204" pitchFamily="34" charset="0"/>
          <a:cs typeface="Calibri" panose="020F0502020204030204" pitchFamily="34" charset="0"/>
        </a:defRPr>
      </a:pPr>
      <a:endParaRPr lang="sk-SK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D06-4E81-907E-8CDD12DDF82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06-4E81-907E-8CDD12DDF82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D06-4E81-907E-8CDD12DDF82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D06-4E81-907E-8CDD12DDF82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Hárok1!$A$2:$A$5</c:f>
              <c:strCache>
                <c:ptCount val="4"/>
                <c:pt idx="0">
                  <c:v>Áno</c:v>
                </c:pt>
                <c:pt idx="1">
                  <c:v>Nie</c:v>
                </c:pt>
                <c:pt idx="2">
                  <c:v>Neviem</c:v>
                </c:pt>
                <c:pt idx="3">
                  <c:v>Iné</c:v>
                </c:pt>
              </c:strCache>
            </c:strRef>
          </c:cat>
          <c:val>
            <c:numRef>
              <c:f>Hárok1!$B$2:$B$5</c:f>
              <c:numCache>
                <c:formatCode>General</c:formatCode>
                <c:ptCount val="4"/>
                <c:pt idx="0">
                  <c:v>1197</c:v>
                </c:pt>
                <c:pt idx="1">
                  <c:v>168</c:v>
                </c:pt>
                <c:pt idx="2">
                  <c:v>388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D06-4E81-907E-8CDD12DDF8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324411913299571"/>
          <c:y val="0.28650217465079625"/>
          <c:w val="0.11736620950550196"/>
          <c:h val="0.400553997524268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Nevedel/a som o tejto možnosti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Hárok1!$A$2:$A$7</c:f>
              <c:strCache>
                <c:ptCount val="6"/>
                <c:pt idx="0">
                  <c:v>Kurzy v rámci aliancie ENLIGHT</c:v>
                </c:pt>
                <c:pt idx="1">
                  <c:v>Pobyty v rámci programu Erasmus+</c:v>
                </c:pt>
                <c:pt idx="2">
                  <c:v>Kurzy na rozšírenie mäkkých zručností</c:v>
                </c:pt>
                <c:pt idx="3">
                  <c:v>Kurzy na rozšírenie technických zručností</c:v>
                </c:pt>
                <c:pt idx="4">
                  <c:v>Jazykové kurzy</c:v>
                </c:pt>
                <c:pt idx="5">
                  <c:v>Možnosti stáží (netýka sa povinných klinických stáží)</c:v>
                </c:pt>
              </c:strCache>
            </c:strRef>
          </c:cat>
          <c:val>
            <c:numRef>
              <c:f>Hárok1!$B$2:$B$7</c:f>
              <c:numCache>
                <c:formatCode>0.00%</c:formatCode>
                <c:ptCount val="6"/>
                <c:pt idx="0">
                  <c:v>0.11</c:v>
                </c:pt>
                <c:pt idx="1">
                  <c:v>0.03</c:v>
                </c:pt>
                <c:pt idx="2">
                  <c:v>0.22</c:v>
                </c:pt>
                <c:pt idx="3">
                  <c:v>0.21</c:v>
                </c:pt>
                <c:pt idx="4">
                  <c:v>0.16</c:v>
                </c:pt>
                <c:pt idx="5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C3-4426-BCBE-0F3FF2EC7D4C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Neviem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59067827033228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084-466F-8A94-665FD9133B34}"/>
                </c:ext>
              </c:extLst>
            </c:dLbl>
            <c:dLbl>
              <c:idx val="1"/>
              <c:layout>
                <c:manualLayout>
                  <c:x val="0"/>
                  <c:y val="-2.7953391351661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84-466F-8A94-665FD9133B34}"/>
                </c:ext>
              </c:extLst>
            </c:dLbl>
            <c:dLbl>
              <c:idx val="2"/>
              <c:layout>
                <c:manualLayout>
                  <c:x val="-4.5016746584191887E-3"/>
                  <c:y val="-1.1181356540664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084-466F-8A94-665FD9133B34}"/>
                </c:ext>
              </c:extLst>
            </c:dLbl>
            <c:dLbl>
              <c:idx val="3"/>
              <c:layout>
                <c:manualLayout>
                  <c:x val="-1.5005582194730631E-3"/>
                  <c:y val="-5.59067827033218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084-466F-8A94-665FD9133B34}"/>
                </c:ext>
              </c:extLst>
            </c:dLbl>
            <c:dLbl>
              <c:idx val="4"/>
              <c:layout>
                <c:manualLayout>
                  <c:x val="0"/>
                  <c:y val="-2.79533913516609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84-466F-8A94-665FD9133B3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Hárok1!$A$2:$A$7</c:f>
              <c:strCache>
                <c:ptCount val="6"/>
                <c:pt idx="0">
                  <c:v>Kurzy v rámci aliancie ENLIGHT</c:v>
                </c:pt>
                <c:pt idx="1">
                  <c:v>Pobyty v rámci programu Erasmus+</c:v>
                </c:pt>
                <c:pt idx="2">
                  <c:v>Kurzy na rozšírenie mäkkých zručností</c:v>
                </c:pt>
                <c:pt idx="3">
                  <c:v>Kurzy na rozšírenie technických zručností</c:v>
                </c:pt>
                <c:pt idx="4">
                  <c:v>Jazykové kurzy</c:v>
                </c:pt>
                <c:pt idx="5">
                  <c:v>Možnosti stáží (netýka sa povinných klinických stáží)</c:v>
                </c:pt>
              </c:strCache>
            </c:strRef>
          </c:cat>
          <c:val>
            <c:numRef>
              <c:f>Hárok1!$C$2:$C$7</c:f>
              <c:numCache>
                <c:formatCode>0.00%</c:formatCode>
                <c:ptCount val="6"/>
                <c:pt idx="0">
                  <c:v>0.31</c:v>
                </c:pt>
                <c:pt idx="1">
                  <c:v>0.13</c:v>
                </c:pt>
                <c:pt idx="2">
                  <c:v>0.47</c:v>
                </c:pt>
                <c:pt idx="3">
                  <c:v>0.44</c:v>
                </c:pt>
                <c:pt idx="4">
                  <c:v>0.31</c:v>
                </c:pt>
                <c:pt idx="5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C3-4426-BCBE-0F3FF2EC7D4C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Nie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5016746584191887E-3"/>
                  <c:y val="-5.59067827033218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98-4D47-B42F-3CFB586A13D4}"/>
                </c:ext>
              </c:extLst>
            </c:dLbl>
            <c:dLbl>
              <c:idx val="1"/>
              <c:layout>
                <c:manualLayout>
                  <c:x val="4.5016746584191887E-3"/>
                  <c:y val="-5.59067827033228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598-4D47-B42F-3CFB586A13D4}"/>
                </c:ext>
              </c:extLst>
            </c:dLbl>
            <c:dLbl>
              <c:idx val="2"/>
              <c:layout>
                <c:manualLayout>
                  <c:x val="0"/>
                  <c:y val="-8.38601740549827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598-4D47-B42F-3CFB586A13D4}"/>
                </c:ext>
              </c:extLst>
            </c:dLbl>
            <c:dLbl>
              <c:idx val="3"/>
              <c:layout>
                <c:manualLayout>
                  <c:x val="4.5016746584191887E-3"/>
                  <c:y val="-5.59056821761032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406891721254887E-2"/>
                      <c:h val="5.0567684955154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B598-4D47-B42F-3CFB586A13D4}"/>
                </c:ext>
              </c:extLst>
            </c:dLbl>
            <c:dLbl>
              <c:idx val="5"/>
              <c:layout>
                <c:manualLayout>
                  <c:x val="3.0011755160413811E-3"/>
                  <c:y val="-8.38601740549828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4895422316750822E-2"/>
                      <c:h val="5.61583632254867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598-4D47-B42F-3CFB586A13D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Hárok1!$A$2:$A$7</c:f>
              <c:strCache>
                <c:ptCount val="6"/>
                <c:pt idx="0">
                  <c:v>Kurzy v rámci aliancie ENLIGHT</c:v>
                </c:pt>
                <c:pt idx="1">
                  <c:v>Pobyty v rámci programu Erasmus+</c:v>
                </c:pt>
                <c:pt idx="2">
                  <c:v>Kurzy na rozšírenie mäkkých zručností</c:v>
                </c:pt>
                <c:pt idx="3">
                  <c:v>Kurzy na rozšírenie technických zručností</c:v>
                </c:pt>
                <c:pt idx="4">
                  <c:v>Jazykové kurzy</c:v>
                </c:pt>
                <c:pt idx="5">
                  <c:v>Možnosti stáží (netýka sa povinných klinických stáží)</c:v>
                </c:pt>
              </c:strCache>
            </c:strRef>
          </c:cat>
          <c:val>
            <c:numRef>
              <c:f>Hárok1!$D$2:$D$7</c:f>
              <c:numCache>
                <c:formatCode>0.00%</c:formatCode>
                <c:ptCount val="6"/>
                <c:pt idx="0">
                  <c:v>0.03</c:v>
                </c:pt>
                <c:pt idx="1">
                  <c:v>0.03</c:v>
                </c:pt>
                <c:pt idx="2">
                  <c:v>0.13</c:v>
                </c:pt>
                <c:pt idx="3">
                  <c:v>0.15</c:v>
                </c:pt>
                <c:pt idx="4">
                  <c:v>0.11</c:v>
                </c:pt>
                <c:pt idx="5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C3-4426-BCBE-0F3FF2EC7D4C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Áno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0011164389461263E-3"/>
                  <c:y val="-5.59067827033228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084-466F-8A94-665FD9133B34}"/>
                </c:ext>
              </c:extLst>
            </c:dLbl>
            <c:dLbl>
              <c:idx val="1"/>
              <c:layout>
                <c:manualLayout>
                  <c:x val="-4.5016746584191887E-3"/>
                  <c:y val="-1.56891160279253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7C3-4426-BCBE-0F3FF2EC7D4C}"/>
                </c:ext>
              </c:extLst>
            </c:dLbl>
            <c:dLbl>
              <c:idx val="2"/>
              <c:layout>
                <c:manualLayout>
                  <c:x val="9.0033493168382682E-3"/>
                  <c:y val="-2.79533913516609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98-4D47-B42F-3CFB586A13D4}"/>
                </c:ext>
              </c:extLst>
            </c:dLbl>
            <c:dLbl>
              <c:idx val="3"/>
              <c:layout>
                <c:manualLayout>
                  <c:x val="4.5016746584191887E-3"/>
                  <c:y val="-8.386017405498328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598-4D47-B42F-3CFB586A13D4}"/>
                </c:ext>
              </c:extLst>
            </c:dLbl>
            <c:dLbl>
              <c:idx val="5"/>
              <c:layout>
                <c:manualLayout>
                  <c:x val="1.3717701518173909E-3"/>
                  <c:y val="-8.38590735277642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744576397731579E-2"/>
                      <c:h val="5.0567684955154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889E-46BE-A466-6D876CED91A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Hárok1!$A$2:$A$7</c:f>
              <c:strCache>
                <c:ptCount val="6"/>
                <c:pt idx="0">
                  <c:v>Kurzy v rámci aliancie ENLIGHT</c:v>
                </c:pt>
                <c:pt idx="1">
                  <c:v>Pobyty v rámci programu Erasmus+</c:v>
                </c:pt>
                <c:pt idx="2">
                  <c:v>Kurzy na rozšírenie mäkkých zručností</c:v>
                </c:pt>
                <c:pt idx="3">
                  <c:v>Kurzy na rozšírenie technických zručností</c:v>
                </c:pt>
                <c:pt idx="4">
                  <c:v>Jazykové kurzy</c:v>
                </c:pt>
                <c:pt idx="5">
                  <c:v>Možnosti stáží (netýka sa povinných klinických stáží)</c:v>
                </c:pt>
              </c:strCache>
            </c:strRef>
          </c:cat>
          <c:val>
            <c:numRef>
              <c:f>Hárok1!$E$2:$E$7</c:f>
              <c:numCache>
                <c:formatCode>0.00%</c:formatCode>
                <c:ptCount val="6"/>
                <c:pt idx="0">
                  <c:v>0.55000000000000004</c:v>
                </c:pt>
                <c:pt idx="1">
                  <c:v>0.81</c:v>
                </c:pt>
                <c:pt idx="2">
                  <c:v>0.18</c:v>
                </c:pt>
                <c:pt idx="3">
                  <c:v>0.2</c:v>
                </c:pt>
                <c:pt idx="4">
                  <c:v>0.42</c:v>
                </c:pt>
                <c:pt idx="5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C3-4426-BCBE-0F3FF2EC7D4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0944128"/>
        <c:axId val="120944608"/>
      </c:barChart>
      <c:catAx>
        <c:axId val="120944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20944608"/>
        <c:crosses val="autoZero"/>
        <c:auto val="1"/>
        <c:lblAlgn val="ctr"/>
        <c:lblOffset val="100"/>
        <c:noMultiLvlLbl val="0"/>
      </c:catAx>
      <c:valAx>
        <c:axId val="120944608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12094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sk-SK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BC4-447D-A61F-A4444CC4DF8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BC4-447D-A61F-A4444CC4DF8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BC4-447D-A61F-A4444CC4DF8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BC4-447D-A61F-A4444CC4DF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Hárok1!$A$2:$A$5</c:f>
              <c:strCache>
                <c:ptCount val="4"/>
                <c:pt idx="0">
                  <c:v>Áno</c:v>
                </c:pt>
                <c:pt idx="1">
                  <c:v>Nie</c:v>
                </c:pt>
                <c:pt idx="2">
                  <c:v>Neviem</c:v>
                </c:pt>
                <c:pt idx="3">
                  <c:v>Iné</c:v>
                </c:pt>
              </c:strCache>
            </c:strRef>
          </c:cat>
          <c:val>
            <c:numRef>
              <c:f>Hárok1!$B$2:$B$5</c:f>
              <c:numCache>
                <c:formatCode>General</c:formatCode>
                <c:ptCount val="4"/>
                <c:pt idx="0">
                  <c:v>1581</c:v>
                </c:pt>
                <c:pt idx="1">
                  <c:v>53</c:v>
                </c:pt>
                <c:pt idx="2">
                  <c:v>228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BC4-447D-A61F-A4444CC4D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6854928345224458"/>
          <c:y val="0.32175740377161549"/>
          <c:w val="0.12206104518625313"/>
          <c:h val="0.397616061764200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3EA-48DF-A0F6-87E84EBD1F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3EA-48DF-A0F6-87E84EBD1F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3EA-48DF-A0F6-87E84EBD1F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3EA-48DF-A0F6-87E84EBD1FB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Hárok1!$A$2:$A$5</c:f>
              <c:strCache>
                <c:ptCount val="4"/>
                <c:pt idx="0">
                  <c:v>Áno</c:v>
                </c:pt>
                <c:pt idx="1">
                  <c:v>Nie</c:v>
                </c:pt>
                <c:pt idx="2">
                  <c:v>Neviem</c:v>
                </c:pt>
                <c:pt idx="3">
                  <c:v>Iné</c:v>
                </c:pt>
              </c:strCache>
            </c:strRef>
          </c:cat>
          <c:val>
            <c:numRef>
              <c:f>Hárok1!$B$2:$B$5</c:f>
              <c:numCache>
                <c:formatCode>General</c:formatCode>
                <c:ptCount val="4"/>
                <c:pt idx="0">
                  <c:v>1455</c:v>
                </c:pt>
                <c:pt idx="1">
                  <c:v>93</c:v>
                </c:pt>
                <c:pt idx="2">
                  <c:v>308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3EA-48DF-A0F6-87E84EBD1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324411913299571"/>
          <c:y val="0.26887456009038663"/>
          <c:w val="0.11736620950550196"/>
          <c:h val="0.421119547844746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653-4B2E-B1D5-3F12B929BB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653-4B2E-B1D5-3F12B929BB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653-4B2E-B1D5-3F12B929BBA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653-4B2E-B1D5-3F12B929BB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Hárok1!$A$2:$A$5</c:f>
              <c:strCache>
                <c:ptCount val="4"/>
                <c:pt idx="0">
                  <c:v>Áno</c:v>
                </c:pt>
                <c:pt idx="1">
                  <c:v>Nie</c:v>
                </c:pt>
                <c:pt idx="2">
                  <c:v>Neviem</c:v>
                </c:pt>
                <c:pt idx="3">
                  <c:v>Iné</c:v>
                </c:pt>
              </c:strCache>
            </c:strRef>
          </c:cat>
          <c:val>
            <c:numRef>
              <c:f>Hárok1!$B$2:$B$5</c:f>
              <c:numCache>
                <c:formatCode>General</c:formatCode>
                <c:ptCount val="4"/>
                <c:pt idx="0">
                  <c:v>1022</c:v>
                </c:pt>
                <c:pt idx="1">
                  <c:v>298</c:v>
                </c:pt>
                <c:pt idx="2">
                  <c:v>560</c:v>
                </c:pt>
                <c:pt idx="3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653-4B2E-B1D5-3F12B929BB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324411913299571"/>
          <c:y val="0.26006075281018182"/>
          <c:w val="0.11736620950550196"/>
          <c:h val="0.388802254483995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71-407E-A15B-DD8782D6980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71-407E-A15B-DD8782D6980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71-407E-A15B-DD8782D6980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71-407E-A15B-DD8782D6980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571-407E-A15B-DD8782D6980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Hárok1!$A$2:$A$6</c:f>
              <c:strCache>
                <c:ptCount val="5"/>
                <c:pt idx="0">
                  <c:v>Áno</c:v>
                </c:pt>
                <c:pt idx="1">
                  <c:v>Nie</c:v>
                </c:pt>
                <c:pt idx="2">
                  <c:v>Neviem</c:v>
                </c:pt>
                <c:pt idx="3">
                  <c:v>Nemám skúsenosť</c:v>
                </c:pt>
                <c:pt idx="4">
                  <c:v>Iné</c:v>
                </c:pt>
              </c:strCache>
            </c:strRef>
          </c:cat>
          <c:val>
            <c:numRef>
              <c:f>Hárok1!$B$2:$B$6</c:f>
              <c:numCache>
                <c:formatCode>General</c:formatCode>
                <c:ptCount val="5"/>
                <c:pt idx="0">
                  <c:v>915</c:v>
                </c:pt>
                <c:pt idx="1">
                  <c:v>390</c:v>
                </c:pt>
                <c:pt idx="2">
                  <c:v>245</c:v>
                </c:pt>
                <c:pt idx="3">
                  <c:v>156</c:v>
                </c:pt>
                <c:pt idx="4">
                  <c:v>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571-407E-A15B-DD8782D69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181200941431615"/>
          <c:y val="0.24341052239042482"/>
          <c:w val="0.22879831922418148"/>
          <c:h val="0.492613173565148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49-4A35-9647-BA69C173967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49-4A35-9647-BA69C173967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49-4A35-9647-BA69C173967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149-4A35-9647-BA69C173967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149-4A35-9647-BA69C173967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Hárok1!$A$2:$A$6</c:f>
              <c:strCache>
                <c:ptCount val="4"/>
                <c:pt idx="0">
                  <c:v>Áno</c:v>
                </c:pt>
                <c:pt idx="1">
                  <c:v>Nie</c:v>
                </c:pt>
                <c:pt idx="2">
                  <c:v>Neviem</c:v>
                </c:pt>
                <c:pt idx="3">
                  <c:v>Iné</c:v>
                </c:pt>
              </c:strCache>
            </c:strRef>
          </c:cat>
          <c:val>
            <c:numRef>
              <c:f>Hárok1!$B$2:$B$6</c:f>
              <c:numCache>
                <c:formatCode>General</c:formatCode>
                <c:ptCount val="5"/>
                <c:pt idx="0">
                  <c:v>865</c:v>
                </c:pt>
                <c:pt idx="1">
                  <c:v>234</c:v>
                </c:pt>
                <c:pt idx="2">
                  <c:v>679</c:v>
                </c:pt>
                <c:pt idx="3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149-4A35-9647-BA69C17396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87324411913299571"/>
          <c:y val="0.29237804617093283"/>
          <c:w val="0.11736620950550196"/>
          <c:h val="0.406429869044405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Corbel" panose="020B050302020402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324411913299571"/>
          <c:y val="0.29237804617093283"/>
          <c:w val="0.11736620950550196"/>
          <c:h val="0.406429869044405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Corbel" panose="020B050302020402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2AE-4856-8A8A-378D0DDD31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2AE-4856-8A8A-378D0DDD31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2AE-4856-8A8A-378D0DDD31A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2AE-4856-8A8A-378D0DDD31A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2AE-4856-8A8A-378D0DDD31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Hárok1!$A$2:$A$6</c:f>
              <c:strCache>
                <c:ptCount val="5"/>
                <c:pt idx="0">
                  <c:v>Áno</c:v>
                </c:pt>
                <c:pt idx="1">
                  <c:v>Nie</c:v>
                </c:pt>
                <c:pt idx="2">
                  <c:v>Neviem</c:v>
                </c:pt>
                <c:pt idx="3">
                  <c:v>Táto otázka sa ma netýka</c:v>
                </c:pt>
                <c:pt idx="4">
                  <c:v>Iné</c:v>
                </c:pt>
              </c:strCache>
            </c:strRef>
          </c:cat>
          <c:val>
            <c:numRef>
              <c:f>Hárok1!$B$2:$B$6</c:f>
              <c:numCache>
                <c:formatCode>General</c:formatCode>
                <c:ptCount val="5"/>
                <c:pt idx="0">
                  <c:v>95</c:v>
                </c:pt>
                <c:pt idx="1">
                  <c:v>33</c:v>
                </c:pt>
                <c:pt idx="2">
                  <c:v>71</c:v>
                </c:pt>
                <c:pt idx="3">
                  <c:v>1515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2AE-4856-8A8A-378D0DDD3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934654294973696"/>
          <c:y val="0.26103813695083444"/>
          <c:w val="0.30126378568876072"/>
          <c:h val="0.448544137164123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Corbel" panose="020B050302020402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B2E-4BC4-8B89-B9EAD12F5A8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B2E-4BC4-8B89-B9EAD12F5A8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B2E-4BC4-8B89-B9EAD12F5A8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B2E-4BC4-8B89-B9EAD12F5A8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B2E-4BC4-8B89-B9EAD12F5A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Hárok1!$A$2:$A$6</c:f>
              <c:strCache>
                <c:ptCount val="5"/>
                <c:pt idx="0">
                  <c:v>Áno</c:v>
                </c:pt>
                <c:pt idx="1">
                  <c:v>Nie</c:v>
                </c:pt>
                <c:pt idx="2">
                  <c:v>Neviem</c:v>
                </c:pt>
                <c:pt idx="3">
                  <c:v>Nevedel/a som o tejto možnosti</c:v>
                </c:pt>
                <c:pt idx="4">
                  <c:v>Iné</c:v>
                </c:pt>
              </c:strCache>
            </c:strRef>
          </c:cat>
          <c:val>
            <c:numRef>
              <c:f>Hárok1!$B$2:$B$6</c:f>
              <c:numCache>
                <c:formatCode>General</c:formatCode>
                <c:ptCount val="5"/>
                <c:pt idx="0">
                  <c:v>360</c:v>
                </c:pt>
                <c:pt idx="1">
                  <c:v>549</c:v>
                </c:pt>
                <c:pt idx="2">
                  <c:v>497</c:v>
                </c:pt>
                <c:pt idx="3">
                  <c:v>485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B2E-4BC4-8B89-B9EAD12F5A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defTabSz="720000">
            <a:defRPr sz="1600" b="0" i="0" u="none" strike="noStrike" kern="1200" baseline="0">
              <a:solidFill>
                <a:sysClr val="windowText" lastClr="000000"/>
              </a:solidFill>
              <a:latin typeface="Corbel" panose="020B050302020402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063-4D57-9CFC-6BF6B757E0F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063-4D57-9CFC-6BF6B757E0F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063-4D57-9CFC-6BF6B757E0F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063-4D57-9CFC-6BF6B757E0F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063-4D57-9CFC-6BF6B757E0F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Hárok1!$A$2:$A$6</c:f>
              <c:strCache>
                <c:ptCount val="4"/>
                <c:pt idx="0">
                  <c:v>Áno</c:v>
                </c:pt>
                <c:pt idx="1">
                  <c:v>Nie</c:v>
                </c:pt>
                <c:pt idx="2">
                  <c:v>Neviem</c:v>
                </c:pt>
                <c:pt idx="3">
                  <c:v>Iné</c:v>
                </c:pt>
              </c:strCache>
            </c:strRef>
          </c:cat>
          <c:val>
            <c:numRef>
              <c:f>Hárok1!$B$2:$B$6</c:f>
              <c:numCache>
                <c:formatCode>General</c:formatCode>
                <c:ptCount val="5"/>
                <c:pt idx="0">
                  <c:v>158</c:v>
                </c:pt>
                <c:pt idx="1">
                  <c:v>141</c:v>
                </c:pt>
                <c:pt idx="2">
                  <c:v>1211</c:v>
                </c:pt>
                <c:pt idx="3">
                  <c:v>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063-4D57-9CFC-6BF6B757E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87324411913299571"/>
          <c:y val="0.2747504316105232"/>
          <c:w val="0.11736620950550196"/>
          <c:h val="0.391740190244063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Corbel" panose="020B050302020402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825314600147141"/>
          <c:y val="2.6033882436428502E-2"/>
          <c:w val="0.62754759300233387"/>
          <c:h val="0.8794892141084634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Hárok1!$B$1</c:f>
              <c:strCache>
                <c:ptCount val="1"/>
                <c:pt idx="0">
                  <c:v>Nevedel/a som o existencii tohto orgánu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Hárok1!$A$2:$A$8</c:f>
              <c:strCache>
                <c:ptCount val="7"/>
                <c:pt idx="0">
                  <c:v>rada študijného programu (návrhová rada)</c:v>
                </c:pt>
                <c:pt idx="1">
                  <c:v>univerzitná akreditačná rada</c:v>
                </c:pt>
                <c:pt idx="2">
                  <c:v>fakultná akreditačná rada</c:v>
                </c:pt>
                <c:pt idx="3">
                  <c:v>univerzitná rada pre kvalitu</c:v>
                </c:pt>
                <c:pt idx="4">
                  <c:v>fakultná rada pre kvalitu</c:v>
                </c:pt>
                <c:pt idx="5">
                  <c:v>univerzitný akademický senát</c:v>
                </c:pt>
                <c:pt idx="6">
                  <c:v>fakultný akademický senát</c:v>
                </c:pt>
              </c:strCache>
            </c:strRef>
          </c:cat>
          <c:val>
            <c:numRef>
              <c:f>Hárok1!$B$2:$B$8</c:f>
              <c:numCache>
                <c:formatCode>0.00%</c:formatCode>
                <c:ptCount val="7"/>
                <c:pt idx="0">
                  <c:v>0.33</c:v>
                </c:pt>
                <c:pt idx="1">
                  <c:v>0.33</c:v>
                </c:pt>
                <c:pt idx="2">
                  <c:v>0.34</c:v>
                </c:pt>
                <c:pt idx="3">
                  <c:v>0.38</c:v>
                </c:pt>
                <c:pt idx="4">
                  <c:v>0.36</c:v>
                </c:pt>
                <c:pt idx="5">
                  <c:v>0.12</c:v>
                </c:pt>
                <c:pt idx="6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22-4BA0-B4F0-7E81F9AF1557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Nie neviem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264741633749257E-16"/>
                  <c:y val="-4.73343317025972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83C-4EB6-8B8A-54904FF0700B}"/>
                </c:ext>
              </c:extLst>
            </c:dLbl>
            <c:dLbl>
              <c:idx val="1"/>
              <c:layout>
                <c:manualLayout>
                  <c:x val="-1.3997536653982546E-3"/>
                  <c:y val="-8.15417723613727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22-4BA0-B4F0-7E81F9AF1557}"/>
                </c:ext>
              </c:extLst>
            </c:dLbl>
            <c:dLbl>
              <c:idx val="2"/>
              <c:layout>
                <c:manualLayout>
                  <c:x val="1.3149969277058244E-3"/>
                  <c:y val="-4.73529672662605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22-4BA0-B4F0-7E81F9AF1557}"/>
                </c:ext>
              </c:extLst>
            </c:dLbl>
            <c:dLbl>
              <c:idx val="3"/>
              <c:layout>
                <c:manualLayout>
                  <c:x val="0"/>
                  <c:y val="-4.73343317025972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70-46CD-9B3E-F91AE44378D1}"/>
                </c:ext>
              </c:extLst>
            </c:dLbl>
            <c:dLbl>
              <c:idx val="4"/>
              <c:layout>
                <c:manualLayout>
                  <c:x val="-1.0264741633749257E-16"/>
                  <c:y val="-4.73343317025977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83C-4EB6-8B8A-54904FF0700B}"/>
                </c:ext>
              </c:extLst>
            </c:dLbl>
            <c:dLbl>
              <c:idx val="5"/>
              <c:layout>
                <c:manualLayout>
                  <c:x val="0"/>
                  <c:y val="-3.94589424988501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22-4BA0-B4F0-7E81F9AF1557}"/>
                </c:ext>
              </c:extLst>
            </c:dLbl>
            <c:dLbl>
              <c:idx val="6"/>
              <c:layout>
                <c:manualLayout>
                  <c:x val="0"/>
                  <c:y val="-4.73343317025973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3C-4EB6-8B8A-54904FF0700B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Hárok1!$A$2:$A$8</c:f>
              <c:strCache>
                <c:ptCount val="7"/>
                <c:pt idx="0">
                  <c:v>rada študijného programu (návrhová rada)</c:v>
                </c:pt>
                <c:pt idx="1">
                  <c:v>univerzitná akreditačná rada</c:v>
                </c:pt>
                <c:pt idx="2">
                  <c:v>fakultná akreditačná rada</c:v>
                </c:pt>
                <c:pt idx="3">
                  <c:v>univerzitná rada pre kvalitu</c:v>
                </c:pt>
                <c:pt idx="4">
                  <c:v>fakultná rada pre kvalitu</c:v>
                </c:pt>
                <c:pt idx="5">
                  <c:v>univerzitný akademický senát</c:v>
                </c:pt>
                <c:pt idx="6">
                  <c:v>fakultný akademický senát</c:v>
                </c:pt>
              </c:strCache>
            </c:strRef>
          </c:cat>
          <c:val>
            <c:numRef>
              <c:f>Hárok1!$C$2:$C$8</c:f>
              <c:numCache>
                <c:formatCode>0.00%</c:formatCode>
                <c:ptCount val="7"/>
                <c:pt idx="0">
                  <c:v>0.52</c:v>
                </c:pt>
                <c:pt idx="1">
                  <c:v>0.56999999999999995</c:v>
                </c:pt>
                <c:pt idx="2">
                  <c:v>0.55000000000000004</c:v>
                </c:pt>
                <c:pt idx="3">
                  <c:v>0.51</c:v>
                </c:pt>
                <c:pt idx="4">
                  <c:v>0.51</c:v>
                </c:pt>
                <c:pt idx="5">
                  <c:v>0.56000000000000005</c:v>
                </c:pt>
                <c:pt idx="6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22-4BA0-B4F0-7E81F9AF1557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Áno viem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7995073307965092E-3"/>
                  <c:y val="-7.10014975538959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0A-4643-8D8C-D4CFB875A1DF}"/>
                </c:ext>
              </c:extLst>
            </c:dLbl>
            <c:dLbl>
              <c:idx val="1"/>
              <c:layout>
                <c:manualLayout>
                  <c:x val="5.5990146615930185E-3"/>
                  <c:y val="-4.73343317025981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0A-4643-8D8C-D4CFB875A1DF}"/>
                </c:ext>
              </c:extLst>
            </c:dLbl>
            <c:dLbl>
              <c:idx val="2"/>
              <c:layout>
                <c:manualLayout>
                  <c:x val="-1.4421095769360957E-3"/>
                  <c:y val="-7.10014975538959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70-46CD-9B3E-F91AE44378D1}"/>
                </c:ext>
              </c:extLst>
            </c:dLbl>
            <c:dLbl>
              <c:idx val="3"/>
              <c:layout>
                <c:manualLayout>
                  <c:x val="-2.8842191538722968E-3"/>
                  <c:y val="-7.10014975538959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70-46CD-9B3E-F91AE44378D1}"/>
                </c:ext>
              </c:extLst>
            </c:dLbl>
            <c:dLbl>
              <c:idx val="4"/>
              <c:layout>
                <c:manualLayout>
                  <c:x val="-2.8842191538722968E-3"/>
                  <c:y val="-7.10014975538959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70-46CD-9B3E-F91AE44378D1}"/>
                </c:ext>
              </c:extLst>
            </c:dLbl>
            <c:dLbl>
              <c:idx val="5"/>
              <c:layout>
                <c:manualLayout>
                  <c:x val="-1.057534806354183E-16"/>
                  <c:y val="-7.10014975538961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70-46CD-9B3E-F91AE44378D1}"/>
                </c:ext>
              </c:extLst>
            </c:dLbl>
            <c:dLbl>
              <c:idx val="6"/>
              <c:layout>
                <c:manualLayout>
                  <c:x val="-1.057534806354183E-16"/>
                  <c:y val="-4.73343317025973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70-46CD-9B3E-F91AE44378D1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Hárok1!$A$2:$A$8</c:f>
              <c:strCache>
                <c:ptCount val="7"/>
                <c:pt idx="0">
                  <c:v>rada študijného programu (návrhová rada)</c:v>
                </c:pt>
                <c:pt idx="1">
                  <c:v>univerzitná akreditačná rada</c:v>
                </c:pt>
                <c:pt idx="2">
                  <c:v>fakultná akreditačná rada</c:v>
                </c:pt>
                <c:pt idx="3">
                  <c:v>univerzitná rada pre kvalitu</c:v>
                </c:pt>
                <c:pt idx="4">
                  <c:v>fakultná rada pre kvalitu</c:v>
                </c:pt>
                <c:pt idx="5">
                  <c:v>univerzitný akademický senát</c:v>
                </c:pt>
                <c:pt idx="6">
                  <c:v>fakultný akademický senát</c:v>
                </c:pt>
              </c:strCache>
            </c:strRef>
          </c:cat>
          <c:val>
            <c:numRef>
              <c:f>Hárok1!$D$2:$D$8</c:f>
              <c:numCache>
                <c:formatCode>0.00%</c:formatCode>
                <c:ptCount val="7"/>
                <c:pt idx="0">
                  <c:v>0.15</c:v>
                </c:pt>
                <c:pt idx="1">
                  <c:v>0.1</c:v>
                </c:pt>
                <c:pt idx="2">
                  <c:v>0.11</c:v>
                </c:pt>
                <c:pt idx="3">
                  <c:v>0.11</c:v>
                </c:pt>
                <c:pt idx="4">
                  <c:v>0.13</c:v>
                </c:pt>
                <c:pt idx="5">
                  <c:v>0.32</c:v>
                </c:pt>
                <c:pt idx="6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22-4BA0-B4F0-7E81F9AF1557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Stĺpec2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Hárok1!$A$2:$A$8</c:f>
              <c:strCache>
                <c:ptCount val="7"/>
                <c:pt idx="0">
                  <c:v>rada študijného programu (návrhová rada)</c:v>
                </c:pt>
                <c:pt idx="1">
                  <c:v>univerzitná akreditačná rada</c:v>
                </c:pt>
                <c:pt idx="2">
                  <c:v>fakultná akreditačná rada</c:v>
                </c:pt>
                <c:pt idx="3">
                  <c:v>univerzitná rada pre kvalitu</c:v>
                </c:pt>
                <c:pt idx="4">
                  <c:v>fakultná rada pre kvalitu</c:v>
                </c:pt>
                <c:pt idx="5">
                  <c:v>univerzitný akademický senát</c:v>
                </c:pt>
                <c:pt idx="6">
                  <c:v>fakultný akademický senát</c:v>
                </c:pt>
              </c:strCache>
            </c:strRef>
          </c:cat>
          <c:val>
            <c:numRef>
              <c:f>Hárok1!$E$2:$E$8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6-7222-4BA0-B4F0-7E81F9AF155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0944128"/>
        <c:axId val="120944608"/>
      </c:barChart>
      <c:catAx>
        <c:axId val="120944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20944608"/>
        <c:crosses val="autoZero"/>
        <c:auto val="1"/>
        <c:lblAlgn val="ctr"/>
        <c:lblOffset val="100"/>
        <c:noMultiLvlLbl val="0"/>
      </c:catAx>
      <c:valAx>
        <c:axId val="120944608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12094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sk-SK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Predaj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B3D-4595-AFB6-77EA13B2D17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B3D-4595-AFB6-77EA13B2D17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B3D-4595-AFB6-77EA13B2D17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B3D-4595-AFB6-77EA13B2D17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B3D-4595-AFB6-77EA13B2D17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B3D-4595-AFB6-77EA13B2D17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sk-SK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Hárok1!$A$2:$A$7</c:f>
              <c:strCache>
                <c:ptCount val="6"/>
                <c:pt idx="0">
                  <c:v>Áno</c:v>
                </c:pt>
                <c:pt idx="1">
                  <c:v>Skôr áno</c:v>
                </c:pt>
                <c:pt idx="2">
                  <c:v>Neviem</c:v>
                </c:pt>
                <c:pt idx="3">
                  <c:v>Skôr nie</c:v>
                </c:pt>
                <c:pt idx="4">
                  <c:v>Nie</c:v>
                </c:pt>
                <c:pt idx="5">
                  <c:v>Iné</c:v>
                </c:pt>
              </c:strCache>
            </c:strRef>
          </c:cat>
          <c:val>
            <c:numRef>
              <c:f>Hárok1!$B$2:$B$7</c:f>
              <c:numCache>
                <c:formatCode>General</c:formatCode>
                <c:ptCount val="6"/>
                <c:pt idx="0">
                  <c:v>387</c:v>
                </c:pt>
                <c:pt idx="1">
                  <c:v>915</c:v>
                </c:pt>
                <c:pt idx="2">
                  <c:v>122</c:v>
                </c:pt>
                <c:pt idx="3">
                  <c:v>331</c:v>
                </c:pt>
                <c:pt idx="4">
                  <c:v>120</c:v>
                </c:pt>
                <c:pt idx="5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B3D-4595-AFB6-77EA13B2D1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62132884797851"/>
          <c:y val="0.20325680589012166"/>
          <c:w val="0.12847744384064669"/>
          <c:h val="0.564106799285549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orbel" panose="020B0503020204020204" pitchFamily="34" charset="0"/>
              <a:ea typeface="+mn-ea"/>
              <a:cs typeface="+mn-cs"/>
            </a:defRPr>
          </a:pPr>
          <a:endParaRPr lang="sk-SK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F8781-2383-F545-A14E-F2FABCFD74C1}" type="datetimeFigureOut">
              <a:rPr lang="x-none" smtClean="0"/>
              <a:t>12. 3. 2025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9155B-5C4D-4042-BB6D-C92EFF5F82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29024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4152669-23C7-FC48-81F0-B77C4E0399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450" y="743315"/>
            <a:ext cx="911105" cy="911105"/>
          </a:xfrm>
          <a:prstGeom prst="rect">
            <a:avLst/>
          </a:prstGeom>
        </p:spPr>
      </p:pic>
      <p:sp>
        <p:nvSpPr>
          <p:cNvPr id="12" name="Title Placeholder 15">
            <a:extLst>
              <a:ext uri="{FF2B5EF4-FFF2-40B4-BE49-F238E27FC236}">
                <a16:creationId xmlns:a16="http://schemas.microsoft.com/office/drawing/2014/main" id="{4A5E08AE-9D98-0040-A1A1-72F022252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8145"/>
            <a:ext cx="9624250" cy="982543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sk-SK"/>
              <a:t>Kliknutím upravte štýl predlohy nadpisu</a:t>
            </a:r>
            <a:endParaRPr lang="x-none"/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397473BB-EB48-C34C-86C7-8B50D3076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9624250" cy="43232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85858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á snímka">
    <p:bg>
      <p:bgPr>
        <a:solidFill>
          <a:srgbClr val="9E2B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0CCDC05-4240-544A-BCC1-5FB170D2A2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445" y="2139020"/>
            <a:ext cx="9144000" cy="2579961"/>
          </a:xfrm>
          <a:prstGeom prst="rect">
            <a:avLst/>
          </a:prstGeom>
        </p:spPr>
        <p:txBody>
          <a:bodyPr wrap="none" lIns="0" rIns="0" anchor="ctr">
            <a:no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pPr algn="l"/>
            <a:r>
              <a:rPr lang="sk-SK" sz="7200" b="1">
                <a:solidFill>
                  <a:schemeClr val="bg1"/>
                </a:solidFill>
                <a:latin typeface="Corbel" panose="020B0503020204020204" pitchFamily="34" charset="0"/>
              </a:rPr>
              <a:t>Kliknutím upravte štýl predlohy nadpisu</a:t>
            </a:r>
            <a:endParaRPr lang="x-none" sz="7200" b="1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B9193127-3FCD-4342-8847-D89C7D3CDA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8445" y="5199222"/>
            <a:ext cx="5277556" cy="430212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x-none"/>
              <a:t>Meno Priezvisko</a:t>
            </a:r>
          </a:p>
        </p:txBody>
      </p: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2EA37F1B-379D-624D-8692-3A9FB376CE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8445" y="5646905"/>
            <a:ext cx="5277556" cy="430212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2800" b="0" i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k-SK"/>
              <a:t>Pozícia</a:t>
            </a:r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097A57-41B8-784E-9D14-459117AF7A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18444" y="684713"/>
            <a:ext cx="2991556" cy="94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638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4152669-23C7-FC48-81F0-B77C4E0399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450" y="743315"/>
            <a:ext cx="911105" cy="911105"/>
          </a:xfrm>
          <a:prstGeom prst="rect">
            <a:avLst/>
          </a:prstGeom>
        </p:spPr>
      </p:pic>
      <p:sp>
        <p:nvSpPr>
          <p:cNvPr id="12" name="Title Placeholder 15">
            <a:extLst>
              <a:ext uri="{FF2B5EF4-FFF2-40B4-BE49-F238E27FC236}">
                <a16:creationId xmlns:a16="http://schemas.microsoft.com/office/drawing/2014/main" id="{4A5E08AE-9D98-0040-A1A1-72F022252F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08145"/>
            <a:ext cx="9624250" cy="982543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>
              <a:defRPr sz="9600" b="0" i="0">
                <a:latin typeface="Corbel" panose="020B0503020204020204" pitchFamily="34" charset="0"/>
              </a:defRPr>
            </a:lvl1pPr>
          </a:lstStyle>
          <a:p>
            <a:r>
              <a:rPr lang="en-GB"/>
              <a:t>01</a:t>
            </a:r>
            <a:endParaRPr lang="x-none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1731E6C-2266-2147-AB7F-9F8E91791D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149" y="2154065"/>
            <a:ext cx="10554405" cy="2652712"/>
          </a:xfrm>
        </p:spPr>
        <p:txBody>
          <a:bodyPr lIns="36000">
            <a:noAutofit/>
          </a:bodyPr>
          <a:lstStyle>
            <a:lvl1pPr marL="0" indent="0">
              <a:lnSpc>
                <a:spcPct val="100000"/>
              </a:lnSpc>
              <a:buNone/>
              <a:defRPr sz="7200" b="1" i="0">
                <a:solidFill>
                  <a:srgbClr val="9E2B2F"/>
                </a:solidFill>
                <a:latin typeface="Corbel" panose="020B0503020204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err="1"/>
              <a:t>Názov</a:t>
            </a:r>
            <a:r>
              <a:rPr lang="en-GB"/>
              <a:t> </a:t>
            </a:r>
            <a:r>
              <a:rPr lang="en-GB" err="1"/>
              <a:t>sekcie</a:t>
            </a:r>
            <a:endParaRPr lang="x-none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44BCE4BF-813A-2B41-ACD7-9A0AC60C42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8445" y="5199222"/>
            <a:ext cx="5277556" cy="430212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3600" b="1" i="0">
                <a:solidFill>
                  <a:srgbClr val="9E2B2F"/>
                </a:solidFill>
                <a:latin typeface="Corbel" panose="020B0503020204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x-none"/>
              <a:t>Meno Priezvisko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9DC3CCA0-FB25-8340-9A02-D305621654A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8445" y="5646905"/>
            <a:ext cx="5277556" cy="430212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2800" b="0" i="0">
                <a:solidFill>
                  <a:srgbClr val="9E2B2F"/>
                </a:solidFill>
                <a:latin typeface="Corbel" panose="020B0503020204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x-none"/>
              <a:t>Pozícia</a:t>
            </a:r>
          </a:p>
        </p:txBody>
      </p:sp>
    </p:spTree>
    <p:extLst>
      <p:ext uri="{BB962C8B-B14F-4D97-AF65-F5344CB8AC3E}">
        <p14:creationId xmlns:p14="http://schemas.microsoft.com/office/powerpoint/2010/main" val="3971948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0E40020-5C17-A544-A29D-46DA452C6B9A}"/>
              </a:ext>
            </a:extLst>
          </p:cNvPr>
          <p:cNvSpPr/>
          <p:nvPr userDrawn="1"/>
        </p:nvSpPr>
        <p:spPr>
          <a:xfrm>
            <a:off x="9630888" y="0"/>
            <a:ext cx="2561112" cy="6858000"/>
          </a:xfrm>
          <a:prstGeom prst="rect">
            <a:avLst/>
          </a:prstGeom>
          <a:solidFill>
            <a:srgbClr val="9E2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712982-E0F9-784A-8204-3E877D37D4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450" y="743315"/>
            <a:ext cx="911106" cy="911106"/>
          </a:xfrm>
          <a:prstGeom prst="rect">
            <a:avLst/>
          </a:prstGeom>
        </p:spPr>
      </p:pic>
      <p:sp>
        <p:nvSpPr>
          <p:cNvPr id="12" name="Title Placeholder 15">
            <a:extLst>
              <a:ext uri="{FF2B5EF4-FFF2-40B4-BE49-F238E27FC236}">
                <a16:creationId xmlns:a16="http://schemas.microsoft.com/office/drawing/2014/main" id="{4A5E08AE-9D98-0040-A1A1-72F022252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8145"/>
            <a:ext cx="8115794" cy="98254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x-none"/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A5DF271A-FA91-7845-A5B6-52A1DAB74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8115795" cy="4323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2588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5">
            <a:extLst>
              <a:ext uri="{FF2B5EF4-FFF2-40B4-BE49-F238E27FC236}">
                <a16:creationId xmlns:a16="http://schemas.microsoft.com/office/drawing/2014/main" id="{285BE03A-F9B3-9143-AA81-0B5B0EB0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8145"/>
            <a:ext cx="9624250" cy="98254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x-none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AB105FE-080F-0143-98EB-EB70D2D88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3840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x-none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3E85164-97B8-BD49-B20A-1BE96B80A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5783721"/>
            <a:ext cx="10515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rgbClr val="9E2B2F"/>
                </a:solidFill>
                <a:latin typeface="Corbel" panose="020B0503020204020204" pitchFamily="34" charset="0"/>
              </a:defRPr>
            </a:lvl1pPr>
          </a:lstStyle>
          <a:p>
            <a:r>
              <a:rPr lang="x-none">
                <a:ea typeface="Verdana" panose="020B0604030504040204" pitchFamily="34" charset="0"/>
                <a:cs typeface="Verdana" panose="020B0604030504040204" pitchFamily="34" charset="0"/>
              </a:rPr>
              <a:t>01 / Názov sekcie</a:t>
            </a:r>
          </a:p>
        </p:txBody>
      </p:sp>
    </p:spTree>
    <p:extLst>
      <p:ext uri="{BB962C8B-B14F-4D97-AF65-F5344CB8AC3E}">
        <p14:creationId xmlns:p14="http://schemas.microsoft.com/office/powerpoint/2010/main" val="9383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5" r:id="rId3"/>
    <p:sldLayoutId id="214748365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rgbClr val="9E2B2F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9E2B2F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9E2B2F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9E2B2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9E2B2F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9E2B2F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9C8E2E2-99F4-DBF2-071E-E6DFBBC78E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617" y="2507155"/>
            <a:ext cx="9571828" cy="2579961"/>
          </a:xfrm>
        </p:spPr>
        <p:txBody>
          <a:bodyPr wrap="none" anchor="ctr">
            <a:normAutofit/>
          </a:bodyPr>
          <a:lstStyle/>
          <a:p>
            <a:r>
              <a:rPr lang="sk-SK" sz="5400" dirty="0">
                <a:latin typeface="+mj-lt"/>
              </a:rPr>
              <a:t>Vyhodnotenie Mikulášskej ankety 2024 </a:t>
            </a:r>
            <a:br>
              <a:rPr lang="sk-SK" sz="5400" dirty="0">
                <a:latin typeface="+mj-lt"/>
              </a:rPr>
            </a:br>
            <a:endParaRPr lang="en-US" sz="5400" dirty="0">
              <a:latin typeface="+mj-lt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30838E5-7113-934C-380F-1DC7487F60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8445" y="5199222"/>
            <a:ext cx="5277556" cy="430212"/>
          </a:xfrm>
        </p:spPr>
        <p:txBody>
          <a:bodyPr/>
          <a:lstStyle/>
          <a:p>
            <a:r>
              <a:rPr lang="sk-SK" b="0" dirty="0"/>
              <a:t>Oddelenie kvality RUK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420679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14D41-126C-25A9-EBB4-8606A41AD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560" y="722528"/>
            <a:ext cx="8332557" cy="982543"/>
          </a:xfrm>
        </p:spPr>
        <p:txBody>
          <a:bodyPr>
            <a:normAutofit/>
          </a:bodyPr>
          <a:lstStyle/>
          <a:p>
            <a:pPr algn="ctr"/>
            <a:r>
              <a:rPr lang="sk-SK" sz="3600" dirty="0">
                <a:latin typeface="+mj-lt"/>
              </a:rPr>
              <a:t>Základné informácie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A1531C0-24E4-46F7-907A-CA1E3351E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8447843" cy="432322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ts val="3000"/>
              </a:lnSpc>
            </a:pPr>
            <a:r>
              <a:rPr lang="sk-SK" sz="2600" dirty="0"/>
              <a:t>III. ročník ankety</a:t>
            </a:r>
          </a:p>
          <a:p>
            <a:pPr>
              <a:lnSpc>
                <a:spcPts val="3000"/>
              </a:lnSpc>
            </a:pPr>
            <a:r>
              <a:rPr lang="sk-SK" sz="2600" dirty="0"/>
              <a:t>Trvanie: 6. – 13. december 2024</a:t>
            </a:r>
          </a:p>
          <a:p>
            <a:pPr>
              <a:lnSpc>
                <a:spcPts val="3000"/>
              </a:lnSpc>
            </a:pPr>
            <a:r>
              <a:rPr lang="sk-SK" sz="2600" dirty="0"/>
              <a:t>Online prostredie: Platforma MS Forms</a:t>
            </a:r>
          </a:p>
          <a:p>
            <a:pPr>
              <a:lnSpc>
                <a:spcPts val="3000"/>
              </a:lnSpc>
            </a:pPr>
            <a:r>
              <a:rPr lang="sk-SK" sz="2600" dirty="0"/>
              <a:t>Cieľová skupina: študenti UK</a:t>
            </a:r>
          </a:p>
          <a:p>
            <a:pPr>
              <a:lnSpc>
                <a:spcPts val="3000"/>
              </a:lnSpc>
            </a:pPr>
            <a:r>
              <a:rPr lang="sk-SK" sz="2600" dirty="0"/>
              <a:t>28 otázok (slovenská a anglická verzia ankety)</a:t>
            </a:r>
          </a:p>
          <a:p>
            <a:pPr>
              <a:lnSpc>
                <a:spcPts val="3000"/>
              </a:lnSpc>
            </a:pPr>
            <a:r>
              <a:rPr lang="sk-SK" sz="2600" dirty="0"/>
              <a:t>Informácie o možnosti vypĺňania: e-mail, webstránka UK, sociálne siete, komunikácia so ŠČ AS UK</a:t>
            </a:r>
          </a:p>
          <a:p>
            <a:pPr>
              <a:lnSpc>
                <a:spcPts val="3000"/>
              </a:lnSpc>
            </a:pPr>
            <a:r>
              <a:rPr lang="sk-SK" sz="2600" dirty="0"/>
              <a:t>Cieľ ankety: zistiť mieru spokojnosti študentov s administratívnou, technickou a poradenskou podporou vo fakultnom prostredí</a:t>
            </a:r>
          </a:p>
          <a:p>
            <a:pPr>
              <a:lnSpc>
                <a:spcPts val="3000"/>
              </a:lnSpc>
            </a:pPr>
            <a:r>
              <a:rPr lang="sk-SK" sz="2600" dirty="0"/>
              <a:t>Sekundárne ciele: férovosť hodnotenia, kvalita výučby zo strany učiteľov, prístup učiteľov, výučba zručností a neakademická podpora poskytovaná vysokou školou.</a:t>
            </a:r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3160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F18526-0479-CC8A-0AA3-D98477C53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600" dirty="0">
                <a:latin typeface="+mj-lt"/>
              </a:rPr>
              <a:t>Vyhodnotenie ankety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A8D5913-0C34-6969-2D9E-17FAF33AE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68285"/>
            <a:ext cx="8865094" cy="4385361"/>
          </a:xfrm>
        </p:spPr>
        <p:txBody>
          <a:bodyPr/>
          <a:lstStyle/>
          <a:p>
            <a:r>
              <a:rPr lang="sk-SK" sz="1800" dirty="0">
                <a:latin typeface="+mn-lt"/>
              </a:rPr>
              <a:t>Celková účasť: 1 902 študentov, z toho 123 študentov vyplnilo anglickú verziu ankety</a:t>
            </a:r>
          </a:p>
          <a:p>
            <a:r>
              <a:rPr lang="sk-SK" sz="1800" dirty="0">
                <a:latin typeface="+mn-lt"/>
              </a:rPr>
              <a:t>Vyhodnotenie zohľadňuje celkový počet respondentov (nerozlišuje jazykové verziu)</a:t>
            </a:r>
          </a:p>
          <a:p>
            <a:r>
              <a:rPr lang="sk-SK" sz="1800" dirty="0">
                <a:latin typeface="+mn-lt"/>
              </a:rPr>
              <a:t>Počet vyplnených dotazníkov v anglickej verzii označuje študentov, ktorí anketu vyplnili v angličtine a nemožno ich stotožniť s počtom zahraničných študentov UK</a:t>
            </a:r>
          </a:p>
          <a:p>
            <a:r>
              <a:rPr lang="sk-SK" sz="1800" dirty="0">
                <a:latin typeface="+mn-lt"/>
              </a:rPr>
              <a:t>Predĺženie realizácie ankety na 8 dní neovplyvnilo mieru účasti študentov. V predošlých ročníkoch anketa trvala len 1 deň. </a:t>
            </a:r>
          </a:p>
          <a:p>
            <a:r>
              <a:rPr lang="sk-SK" sz="1800" dirty="0">
                <a:latin typeface="+mn-lt"/>
              </a:rPr>
              <a:t>Miera návratnosti: 8,2 % pri celkovom počte (23 062 študentov UK – údaj k 5. 12. 2024)</a:t>
            </a:r>
          </a:p>
          <a:p>
            <a:pPr marL="0" indent="0">
              <a:buNone/>
            </a:pPr>
            <a:endParaRPr lang="sk-SK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01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BD8840-1107-A7A2-539B-E6B47FCDA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24" y="676247"/>
            <a:ext cx="9462977" cy="982543"/>
          </a:xfrm>
        </p:spPr>
        <p:txBody>
          <a:bodyPr>
            <a:noAutofit/>
          </a:bodyPr>
          <a:lstStyle/>
          <a:p>
            <a:pPr algn="ctr"/>
            <a:r>
              <a:rPr lang="sk-SK" sz="3600" b="1" kern="0" dirty="0"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Respondenti</a:t>
            </a:r>
            <a:endParaRPr lang="sk-SK" sz="3600" dirty="0">
              <a:latin typeface="+mj-lt"/>
            </a:endParaRP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030FECF0-D1CE-5738-222A-F3989745F4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0842741"/>
              </p:ext>
            </p:extLst>
          </p:nvPr>
        </p:nvGraphicFramePr>
        <p:xfrm>
          <a:off x="1111102" y="1987000"/>
          <a:ext cx="7517219" cy="42555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2562">
                  <a:extLst>
                    <a:ext uri="{9D8B030D-6E8A-4147-A177-3AD203B41FA5}">
                      <a16:colId xmlns:a16="http://schemas.microsoft.com/office/drawing/2014/main" val="3781054872"/>
                    </a:ext>
                  </a:extLst>
                </a:gridCol>
                <a:gridCol w="1943937">
                  <a:extLst>
                    <a:ext uri="{9D8B030D-6E8A-4147-A177-3AD203B41FA5}">
                      <a16:colId xmlns:a16="http://schemas.microsoft.com/office/drawing/2014/main" val="734255130"/>
                    </a:ext>
                  </a:extLst>
                </a:gridCol>
                <a:gridCol w="1612489">
                  <a:extLst>
                    <a:ext uri="{9D8B030D-6E8A-4147-A177-3AD203B41FA5}">
                      <a16:colId xmlns:a16="http://schemas.microsoft.com/office/drawing/2014/main" val="137564718"/>
                    </a:ext>
                  </a:extLst>
                </a:gridCol>
                <a:gridCol w="2068231">
                  <a:extLst>
                    <a:ext uri="{9D8B030D-6E8A-4147-A177-3AD203B41FA5}">
                      <a16:colId xmlns:a16="http://schemas.microsoft.com/office/drawing/2014/main" val="1457497112"/>
                    </a:ext>
                  </a:extLst>
                </a:gridCol>
              </a:tblGrid>
              <a:tr h="224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Fakulta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Počet respondentov spolu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Počet respondentov anglickej verzie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Percentuálne zastúpenie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543107"/>
                  </a:ext>
                </a:extLst>
              </a:tr>
              <a:tr h="2248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LF UK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245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7 %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0991312"/>
                  </a:ext>
                </a:extLst>
              </a:tr>
              <a:tr h="2248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PraF UK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232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8 %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3139717"/>
                  </a:ext>
                </a:extLst>
              </a:tr>
              <a:tr h="2248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FiF UK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209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8 %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81802"/>
                  </a:ext>
                </a:extLst>
              </a:tr>
              <a:tr h="2248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PriF UK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235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10 %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2875555"/>
                  </a:ext>
                </a:extLst>
              </a:tr>
              <a:tr h="2248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PdF UK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183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8 %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3849670"/>
                  </a:ext>
                </a:extLst>
              </a:tr>
              <a:tr h="2248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FaF UK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134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15 %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955171"/>
                  </a:ext>
                </a:extLst>
              </a:tr>
              <a:tr h="2248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FTVŠ UK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106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10 %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679206"/>
                  </a:ext>
                </a:extLst>
              </a:tr>
              <a:tr h="2248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JLF UK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5 %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5613485"/>
                  </a:ext>
                </a:extLst>
              </a:tr>
              <a:tr h="2248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FMFI UK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12 %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7576231"/>
                  </a:ext>
                </a:extLst>
              </a:tr>
              <a:tr h="2248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RKCMBF UK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27 %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1327958"/>
                  </a:ext>
                </a:extLst>
              </a:tr>
              <a:tr h="2248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EBF UK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sk-SK" sz="1600" kern="10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14 %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6193546"/>
                  </a:ext>
                </a:extLst>
              </a:tr>
              <a:tr h="2248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FM UK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134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5 %</a:t>
                      </a:r>
                      <a:endParaRPr lang="sk-SK" sz="16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4994900"/>
                  </a:ext>
                </a:extLst>
              </a:tr>
              <a:tr h="25689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FSEV UK</a:t>
                      </a:r>
                      <a:endParaRPr lang="sk-SK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92</a:t>
                      </a:r>
                      <a:endParaRPr lang="sk-SK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sk-SK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k-SK" sz="1600" b="0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8 %</a:t>
                      </a:r>
                      <a:endParaRPr lang="sk-SK" sz="16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5063848"/>
                  </a:ext>
                </a:extLst>
              </a:tr>
            </a:tbl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5D37AE68-9332-8C84-DE86-70DE9614DE46}"/>
              </a:ext>
            </a:extLst>
          </p:cNvPr>
          <p:cNvSpPr txBox="1"/>
          <p:nvPr/>
        </p:nvSpPr>
        <p:spPr>
          <a:xfrm>
            <a:off x="9725114" y="3176039"/>
            <a:ext cx="246688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Najvyššie zastúpenie v ankete vzhľadom na celkový počet študentov na jednotlivých fakultách dosiahli: </a:t>
            </a:r>
            <a:r>
              <a:rPr lang="sk-SK" sz="1400" b="1" dirty="0">
                <a:solidFill>
                  <a:schemeClr val="bg1"/>
                </a:solidFill>
              </a:rPr>
              <a:t>RKCMBF UK, FaF UK, EBF UK </a:t>
            </a:r>
            <a:r>
              <a:rPr lang="sk-SK" sz="1400" dirty="0">
                <a:solidFill>
                  <a:schemeClr val="bg1"/>
                </a:solidFill>
              </a:rPr>
              <a:t>a </a:t>
            </a:r>
            <a:r>
              <a:rPr lang="sk-SK" sz="1400" b="1" dirty="0">
                <a:solidFill>
                  <a:schemeClr val="bg1"/>
                </a:solidFill>
              </a:rPr>
              <a:t>FMFI UK.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9679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96F754-975F-2A8E-73FE-25B1BAAFA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06" y="927487"/>
            <a:ext cx="8115794" cy="982543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>
                <a:latin typeface="+mj-lt"/>
              </a:rPr>
              <a:t>Respondenti </a:t>
            </a:r>
            <a:r>
              <a:rPr lang="sk-SK" dirty="0">
                <a:effectLst/>
                <a:latin typeface="+mj-lt"/>
              </a:rPr>
              <a:t> </a:t>
            </a:r>
            <a:br>
              <a:rPr lang="sk-SK" sz="1800" dirty="0">
                <a:effectLst/>
                <a:latin typeface="WordVisiCarriageReturn_MSFontService"/>
              </a:rPr>
            </a:br>
            <a:endParaRPr lang="sk-SK" dirty="0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51518D0-85C7-5637-4678-9A63A2C3F8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1323540"/>
              </p:ext>
            </p:extLst>
          </p:nvPr>
        </p:nvGraphicFramePr>
        <p:xfrm>
          <a:off x="838200" y="1632857"/>
          <a:ext cx="8115300" cy="4789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0246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6C9B0E-B62A-E0F9-9305-5AB8A1A5C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k-SK" sz="3600" dirty="0">
                <a:latin typeface="+mj-lt"/>
              </a:rPr>
              <a:t>Zastúpenie študentov na základe stupňa štúdia</a:t>
            </a:r>
          </a:p>
        </p:txBody>
      </p:sp>
      <p:graphicFrame>
        <p:nvGraphicFramePr>
          <p:cNvPr id="4" name="Zástupný objekt pre obsah 5">
            <a:extLst>
              <a:ext uri="{FF2B5EF4-FFF2-40B4-BE49-F238E27FC236}">
                <a16:creationId xmlns:a16="http://schemas.microsoft.com/office/drawing/2014/main" id="{F84353C3-C7BE-6C0E-2E4A-53A7DAEAAA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2767813"/>
              </p:ext>
            </p:extLst>
          </p:nvPr>
        </p:nvGraphicFramePr>
        <p:xfrm>
          <a:off x="838200" y="1825625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BlokTextu 5">
            <a:extLst>
              <a:ext uri="{FF2B5EF4-FFF2-40B4-BE49-F238E27FC236}">
                <a16:creationId xmlns:a16="http://schemas.microsoft.com/office/drawing/2014/main" id="{BB4D938F-D549-CFAA-88C2-E910A307A979}"/>
              </a:ext>
            </a:extLst>
          </p:cNvPr>
          <p:cNvSpPr txBox="1"/>
          <p:nvPr/>
        </p:nvSpPr>
        <p:spPr>
          <a:xfrm>
            <a:off x="9850452" y="2432734"/>
            <a:ext cx="23415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V porovnaní s druhým ročníkom ankety (2023) sa zvýšil počet respondentov 1. stupňa o  5 % a poklesol počet respondentov 2. stupňa štúdia o 6 %.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U respondentov v spojenom 1. a 2. stupni bol zaznamenaný pokles účasti o 1 %.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Podiel doktorandov v ankete v porovnaní s predošlým ročníkom ostal nezmenený. 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16050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D80730-3639-2A2A-6E6B-5B84038A0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k-SK" sz="3600" dirty="0">
                <a:latin typeface="+mj-lt"/>
              </a:rPr>
              <a:t>Zastúpenie študentov na základe formy štúdia</a:t>
            </a: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B11B2D51-1199-FA2A-6B81-382EA08335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9623682"/>
              </p:ext>
            </p:extLst>
          </p:nvPr>
        </p:nvGraphicFramePr>
        <p:xfrm>
          <a:off x="909221" y="1827092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BlokTextu 2">
            <a:extLst>
              <a:ext uri="{FF2B5EF4-FFF2-40B4-BE49-F238E27FC236}">
                <a16:creationId xmlns:a16="http://schemas.microsoft.com/office/drawing/2014/main" id="{F9642882-31DB-C710-6906-CF1A9C3B74D0}"/>
              </a:ext>
            </a:extLst>
          </p:cNvPr>
          <p:cNvSpPr txBox="1"/>
          <p:nvPr/>
        </p:nvSpPr>
        <p:spPr>
          <a:xfrm>
            <a:off x="9714482" y="3429000"/>
            <a:ext cx="234154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Vo všetkých ročníkoch realizovanej mikulášskej ankety mali väčšinové zastúpenie študenti dennej formy štúdia, na úrovni 94 – 95 %.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96076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D6A505-5A77-C23F-4BCC-876EA5733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845"/>
            <a:ext cx="8485908" cy="982543"/>
          </a:xfrm>
        </p:spPr>
        <p:txBody>
          <a:bodyPr>
            <a:noAutofit/>
          </a:bodyPr>
          <a:lstStyle/>
          <a:p>
            <a:pPr algn="ctr"/>
            <a:r>
              <a:rPr lang="sk-SK" sz="3600" dirty="0">
                <a:latin typeface="+mj-lt"/>
              </a:rPr>
              <a:t>Prístup k informáciám na webovom sídle fakúlt z pohľadu uchádzača o štúdium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911E6785-149C-2767-FD20-52277DC81D86}"/>
              </a:ext>
            </a:extLst>
          </p:cNvPr>
          <p:cNvSpPr txBox="1"/>
          <p:nvPr/>
        </p:nvSpPr>
        <p:spPr>
          <a:xfrm>
            <a:off x="9725114" y="1987000"/>
            <a:ext cx="238537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Celkovo pozitívne hodnotenie respondentov zo všetkých stupňov štúdia.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Najnižšiu mieru spokojnosti dosiahli odpovede týkajúce sa informácií pre uchádzačov o štúdium.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U študentov 2. stupňa štúdia bol zaznamenaný nižší počet súhlasných odpovedí v rámci prvého a tretieho stanoviska v porovnaní s ostatnými stupňami štúdia.</a:t>
            </a:r>
          </a:p>
          <a:p>
            <a:endParaRPr lang="sk-SK" dirty="0"/>
          </a:p>
        </p:txBody>
      </p:sp>
      <p:graphicFrame>
        <p:nvGraphicFramePr>
          <p:cNvPr id="12" name="Zástupný objekt pre obsah 11">
            <a:extLst>
              <a:ext uri="{FF2B5EF4-FFF2-40B4-BE49-F238E27FC236}">
                <a16:creationId xmlns:a16="http://schemas.microsoft.com/office/drawing/2014/main" id="{CB8FC0C7-0C61-C596-BB0E-C1692F534D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9598378"/>
              </p:ext>
            </p:extLst>
          </p:nvPr>
        </p:nvGraphicFramePr>
        <p:xfrm>
          <a:off x="678712" y="1573619"/>
          <a:ext cx="8115300" cy="4606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7550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CEACDF-B7CE-4F6A-8759-3F61D377E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600" dirty="0"/>
              <a:t>Hodnotenie podporných služieb</a:t>
            </a: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A607F3F2-794A-6319-90EB-34DD2CE128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1896521"/>
              </p:ext>
            </p:extLst>
          </p:nvPr>
        </p:nvGraphicFramePr>
        <p:xfrm>
          <a:off x="838200" y="1825625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427FA215-42FA-D137-7DF9-0B78512D3895}"/>
              </a:ext>
            </a:extLst>
          </p:cNvPr>
          <p:cNvSpPr txBox="1"/>
          <p:nvPr/>
        </p:nvSpPr>
        <p:spPr>
          <a:xfrm>
            <a:off x="9696893" y="1987000"/>
            <a:ext cx="249510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>
                <a:solidFill>
                  <a:schemeClr val="bg1"/>
                </a:solidFill>
              </a:rPr>
              <a:t>Hodnotenie: </a:t>
            </a:r>
            <a:br>
              <a:rPr lang="sk-SK" sz="1400" b="1" dirty="0">
                <a:solidFill>
                  <a:schemeClr val="bg1"/>
                </a:solidFill>
              </a:rPr>
            </a:br>
            <a:r>
              <a:rPr lang="sk-SK" sz="1400" kern="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(1 predstavuje najlepšie hodnotenie a 5 najhoršie hodnotenie.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kern="0" dirty="0">
                <a:solidFill>
                  <a:schemeClr val="bg1"/>
                </a:solidFill>
                <a:cs typeface="Times New Roman" panose="02020603050405020304" pitchFamily="18" charset="0"/>
              </a:rPr>
              <a:t>Najlepšie hodnotenie: </a:t>
            </a:r>
            <a:r>
              <a:rPr lang="sk-SK" sz="1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Služby akademickej knižnice</a:t>
            </a:r>
            <a:r>
              <a:rPr lang="sk-SK" sz="14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(prevažuje vo všetkých stupňoch vzdelávania).</a:t>
            </a:r>
            <a:endParaRPr lang="sk-SK" sz="1400" kern="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kern="0" dirty="0">
                <a:solidFill>
                  <a:schemeClr val="bg1"/>
                </a:solidFill>
                <a:cs typeface="Times New Roman" panose="02020603050405020304" pitchFamily="18" charset="0"/>
              </a:rPr>
              <a:t>Najhoršie hodnotenie: </a:t>
            </a:r>
            <a:r>
              <a:rPr lang="sk-SK" sz="1400" kern="0" dirty="0">
                <a:solidFill>
                  <a:schemeClr val="bg1"/>
                </a:solidFill>
                <a:cs typeface="Times New Roman" panose="02020603050405020304" pitchFamily="18" charset="0"/>
              </a:rPr>
              <a:t>Podpora v rámci IT služieb (napr. AIS, e-peňaženka, sieťové služby a pod.), najvyššia miera nespokojnosti bola zaznamenaná u študentov 3. stupňa štúdia.</a:t>
            </a:r>
          </a:p>
        </p:txBody>
      </p:sp>
    </p:spTree>
    <p:extLst>
      <p:ext uri="{BB962C8B-B14F-4D97-AF65-F5344CB8AC3E}">
        <p14:creationId xmlns:p14="http://schemas.microsoft.com/office/powerpoint/2010/main" val="1226528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D09838-A0C7-8E03-570F-A0482C312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93" y="523140"/>
            <a:ext cx="9514114" cy="982543"/>
          </a:xfrm>
        </p:spPr>
        <p:txBody>
          <a:bodyPr>
            <a:noAutofit/>
          </a:bodyPr>
          <a:lstStyle/>
          <a:p>
            <a:pPr algn="ctr"/>
            <a:r>
              <a:rPr lang="sk-SK" sz="3600" b="1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 Informovanosť študentov</a:t>
            </a:r>
            <a:endParaRPr lang="sk-SK" sz="3600" dirty="0">
              <a:latin typeface="+mj-lt"/>
            </a:endParaRP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6F462701-A5C9-4818-CBD8-3AF4294802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2354204"/>
              </p:ext>
            </p:extLst>
          </p:nvPr>
        </p:nvGraphicFramePr>
        <p:xfrm>
          <a:off x="838200" y="1825625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875E4D8C-7217-CDF9-8BA7-358242058A84}"/>
              </a:ext>
            </a:extLst>
          </p:cNvPr>
          <p:cNvSpPr txBox="1"/>
          <p:nvPr/>
        </p:nvSpPr>
        <p:spPr>
          <a:xfrm>
            <a:off x="9816850" y="2413128"/>
            <a:ext cx="237515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>
                <a:solidFill>
                  <a:schemeClr val="bg1"/>
                </a:solidFill>
              </a:rPr>
              <a:t>Hodnotenie: </a:t>
            </a:r>
            <a:br>
              <a:rPr lang="sk-SK" sz="1400" b="1" dirty="0">
                <a:solidFill>
                  <a:schemeClr val="bg1"/>
                </a:solidFill>
              </a:rPr>
            </a:br>
            <a:r>
              <a:rPr lang="sk-SK" sz="1400" kern="0" dirty="0">
                <a:solidFill>
                  <a:schemeClr val="bg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(1 predstavuje najlepšie hodnotenie a 5 najhoršie hodnotenie.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kern="0" dirty="0">
                <a:solidFill>
                  <a:schemeClr val="bg1"/>
                </a:solidFill>
                <a:cs typeface="Times New Roman" panose="02020603050405020304" pitchFamily="18" charset="0"/>
              </a:rPr>
              <a:t>Najlepšie hodnotenie: </a:t>
            </a:r>
            <a:r>
              <a:rPr lang="sk-SK" sz="14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Informácie o možnostiach štúdia na zahraničných vysokých školách (prevažuje vo všetkých stupňoch vzdelávania).</a:t>
            </a:r>
            <a:endParaRPr lang="sk-SK" sz="1400" kern="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kern="0" dirty="0">
                <a:solidFill>
                  <a:schemeClr val="bg1"/>
                </a:solidFill>
                <a:cs typeface="Times New Roman" panose="02020603050405020304" pitchFamily="18" charset="0"/>
              </a:rPr>
              <a:t>Najhoršie hodnotenie: </a:t>
            </a:r>
            <a:r>
              <a:rPr lang="sk-SK" sz="14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možnosti ďalšieho vzdelávania a informácie o možnostiach stáží.</a:t>
            </a:r>
          </a:p>
        </p:txBody>
      </p:sp>
    </p:spTree>
    <p:extLst>
      <p:ext uri="{BB962C8B-B14F-4D97-AF65-F5344CB8AC3E}">
        <p14:creationId xmlns:p14="http://schemas.microsoft.com/office/powerpoint/2010/main" val="2010752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F4C761-942A-6131-4A09-D4C557A5F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sz="3600" dirty="0"/>
              <a:t>Spokojnosť s priestorovou a materiálnou podporou</a:t>
            </a: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0B5B8FFF-8FA8-F3BB-A8BB-CFD9D791B5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5903732"/>
              </p:ext>
            </p:extLst>
          </p:nvPr>
        </p:nvGraphicFramePr>
        <p:xfrm>
          <a:off x="838200" y="1825625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DD02B6EB-F431-CA74-C97B-16836B2E6E89}"/>
              </a:ext>
            </a:extLst>
          </p:cNvPr>
          <p:cNvSpPr txBox="1"/>
          <p:nvPr/>
        </p:nvSpPr>
        <p:spPr>
          <a:xfrm>
            <a:off x="9714481" y="3199112"/>
            <a:ext cx="23415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Vo všeobecnosti prevláda spokojnosť s uvedenými oblasťami.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Najčastejším komentárom bola prosba o zabezpečenie alebo zvýšenie počtu oddychových priestorov. </a:t>
            </a:r>
          </a:p>
        </p:txBody>
      </p:sp>
    </p:spTree>
    <p:extLst>
      <p:ext uri="{BB962C8B-B14F-4D97-AF65-F5344CB8AC3E}">
        <p14:creationId xmlns:p14="http://schemas.microsoft.com/office/powerpoint/2010/main" val="232621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BB9799-525F-97BB-D5B7-44FB3FC93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k-SK" sz="3600" b="1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Poskytovanie poradenských a podporných služieb</a:t>
            </a:r>
            <a:endParaRPr lang="sk-SK" sz="3600" dirty="0">
              <a:latin typeface="+mj-lt"/>
            </a:endParaRP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7FC99CA9-FF8C-B487-E123-1025BC259A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3702809"/>
              </p:ext>
            </p:extLst>
          </p:nvPr>
        </p:nvGraphicFramePr>
        <p:xfrm>
          <a:off x="838694" y="1690688"/>
          <a:ext cx="8115300" cy="4275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DDCBCB62-1AE0-FB72-2991-BF4535A87F9D}"/>
              </a:ext>
            </a:extLst>
          </p:cNvPr>
          <p:cNvSpPr txBox="1"/>
          <p:nvPr/>
        </p:nvSpPr>
        <p:spPr>
          <a:xfrm>
            <a:off x="9742869" y="2857722"/>
            <a:ext cx="23415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>
                <a:solidFill>
                  <a:schemeClr val="bg1"/>
                </a:solidFill>
              </a:rPr>
              <a:t>Vo všetkých 3 oblastiach študenti najčastejšie nevedia, </a:t>
            </a:r>
            <a:r>
              <a:rPr lang="sk-SK" sz="14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či im fakulta túto možnosť vôbec poskytuje.</a:t>
            </a:r>
            <a:endParaRPr lang="sk-SK" sz="1400" b="1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sk-SK" sz="14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otrebné zvýšiť propagáciu, vo všetkých troch oblastiach</a:t>
            </a:r>
            <a:r>
              <a:rPr lang="sk-SK" sz="1400" b="1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 v slovenskom aj anglickom jazyku.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  <a:cs typeface="Times New Roman" panose="02020603050405020304" pitchFamily="18" charset="0"/>
              </a:rPr>
              <a:t>Prosba o zasielanie uvedených informácií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  <a:cs typeface="Times New Roman" panose="02020603050405020304" pitchFamily="18" charset="0"/>
              </a:rPr>
              <a:t>e-mailom na študentské účty.</a:t>
            </a:r>
            <a:endParaRPr lang="sk-S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333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785CE5-F721-B2EB-4A9B-74FD5E36C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k-SK" sz="3600" b="1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Poskytovanie možnosti pre voľnočasové, mimoškolské aktivity mimo štúdia</a:t>
            </a:r>
            <a:endParaRPr lang="sk-SK" sz="3600" dirty="0">
              <a:latin typeface="+mj-lt"/>
            </a:endParaRP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4032F8C0-DF6D-A747-9175-34477802FF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9258428"/>
              </p:ext>
            </p:extLst>
          </p:nvPr>
        </p:nvGraphicFramePr>
        <p:xfrm>
          <a:off x="838200" y="2226588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7E12AA2B-7B53-B7CD-3158-1D5EB1D863F5}"/>
              </a:ext>
            </a:extLst>
          </p:cNvPr>
          <p:cNvSpPr txBox="1"/>
          <p:nvPr/>
        </p:nvSpPr>
        <p:spPr>
          <a:xfrm>
            <a:off x="9725114" y="1987000"/>
            <a:ext cx="23415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Celkovo</a:t>
            </a:r>
            <a:r>
              <a:rPr lang="sk-SK" sz="1400" b="1" dirty="0">
                <a:solidFill>
                  <a:schemeClr val="bg1"/>
                </a:solidFill>
              </a:rPr>
              <a:t> pozitívne </a:t>
            </a:r>
            <a:r>
              <a:rPr lang="sk-SK" sz="1400" dirty="0">
                <a:solidFill>
                  <a:schemeClr val="bg1"/>
                </a:solidFill>
              </a:rPr>
              <a:t>hodnotená oblasť.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>
                <a:solidFill>
                  <a:schemeClr val="bg1"/>
                </a:solidFill>
              </a:rPr>
              <a:t>Komentáre: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študenti by si v oprávnených prípadoch (ako je reprezentácia fakulty, alebo dobrovoľnícke aktivity) želali získať </a:t>
            </a:r>
            <a:r>
              <a:rPr lang="sk-SK" sz="1400" b="1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body</a:t>
            </a:r>
            <a:r>
              <a:rPr lang="sk-SK" sz="14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alebo </a:t>
            </a:r>
            <a:r>
              <a:rPr lang="sk-SK" sz="1400" b="1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kredity.</a:t>
            </a:r>
            <a:r>
              <a:rPr lang="sk-SK" sz="14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Zahraniční študenti</a:t>
            </a:r>
            <a:r>
              <a:rPr lang="sk-SK" sz="1400" b="1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sk-SK" sz="14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by privítali väčšiu mieru informácií, ktoré sa im dostávajú najmä neformálnou cestou od študentov. Informácie o možnostiach voľnočasových aktivít sú prevažne poskytované len v slovenčine. </a:t>
            </a:r>
            <a:endParaRPr lang="sk-S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303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B43EEF-B66E-2B1E-3E7A-54E1AAF44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k-SK" sz="3600" b="1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Poskytovanie možnosti ďalšieho vzdelávania</a:t>
            </a:r>
            <a:endParaRPr lang="sk-SK" sz="3600" dirty="0">
              <a:latin typeface="+mj-lt"/>
            </a:endParaRP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FC12EECF-61AB-384B-4AF5-85311E12DF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4313845"/>
              </p:ext>
            </p:extLst>
          </p:nvPr>
        </p:nvGraphicFramePr>
        <p:xfrm>
          <a:off x="595423" y="1825625"/>
          <a:ext cx="8463517" cy="4543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32D9CB5A-FB1E-4A00-59C6-77D0E603B70B}"/>
              </a:ext>
            </a:extLst>
          </p:cNvPr>
          <p:cNvSpPr txBox="1"/>
          <p:nvPr/>
        </p:nvSpPr>
        <p:spPr>
          <a:xfrm>
            <a:off x="9725114" y="1987000"/>
            <a:ext cx="23415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sk-SK" sz="1400" b="1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ajviac rezonovali 2 oblasti: </a:t>
            </a:r>
            <a:r>
              <a:rPr lang="sk-SK" sz="14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pobyty v rámci programu Erasmus+ a kurzy v rámci aliancie ENLIGHT.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Najmenej: </a:t>
            </a:r>
            <a:r>
              <a:rPr lang="sk-SK" sz="14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kurzy na rozšírenie technických a mäkkých zručností (študenti nevedia, či im fakulta tieto možnosti ponúka).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Študenti nepoznali ponuku fakulty </a:t>
            </a:r>
            <a:r>
              <a:rPr lang="sk-SK" sz="1400" dirty="0">
                <a:solidFill>
                  <a:schemeClr val="bg1"/>
                </a:solidFill>
                <a:cs typeface="Times New Roman" panose="02020603050405020304" pitchFamily="18" charset="0"/>
              </a:rPr>
              <a:t>v rámci poskytovania kurzov na rozšírenie technických a mäkkých zručností, v istej miere aj v zabezpečovaní jazykových kurzov.</a:t>
            </a:r>
            <a:endParaRPr lang="sk-SK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647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702EF2-5922-ECE5-AE24-17CEB4896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843083"/>
            <a:ext cx="8431480" cy="982543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Poskytovanie priestoru na vyjadrenie spätnej väzby ku kvalite poskytovaného vzdelávania</a:t>
            </a:r>
            <a:br>
              <a:rPr lang="sk-S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sk-SK" dirty="0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980296B7-5E06-FAF5-F00E-E2EAF474B2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8353303"/>
              </p:ext>
            </p:extLst>
          </p:nvPr>
        </p:nvGraphicFramePr>
        <p:xfrm>
          <a:off x="838694" y="2217511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B3EF36B1-D0B0-B98D-E451-4E2DF7B23E3F}"/>
              </a:ext>
            </a:extLst>
          </p:cNvPr>
          <p:cNvSpPr txBox="1"/>
          <p:nvPr/>
        </p:nvSpPr>
        <p:spPr>
          <a:xfrm>
            <a:off x="9697537" y="3087829"/>
            <a:ext cx="249446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10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83 % študentov uviedlo, že majú možnosť, aspoň raz ročne vyjadriť svoj názor v danej oblasti.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 komentároch študenti uvádzajú, že nemajú dostatočné informácie o spôsobe vyhodnotenia ankiet a aktivitách, ktoré následne fakulta vykonáva alebo neregistrujú zmeny   procesoch na fakulte.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1800" kern="100" dirty="0">
              <a:solidFill>
                <a:schemeClr val="bg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863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347B88-3A7B-82F6-09EE-3A5C331E3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06" y="470020"/>
            <a:ext cx="8115794" cy="982543"/>
          </a:xfrm>
        </p:spPr>
        <p:txBody>
          <a:bodyPr>
            <a:noAutofit/>
          </a:bodyPr>
          <a:lstStyle/>
          <a:p>
            <a:pPr algn="ctr"/>
            <a:r>
              <a:rPr lang="sk-SK" sz="3600" b="1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Poskytovanie spätnej väzby ku kvalite a obsahu študijných predmetov</a:t>
            </a:r>
            <a:endParaRPr lang="sk-SK" sz="3600" dirty="0">
              <a:latin typeface="+mj-lt"/>
            </a:endParaRP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ECED4AFB-E740-7AD6-9397-99D5F17D15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8905199"/>
              </p:ext>
            </p:extLst>
          </p:nvPr>
        </p:nvGraphicFramePr>
        <p:xfrm>
          <a:off x="837706" y="2127465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D7F8E3F1-3394-F6C8-D3B6-AC6B26E923B8}"/>
              </a:ext>
            </a:extLst>
          </p:cNvPr>
          <p:cNvSpPr txBox="1"/>
          <p:nvPr/>
        </p:nvSpPr>
        <p:spPr>
          <a:xfrm>
            <a:off x="9616004" y="1690688"/>
            <a:ext cx="257599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10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77 % študentov uviedlo, že majú možnosť aspoň raz ročne vyjadriť svoj názor v danej oblasti.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10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Väčšinu respondentov, ktorí nevedia o tejto možnosti tvorili študenti 1. stupňa štúdia.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10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Respondenti neregistrujú dostatočné zmeny v obsahu študijných programov.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kern="10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K</a:t>
            </a:r>
            <a:r>
              <a:rPr lang="sk-SK" sz="1400" b="1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omentáre respondentov: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10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sk-S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pätná väzba nemá vplyv na možné zmeny v oblasti kvality a obsahu študijných programov.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10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sk-S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ie všetci pedagógovia majú záujem poskytovať možnosť vyjadriť svoj názor.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Študenti, ktorí vypĺňali anglickú verziu ankety uvádzali, že túto možnosť nezaregistrovali v anglickom jazyku.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1600" kern="100" dirty="0">
              <a:solidFill>
                <a:schemeClr val="bg1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sk-SK" sz="1400" kern="100" dirty="0">
              <a:solidFill>
                <a:schemeClr val="bg1"/>
              </a:solidFill>
              <a:effectLst/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258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8EC979-0D10-5E7C-2EA6-9438FBA0B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b="1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Poskytovanie spätnej väzby k spravodlivosti hodnotenia štúdia</a:t>
            </a:r>
            <a:br>
              <a:rPr lang="sk-SK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sk-SK" dirty="0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653E1FFF-9B2C-67A6-1189-FFB6145E88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2545029"/>
              </p:ext>
            </p:extLst>
          </p:nvPr>
        </p:nvGraphicFramePr>
        <p:xfrm>
          <a:off x="838694" y="2175439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0E49CD62-05F8-9C07-CCD8-191A397C9E69}"/>
              </a:ext>
            </a:extLst>
          </p:cNvPr>
          <p:cNvSpPr txBox="1"/>
          <p:nvPr/>
        </p:nvSpPr>
        <p:spPr>
          <a:xfrm>
            <a:off x="9669780" y="3213437"/>
            <a:ext cx="23807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>
                <a:solidFill>
                  <a:schemeClr val="bg1"/>
                </a:solidFill>
              </a:rPr>
              <a:t>54 % </a:t>
            </a:r>
            <a:r>
              <a:rPr lang="sk-SK" sz="1400" dirty="0">
                <a:solidFill>
                  <a:schemeClr val="bg1"/>
                </a:solidFill>
              </a:rPr>
              <a:t>respondentov</a:t>
            </a:r>
            <a:r>
              <a:rPr lang="sk-SK" sz="1400" b="1" dirty="0">
                <a:solidFill>
                  <a:schemeClr val="bg1"/>
                </a:solidFill>
              </a:rPr>
              <a:t> </a:t>
            </a:r>
            <a:r>
              <a:rPr lang="sk-SK" sz="1400" dirty="0">
                <a:solidFill>
                  <a:schemeClr val="bg1"/>
                </a:solidFill>
              </a:rPr>
              <a:t>uviedlo, že </a:t>
            </a:r>
            <a:r>
              <a:rPr lang="sk-SK" sz="1400" b="1" dirty="0">
                <a:solidFill>
                  <a:schemeClr val="bg1"/>
                </a:solidFill>
              </a:rPr>
              <a:t>má možnosť poskytnúť spätnú väzbu.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>
                <a:solidFill>
                  <a:schemeClr val="bg1"/>
                </a:solidFill>
              </a:rPr>
              <a:t>16 % </a:t>
            </a:r>
            <a:r>
              <a:rPr lang="sk-SK" sz="1400" dirty="0">
                <a:solidFill>
                  <a:schemeClr val="bg1"/>
                </a:solidFill>
              </a:rPr>
              <a:t>respondentov uvádza, že </a:t>
            </a:r>
            <a:r>
              <a:rPr lang="sk-SK" sz="1400" b="1" dirty="0">
                <a:solidFill>
                  <a:schemeClr val="bg1"/>
                </a:solidFill>
              </a:rPr>
              <a:t>nemá možnosť vyjadriť</a:t>
            </a:r>
            <a:r>
              <a:rPr lang="sk-SK" sz="1400" dirty="0">
                <a:solidFill>
                  <a:schemeClr val="bg1"/>
                </a:solidFill>
              </a:rPr>
              <a:t> svoj názor k spravodlivosti hodnotenia štúdia.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dirty="0">
                <a:solidFill>
                  <a:schemeClr val="bg1"/>
                </a:solidFill>
              </a:rPr>
              <a:t>29 % nevie</a:t>
            </a:r>
            <a:r>
              <a:rPr lang="sk-SK" sz="1400" dirty="0">
                <a:solidFill>
                  <a:schemeClr val="bg1"/>
                </a:solidFill>
              </a:rPr>
              <a:t> či takúto možnosť fakulta ponúka.</a:t>
            </a:r>
          </a:p>
        </p:txBody>
      </p:sp>
    </p:spTree>
    <p:extLst>
      <p:ext uri="{BB962C8B-B14F-4D97-AF65-F5344CB8AC3E}">
        <p14:creationId xmlns:p14="http://schemas.microsoft.com/office/powerpoint/2010/main" val="19811279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663803-8C3D-B0FE-AD47-3C90A3064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sz="4000" b="1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Spravodlivosť hodnotenia štúdia z pohľadu študentov</a:t>
            </a:r>
            <a:br>
              <a:rPr lang="sk-SK" dirty="0"/>
            </a:br>
            <a:endParaRPr lang="sk-SK" dirty="0"/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E70468C2-F5E1-9D9E-9A8B-A14960FE22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5113428"/>
              </p:ext>
            </p:extLst>
          </p:nvPr>
        </p:nvGraphicFramePr>
        <p:xfrm>
          <a:off x="1308716" y="1923279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112BD623-E182-7BD6-3B55-F97B969BA6A8}"/>
              </a:ext>
            </a:extLst>
          </p:cNvPr>
          <p:cNvSpPr txBox="1"/>
          <p:nvPr/>
        </p:nvSpPr>
        <p:spPr>
          <a:xfrm>
            <a:off x="9699476" y="3101425"/>
            <a:ext cx="234154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Respondenti mali odpovedať</a:t>
            </a:r>
            <a:r>
              <a:rPr lang="sk-SK" sz="1400" b="1" dirty="0">
                <a:solidFill>
                  <a:schemeClr val="bg1"/>
                </a:solidFill>
              </a:rPr>
              <a:t> na základe ich vlastnej skúsenosti.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Takmer polovica respondentov (49 %) </a:t>
            </a:r>
            <a:r>
              <a:rPr lang="sk-S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si myslí, že hodnotenie štúdia je na ich fakulte spravodlivé.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1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21 % študentov si myslí, že spravodlivé nie je.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622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427EDB-E4C9-641B-51DF-71E6AB41B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460495"/>
            <a:ext cx="9144000" cy="982543"/>
          </a:xfrm>
        </p:spPr>
        <p:txBody>
          <a:bodyPr>
            <a:noAutofit/>
          </a:bodyPr>
          <a:lstStyle/>
          <a:p>
            <a:pPr algn="ctr"/>
            <a:r>
              <a:rPr lang="sk-SK" sz="3600" dirty="0">
                <a:latin typeface="+mj-lt"/>
                <a:cs typeface="Times New Roman" panose="02020603050405020304" pitchFamily="18" charset="0"/>
              </a:rPr>
              <a:t>Overovanie vhodnosti zvolených vzdelávacích metód zo strany vyučujúceho </a:t>
            </a:r>
            <a:endParaRPr lang="sk-SK" sz="3600" dirty="0">
              <a:latin typeface="+mj-lt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8F3820D4-1A9F-7FDD-77DF-4AFC567E099E}"/>
              </a:ext>
            </a:extLst>
          </p:cNvPr>
          <p:cNvSpPr txBox="1"/>
          <p:nvPr/>
        </p:nvSpPr>
        <p:spPr>
          <a:xfrm>
            <a:off x="9726109" y="2714969"/>
            <a:ext cx="234154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0" dirty="0">
                <a:solidFill>
                  <a:schemeClr val="bg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Značný podiel neistých odpovedí (36 %), z čoho plynie potreba zvýšiť informovanosť na fakultnej úrovni.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V 2. a 3. stupni </a:t>
            </a:r>
            <a:r>
              <a:rPr lang="sk-SK" sz="1400" kern="0" dirty="0">
                <a:solidFill>
                  <a:schemeClr val="bg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štúdia bola zaznamenaná vyššia miera nespokojnosti.</a:t>
            </a:r>
            <a:endParaRPr lang="sk-SK" sz="1400" kern="0" dirty="0">
              <a:solidFill>
                <a:schemeClr val="bg1"/>
              </a:solidFill>
              <a:effectLst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kern="0" dirty="0">
                <a:solidFill>
                  <a:schemeClr val="bg1"/>
                </a:solidFill>
                <a:cs typeface="Segoe UI" panose="020B0502040204020203" pitchFamily="34" charset="0"/>
              </a:rPr>
              <a:t>Dodatočné komentáre: </a:t>
            </a:r>
            <a:r>
              <a:rPr lang="sk-SK" sz="1400" kern="0" dirty="0">
                <a:solidFill>
                  <a:schemeClr val="bg1"/>
                </a:solidFill>
                <a:cs typeface="Segoe UI" panose="020B0502040204020203" pitchFamily="34" charset="0"/>
              </a:rPr>
              <a:t>p</a:t>
            </a:r>
            <a:r>
              <a:rPr lang="sk-SK" sz="1400" kern="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lnenie tejto oblasti je individuálne a variuje od jednotlivca k jednotlivcovi.</a:t>
            </a:r>
            <a:endParaRPr lang="sk-SK" sz="1400" dirty="0">
              <a:solidFill>
                <a:schemeClr val="bg1"/>
              </a:solidFill>
            </a:endParaRPr>
          </a:p>
        </p:txBody>
      </p:sp>
      <p:graphicFrame>
        <p:nvGraphicFramePr>
          <p:cNvPr id="9" name="Zástupný objekt pre obsah 8">
            <a:extLst>
              <a:ext uri="{FF2B5EF4-FFF2-40B4-BE49-F238E27FC236}">
                <a16:creationId xmlns:a16="http://schemas.microsoft.com/office/drawing/2014/main" id="{AB014B78-C4AE-042A-05FB-79950F5EF3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669374"/>
              </p:ext>
            </p:extLst>
          </p:nvPr>
        </p:nvGraphicFramePr>
        <p:xfrm>
          <a:off x="838200" y="1825625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0314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427EDB-E4C9-641B-51DF-71E6AB41B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460495"/>
            <a:ext cx="9144000" cy="982543"/>
          </a:xfrm>
        </p:spPr>
        <p:txBody>
          <a:bodyPr>
            <a:noAutofit/>
          </a:bodyPr>
          <a:lstStyle/>
          <a:p>
            <a:pPr algn="ctr"/>
            <a:r>
              <a:rPr lang="sk-SK" sz="3600" dirty="0">
                <a:latin typeface="+mj-lt"/>
                <a:cs typeface="Times New Roman" panose="02020603050405020304" pitchFamily="18" charset="0"/>
              </a:rPr>
              <a:t>Vyjadrenie spätnej väzby študentov so špecifickými potrebami</a:t>
            </a:r>
            <a:endParaRPr lang="sk-SK" sz="3600" dirty="0">
              <a:latin typeface="+mj-lt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8F3820D4-1A9F-7FDD-77DF-4AFC567E099E}"/>
              </a:ext>
            </a:extLst>
          </p:cNvPr>
          <p:cNvSpPr txBox="1"/>
          <p:nvPr/>
        </p:nvSpPr>
        <p:spPr>
          <a:xfrm>
            <a:off x="9564210" y="1978025"/>
            <a:ext cx="262779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80000">
              <a:buFont typeface="Arial" panose="020B0604020202020204" pitchFamily="34" charset="0"/>
              <a:buChar char="•"/>
            </a:pPr>
            <a:r>
              <a:rPr lang="sk-SK" sz="1400" b="1" dirty="0">
                <a:solidFill>
                  <a:schemeClr val="bg1"/>
                </a:solidFill>
              </a:rPr>
              <a:t>Na UK študovalo</a:t>
            </a:r>
            <a:r>
              <a:rPr lang="sk-SK" sz="1400" dirty="0">
                <a:solidFill>
                  <a:schemeClr val="bg1"/>
                </a:solidFill>
              </a:rPr>
              <a:t> ku dňu 30. novembru 2024 </a:t>
            </a:r>
            <a:r>
              <a:rPr lang="sk-SK" sz="1400" b="1" dirty="0">
                <a:solidFill>
                  <a:schemeClr val="bg1"/>
                </a:solidFill>
              </a:rPr>
              <a:t>341 študentov so špecifickými potrebami.</a:t>
            </a:r>
          </a:p>
          <a:p>
            <a:pPr marL="105750"/>
            <a:endParaRPr lang="sk-SK" sz="1400" b="1" dirty="0">
              <a:solidFill>
                <a:schemeClr val="bg1"/>
              </a:solidFill>
            </a:endParaRPr>
          </a:p>
          <a:p>
            <a:pPr marL="285750" indent="-180000">
              <a:buFont typeface="Arial" panose="020B0604020202020204" pitchFamily="34" charset="0"/>
              <a:buChar char="•"/>
            </a:pPr>
            <a:r>
              <a:rPr lang="sk-SK" sz="1400" b="1" dirty="0">
                <a:solidFill>
                  <a:schemeClr val="bg1"/>
                </a:solidFill>
              </a:rPr>
              <a:t>199 študentov sa  identifikovalo  statusom študenta so špecifickými  potrebami</a:t>
            </a:r>
            <a:r>
              <a:rPr lang="sk-SK" sz="1400" dirty="0">
                <a:solidFill>
                  <a:schemeClr val="bg1"/>
                </a:solidFill>
              </a:rPr>
              <a:t>. Z nich 95 potvrdilo možnosť vyjadriť spätnú väzbu, 33 uviedlo, že nemá možnosť vyjadriť spätnú väzbu a  71 respondentov nevedelo či môžu vyjadriť spätnú väzbu k podpore počas svojho štúdia.</a:t>
            </a:r>
          </a:p>
          <a:p>
            <a:pPr marL="285750" indent="-180000">
              <a:buFont typeface="Arial" panose="020B0604020202020204" pitchFamily="34" charset="0"/>
              <a:buChar char="•"/>
            </a:pPr>
            <a:r>
              <a:rPr lang="sk-SK" sz="1400" b="1" dirty="0">
                <a:solidFill>
                  <a:schemeClr val="bg1"/>
                </a:solidFill>
              </a:rPr>
              <a:t>Potreba nastavenia systému spätnej väzby pre študentov so ŠP vo vzťahu k CPŠ a k fakultným koordinátorom.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1400" dirty="0">
              <a:solidFill>
                <a:schemeClr val="bg1"/>
              </a:solidFill>
            </a:endParaRPr>
          </a:p>
        </p:txBody>
      </p:sp>
      <p:graphicFrame>
        <p:nvGraphicFramePr>
          <p:cNvPr id="9" name="Zástupný objekt pre obsah 8">
            <a:extLst>
              <a:ext uri="{FF2B5EF4-FFF2-40B4-BE49-F238E27FC236}">
                <a16:creationId xmlns:a16="http://schemas.microsoft.com/office/drawing/2014/main" id="{AB014B78-C4AE-042A-05FB-79950F5EF32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Zástupný objekt pre obsah 7">
            <a:extLst>
              <a:ext uri="{FF2B5EF4-FFF2-40B4-BE49-F238E27FC236}">
                <a16:creationId xmlns:a16="http://schemas.microsoft.com/office/drawing/2014/main" id="{43167F07-FB69-4EE1-A913-6586B01A77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0616457"/>
              </p:ext>
            </p:extLst>
          </p:nvPr>
        </p:nvGraphicFramePr>
        <p:xfrm>
          <a:off x="990600" y="1978025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30426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FFFE33-DBAC-AA10-22EA-FD6FAE8F7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445"/>
            <a:ext cx="8115794" cy="982543"/>
          </a:xfrm>
        </p:spPr>
        <p:txBody>
          <a:bodyPr>
            <a:noAutofit/>
          </a:bodyPr>
          <a:lstStyle/>
          <a:p>
            <a:pPr algn="ctr"/>
            <a:r>
              <a:rPr lang="sk-SK" sz="3600" b="1" kern="0" dirty="0"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Informácie o podmienkach poskytovania sociálnej podpory počas štúdia</a:t>
            </a:r>
            <a:endParaRPr lang="sk-SK" sz="3600" dirty="0">
              <a:latin typeface="+mn-lt"/>
            </a:endParaRP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FA4E341A-1FF1-E681-755A-4BF65BD0F3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0073003"/>
              </p:ext>
            </p:extLst>
          </p:nvPr>
        </p:nvGraphicFramePr>
        <p:xfrm>
          <a:off x="1441882" y="2198487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A2D63D5B-459E-F18D-E4E2-216E0C6B959D}"/>
              </a:ext>
            </a:extLst>
          </p:cNvPr>
          <p:cNvSpPr txBox="1"/>
          <p:nvPr/>
        </p:nvSpPr>
        <p:spPr>
          <a:xfrm>
            <a:off x="9718526" y="2393514"/>
            <a:ext cx="247347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0" dirty="0">
                <a:solidFill>
                  <a:schemeClr val="bg1"/>
                </a:solidFill>
                <a:cs typeface="Segoe UI" panose="020B0502040204020203" pitchFamily="34" charset="0"/>
              </a:rPr>
              <a:t>29 % respondentov si myslí, že </a:t>
            </a:r>
            <a:r>
              <a:rPr lang="sk-SK" sz="1400" b="1" kern="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nemá dostatok informácií </a:t>
            </a:r>
            <a:r>
              <a:rPr lang="sk-SK" sz="1400" kern="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o podmienkach poskytovania sociálnej podpory počas štúdia.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0" dirty="0">
                <a:solidFill>
                  <a:schemeClr val="bg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Informovanosť je nízka naprieč všetkými stupňami vzdelávania.</a:t>
            </a:r>
            <a:endParaRPr lang="sk-SK" sz="1400" kern="0" dirty="0">
              <a:solidFill>
                <a:schemeClr val="bg1"/>
              </a:solidFill>
              <a:effectLst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Zvážiť možnosť, </a:t>
            </a:r>
            <a:r>
              <a:rPr lang="sk-SK" sz="1400" b="1" kern="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zvýšiť informovanosť v tejto oblasti </a:t>
            </a:r>
            <a:r>
              <a:rPr lang="sk-SK" sz="1400" kern="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Segoe UI" panose="020B0502040204020203" pitchFamily="34" charset="0"/>
              </a:rPr>
              <a:t>aj prostredníctvom iných nástrojov (okrem informácií zverejnených na webových sídlach jednotlivých fakúlt). </a:t>
            </a:r>
            <a:endParaRPr lang="sk-S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5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CD1A27-8F38-048C-58B1-6B9E5984A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020"/>
            <a:ext cx="8115794" cy="982543"/>
          </a:xfrm>
        </p:spPr>
        <p:txBody>
          <a:bodyPr>
            <a:noAutofit/>
          </a:bodyPr>
          <a:lstStyle/>
          <a:p>
            <a:pPr algn="ctr"/>
            <a:r>
              <a:rPr lang="sk-SK" sz="3600" dirty="0"/>
              <a:t>Podpora počas stáže alebo zahraničného štúdia zo strany fakulty</a:t>
            </a: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52C70FA3-547A-3DCA-B72E-60E1D41A80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1655852"/>
              </p:ext>
            </p:extLst>
          </p:nvPr>
        </p:nvGraphicFramePr>
        <p:xfrm>
          <a:off x="838200" y="1914402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E47BCE6B-74C1-2588-3EC6-D83F05A4E785}"/>
              </a:ext>
            </a:extLst>
          </p:cNvPr>
          <p:cNvSpPr txBox="1"/>
          <p:nvPr/>
        </p:nvSpPr>
        <p:spPr>
          <a:xfrm>
            <a:off x="9747101" y="2834725"/>
            <a:ext cx="23415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64 % nevie danú oblasť posúdiť (môže však ísť aj o študentov, ktorí sa zahraničného štúdia alebo stáže nezúčastnili).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Potreba hlbšieho spracovania na fakultnej úrovni.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Celková spokojnosť je zaznamenaná u menšej časti respondentov (8 %), z toho, bola najvyššia spokojnosť u študentov 3. stupňa štúdia.</a:t>
            </a:r>
          </a:p>
        </p:txBody>
      </p:sp>
    </p:spTree>
    <p:extLst>
      <p:ext uri="{BB962C8B-B14F-4D97-AF65-F5344CB8AC3E}">
        <p14:creationId xmlns:p14="http://schemas.microsoft.com/office/powerpoint/2010/main" val="3466994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24397-A4AA-802C-395C-37275F4D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117" y="196516"/>
            <a:ext cx="8115794" cy="982543"/>
          </a:xfrm>
        </p:spPr>
        <p:txBody>
          <a:bodyPr>
            <a:noAutofit/>
          </a:bodyPr>
          <a:lstStyle/>
          <a:p>
            <a:pPr algn="ctr"/>
            <a:r>
              <a:rPr lang="sk-SK" sz="3600" b="1" kern="0" dirty="0">
                <a:effectLst/>
                <a:latin typeface="+mj-lt"/>
                <a:ea typeface="Times New Roman" panose="02020603050405020304" pitchFamily="18" charset="0"/>
                <a:cs typeface="Segoe UI" panose="020B0502040204020203" pitchFamily="34" charset="0"/>
              </a:rPr>
              <a:t>Informovanosť o možnostiach a spôsoboch participácie v orgánoch UK</a:t>
            </a:r>
            <a:endParaRPr lang="sk-SK" sz="3600" dirty="0">
              <a:latin typeface="+mj-lt"/>
            </a:endParaRP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3A42699C-AF95-34A1-0BE6-A6F318A05C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737400"/>
              </p:ext>
            </p:extLst>
          </p:nvPr>
        </p:nvGraphicFramePr>
        <p:xfrm>
          <a:off x="150976" y="1295400"/>
          <a:ext cx="9073025" cy="5366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BlokTextu 4">
            <a:extLst>
              <a:ext uri="{FF2B5EF4-FFF2-40B4-BE49-F238E27FC236}">
                <a16:creationId xmlns:a16="http://schemas.microsoft.com/office/drawing/2014/main" id="{05AED3E0-6984-5447-22D7-3D99370366FA}"/>
              </a:ext>
            </a:extLst>
          </p:cNvPr>
          <p:cNvSpPr txBox="1"/>
          <p:nvPr/>
        </p:nvSpPr>
        <p:spPr>
          <a:xfrm>
            <a:off x="9699476" y="2321278"/>
            <a:ext cx="234154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kern="0" dirty="0">
                <a:solidFill>
                  <a:schemeClr val="bg1"/>
                </a:solidFill>
                <a:cs typeface="Segoe UI" panose="020B0502040204020203" pitchFamily="34" charset="0"/>
              </a:rPr>
              <a:t>Najviac informovaní: </a:t>
            </a:r>
            <a:r>
              <a:rPr lang="sk-SK" sz="1400" kern="0" dirty="0">
                <a:solidFill>
                  <a:schemeClr val="bg1"/>
                </a:solidFill>
                <a:cs typeface="Segoe UI" panose="020B0502040204020203" pitchFamily="34" charset="0"/>
              </a:rPr>
              <a:t>fakultné akademické senáty a AS UK.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kern="0" dirty="0">
                <a:solidFill>
                  <a:schemeClr val="bg1"/>
                </a:solidFill>
                <a:cs typeface="Segoe UI" panose="020B0502040204020203" pitchFamily="34" charset="0"/>
              </a:rPr>
              <a:t>Najmenej informovaní: </a:t>
            </a:r>
            <a:r>
              <a:rPr lang="sk-SK" sz="1400" kern="0" dirty="0">
                <a:solidFill>
                  <a:schemeClr val="bg1"/>
                </a:solidFill>
                <a:cs typeface="Segoe UI" panose="020B0502040204020203" pitchFamily="34" charset="0"/>
              </a:rPr>
              <a:t>fakultné rady pre kvalitu a RK UK.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0" dirty="0">
                <a:solidFill>
                  <a:schemeClr val="bg1"/>
                </a:solidFill>
                <a:cs typeface="Segoe UI" panose="020B0502040204020203" pitchFamily="34" charset="0"/>
              </a:rPr>
              <a:t>Rovnaký trend vo všetkých stupňoch vzdelávania.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dirty="0">
                <a:solidFill>
                  <a:schemeClr val="bg1"/>
                </a:solidFill>
              </a:rPr>
              <a:t>Potreba zlepšiť komunikáciu univerzity smerom k študentom. Pozývať vhodných študentov d0 univerzitných štruktúr a vytvárať povedomie u študentov byť aktívny v univerzitnom živote.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k-S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1332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9637BC-BE78-1CDE-7594-1EB7A184F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42" y="411837"/>
            <a:ext cx="8507426" cy="881169"/>
          </a:xfrm>
        </p:spPr>
        <p:txBody>
          <a:bodyPr>
            <a:normAutofit fontScale="90000"/>
          </a:bodyPr>
          <a:lstStyle/>
          <a:p>
            <a:pPr algn="ctr"/>
            <a:r>
              <a:rPr lang="sk-SK" sz="4000" b="1" kern="0" dirty="0"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Najčastejšie dôvody prečo sa študenti rozhodli študovať na vybranej fakulte UK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BCCD3E3-8889-A3CB-C5CF-0163349F8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690688"/>
            <a:ext cx="9851571" cy="4915852"/>
          </a:xfrm>
        </p:spPr>
        <p:txBody>
          <a:bodyPr numCol="3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sk-SK" sz="1800" b="1" dirty="0">
                <a:solidFill>
                  <a:srgbClr val="9E2B2F"/>
                </a:solidFill>
              </a:rPr>
              <a:t>Študijný program a odbor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Výber školy na základe dostupnosti vybraného študijného programu.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Jedinečnosť alebo špecifickosť odboru.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Osobný záujem o konkrétnu oblasť štúdia.</a:t>
            </a:r>
          </a:p>
          <a:p>
            <a:pPr marL="0" indent="0">
              <a:lnSpc>
                <a:spcPct val="120000"/>
              </a:lnSpc>
              <a:buNone/>
            </a:pPr>
            <a:endParaRPr lang="sk-SK" sz="1800" dirty="0"/>
          </a:p>
          <a:p>
            <a:pPr>
              <a:lnSpc>
                <a:spcPct val="120000"/>
              </a:lnSpc>
            </a:pPr>
            <a:r>
              <a:rPr lang="sk-SK" sz="1800" b="1" dirty="0">
                <a:solidFill>
                  <a:srgbClr val="9E2B2F"/>
                </a:solidFill>
              </a:rPr>
              <a:t>Prestíž a kvalita vzdelávania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Renomé univerzity alebo fakulty.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Kvalita poskytovaného vzdelávania a vyučujúcich.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Reputácia v rámci SR a zahraničia.</a:t>
            </a:r>
          </a:p>
          <a:p>
            <a:pPr>
              <a:lnSpc>
                <a:spcPct val="120000"/>
              </a:lnSpc>
            </a:pPr>
            <a:r>
              <a:rPr lang="sk-SK" sz="1800" b="1" dirty="0">
                <a:solidFill>
                  <a:srgbClr val="9E2B2F"/>
                </a:solidFill>
              </a:rPr>
              <a:t>Praktické dôvody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Lokalita školy (blízkosť domova, BA ako preferované mesto).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Jednoduchosť prijímacieho procesu.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Možnosť zamestnania po ukončení štúdia.</a:t>
            </a:r>
          </a:p>
          <a:p>
            <a:pPr marL="0" indent="0">
              <a:lnSpc>
                <a:spcPct val="120000"/>
              </a:lnSpc>
              <a:buNone/>
            </a:pPr>
            <a:endParaRPr lang="sk-SK" sz="1800" dirty="0"/>
          </a:p>
          <a:p>
            <a:pPr>
              <a:lnSpc>
                <a:spcPct val="120000"/>
              </a:lnSpc>
            </a:pPr>
            <a:r>
              <a:rPr lang="sk-SK" sz="1800" b="1" dirty="0">
                <a:solidFill>
                  <a:srgbClr val="9E2B2F"/>
                </a:solidFill>
              </a:rPr>
              <a:t>Osobné dôvody a motivácia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Ambícia venovať sa konkrétnemu povolaniu.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Dosahovanie snov a cieľov.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Osobný záujem o oblasť štúdia.</a:t>
            </a:r>
          </a:p>
          <a:p>
            <a:pPr>
              <a:lnSpc>
                <a:spcPct val="120000"/>
              </a:lnSpc>
            </a:pPr>
            <a:r>
              <a:rPr lang="sk-SK" sz="1800" b="1" dirty="0">
                <a:solidFill>
                  <a:srgbClr val="9E2B2F"/>
                </a:solidFill>
              </a:rPr>
              <a:t>Možnosti a podpora študentov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Vybavenie a prostredie školy.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Podpora študentov (rozvrh, prístup profesorov).</a:t>
            </a:r>
          </a:p>
          <a:p>
            <a:pPr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sk-SK" sz="1800" dirty="0"/>
              <a:t>Možnosti kariérneho rastu, výskumu alebo ďalšieho vzdelávania.</a:t>
            </a:r>
          </a:p>
          <a:p>
            <a:pPr lvl="8">
              <a:lnSpc>
                <a:spcPct val="120000"/>
              </a:lnSpc>
              <a:buFont typeface="Courier New" panose="02070309020205020404" pitchFamily="49" charset="0"/>
              <a:buChar char="o"/>
            </a:pPr>
            <a:endParaRPr lang="sk-SK" dirty="0"/>
          </a:p>
          <a:p>
            <a:pPr>
              <a:lnSpc>
                <a:spcPct val="120000"/>
              </a:lnSpc>
            </a:pPr>
            <a:endParaRPr lang="sk-SK" sz="1800" dirty="0"/>
          </a:p>
          <a:p>
            <a:pPr>
              <a:buFont typeface="Courier New" panose="02070309020205020404" pitchFamily="49" charset="0"/>
              <a:buChar char="o"/>
            </a:pPr>
            <a:endParaRPr lang="sk-SK" sz="1800" dirty="0"/>
          </a:p>
          <a:p>
            <a:pPr>
              <a:buFont typeface="Courier New" panose="02070309020205020404" pitchFamily="49" charset="0"/>
              <a:buChar char="o"/>
            </a:pPr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9AF39A95-06BB-E3E7-2333-7777F3EB6DAC}"/>
              </a:ext>
            </a:extLst>
          </p:cNvPr>
          <p:cNvSpPr txBox="1"/>
          <p:nvPr/>
        </p:nvSpPr>
        <p:spPr>
          <a:xfrm>
            <a:off x="9850452" y="3690070"/>
            <a:ext cx="2341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0" dirty="0">
                <a:solidFill>
                  <a:schemeClr val="bg1"/>
                </a:solidFill>
                <a:cs typeface="Segoe UI" panose="020B0502040204020203" pitchFamily="34" charset="0"/>
              </a:rPr>
              <a:t>Na základe odpovedí rozdelené do skupín.</a:t>
            </a:r>
            <a:endParaRPr lang="sk-S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1407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67F76-D6E7-4CAC-A5C6-68134C6DC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30" y="217882"/>
            <a:ext cx="8903970" cy="982543"/>
          </a:xfrm>
        </p:spPr>
        <p:txBody>
          <a:bodyPr>
            <a:normAutofit fontScale="90000"/>
          </a:bodyPr>
          <a:lstStyle/>
          <a:p>
            <a:pPr algn="ctr"/>
            <a:r>
              <a:rPr lang="sk-SK" kern="0" dirty="0">
                <a:ea typeface="Times New Roman" panose="02020603050405020304" pitchFamily="18" charset="0"/>
                <a:cs typeface="Segoe UI" panose="020B0502040204020203" pitchFamily="34" charset="0"/>
              </a:rPr>
              <a:t>Najčastejšie dôvody prečo sa študenti rozhodli študovať na vybranej fakulte UK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7E67E98-8186-4094-815A-AD39CBAF7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73708"/>
            <a:ext cx="10115550" cy="5566410"/>
          </a:xfrm>
        </p:spPr>
        <p:txBody>
          <a:bodyPr>
            <a:normAutofit/>
          </a:bodyPr>
          <a:lstStyle/>
          <a:p>
            <a:endParaRPr lang="sk-SK" sz="1800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k-SK" sz="1800" b="1" dirty="0"/>
              <a:t>LF UK:</a:t>
            </a:r>
            <a:r>
              <a:rPr lang="sk-SK" sz="1800" b="1"/>
              <a:t>		</a:t>
            </a:r>
            <a:r>
              <a:rPr lang="sk-SK" sz="1800"/>
              <a:t>povolanie </a:t>
            </a:r>
            <a:r>
              <a:rPr lang="sk-SK" sz="1800" dirty="0"/>
              <a:t>– reputácia/prestíž – lokalita Bratislavy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k-SK" sz="1800" b="1" dirty="0"/>
              <a:t>PraF UK:</a:t>
            </a:r>
            <a:r>
              <a:rPr lang="sk-SK" sz="1800" dirty="0"/>
              <a:t> 	záujem o odbor – prestíž – kariéra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k-SK" sz="1800" b="1" dirty="0"/>
              <a:t>FiF UK:</a:t>
            </a:r>
            <a:r>
              <a:rPr lang="sk-SK" sz="1800" dirty="0"/>
              <a:t>     	záujem o (jedinečný) ŠO – komunikácia fakulty – kvalita fakulty/UK 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k-SK" sz="1800" b="1" dirty="0"/>
              <a:t>PriF UK:</a:t>
            </a:r>
            <a:r>
              <a:rPr lang="sk-SK" sz="1800" dirty="0"/>
              <a:t> 	záujem o ŠO/ŠP – renomé – kvalita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k-SK" sz="1800" b="1" dirty="0"/>
              <a:t>PdF UK:</a:t>
            </a:r>
            <a:r>
              <a:rPr lang="sk-SK" sz="1800" dirty="0"/>
              <a:t> 	záujem o povolanie/záujem o (jedinečný) ŠP/ŠO – reputácia – prístup k študentom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k-SK" sz="1800" b="1" dirty="0"/>
              <a:t>FAF UK:</a:t>
            </a:r>
            <a:r>
              <a:rPr lang="sk-SK" sz="1800" dirty="0"/>
              <a:t> 	záujem o danú oblasť – jedinečnosť fakulty – uplatnenie v praxi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k-SK" sz="1800" b="1" dirty="0"/>
              <a:t>FTVŠ UK:</a:t>
            </a:r>
            <a:r>
              <a:rPr lang="sk-SK" sz="1800" dirty="0"/>
              <a:t> 	záujem o odbor/šport/trénerstvo – jedinečnosť fakulty – uplatnenie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k-SK" sz="1800" b="1" dirty="0"/>
              <a:t>JLF UK:</a:t>
            </a:r>
            <a:r>
              <a:rPr lang="sk-SK" sz="1800" dirty="0"/>
              <a:t> 	renomé – kvalita vzdelávania – blízkosť bydliska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k-SK" sz="1800" b="1" dirty="0"/>
              <a:t>FMFI UK:</a:t>
            </a:r>
            <a:r>
              <a:rPr lang="sk-SK" sz="1800" dirty="0"/>
              <a:t> 	záujem o ŠP/ŠO – kvalita/reputácia – uplatnenie v praxi (rôznorodosť uplatnenia)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k-SK" sz="1800" b="1" dirty="0"/>
              <a:t>RKCMBF UK:</a:t>
            </a:r>
            <a:r>
              <a:rPr lang="sk-SK" sz="1800" dirty="0"/>
              <a:t> 	povolanie – kňazská služba – vzdelávanie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k-SK" sz="1800" b="1" dirty="0"/>
              <a:t>EBF UK:</a:t>
            </a:r>
            <a:r>
              <a:rPr lang="sk-SK" sz="1800" dirty="0"/>
              <a:t> 	unikátnosť fakulty – študijný program/študijný odbor – vzdialenosť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k-SK" sz="1800" b="1" dirty="0"/>
              <a:t>FM UK:</a:t>
            </a:r>
            <a:r>
              <a:rPr lang="sk-SK" sz="1800" dirty="0"/>
              <a:t> 	záujem o ŠP/ŠO – rôznorodosť štúdia – uplatnenie v praxi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sk-SK" sz="1800" b="1" dirty="0"/>
              <a:t>FSEV UK:</a:t>
            </a:r>
            <a:r>
              <a:rPr lang="sk-SK" sz="1800" dirty="0"/>
              <a:t> 	záujem o ŠP – moderná fakulta – prepojenie s praxou</a:t>
            </a:r>
          </a:p>
          <a:p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4010775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6048C0-0833-881D-66E2-1DFA84A7A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708145"/>
            <a:ext cx="9274628" cy="982543"/>
          </a:xfrm>
        </p:spPr>
        <p:txBody>
          <a:bodyPr>
            <a:noAutofit/>
          </a:bodyPr>
          <a:lstStyle/>
          <a:p>
            <a:pPr algn="ctr"/>
            <a:r>
              <a:rPr lang="sk-SK" sz="3600" b="1" kern="0" dirty="0">
                <a:effectLst/>
                <a:latin typeface="+mj-lt"/>
                <a:ea typeface="Times New Roman" panose="02020603050405020304" pitchFamily="18" charset="0"/>
                <a:cs typeface="Segoe UI" panose="020B0502040204020203" pitchFamily="34" charset="0"/>
              </a:rPr>
              <a:t>Sú Vaše očakávania, ktoré ste mali pred začatím štúdia na Vami vybranej fakulte UK, zatiaľ naplnené?</a:t>
            </a:r>
            <a:endParaRPr lang="sk-SK" sz="3600" dirty="0">
              <a:latin typeface="+mj-lt"/>
            </a:endParaRP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289C9F95-9D09-542C-D50B-4E85D143F6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5786673"/>
              </p:ext>
            </p:extLst>
          </p:nvPr>
        </p:nvGraphicFramePr>
        <p:xfrm>
          <a:off x="871703" y="2237262"/>
          <a:ext cx="8115300" cy="4322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BlokTextu 2">
            <a:extLst>
              <a:ext uri="{FF2B5EF4-FFF2-40B4-BE49-F238E27FC236}">
                <a16:creationId xmlns:a16="http://schemas.microsoft.com/office/drawing/2014/main" id="{AA3C3B12-DC36-85C5-FDE9-50547E4F0EFE}"/>
              </a:ext>
            </a:extLst>
          </p:cNvPr>
          <p:cNvSpPr txBox="1"/>
          <p:nvPr/>
        </p:nvSpPr>
        <p:spPr>
          <a:xfrm>
            <a:off x="9761972" y="2690522"/>
            <a:ext cx="234154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0" dirty="0">
                <a:solidFill>
                  <a:schemeClr val="bg1"/>
                </a:solidFill>
                <a:cs typeface="Segoe UI" panose="020B0502040204020203" pitchFamily="34" charset="0"/>
              </a:rPr>
              <a:t>Pozitívne hodnotená oblasť.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b="1" kern="0" dirty="0">
                <a:solidFill>
                  <a:schemeClr val="bg1"/>
                </a:solidFill>
                <a:cs typeface="Segoe UI" panose="020B0502040204020203" pitchFamily="34" charset="0"/>
              </a:rPr>
              <a:t>Očakávania väčšiny študentov boli zatiaľ naplnené.</a:t>
            </a:r>
            <a:r>
              <a:rPr lang="sk-SK" sz="1400" kern="0" dirty="0">
                <a:solidFill>
                  <a:schemeClr val="bg1"/>
                </a:solidFill>
                <a:cs typeface="Segoe UI" panose="020B0502040204020203" pitchFamily="34" charset="0"/>
              </a:rPr>
              <a:t> 48 % študentov s týmto stanoviskom skôr súhlasí a 20 % jednoznačne súhlasí.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0" dirty="0">
                <a:solidFill>
                  <a:schemeClr val="bg1"/>
                </a:solidFill>
                <a:cs typeface="Segoe UI" panose="020B0502040204020203" pitchFamily="34" charset="0"/>
              </a:rPr>
              <a:t>23 % študentov uvádza nespokojnosť alebo nenaplnenie očakávaní o štúdiu.</a:t>
            </a:r>
            <a:endParaRPr lang="sk-S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6325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32AF89-3BE3-9808-6E3E-26FF8389E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662" y="0"/>
            <a:ext cx="8115794" cy="982543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Doplňujúce komentáre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E2CA956-0CA5-7CD5-DD96-4C5B21090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447" y="1205827"/>
            <a:ext cx="9282223" cy="5210480"/>
          </a:xfrm>
        </p:spPr>
        <p:txBody>
          <a:bodyPr numCol="2">
            <a:normAutofit fontScale="25000" lnSpcReduction="20000"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Organizácia štúdia a technická podpora</a:t>
            </a:r>
            <a:br>
              <a:rPr lang="sk-SK" sz="7200" kern="1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Problematika:</a:t>
            </a: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 Chaos v organizácii rozvrhov, skúšok, informačných systémov, a celkovej komunikácie.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Neaktuálne alebo chýbajúce informácie    na webstránkach fakulty.</a:t>
            </a:r>
            <a:endParaRPr lang="sk-SK" sz="7200" kern="100" dirty="0">
              <a:solidFill>
                <a:srgbClr val="212121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Komplikácie so študijným systémom (napr. prihlásenie na skúšky, nedostupnosť termínov).</a:t>
            </a:r>
            <a:endParaRPr lang="sk-SK" sz="7200" kern="100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Nedostatočné technické vybavenie (nefunkčný internet, zastarané IT zariadenia).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Kvalita výučby a prístup vyučujúcich</a:t>
            </a:r>
            <a:br>
              <a:rPr lang="sk-SK" sz="7200" kern="1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Problematika:</a:t>
            </a: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 Rôznorodá kvalita výučby, </a:t>
            </a:r>
            <a:r>
              <a:rPr lang="sk-SK" sz="7200" kern="0" dirty="0" err="1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demotivujúci</a:t>
            </a: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 prístup niektorých vyučujúcich.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Povýšenecké alebo neochotné správanie vyučujúcich.</a:t>
            </a:r>
            <a:endParaRPr lang="sk-SK" sz="7200" kern="100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Absencia metodických prístupov a pedagogickej komunikácie.</a:t>
            </a:r>
            <a:endParaRPr lang="sk-SK" sz="7200" kern="100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Diskriminujúce správanie a </a:t>
            </a:r>
            <a:r>
              <a:rPr lang="sk-SK" sz="7200" kern="0" dirty="0" err="1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sexistické</a:t>
            </a: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 poznámky.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Študijný plán a hodnotenie</a:t>
            </a:r>
            <a:br>
              <a:rPr lang="sk-SK" sz="7200" kern="1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Problematika:</a:t>
            </a: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 Nepomer medzi pracovnou záťažou a kreditovým ohodnotením predmetov.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Predmety náročné na čas a výkony s nízkym počtom kreditov.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Nejasné pravidlá hodnotenia (nedostupnosť opravných termínov, „podľa nálady“ hodnotenie).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Voliteľné predmety, ktoré neprinášajú pridanú hodnotu.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D96F9877-D516-0F74-A7B9-5CBFFC1908A9}"/>
              </a:ext>
            </a:extLst>
          </p:cNvPr>
          <p:cNvSpPr txBox="1"/>
          <p:nvPr/>
        </p:nvSpPr>
        <p:spPr>
          <a:xfrm>
            <a:off x="9850452" y="3682634"/>
            <a:ext cx="23415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0" dirty="0">
                <a:solidFill>
                  <a:schemeClr val="bg1"/>
                </a:solidFill>
                <a:cs typeface="Segoe UI" panose="020B0502040204020203" pitchFamily="34" charset="0"/>
              </a:rPr>
              <a:t>Na základe odpovedí rozdelené do jednotlivých hlavných skupín a príslušných podskupín.</a:t>
            </a:r>
            <a:endParaRPr lang="sk-S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929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DD816-B759-D8FC-C3A8-EFE074081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FC23F6-4169-AD45-EADD-6C63356FF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662" y="0"/>
            <a:ext cx="8115794" cy="982543"/>
          </a:xfrm>
        </p:spPr>
        <p:txBody>
          <a:bodyPr>
            <a:normAutofit/>
          </a:bodyPr>
          <a:lstStyle/>
          <a:p>
            <a:pPr algn="ctr"/>
            <a:r>
              <a:rPr lang="sk-SK" sz="3600" dirty="0"/>
              <a:t>Doplňujúce komentáre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A5DE774-EB36-6011-5B0E-08A122852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447" y="982542"/>
            <a:ext cx="9423029" cy="5875457"/>
          </a:xfrm>
        </p:spPr>
        <p:txBody>
          <a:bodyPr numCol="2">
            <a:normAutofit fontScale="25000" lnSpcReduction="20000"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Podpora študentov</a:t>
            </a:r>
            <a:b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</a:br>
            <a: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Problematika:</a:t>
            </a: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 Nedostatok poradenstva a podpory zo strany fakulty.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Nedostupnosť študijných referentov alebo ich neochotný prístup.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Absencia </a:t>
            </a:r>
            <a:r>
              <a:rPr lang="sk-SK" sz="7200" kern="0" dirty="0" err="1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mentoringu</a:t>
            </a: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, najmä pre prvákov a zahraničných študentov.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Chýbajúca informovanosť o možnostiach (napr. Erasmus+, stáže).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Praktická výučba a prepojenie s praxou</a:t>
            </a:r>
            <a:br>
              <a:rPr lang="sk-SK" sz="7200" kern="1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Problematika:</a:t>
            </a: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 Nedostatočné prepojenie teoretických predmetov s praktickými skúsenosťami.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Žiadne alebo málo praxe v študijných programoch.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Nízka podpora pri získavaní praktických zručností (napr. stáže, tréningy mäkkých zručností).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Absencia predmetov zameraných na moderné výzvy a trendy.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Informačné a oddychové priestory</a:t>
            </a:r>
            <a:br>
              <a:rPr lang="sk-SK" sz="7200" kern="1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Problematika:</a:t>
            </a: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 Nedostatočné priestory na učenie, relax alebo stretnutia.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Chýbajúce oddychové miestnosti a bezbariérové prístupy.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Nefunkčná alebo neprehľadná infraštruktúra, napríklad knižnice.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Pozitívne aspekty</a:t>
            </a:r>
            <a:br>
              <a:rPr lang="sk-SK" sz="7200" kern="1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k-SK" sz="7200" b="1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Pozitíva:</a:t>
            </a: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 Študenti ocenili určité iniciatívy, ktoré by mohli byť rozšírené.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Neformálne stretnutia s vyučujúcimi (turistika, diskusie).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Dobrá skúsenosť s konkrétnymi pedagógmi.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sk-SK" sz="7200" kern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Segoe UI" panose="020B0502040204020203" pitchFamily="34" charset="0"/>
              </a:rPr>
              <a:t>Ocenili snahy o modernizáciu fakulty (rekonštrukcie, nový dizajn priestorov).</a:t>
            </a:r>
            <a:endParaRPr lang="sk-SK" sz="7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sk-SK" dirty="0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9A375DB1-9453-F5A0-58AD-B9992D142E0D}"/>
              </a:ext>
            </a:extLst>
          </p:cNvPr>
          <p:cNvSpPr txBox="1"/>
          <p:nvPr/>
        </p:nvSpPr>
        <p:spPr>
          <a:xfrm>
            <a:off x="9850452" y="3664880"/>
            <a:ext cx="23415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1400" kern="0" dirty="0">
                <a:solidFill>
                  <a:schemeClr val="bg1"/>
                </a:solidFill>
                <a:cs typeface="Segoe UI" panose="020B0502040204020203" pitchFamily="34" charset="0"/>
              </a:rPr>
              <a:t>Na základe odpovedí rozdelené do jednotlivých hlavných skupín a príslušných podskupín.</a:t>
            </a:r>
            <a:endParaRPr lang="sk-S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4099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8516FE-6AC7-485B-9608-3EE5DADFC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8115794" cy="982543"/>
          </a:xfrm>
        </p:spPr>
        <p:txBody>
          <a:bodyPr/>
          <a:lstStyle/>
          <a:p>
            <a:pPr algn="ctr"/>
            <a:r>
              <a:rPr lang="sk-SK" dirty="0"/>
              <a:t>Záver ankety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D234F56-1EF2-4D8B-8AC4-ECF0290E3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2543"/>
            <a:ext cx="8660130" cy="5715437"/>
          </a:xfrm>
        </p:spPr>
        <p:txBody>
          <a:bodyPr>
            <a:normAutofit fontScale="625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sk-SK" sz="3400" b="1" dirty="0"/>
              <a:t>   Identifikované nedostatky</a:t>
            </a:r>
            <a:endParaRPr lang="sk-SK" sz="1000" dirty="0"/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sk-SK" sz="2900" kern="0" dirty="0">
                <a:solidFill>
                  <a:srgbClr val="21212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Zlepšiť komunikáciu v rámci univerzity horizontálne a vertikálne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sk-SK" sz="2900" kern="0" dirty="0">
                <a:solidFill>
                  <a:srgbClr val="21212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Zvýšiť informovanosť o možnostiach ďalšieho vzdelávania, ako sú kurzy a stáže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sk-SK" sz="2900" kern="0" dirty="0">
                <a:solidFill>
                  <a:srgbClr val="21212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Zvýšiť informovanosť o poradenských a podporných službách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sk-SK" sz="2900" kern="0" dirty="0">
                <a:solidFill>
                  <a:srgbClr val="21212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Zabezpečiť dostupnosť všetkých potrebných informácií pre uchádzačov na webových stránkach fakúlt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sk-SK" sz="2900" kern="0" dirty="0">
                <a:solidFill>
                  <a:srgbClr val="21212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Zavedenie motivácie vo forme kreditov alebo bodov za reprezentáciu fakulty alebo dobrovoľnícke aktivity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sk-SK" sz="2900" kern="0" dirty="0">
                <a:solidFill>
                  <a:srgbClr val="21212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Efektívne vyhodnocovať spätnú väzbu a informovať študentov o tom, ako sú tieto údaje spracovávané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sk-SK" sz="2900" kern="0" dirty="0">
                <a:solidFill>
                  <a:srgbClr val="21212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Zvýšiť podporu v oblasti rozvoja technických a mäkkých zručností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sk-SK" sz="2900" kern="0" dirty="0">
                <a:solidFill>
                  <a:srgbClr val="21212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Venovať zvýšenú pozornosť v oblasti spravodlivosti hodnotenia štúdia a vhodnosti vyučovacích metód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sk-SK" sz="2900" kern="0" dirty="0">
                <a:solidFill>
                  <a:srgbClr val="21212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Zvýšiť informovanosť o možnostiach nominácie do študentských orgánov na univerzitnej aj fakultnej úrovni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sk-SK" sz="2900" kern="0" dirty="0">
                <a:solidFill>
                  <a:srgbClr val="21212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Aktívne spolupracovať so študentmi a vyžadovať od nich aktivitu</a:t>
            </a:r>
          </a:p>
          <a:p>
            <a:pPr>
              <a:lnSpc>
                <a:spcPct val="120000"/>
              </a:lnSpc>
              <a:spcAft>
                <a:spcPts val="300"/>
              </a:spcAft>
            </a:pPr>
            <a:r>
              <a:rPr lang="sk-SK" sz="2900" kern="0" dirty="0">
                <a:solidFill>
                  <a:srgbClr val="212121"/>
                </a:solidFill>
                <a:cs typeface="Segoe UI" panose="020B0502040204020203" pitchFamily="34" charset="0"/>
              </a:rPr>
              <a:t>Pokiaľ je to možné, zvážiť rozšírenie </a:t>
            </a:r>
            <a:r>
              <a:rPr lang="sk-SK" sz="2900" kern="0" dirty="0">
                <a:solidFill>
                  <a:srgbClr val="212121"/>
                </a:solidFill>
                <a:ea typeface="Times New Roman" panose="02020603050405020304" pitchFamily="18" charset="0"/>
                <a:cs typeface="Segoe UI" panose="020B0502040204020203" pitchFamily="34" charset="0"/>
              </a:rPr>
              <a:t>oddychových priestorov.</a:t>
            </a:r>
            <a:endParaRPr lang="sk-SK" sz="2900" dirty="0"/>
          </a:p>
          <a:p>
            <a:endParaRPr lang="sk-SK" sz="2000" b="1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239639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7" id="{C50A454C-076F-8540-B1B8-8BBC98CFE46D}" vid="{4904353C-0F83-DD47-8BA2-91735313D99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413a295-a63b-4b89-83ed-8f1d83b399f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7AED0223C3C904DAA04D8A42D2D9DA0" ma:contentTypeVersion="18" ma:contentTypeDescription="Umožňuje vytvoriť nový dokument." ma:contentTypeScope="" ma:versionID="679975d90b32ffc44b983aa46d0dad1c">
  <xsd:schema xmlns:xsd="http://www.w3.org/2001/XMLSchema" xmlns:xs="http://www.w3.org/2001/XMLSchema" xmlns:p="http://schemas.microsoft.com/office/2006/metadata/properties" xmlns:ns3="b44d6734-9760-42c0-902e-7cff717286b1" xmlns:ns4="e413a295-a63b-4b89-83ed-8f1d83b399ff" targetNamespace="http://schemas.microsoft.com/office/2006/metadata/properties" ma:root="true" ma:fieldsID="510e85bb2b87338fafe32fc526bd10c5" ns3:_="" ns4:_="">
    <xsd:import namespace="b44d6734-9760-42c0-902e-7cff717286b1"/>
    <xsd:import namespace="e413a295-a63b-4b89-83ed-8f1d83b399f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SearchProperties" minOccurs="0"/>
                <xsd:element ref="ns4:_activity" minOccurs="0"/>
                <xsd:element ref="ns4:MediaServiceObjectDetectorVersions" minOccurs="0"/>
                <xsd:element ref="ns4:MediaLengthInSeconds" minOccurs="0"/>
                <xsd:element ref="ns4:MediaServiceLocation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4d6734-9760-42c0-902e-7cff717286b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Zdieľa sa s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Zdieľané s podrobnosťami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ríkaz hash indikátora zdieľania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Naposledy zdieľal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Naposledy zdieľané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13a295-a63b-4b89-83ed-8f1d83b399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ED4967-00E9-4E9D-A555-43BE7A268B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7A8618-E12C-471D-A62E-B98ED0450DB5}">
  <ds:schemaRefs>
    <ds:schemaRef ds:uri="e413a295-a63b-4b89-83ed-8f1d83b399ff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b44d6734-9760-42c0-902e-7cff717286b1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B73C9E6-50A6-414F-A110-6C7B80E375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4d6734-9760-42c0-902e-7cff717286b1"/>
    <ds:schemaRef ds:uri="e413a295-a63b-4b89-83ed-8f1d83b399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4746</TotalTime>
  <Words>2228</Words>
  <Application>Microsoft Office PowerPoint</Application>
  <PresentationFormat>Širokouhlá</PresentationFormat>
  <Paragraphs>267</Paragraphs>
  <Slides>29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9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29</vt:i4>
      </vt:variant>
    </vt:vector>
  </HeadingPairs>
  <TitlesOfParts>
    <vt:vector size="39" baseType="lpstr">
      <vt:lpstr>Aptos</vt:lpstr>
      <vt:lpstr>Arial</vt:lpstr>
      <vt:lpstr>Calibri</vt:lpstr>
      <vt:lpstr>Comic Sans MS</vt:lpstr>
      <vt:lpstr>Corbel</vt:lpstr>
      <vt:lpstr>Courier New</vt:lpstr>
      <vt:lpstr>Segoe UI</vt:lpstr>
      <vt:lpstr>Times New Roman</vt:lpstr>
      <vt:lpstr>WordVisiCarriageReturn_MSFontService</vt:lpstr>
      <vt:lpstr>Motív balíka Office</vt:lpstr>
      <vt:lpstr>Vyhodnotenie Mikulášskej ankety 2024  </vt:lpstr>
      <vt:lpstr>Základné informácie</vt:lpstr>
      <vt:lpstr>Vyhodnotenie ankety</vt:lpstr>
      <vt:lpstr>Respondenti</vt:lpstr>
      <vt:lpstr>Respondenti   </vt:lpstr>
      <vt:lpstr>Zastúpenie študentov na základe stupňa štúdia</vt:lpstr>
      <vt:lpstr>Zastúpenie študentov na základe formy štúdia</vt:lpstr>
      <vt:lpstr>Prístup k informáciám na webovom sídle fakúlt z pohľadu uchádzača o štúdium</vt:lpstr>
      <vt:lpstr>Hodnotenie podporných služieb</vt:lpstr>
      <vt:lpstr> Informovanosť študentov</vt:lpstr>
      <vt:lpstr>Spokojnosť s priestorovou a materiálnou podporou</vt:lpstr>
      <vt:lpstr>Poskytovanie poradenských a podporných služieb</vt:lpstr>
      <vt:lpstr>Poskytovanie možnosti pre voľnočasové, mimoškolské aktivity mimo štúdia</vt:lpstr>
      <vt:lpstr>Poskytovanie možnosti ďalšieho vzdelávania</vt:lpstr>
      <vt:lpstr>Poskytovanie priestoru na vyjadrenie spätnej väzby ku kvalite poskytovaného vzdelávania </vt:lpstr>
      <vt:lpstr>Poskytovanie spätnej väzby ku kvalite a obsahu študijných predmetov</vt:lpstr>
      <vt:lpstr>Poskytovanie spätnej väzby k spravodlivosti hodnotenia štúdia </vt:lpstr>
      <vt:lpstr>Spravodlivosť hodnotenia štúdia z pohľadu študentov </vt:lpstr>
      <vt:lpstr>Overovanie vhodnosti zvolených vzdelávacích metód zo strany vyučujúceho </vt:lpstr>
      <vt:lpstr>Vyjadrenie spätnej väzby študentov so špecifickými potrebami</vt:lpstr>
      <vt:lpstr>Informácie o podmienkach poskytovania sociálnej podpory počas štúdia</vt:lpstr>
      <vt:lpstr>Podpora počas stáže alebo zahraničného štúdia zo strany fakulty</vt:lpstr>
      <vt:lpstr>Informovanosť o možnostiach a spôsoboch participácie v orgánoch UK</vt:lpstr>
      <vt:lpstr>Najčastejšie dôvody prečo sa študenti rozhodli študovať na vybranej fakulte UK</vt:lpstr>
      <vt:lpstr>Najčastejšie dôvody prečo sa študenti rozhodli študovať na vybranej fakulte UK</vt:lpstr>
      <vt:lpstr>Sú Vaše očakávania, ktoré ste mali pred začatím štúdia na Vami vybranej fakulte UK, zatiaľ naplnené?</vt:lpstr>
      <vt:lpstr>Doplňujúce komentáre</vt:lpstr>
      <vt:lpstr>Doplňujúce komentáre</vt:lpstr>
      <vt:lpstr>Záver ankety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Mikulášska anketa 2024</dc:title>
  <dc:creator>Štvrtinová Viera</dc:creator>
  <cp:lastModifiedBy>Štvrtinová Viera</cp:lastModifiedBy>
  <cp:revision>479</cp:revision>
  <cp:lastPrinted>2025-03-12T15:11:39Z</cp:lastPrinted>
  <dcterms:created xsi:type="dcterms:W3CDTF">2021-12-13T07:43:37Z</dcterms:created>
  <dcterms:modified xsi:type="dcterms:W3CDTF">2025-03-12T15:13:53Z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0x01010007AED0223C3C904DAA04D8A42D2D9DA0</vt:lpwstr>
  </property>
</Properties>
</file>